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676163">
              <a:alpha val="36000"/>
            </a:srgbClr>
          </a:solidFill>
        </a:fill>
      </a:tcStyle>
    </a:wholeTbl>
    <a:band2H>
      <a:tcTxStyle b="def" i="def"/>
      <a:tcStyle>
        <a:tcBdr/>
        <a:fill>
          <a:solidFill>
            <a:srgbClr val="676163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4908F">
              <a:alpha val="64999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1E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2800">
              <a:alpha val="80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 b="def" i="def"/>
      <a:tcStyle>
        <a:tcBdr/>
        <a:fill>
          <a:solidFill>
            <a:srgbClr val="676163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6" name="Shape 11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850900" y="1270000"/>
            <a:ext cx="11303000" cy="3505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850900" y="4864100"/>
            <a:ext cx="11303000" cy="1574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>
                <a:solidFill>
                  <a:srgbClr val="73BFFF"/>
                </a:solidFill>
                <a:effectLst>
                  <a:outerShdw sx="100000" sy="100000" kx="0" ky="0" algn="b" rotWithShape="0" blurRad="38100" dist="36285" dir="2700000">
                    <a:srgbClr val="000000">
                      <a:alpha val="48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3" name="“Type a quote here.”"/>
          <p:cNvSpPr txBox="1"/>
          <p:nvPr>
            <p:ph type="body" sz="quarter" idx="14"/>
          </p:nvPr>
        </p:nvSpPr>
        <p:spPr>
          <a:xfrm>
            <a:off x="1270000" y="426720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effectLst>
                  <a:outerShdw sx="100000" sy="100000" kx="0" ky="0" algn="b" rotWithShape="0" blurRad="38100" dist="54428" dir="2700000">
                    <a:srgbClr val="000000">
                      <a:alpha val="48000"/>
                    </a:srgbClr>
                  </a:outerShdw>
                </a:effectLst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143070724_2880x2159.jpeg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825500" y="914400"/>
            <a:ext cx="11341100" cy="5740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787400" y="6807200"/>
            <a:ext cx="11430000" cy="1219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143070716_1012x1350.jpeg"/>
          <p:cNvSpPr/>
          <p:nvPr>
            <p:ph type="pic" sz="half" idx="13"/>
          </p:nvPr>
        </p:nvSpPr>
        <p:spPr>
          <a:xfrm>
            <a:off x="7200900" y="1257300"/>
            <a:ext cx="5016500" cy="7213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8" name="Title Text"/>
          <p:cNvSpPr txBox="1"/>
          <p:nvPr>
            <p:ph type="title"/>
          </p:nvPr>
        </p:nvSpPr>
        <p:spPr>
          <a:xfrm>
            <a:off x="787400" y="1384300"/>
            <a:ext cx="5638800" cy="3505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quarter" idx="1"/>
          </p:nvPr>
        </p:nvSpPr>
        <p:spPr>
          <a:xfrm>
            <a:off x="787400" y="4876800"/>
            <a:ext cx="5638800" cy="3759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6" name="Body Level One…"/>
          <p:cNvSpPr txBox="1"/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143070716_1012x1350.jpeg"/>
          <p:cNvSpPr/>
          <p:nvPr>
            <p:ph type="pic" sz="half" idx="13"/>
          </p:nvPr>
        </p:nvSpPr>
        <p:spPr>
          <a:xfrm>
            <a:off x="7213600" y="2755900"/>
            <a:ext cx="5016500" cy="5715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6" name="Body Level One…"/>
          <p:cNvSpPr txBox="1"/>
          <p:nvPr>
            <p:ph type="body" sz="half" idx="1"/>
          </p:nvPr>
        </p:nvSpPr>
        <p:spPr>
          <a:xfrm>
            <a:off x="787400" y="2768600"/>
            <a:ext cx="54229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143070718_1000x750.jpeg"/>
          <p:cNvSpPr/>
          <p:nvPr>
            <p:ph type="pic" sz="quarter" idx="13"/>
          </p:nvPr>
        </p:nvSpPr>
        <p:spPr>
          <a:xfrm>
            <a:off x="6858000" y="5105400"/>
            <a:ext cx="5321300" cy="338138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3" name="143070724_2880x2159.jpeg"/>
          <p:cNvSpPr/>
          <p:nvPr>
            <p:ph type="pic" sz="quarter" idx="14"/>
          </p:nvPr>
        </p:nvSpPr>
        <p:spPr>
          <a:xfrm>
            <a:off x="6858000" y="1270000"/>
            <a:ext cx="5316292" cy="3378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143070716_1012x1350.jpeg"/>
          <p:cNvSpPr/>
          <p:nvPr>
            <p:ph type="pic" sz="half" idx="15"/>
          </p:nvPr>
        </p:nvSpPr>
        <p:spPr>
          <a:xfrm>
            <a:off x="1143000" y="1244600"/>
            <a:ext cx="5219700" cy="7213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xfrm>
            <a:off x="12534899" y="9311678"/>
            <a:ext cx="312015" cy="312344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787400" y="1371600"/>
            <a:ext cx="11430000" cy="701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536220" y="9311678"/>
            <a:ext cx="312015" cy="31234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r">
              <a:defRPr b="1" sz="1400">
                <a:solidFill>
                  <a:srgbClr val="FFFFFF">
                    <a:alpha val="70000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1pPr>
      <a:lvl2pPr marL="889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2pPr>
      <a:lvl3pPr marL="1333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3pPr>
      <a:lvl4pPr marL="1778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4pPr>
      <a:lvl5pPr marL="2222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5pPr>
      <a:lvl6pPr marL="2667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6pPr>
      <a:lvl7pPr marL="3111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7pPr>
      <a:lvl8pPr marL="3556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8pPr>
      <a:lvl9pPr marL="4000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9pPr>
    </p:bodyStyle>
    <p:otherStyle>
      <a:lvl1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1.png"/><Relationship Id="rId4" Type="http://schemas.openxmlformats.org/officeDocument/2006/relationships/image" Target="../media/image4.jpeg"/><Relationship Id="rId5" Type="http://schemas.openxmlformats.org/officeDocument/2006/relationships/image" Target="../media/image8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All about Butt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All about Butts</a:t>
            </a:r>
          </a:p>
        </p:txBody>
      </p:sp>
      <p:sp>
        <p:nvSpPr>
          <p:cNvPr id="119" name="CME Jan 10, 2019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CME Jan 10, 2019</a:t>
            </a:r>
          </a:p>
        </p:txBody>
      </p:sp>
      <p:sp>
        <p:nvSpPr>
          <p:cNvPr id="120" name="NB: All pictures taken from Sabiston’s Textbook of Surgery, Ch. 53"/>
          <p:cNvSpPr txBox="1"/>
          <p:nvPr/>
        </p:nvSpPr>
        <p:spPr>
          <a:xfrm>
            <a:off x="660708" y="8426122"/>
            <a:ext cx="8431264" cy="448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/>
            </a:lvl1pPr>
          </a:lstStyle>
          <a:p>
            <a:pPr/>
            <a:r>
              <a:t>NB: All pictures taken from Sabiston’s Textbook of Surgery, Ch. 53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lean and D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Clean and Dry</a:t>
            </a:r>
          </a:p>
        </p:txBody>
      </p:sp>
      <p:sp>
        <p:nvSpPr>
          <p:cNvPr id="148" name="In the words of Dr. Jen Gunter OBGYNE “this is a self cleaning oven”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2275" indent="-422275" defTabSz="554990">
              <a:spcBef>
                <a:spcPts val="3400"/>
              </a:spcBef>
              <a:buBlip>
                <a:blip r:embed="rId2"/>
              </a:buBlip>
              <a:defRPr sz="3420">
                <a:effectLst>
                  <a:outerShdw sx="100000" sy="100000" kx="0" ky="0" algn="b" rotWithShape="0" blurRad="48260" dist="36195" dir="5400000">
                    <a:srgbClr val="000000"/>
                  </a:outerShdw>
                </a:effectLst>
              </a:defRPr>
            </a:pPr>
            <a:r>
              <a:t>In the words of Dr. Jen Gunter OBGYNE “this is a self cleaning oven”</a:t>
            </a:r>
          </a:p>
          <a:p>
            <a:pPr lvl="1" marL="844550" indent="-422275" defTabSz="554990">
              <a:spcBef>
                <a:spcPts val="3400"/>
              </a:spcBef>
              <a:buBlip>
                <a:blip r:embed="rId2"/>
              </a:buBlip>
              <a:defRPr sz="3420">
                <a:effectLst>
                  <a:outerShdw sx="100000" sy="100000" kx="0" ky="0" algn="b" rotWithShape="0" blurRad="48260" dist="36195" dir="5400000">
                    <a:srgbClr val="000000"/>
                  </a:outerShdw>
                </a:effectLst>
              </a:defRPr>
            </a:pPr>
            <a:r>
              <a:t>Water ONLY for cleaning</a:t>
            </a:r>
          </a:p>
          <a:p>
            <a:pPr lvl="1" marL="844550" indent="-422275" defTabSz="554990">
              <a:spcBef>
                <a:spcPts val="3400"/>
              </a:spcBef>
              <a:buBlip>
                <a:blip r:embed="rId2"/>
              </a:buBlip>
              <a:defRPr sz="3420">
                <a:effectLst>
                  <a:outerShdw sx="100000" sy="100000" kx="0" ky="0" algn="b" rotWithShape="0" blurRad="48260" dist="36195" dir="5400000">
                    <a:srgbClr val="000000"/>
                  </a:outerShdw>
                </a:effectLst>
              </a:defRPr>
            </a:pPr>
            <a:r>
              <a:t>No baby wipes, no soap, no shower gel</a:t>
            </a:r>
          </a:p>
          <a:p>
            <a:pPr marL="422275" indent="-422275" defTabSz="554990">
              <a:spcBef>
                <a:spcPts val="3400"/>
              </a:spcBef>
              <a:buBlip>
                <a:blip r:embed="rId2"/>
              </a:buBlip>
              <a:defRPr sz="3420">
                <a:effectLst>
                  <a:outerShdw sx="100000" sy="100000" kx="0" ky="0" algn="b" rotWithShape="0" blurRad="48260" dist="36195" dir="5400000">
                    <a:srgbClr val="000000"/>
                  </a:outerShdw>
                </a:effectLst>
              </a:defRPr>
            </a:pPr>
            <a:r>
              <a:t>If don’t have time to shower after sweat inducing activity, wipe with wet cloth, dry and change your underwear</a:t>
            </a:r>
          </a:p>
          <a:p>
            <a:pPr lvl="1" marL="844550" indent="-422275" defTabSz="554990">
              <a:spcBef>
                <a:spcPts val="3400"/>
              </a:spcBef>
              <a:buBlip>
                <a:blip r:embed="rId2"/>
              </a:buBlip>
              <a:defRPr sz="3420">
                <a:effectLst>
                  <a:outerShdw sx="100000" sy="100000" kx="0" ky="0" algn="b" rotWithShape="0" blurRad="48260" dist="36195" dir="5400000">
                    <a:srgbClr val="000000"/>
                  </a:outerShdw>
                </a:effectLst>
              </a:defRPr>
            </a:pPr>
            <a:r>
              <a:t>Especially important in summer with increased sweating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ott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Cotton</a:t>
            </a:r>
          </a:p>
        </p:txBody>
      </p:sp>
      <p:sp>
        <p:nvSpPr>
          <p:cNvPr id="151" name="Use 100% cotton underwea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Use 100% cotton underwear</a:t>
            </a:r>
          </a:p>
          <a:p>
            <a:pPr lvl="1">
              <a:buBlip>
                <a:blip r:embed="rId2"/>
              </a:buBlip>
            </a:pPr>
            <a:r>
              <a:t>Not just the gusset</a:t>
            </a:r>
          </a:p>
          <a:p>
            <a:pPr>
              <a:buBlip>
                <a:blip r:embed="rId2"/>
              </a:buBlip>
            </a:pPr>
            <a:r>
              <a:t>Large panty-liners can be just as bad</a:t>
            </a:r>
          </a:p>
          <a:p>
            <a:pPr lvl="1">
              <a:buBlip>
                <a:blip r:embed="rId2"/>
              </a:buBlip>
            </a:pPr>
            <a:r>
              <a:t>Feminine population - using feminine pads for urine protection</a:t>
            </a:r>
          </a:p>
          <a:p>
            <a:pPr>
              <a:buBlip>
                <a:blip r:embed="rId2"/>
              </a:buBlip>
            </a:pPr>
            <a:r>
              <a:t>“Granny panties”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Endoscop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Endoscopy</a:t>
            </a:r>
          </a:p>
        </p:txBody>
      </p:sp>
      <p:sp>
        <p:nvSpPr>
          <p:cNvPr id="154" name="Blood per rectum &gt;40y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53364" indent="-253364" defTabSz="332993">
              <a:spcBef>
                <a:spcPts val="2000"/>
              </a:spcBef>
              <a:buBlip>
                <a:blip r:embed="rId2"/>
              </a:buBlip>
              <a:defRPr sz="2052">
                <a:effectLst>
                  <a:outerShdw sx="100000" sy="100000" kx="0" ky="0" algn="b" rotWithShape="0" blurRad="28956" dist="21717" dir="5400000">
                    <a:srgbClr val="000000"/>
                  </a:outerShdw>
                </a:effectLst>
              </a:defRPr>
            </a:pPr>
            <a:r>
              <a:t>Blood per rectum &gt;40yo</a:t>
            </a:r>
          </a:p>
          <a:p>
            <a:pPr lvl="1" marL="506729" indent="-253364" defTabSz="332993">
              <a:spcBef>
                <a:spcPts val="2000"/>
              </a:spcBef>
              <a:buBlip>
                <a:blip r:embed="rId2"/>
              </a:buBlip>
              <a:defRPr sz="2052">
                <a:effectLst>
                  <a:outerShdw sx="100000" sy="100000" kx="0" ky="0" algn="b" rotWithShape="0" blurRad="28956" dist="21717" dir="5400000">
                    <a:srgbClr val="000000"/>
                  </a:outerShdw>
                </a:effectLst>
              </a:defRPr>
            </a:pPr>
            <a:r>
              <a:t>Everyone gets offered a scope</a:t>
            </a:r>
          </a:p>
          <a:p>
            <a:pPr lvl="1" marL="506729" indent="-253364" defTabSz="332993">
              <a:spcBef>
                <a:spcPts val="2000"/>
              </a:spcBef>
              <a:buBlip>
                <a:blip r:embed="rId2"/>
              </a:buBlip>
              <a:defRPr sz="2052">
                <a:effectLst>
                  <a:outerShdw sx="100000" sy="100000" kx="0" ky="0" algn="b" rotWithShape="0" blurRad="28956" dist="21717" dir="5400000">
                    <a:srgbClr val="000000"/>
                  </a:outerShdw>
                </a:effectLst>
              </a:defRPr>
            </a:pPr>
            <a:r>
              <a:t>If clear reason for bleeding in office, scope does not need to be urgent or even semi-urgent</a:t>
            </a:r>
          </a:p>
          <a:p>
            <a:pPr lvl="1" marL="506729" indent="-253364" defTabSz="332993">
              <a:spcBef>
                <a:spcPts val="2000"/>
              </a:spcBef>
              <a:buBlip>
                <a:blip r:embed="rId2"/>
              </a:buBlip>
              <a:defRPr sz="2052">
                <a:effectLst>
                  <a:outerShdw sx="100000" sy="100000" kx="0" ky="0" algn="b" rotWithShape="0" blurRad="28956" dist="21717" dir="5400000">
                    <a:srgbClr val="000000"/>
                  </a:outerShdw>
                </a:effectLst>
              </a:defRPr>
            </a:pPr>
            <a:r>
              <a:t>If no clear reason for bleeding, then semi-urgent scope may be warranted (good history to determine urgency)</a:t>
            </a:r>
          </a:p>
          <a:p>
            <a:pPr marL="253364" indent="-253364" defTabSz="332993">
              <a:spcBef>
                <a:spcPts val="2000"/>
              </a:spcBef>
              <a:buBlip>
                <a:blip r:embed="rId2"/>
              </a:buBlip>
              <a:defRPr sz="2052">
                <a:effectLst>
                  <a:outerShdw sx="100000" sy="100000" kx="0" ky="0" algn="b" rotWithShape="0" blurRad="28956" dist="21717" dir="5400000">
                    <a:srgbClr val="000000"/>
                  </a:outerShdw>
                </a:effectLst>
              </a:defRPr>
            </a:pPr>
            <a:r>
              <a:t>Blood per rectum &lt;40yo</a:t>
            </a:r>
          </a:p>
          <a:p>
            <a:pPr lvl="1" marL="506729" indent="-253364" defTabSz="332993">
              <a:spcBef>
                <a:spcPts val="2000"/>
              </a:spcBef>
              <a:buBlip>
                <a:blip r:embed="rId2"/>
              </a:buBlip>
              <a:defRPr sz="2052">
                <a:effectLst>
                  <a:outerShdw sx="100000" sy="100000" kx="0" ky="0" algn="b" rotWithShape="0" blurRad="28956" dist="21717" dir="5400000">
                    <a:srgbClr val="000000"/>
                  </a:outerShdw>
                </a:effectLst>
              </a:defRPr>
            </a:pPr>
            <a:r>
              <a:t>Positive family history - offer scope</a:t>
            </a:r>
          </a:p>
          <a:p>
            <a:pPr lvl="1" marL="506729" indent="-253364" defTabSz="332993">
              <a:spcBef>
                <a:spcPts val="2000"/>
              </a:spcBef>
              <a:buBlip>
                <a:blip r:embed="rId2"/>
              </a:buBlip>
              <a:defRPr sz="2052">
                <a:effectLst>
                  <a:outerShdw sx="100000" sy="100000" kx="0" ky="0" algn="b" rotWithShape="0" blurRad="28956" dist="21717" dir="5400000">
                    <a:srgbClr val="000000"/>
                  </a:outerShdw>
                </a:effectLst>
              </a:defRPr>
            </a:pPr>
            <a:r>
              <a:t>If clear reason for bleeding, likely does not need scope, but I offer to most people 30 and older</a:t>
            </a:r>
          </a:p>
          <a:p>
            <a:pPr lvl="2" marL="760094" indent="-253364" defTabSz="332993">
              <a:spcBef>
                <a:spcPts val="2000"/>
              </a:spcBef>
              <a:buBlip>
                <a:blip r:embed="rId2"/>
              </a:buBlip>
              <a:defRPr sz="2052">
                <a:effectLst>
                  <a:outerShdw sx="100000" sy="100000" kx="0" ky="0" algn="b" rotWithShape="0" blurRad="28956" dist="21717" dir="5400000">
                    <a:srgbClr val="000000"/>
                  </a:outerShdw>
                </a:effectLst>
              </a:defRPr>
            </a:pPr>
            <a:r>
              <a:t>If clears up with fibre a lot of patients watch  and wait </a:t>
            </a:r>
          </a:p>
          <a:p>
            <a:pPr lvl="1" marL="506729" indent="-253364" defTabSz="332993">
              <a:spcBef>
                <a:spcPts val="2000"/>
              </a:spcBef>
              <a:buBlip>
                <a:blip r:embed="rId2"/>
              </a:buBlip>
              <a:defRPr sz="2052">
                <a:effectLst>
                  <a:outerShdw sx="100000" sy="100000" kx="0" ky="0" algn="b" rotWithShape="0" blurRad="28956" dist="21717" dir="5400000">
                    <a:srgbClr val="000000"/>
                  </a:outerShdw>
                </a:effectLst>
              </a:defRPr>
            </a:pPr>
            <a:r>
              <a:t>If no clear reason for bleeding, then scope offered - again does not need to be semi-urgent unless history suggests red flags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Hemorrhoi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Hemorrhoids</a:t>
            </a:r>
          </a:p>
        </p:txBody>
      </p:sp>
      <p:sp>
        <p:nvSpPr>
          <p:cNvPr id="157" name="3 normal anal cushion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02260" indent="-302260" defTabSz="397256">
              <a:spcBef>
                <a:spcPts val="2400"/>
              </a:spcBef>
              <a:buBlip>
                <a:blip r:embed="rId2"/>
              </a:buBlip>
              <a:defRPr sz="2448">
                <a:effectLst>
                  <a:outerShdw sx="100000" sy="100000" kx="0" ky="0" algn="b" rotWithShape="0" blurRad="34544" dist="25908" dir="5400000">
                    <a:srgbClr val="000000"/>
                  </a:outerShdw>
                </a:effectLst>
              </a:defRPr>
            </a:pPr>
            <a:r>
              <a:t>3 normal anal cushions</a:t>
            </a:r>
          </a:p>
          <a:p>
            <a:pPr lvl="1" marL="604520" indent="-302260" defTabSz="397256">
              <a:spcBef>
                <a:spcPts val="2400"/>
              </a:spcBef>
              <a:buBlip>
                <a:blip r:embed="rId2"/>
              </a:buBlip>
              <a:defRPr sz="2448">
                <a:effectLst>
                  <a:outerShdw sx="100000" sy="100000" kx="0" ky="0" algn="b" rotWithShape="0" blurRad="34544" dist="25908" dir="5400000">
                    <a:srgbClr val="000000"/>
                  </a:outerShdw>
                </a:effectLst>
              </a:defRPr>
            </a:pPr>
            <a:r>
              <a:t>Left later, Right anterior, Right posterior</a:t>
            </a:r>
          </a:p>
          <a:p>
            <a:pPr marL="302260" indent="-302260" defTabSz="397256">
              <a:spcBef>
                <a:spcPts val="2400"/>
              </a:spcBef>
              <a:buBlip>
                <a:blip r:embed="rId2"/>
              </a:buBlip>
              <a:defRPr sz="2448">
                <a:effectLst>
                  <a:outerShdw sx="100000" sy="100000" kx="0" ky="0" algn="b" rotWithShape="0" blurRad="34544" dist="25908" dir="5400000">
                    <a:srgbClr val="000000"/>
                  </a:outerShdw>
                </a:effectLst>
              </a:defRPr>
            </a:pPr>
            <a:r>
              <a:t>When they enlarge or cause symptoms they are called hemorrhoids</a:t>
            </a:r>
          </a:p>
          <a:p>
            <a:pPr marL="302260" indent="-302260" defTabSz="397256">
              <a:spcBef>
                <a:spcPts val="2400"/>
              </a:spcBef>
              <a:buBlip>
                <a:blip r:embed="rId2"/>
              </a:buBlip>
              <a:defRPr sz="2448">
                <a:effectLst>
                  <a:outerShdw sx="100000" sy="100000" kx="0" ky="0" algn="b" rotWithShape="0" blurRad="34544" dist="25908" dir="5400000">
                    <a:srgbClr val="000000"/>
                  </a:outerShdw>
                </a:effectLst>
              </a:defRPr>
            </a:pPr>
            <a:r>
              <a:t>Classified by: internal vs. external </a:t>
            </a:r>
          </a:p>
          <a:p>
            <a:pPr lvl="1" marL="604520" indent="-302260" defTabSz="397256">
              <a:spcBef>
                <a:spcPts val="2400"/>
              </a:spcBef>
              <a:buBlip>
                <a:blip r:embed="rId2"/>
              </a:buBlip>
              <a:defRPr sz="2448">
                <a:effectLst>
                  <a:outerShdw sx="100000" sy="100000" kx="0" ky="0" algn="b" rotWithShape="0" blurRad="34544" dist="25908" dir="5400000">
                    <a:srgbClr val="000000"/>
                  </a:outerShdw>
                </a:effectLst>
              </a:defRPr>
            </a:pPr>
            <a:r>
              <a:t>External are below the dentate line, more commonly cause problems with keeping clean</a:t>
            </a:r>
          </a:p>
          <a:p>
            <a:pPr lvl="2" marL="906780" indent="-302260" defTabSz="397256">
              <a:spcBef>
                <a:spcPts val="2400"/>
              </a:spcBef>
              <a:buBlip>
                <a:blip r:embed="rId2"/>
              </a:buBlip>
              <a:defRPr sz="2448">
                <a:effectLst>
                  <a:outerShdw sx="100000" sy="100000" kx="0" ky="0" algn="b" rotWithShape="0" blurRad="34544" dist="25908" dir="5400000">
                    <a:srgbClr val="000000"/>
                  </a:outerShdw>
                </a:effectLst>
              </a:defRPr>
            </a:pPr>
            <a:r>
              <a:t>Covered with anoderm</a:t>
            </a:r>
          </a:p>
          <a:p>
            <a:pPr lvl="2" marL="906780" indent="-302260" defTabSz="397256">
              <a:spcBef>
                <a:spcPts val="2400"/>
              </a:spcBef>
              <a:buBlip>
                <a:blip r:embed="rId2"/>
              </a:buBlip>
              <a:defRPr sz="2448">
                <a:effectLst>
                  <a:outerShdw sx="100000" sy="100000" kx="0" ky="0" algn="b" rotWithShape="0" blurRad="34544" dist="25908" dir="5400000">
                    <a:srgbClr val="000000"/>
                  </a:outerShdw>
                </a:effectLst>
              </a:defRPr>
            </a:pPr>
            <a:r>
              <a:t>Once hemorrhoids themselves “go away” patient is left with skin tags</a:t>
            </a:r>
          </a:p>
          <a:p>
            <a:pPr lvl="2" marL="906780" indent="-302260" defTabSz="397256">
              <a:spcBef>
                <a:spcPts val="2400"/>
              </a:spcBef>
              <a:buBlip>
                <a:blip r:embed="rId2"/>
              </a:buBlip>
              <a:defRPr sz="2448">
                <a:effectLst>
                  <a:outerShdw sx="100000" sy="100000" kx="0" ky="0" algn="b" rotWithShape="0" blurRad="34544" dist="25908" dir="5400000">
                    <a:srgbClr val="000000"/>
                  </a:outerShdw>
                </a:effectLst>
              </a:defRPr>
            </a:pPr>
            <a:r>
              <a:t>Relatively easily removed with local anesthetic and vicryl or monocryl suture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External Hemorrhoids - thrombose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External Hemorrhoids - thrombosed</a:t>
            </a:r>
          </a:p>
        </p:txBody>
      </p:sp>
      <p:sp>
        <p:nvSpPr>
          <p:cNvPr id="160" name="If unsure don’t do anyth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If unsure don’t do anything</a:t>
            </a:r>
          </a:p>
          <a:p>
            <a:pPr>
              <a:buBlip>
                <a:blip r:embed="rId2"/>
              </a:buBlip>
            </a:pPr>
            <a:r>
              <a:t>Usually only one tiny area, not a third of the way around</a:t>
            </a:r>
          </a:p>
          <a:p>
            <a:pPr>
              <a:buBlip>
                <a:blip r:embed="rId2"/>
              </a:buBlip>
            </a:pPr>
            <a:r>
              <a:t>Can give analgesics, ice and wait</a:t>
            </a:r>
          </a:p>
          <a:p>
            <a:pPr>
              <a:buBlip>
                <a:blip r:embed="rId2"/>
              </a:buBlip>
            </a:pPr>
            <a:r>
              <a:t>Can inject with local anesthetic and lance hemorrhoid, push out clot</a:t>
            </a:r>
          </a:p>
          <a:p>
            <a:pPr lvl="1">
              <a:buBlip>
                <a:blip r:embed="rId2"/>
              </a:buBlip>
            </a:pPr>
            <a:r>
              <a:t>Less commonly done or taught</a:t>
            </a:r>
          </a:p>
        </p:txBody>
      </p:sp>
      <p:pic>
        <p:nvPicPr>
          <p:cNvPr id="161" name="B1A444AF-E151-4BD3-A41B-121987A5473E-L0-001.jpeg" descr="B1A444AF-E151-4BD3-A41B-121987A5473E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76396" y="1424715"/>
            <a:ext cx="3568701" cy="2946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Internal Hemorrhoi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Internal Hemorrhoids</a:t>
            </a:r>
          </a:p>
        </p:txBody>
      </p:sp>
      <p:sp>
        <p:nvSpPr>
          <p:cNvPr id="164" name="Grade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0055" indent="-440055" defTabSz="578358">
              <a:spcBef>
                <a:spcPts val="3500"/>
              </a:spcBef>
              <a:buBlip>
                <a:blip r:embed="rId2"/>
              </a:buBlip>
              <a:defRPr sz="3564">
                <a:effectLst>
                  <a:outerShdw sx="100000" sy="100000" kx="0" ky="0" algn="b" rotWithShape="0" blurRad="50292" dist="37719" dir="5400000">
                    <a:srgbClr val="000000"/>
                  </a:outerShdw>
                </a:effectLst>
              </a:defRPr>
            </a:pPr>
            <a:r>
              <a:t>Grades:</a:t>
            </a:r>
          </a:p>
          <a:p>
            <a:pPr lvl="1" marL="1307591" indent="-653795" defTabSz="578358">
              <a:spcBef>
                <a:spcPts val="3500"/>
              </a:spcBef>
              <a:buSzPct val="100000"/>
              <a:buAutoNum type="arabicPeriod" startAt="1"/>
              <a:defRPr sz="3564">
                <a:effectLst>
                  <a:outerShdw sx="100000" sy="100000" kx="0" ky="0" algn="b" rotWithShape="0" blurRad="50292" dist="37719" dir="5400000">
                    <a:srgbClr val="000000"/>
                  </a:outerShdw>
                </a:effectLst>
              </a:defRPr>
            </a:pPr>
            <a:r>
              <a:t>Small, nonprolapsed hemorrhoids</a:t>
            </a:r>
          </a:p>
          <a:p>
            <a:pPr lvl="1" marL="1307591" indent="-653795" defTabSz="578358">
              <a:spcBef>
                <a:spcPts val="3500"/>
              </a:spcBef>
              <a:buSzPct val="100000"/>
              <a:buAutoNum type="arabicPeriod" startAt="1"/>
              <a:defRPr sz="3564">
                <a:effectLst>
                  <a:outerShdw sx="100000" sy="100000" kx="0" ky="0" algn="b" rotWithShape="0" blurRad="50292" dist="37719" dir="5400000">
                    <a:srgbClr val="000000"/>
                  </a:outerShdw>
                </a:effectLst>
              </a:defRPr>
            </a:pPr>
            <a:r>
              <a:t>Moderate size, prolapse but spontaneously reduce</a:t>
            </a:r>
          </a:p>
          <a:p>
            <a:pPr lvl="1" marL="1307591" indent="-653795" defTabSz="578358">
              <a:spcBef>
                <a:spcPts val="3500"/>
              </a:spcBef>
              <a:buSzPct val="100000"/>
              <a:buAutoNum type="arabicPeriod" startAt="1"/>
              <a:defRPr sz="3564">
                <a:effectLst>
                  <a:outerShdw sx="100000" sy="100000" kx="0" ky="0" algn="b" rotWithShape="0" blurRad="50292" dist="37719" dir="5400000">
                    <a:srgbClr val="000000"/>
                  </a:outerShdw>
                </a:effectLst>
              </a:defRPr>
            </a:pPr>
            <a:r>
              <a:t>Moderate-large, prolapse, require manual reduction</a:t>
            </a:r>
          </a:p>
          <a:p>
            <a:pPr lvl="1" marL="1307591" indent="-653795" defTabSz="578358">
              <a:spcBef>
                <a:spcPts val="3500"/>
              </a:spcBef>
              <a:buSzPct val="100000"/>
              <a:buAutoNum type="arabicPeriod" startAt="1"/>
              <a:defRPr sz="3564">
                <a:effectLst>
                  <a:outerShdw sx="100000" sy="100000" kx="0" ky="0" algn="b" rotWithShape="0" blurRad="50292" dist="37719" dir="5400000">
                    <a:srgbClr val="000000"/>
                  </a:outerShdw>
                </a:effectLst>
              </a:defRPr>
            </a:pPr>
            <a:r>
              <a:t>Large - prolapse, unable to reduce</a:t>
            </a:r>
          </a:p>
          <a:p>
            <a:pPr marL="440055" indent="-440055" defTabSz="578358">
              <a:spcBef>
                <a:spcPts val="3500"/>
              </a:spcBef>
              <a:buBlip>
                <a:blip r:embed="rId2"/>
              </a:buBlip>
              <a:defRPr sz="3564">
                <a:effectLst>
                  <a:outerShdw sx="100000" sy="100000" kx="0" ky="0" algn="b" rotWithShape="0" blurRad="50292" dist="37719" dir="5400000">
                    <a:srgbClr val="000000"/>
                  </a:outerShdw>
                </a:effectLst>
              </a:defRPr>
            </a:pPr>
            <a:r>
              <a:t>Management depends on symptoms and grade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Internal Hemorrhoi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Internal Hemorrhoids</a:t>
            </a:r>
          </a:p>
        </p:txBody>
      </p:sp>
      <p:sp>
        <p:nvSpPr>
          <p:cNvPr id="167" name="Grade 1/2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37820" indent="-337820" defTabSz="443991">
              <a:spcBef>
                <a:spcPts val="2700"/>
              </a:spcBef>
              <a:buBlip>
                <a:blip r:embed="rId2"/>
              </a:buBlip>
              <a:defRPr sz="2736">
                <a:effectLst>
                  <a:outerShdw sx="100000" sy="100000" kx="0" ky="0" algn="b" rotWithShape="0" blurRad="38608" dist="28956" dir="5400000">
                    <a:srgbClr val="000000"/>
                  </a:outerShdw>
                </a:effectLst>
              </a:defRPr>
            </a:pPr>
            <a:r>
              <a:t>Grade 1/2</a:t>
            </a:r>
          </a:p>
          <a:p>
            <a:pPr lvl="1" marL="675640" indent="-337820" defTabSz="443991">
              <a:spcBef>
                <a:spcPts val="2700"/>
              </a:spcBef>
              <a:buBlip>
                <a:blip r:embed="rId2"/>
              </a:buBlip>
              <a:defRPr sz="2736">
                <a:effectLst>
                  <a:outerShdw sx="100000" sy="100000" kx="0" ky="0" algn="b" rotWithShape="0" blurRad="38608" dist="28956" dir="5400000">
                    <a:srgbClr val="000000"/>
                  </a:outerShdw>
                </a:effectLst>
              </a:defRPr>
            </a:pPr>
            <a:r>
              <a:t>Fibre, fibre, and fibre and water</a:t>
            </a:r>
          </a:p>
          <a:p>
            <a:pPr lvl="1" marL="675640" indent="-337820" defTabSz="443991">
              <a:spcBef>
                <a:spcPts val="2700"/>
              </a:spcBef>
              <a:buBlip>
                <a:blip r:embed="rId2"/>
              </a:buBlip>
              <a:defRPr sz="2736">
                <a:effectLst>
                  <a:outerShdw sx="100000" sy="100000" kx="0" ky="0" algn="b" rotWithShape="0" blurRad="38608" dist="28956" dir="5400000">
                    <a:srgbClr val="000000"/>
                  </a:outerShdw>
                </a:effectLst>
              </a:defRPr>
            </a:pPr>
            <a:r>
              <a:t>75-80% will be fixed with proper fibre intake</a:t>
            </a:r>
          </a:p>
          <a:p>
            <a:pPr lvl="1" marL="675640" indent="-337820" defTabSz="443991">
              <a:spcBef>
                <a:spcPts val="2700"/>
              </a:spcBef>
              <a:buBlip>
                <a:blip r:embed="rId2"/>
              </a:buBlip>
              <a:defRPr sz="2736">
                <a:effectLst>
                  <a:outerShdw sx="100000" sy="100000" kx="0" ky="0" algn="b" rotWithShape="0" blurRad="38608" dist="28956" dir="5400000">
                    <a:srgbClr val="000000"/>
                  </a:outerShdw>
                </a:effectLst>
              </a:defRPr>
            </a:pPr>
            <a:r>
              <a:t>How much?</a:t>
            </a:r>
          </a:p>
          <a:p>
            <a:pPr lvl="2" marL="1013459" indent="-337820" defTabSz="443991">
              <a:spcBef>
                <a:spcPts val="2700"/>
              </a:spcBef>
              <a:buBlip>
                <a:blip r:embed="rId2"/>
              </a:buBlip>
              <a:defRPr sz="2736">
                <a:effectLst>
                  <a:outerShdw sx="100000" sy="100000" kx="0" ky="0" algn="b" rotWithShape="0" blurRad="38608" dist="28956" dir="5400000">
                    <a:srgbClr val="000000"/>
                  </a:outerShdw>
                </a:effectLst>
              </a:defRPr>
            </a:pPr>
            <a:r>
              <a:t>20-30 gm/day</a:t>
            </a:r>
          </a:p>
          <a:p>
            <a:pPr lvl="1" marL="675640" indent="-337820" defTabSz="443991">
              <a:spcBef>
                <a:spcPts val="2700"/>
              </a:spcBef>
              <a:buBlip>
                <a:blip r:embed="rId2"/>
              </a:buBlip>
              <a:defRPr sz="2736">
                <a:effectLst>
                  <a:outerShdw sx="100000" sy="100000" kx="0" ky="0" algn="b" rotWithShape="0" blurRad="38608" dist="28956" dir="5400000">
                    <a:srgbClr val="000000"/>
                  </a:outerShdw>
                </a:effectLst>
              </a:defRPr>
            </a:pPr>
            <a:r>
              <a:t>Consistently use for 8 weeks to see lasting improvement</a:t>
            </a:r>
          </a:p>
        </p:txBody>
      </p:sp>
      <p:sp>
        <p:nvSpPr>
          <p:cNvPr id="168" name="Bleeding Grade 1/2…"/>
          <p:cNvSpPr txBox="1"/>
          <p:nvPr/>
        </p:nvSpPr>
        <p:spPr>
          <a:xfrm>
            <a:off x="6467549" y="2768600"/>
            <a:ext cx="5422901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marL="444500" indent="-444500" algn="l">
              <a:spcBef>
                <a:spcPts val="3600"/>
              </a:spcBef>
              <a:buSzPct val="30000"/>
              <a:buBlip>
                <a:blip r:embed="rId2"/>
              </a:buBlip>
              <a:defRPr sz="3600"/>
            </a:pPr>
            <a:r>
              <a:t>Bleeding Grade 1/2</a:t>
            </a:r>
          </a:p>
          <a:p>
            <a:pPr lvl="1" marL="889000" indent="-444500" algn="l">
              <a:spcBef>
                <a:spcPts val="3600"/>
              </a:spcBef>
              <a:buSzPct val="30000"/>
              <a:buBlip>
                <a:blip r:embed="rId2"/>
              </a:buBlip>
              <a:defRPr sz="3600"/>
            </a:pPr>
            <a:r>
              <a:t>If not improved with fibre</a:t>
            </a:r>
          </a:p>
          <a:p>
            <a:pPr marL="444500" indent="-444500" algn="l">
              <a:spcBef>
                <a:spcPts val="3600"/>
              </a:spcBef>
              <a:buSzPct val="30000"/>
              <a:buBlip>
                <a:blip r:embed="rId2"/>
              </a:buBlip>
              <a:defRPr sz="3600"/>
            </a:pPr>
            <a:r>
              <a:t>Banding</a:t>
            </a:r>
          </a:p>
          <a:p>
            <a:pPr lvl="1" marL="889000" indent="-444500" algn="l">
              <a:spcBef>
                <a:spcPts val="3600"/>
              </a:spcBef>
              <a:buSzPct val="30000"/>
              <a:buBlip>
                <a:blip r:embed="rId2"/>
              </a:buBlip>
              <a:defRPr sz="3600"/>
            </a:pPr>
            <a:r>
              <a:t>Cannot use: bleeding diathesis, anticoagulated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462CE1F5-5C2A-4B0B-99B6-D80124A898AC-L0-001.jpeg" descr="462CE1F5-5C2A-4B0B-99B6-D80124A898AC-L0-001.jpe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023100" y="2565400"/>
            <a:ext cx="5397501" cy="6121400"/>
          </a:xfrm>
          <a:prstGeom prst="rect">
            <a:avLst/>
          </a:prstGeom>
        </p:spPr>
      </p:pic>
      <p:sp>
        <p:nvSpPr>
          <p:cNvPr id="171" name="Internal Hemorrhoids Gr 3/4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Internal Hemorrhoids Gr 3/4</a:t>
            </a:r>
          </a:p>
        </p:txBody>
      </p:sp>
      <p:sp>
        <p:nvSpPr>
          <p:cNvPr id="172" name="Grade 3/4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435609" indent="-435609" defTabSz="572516">
              <a:spcBef>
                <a:spcPts val="3500"/>
              </a:spcBef>
              <a:buBlip>
                <a:blip r:embed="rId3"/>
              </a:buBlip>
              <a:defRPr sz="3528">
                <a:effectLst>
                  <a:outerShdw sx="100000" sy="100000" kx="0" ky="0" algn="b" rotWithShape="0" blurRad="49784" dist="37338" dir="5400000">
                    <a:srgbClr val="000000"/>
                  </a:outerShdw>
                </a:effectLst>
              </a:defRPr>
            </a:pPr>
            <a:r>
              <a:t>Grade 3/4</a:t>
            </a:r>
          </a:p>
          <a:p>
            <a:pPr lvl="1" marL="871219" indent="-435609" defTabSz="572516">
              <a:spcBef>
                <a:spcPts val="3500"/>
              </a:spcBef>
              <a:buBlip>
                <a:blip r:embed="rId3"/>
              </a:buBlip>
              <a:defRPr sz="3528">
                <a:effectLst>
                  <a:outerShdw sx="100000" sy="100000" kx="0" ky="0" algn="b" rotWithShape="0" blurRad="49784" dist="37338" dir="5400000">
                    <a:srgbClr val="000000"/>
                  </a:outerShdw>
                </a:effectLst>
              </a:defRPr>
            </a:pPr>
            <a:r>
              <a:t>Fibre!</a:t>
            </a:r>
          </a:p>
          <a:p>
            <a:pPr lvl="1" marL="871219" indent="-435609" defTabSz="572516">
              <a:spcBef>
                <a:spcPts val="3500"/>
              </a:spcBef>
              <a:buBlip>
                <a:blip r:embed="rId3"/>
              </a:buBlip>
              <a:defRPr sz="3528">
                <a:effectLst>
                  <a:outerShdw sx="100000" sy="100000" kx="0" ky="0" algn="b" rotWithShape="0" blurRad="49784" dist="37338" dir="5400000">
                    <a:srgbClr val="000000"/>
                  </a:outerShdw>
                </a:effectLst>
              </a:defRPr>
            </a:pPr>
            <a:r>
              <a:t>Banding - maybe successful for grade 3, but unlikely</a:t>
            </a:r>
          </a:p>
          <a:p>
            <a:pPr lvl="1" marL="871219" indent="-435609" defTabSz="572516">
              <a:spcBef>
                <a:spcPts val="3500"/>
              </a:spcBef>
              <a:buBlip>
                <a:blip r:embed="rId3"/>
              </a:buBlip>
              <a:defRPr sz="3528">
                <a:effectLst>
                  <a:outerShdw sx="100000" sy="100000" kx="0" ky="0" algn="b" rotWithShape="0" blurRad="49784" dist="37338" dir="5400000">
                    <a:srgbClr val="000000"/>
                  </a:outerShdw>
                </a:effectLst>
              </a:defRPr>
            </a:pPr>
            <a:r>
              <a:t>Hemorrhoidectomy </a:t>
            </a:r>
          </a:p>
          <a:p>
            <a:pPr lvl="2" marL="1306830" indent="-435609" defTabSz="572516">
              <a:spcBef>
                <a:spcPts val="3500"/>
              </a:spcBef>
              <a:buBlip>
                <a:blip r:embed="rId3"/>
              </a:buBlip>
              <a:defRPr sz="3528">
                <a:effectLst>
                  <a:outerShdw sx="100000" sy="100000" kx="0" ky="0" algn="b" rotWithShape="0" blurRad="49784" dist="37338" dir="5400000">
                    <a:srgbClr val="000000"/>
                  </a:outerShdw>
                </a:effectLst>
              </a:defRPr>
            </a:pPr>
            <a:r>
              <a:t>Surgically remove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8F2564B2-C7E2-4384-B3EC-B55FA6597F33-L0-001.jpeg" descr="8F2564B2-C7E2-4384-B3EC-B55FA6597F33-L0-001.jpe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023100" y="2565400"/>
            <a:ext cx="5397500" cy="6121400"/>
          </a:xfrm>
          <a:prstGeom prst="rect">
            <a:avLst/>
          </a:prstGeom>
        </p:spPr>
      </p:pic>
      <p:sp>
        <p:nvSpPr>
          <p:cNvPr id="175" name="Internal Hemorrhoids Gr 3/4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Internal Hemorrhoids Gr 3/4</a:t>
            </a:r>
          </a:p>
        </p:txBody>
      </p:sp>
      <p:sp>
        <p:nvSpPr>
          <p:cNvPr id="176" name="Grade 4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248920" indent="-248920" defTabSz="327152">
              <a:spcBef>
                <a:spcPts val="2000"/>
              </a:spcBef>
              <a:buBlip>
                <a:blip r:embed="rId3"/>
              </a:buBlip>
              <a:defRPr sz="2016">
                <a:effectLst>
                  <a:outerShdw sx="100000" sy="100000" kx="0" ky="0" algn="b" rotWithShape="0" blurRad="28448" dist="21336" dir="5400000">
                    <a:srgbClr val="000000"/>
                  </a:outerShdw>
                </a:effectLst>
              </a:defRPr>
            </a:pPr>
            <a:r>
              <a:t>Grade 4</a:t>
            </a:r>
          </a:p>
          <a:p>
            <a:pPr lvl="1" marL="497840" indent="-248920" defTabSz="327152">
              <a:spcBef>
                <a:spcPts val="2000"/>
              </a:spcBef>
              <a:buBlip>
                <a:blip r:embed="rId3"/>
              </a:buBlip>
              <a:defRPr sz="2016">
                <a:effectLst>
                  <a:outerShdw sx="100000" sy="100000" kx="0" ky="0" algn="b" rotWithShape="0" blurRad="28448" dist="21336" dir="5400000">
                    <a:srgbClr val="000000"/>
                  </a:outerShdw>
                </a:effectLst>
              </a:defRPr>
            </a:pPr>
            <a:r>
              <a:t>Prolapsed, difficult to reduce</a:t>
            </a:r>
          </a:p>
          <a:p>
            <a:pPr lvl="1" marL="497840" indent="-248920" defTabSz="327152">
              <a:spcBef>
                <a:spcPts val="2000"/>
              </a:spcBef>
              <a:buBlip>
                <a:blip r:embed="rId3"/>
              </a:buBlip>
              <a:defRPr sz="2016">
                <a:effectLst>
                  <a:outerShdw sx="100000" sy="100000" kx="0" ky="0" algn="b" rotWithShape="0" blurRad="28448" dist="21336" dir="5400000">
                    <a:srgbClr val="000000"/>
                  </a:outerShdw>
                </a:effectLst>
              </a:defRPr>
            </a:pPr>
            <a:r>
              <a:t>Try to reduce</a:t>
            </a:r>
          </a:p>
          <a:p>
            <a:pPr lvl="2" marL="746759" indent="-248920" defTabSz="327152">
              <a:spcBef>
                <a:spcPts val="2000"/>
              </a:spcBef>
              <a:buBlip>
                <a:blip r:embed="rId3"/>
              </a:buBlip>
              <a:defRPr sz="2016">
                <a:effectLst>
                  <a:outerShdw sx="100000" sy="100000" kx="0" ky="0" algn="b" rotWithShape="0" blurRad="28448" dist="21336" dir="5400000">
                    <a:srgbClr val="000000"/>
                  </a:outerShdw>
                </a:effectLst>
              </a:defRPr>
            </a:pPr>
            <a:r>
              <a:t>Minimal sedation, or at least pain control</a:t>
            </a:r>
          </a:p>
          <a:p>
            <a:pPr lvl="2" marL="746759" indent="-248920" defTabSz="327152">
              <a:spcBef>
                <a:spcPts val="2000"/>
              </a:spcBef>
              <a:buBlip>
                <a:blip r:embed="rId3"/>
              </a:buBlip>
              <a:defRPr sz="2016">
                <a:effectLst>
                  <a:outerShdw sx="100000" sy="100000" kx="0" ky="0" algn="b" rotWithShape="0" blurRad="28448" dist="21336" dir="5400000">
                    <a:srgbClr val="000000"/>
                  </a:outerShdw>
                </a:effectLst>
              </a:defRPr>
            </a:pPr>
            <a:r>
              <a:t>Lots of muco </a:t>
            </a:r>
          </a:p>
          <a:p>
            <a:pPr lvl="2" marL="746759" indent="-248920" defTabSz="327152">
              <a:spcBef>
                <a:spcPts val="2000"/>
              </a:spcBef>
              <a:buBlip>
                <a:blip r:embed="rId3"/>
              </a:buBlip>
              <a:defRPr sz="2016">
                <a:effectLst>
                  <a:outerShdw sx="100000" sy="100000" kx="0" ky="0" algn="b" rotWithShape="0" blurRad="28448" dist="21336" dir="5400000">
                    <a:srgbClr val="000000"/>
                  </a:outerShdw>
                </a:effectLst>
              </a:defRPr>
            </a:pPr>
            <a:r>
              <a:t>Gently bring hemorrhoids together and push above sphincter</a:t>
            </a:r>
          </a:p>
          <a:p>
            <a:pPr lvl="1" marL="497840" indent="-248920" defTabSz="327152">
              <a:spcBef>
                <a:spcPts val="2000"/>
              </a:spcBef>
              <a:buBlip>
                <a:blip r:embed="rId3"/>
              </a:buBlip>
              <a:defRPr sz="2016">
                <a:effectLst>
                  <a:outerShdw sx="100000" sy="100000" kx="0" ky="0" algn="b" rotWithShape="0" blurRad="28448" dist="21336" dir="5400000">
                    <a:srgbClr val="000000"/>
                  </a:outerShdw>
                </a:effectLst>
              </a:defRPr>
            </a:pPr>
            <a:r>
              <a:t>It hurts, but feels MUCH better when reduced</a:t>
            </a:r>
          </a:p>
          <a:p>
            <a:pPr lvl="1" marL="497840" indent="-248920" defTabSz="327152">
              <a:spcBef>
                <a:spcPts val="2000"/>
              </a:spcBef>
              <a:buBlip>
                <a:blip r:embed="rId3"/>
              </a:buBlip>
              <a:defRPr sz="2016">
                <a:effectLst>
                  <a:outerShdw sx="100000" sy="100000" kx="0" ky="0" algn="b" rotWithShape="0" blurRad="28448" dist="21336" dir="5400000">
                    <a:srgbClr val="000000"/>
                  </a:outerShdw>
                </a:effectLst>
              </a:defRPr>
            </a:pPr>
            <a:r>
              <a:t>Admit to hospital for ice, pain meds, start Metamucil BID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eri-Anal Abscess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Peri-Anal Abscesses</a:t>
            </a:r>
          </a:p>
        </p:txBody>
      </p:sp>
      <p:sp>
        <p:nvSpPr>
          <p:cNvPr id="179" name="Usually just bad luck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57809" indent="-257809" defTabSz="338835">
              <a:spcBef>
                <a:spcPts val="2000"/>
              </a:spcBef>
              <a:buBlip>
                <a:blip r:embed="rId2"/>
              </a:buBlip>
              <a:defRPr sz="2088">
                <a:effectLst>
                  <a:outerShdw sx="100000" sy="100000" kx="0" ky="0" algn="b" rotWithShape="0" blurRad="29464" dist="22098" dir="5400000">
                    <a:srgbClr val="000000"/>
                  </a:outerShdw>
                </a:effectLst>
              </a:defRPr>
            </a:pPr>
            <a:r>
              <a:t>Usually just bad luck</a:t>
            </a:r>
          </a:p>
          <a:p>
            <a:pPr lvl="1" marL="515619" indent="-257809" defTabSz="338835">
              <a:spcBef>
                <a:spcPts val="2000"/>
              </a:spcBef>
              <a:buBlip>
                <a:blip r:embed="rId2"/>
              </a:buBlip>
              <a:defRPr sz="2088">
                <a:effectLst>
                  <a:outerShdw sx="100000" sy="100000" kx="0" ky="0" algn="b" rotWithShape="0" blurRad="29464" dist="22098" dir="5400000">
                    <a:srgbClr val="000000"/>
                  </a:outerShdw>
                </a:effectLst>
              </a:defRPr>
            </a:pPr>
            <a:r>
              <a:t>Except - Crohn’s disease (Watering can anus) and Hydraadenitis suppurativa</a:t>
            </a:r>
          </a:p>
          <a:p>
            <a:pPr lvl="1" marL="515619" indent="-257809" defTabSz="338835">
              <a:spcBef>
                <a:spcPts val="2000"/>
              </a:spcBef>
              <a:buBlip>
                <a:blip r:embed="rId2"/>
              </a:buBlip>
              <a:defRPr sz="2088">
                <a:effectLst>
                  <a:outerShdw sx="100000" sy="100000" kx="0" ky="0" algn="b" rotWithShape="0" blurRad="29464" dist="22098" dir="5400000">
                    <a:srgbClr val="000000"/>
                  </a:outerShdw>
                </a:effectLst>
              </a:defRPr>
            </a:pPr>
            <a:r>
              <a:t>Start in cryptoglandular</a:t>
            </a:r>
          </a:p>
          <a:p>
            <a:pPr marL="257809" indent="-257809" defTabSz="338835">
              <a:spcBef>
                <a:spcPts val="2000"/>
              </a:spcBef>
              <a:buBlip>
                <a:blip r:embed="rId2"/>
              </a:buBlip>
              <a:defRPr sz="2088">
                <a:effectLst>
                  <a:outerShdw sx="100000" sy="100000" kx="0" ky="0" algn="b" rotWithShape="0" blurRad="29464" dist="22098" dir="5400000">
                    <a:srgbClr val="000000"/>
                  </a:outerShdw>
                </a:effectLst>
              </a:defRPr>
            </a:pPr>
            <a:r>
              <a:t>Need appropriate incision and drainage</a:t>
            </a:r>
          </a:p>
          <a:p>
            <a:pPr lvl="1" marL="515619" indent="-257809" defTabSz="338835">
              <a:spcBef>
                <a:spcPts val="2000"/>
              </a:spcBef>
              <a:buBlip>
                <a:blip r:embed="rId2"/>
              </a:buBlip>
              <a:defRPr sz="2088">
                <a:effectLst>
                  <a:outerShdw sx="100000" sy="100000" kx="0" ky="0" algn="b" rotWithShape="0" blurRad="29464" dist="22098" dir="5400000">
                    <a:srgbClr val="000000"/>
                  </a:outerShdw>
                </a:effectLst>
              </a:defRPr>
            </a:pPr>
            <a:r>
              <a:t>Typically in the OR, saddle block &amp; sedation</a:t>
            </a:r>
          </a:p>
          <a:p>
            <a:pPr lvl="1" marL="515619" indent="-257809" defTabSz="338835">
              <a:spcBef>
                <a:spcPts val="2000"/>
              </a:spcBef>
              <a:buBlip>
                <a:blip r:embed="rId2"/>
              </a:buBlip>
              <a:defRPr sz="2088">
                <a:effectLst>
                  <a:outerShdw sx="100000" sy="100000" kx="0" ky="0" algn="b" rotWithShape="0" blurRad="29464" dist="22098" dir="5400000">
                    <a:srgbClr val="000000"/>
                  </a:outerShdw>
                </a:effectLst>
              </a:defRPr>
            </a:pPr>
            <a:r>
              <a:t>Important to do good digital rectal exam under anesthesia (EUA) to rule out deep internal abscess</a:t>
            </a:r>
          </a:p>
          <a:p>
            <a:pPr lvl="1" marL="515619" indent="-257809" defTabSz="338835">
              <a:spcBef>
                <a:spcPts val="2000"/>
              </a:spcBef>
              <a:buBlip>
                <a:blip r:embed="rId2"/>
              </a:buBlip>
              <a:defRPr sz="2088">
                <a:effectLst>
                  <a:outerShdw sx="100000" sy="100000" kx="0" ky="0" algn="b" rotWithShape="0" blurRad="29464" dist="22098" dir="5400000">
                    <a:srgbClr val="000000"/>
                  </a:outerShdw>
                </a:effectLst>
              </a:defRPr>
            </a:pPr>
            <a:r>
              <a:t>Crucial incision over abscess, break down internal loculations and pack the abscess for 24 hours</a:t>
            </a:r>
          </a:p>
          <a:p>
            <a:pPr lvl="2" marL="773429" indent="-257809" defTabSz="338835">
              <a:spcBef>
                <a:spcPts val="2000"/>
              </a:spcBef>
              <a:buBlip>
                <a:blip r:embed="rId2"/>
              </a:buBlip>
              <a:defRPr sz="2088">
                <a:effectLst>
                  <a:outerShdw sx="100000" sy="100000" kx="0" ky="0" algn="b" rotWithShape="0" blurRad="29464" dist="22098" dir="5400000">
                    <a:srgbClr val="000000"/>
                  </a:outerShdw>
                </a:effectLst>
              </a:defRPr>
            </a:pPr>
            <a:r>
              <a:t>Packing can be removed POD 1, usually does not need to be re-packed. (Ischiorectal abscesses often need daily packing)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onflict of Intere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Conflict of Interest</a:t>
            </a:r>
          </a:p>
        </p:txBody>
      </p:sp>
      <p:sp>
        <p:nvSpPr>
          <p:cNvPr id="123" name="None to declar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None to declare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F68CA461-F0C1-4C75-8F95-AE545680C138-L0-001.jpeg" descr="F68CA461-F0C1-4C75-8F95-AE545680C138-L0-001.jpe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023099" y="2565400"/>
            <a:ext cx="5397501" cy="6121400"/>
          </a:xfrm>
          <a:prstGeom prst="rect">
            <a:avLst/>
          </a:prstGeom>
        </p:spPr>
      </p:pic>
      <p:sp>
        <p:nvSpPr>
          <p:cNvPr id="182" name="Peri-anal absces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Peri-anal abscess</a:t>
            </a:r>
          </a:p>
        </p:txBody>
      </p:sp>
      <p:sp>
        <p:nvSpPr>
          <p:cNvPr id="183" name="Approx. 20-25% will develop fistula post drainage (by 7 weeks)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t>Approx. 20-25% will develop fistula post drainage (by 7 weeks)</a:t>
            </a:r>
          </a:p>
          <a:p>
            <a:pPr>
              <a:buBlip>
                <a:blip r:embed="rId3"/>
              </a:buBlip>
            </a:pPr>
            <a:r>
              <a:t>Abscess in the intersphincteric space is the acute phase, a fistula represents the chronic phase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F68CA461-F0C1-4C75-8F95-AE545680C138-L0-001.jpeg" descr="F68CA461-F0C1-4C75-8F95-AE545680C138-L0-001.jpe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023099" y="2565400"/>
            <a:ext cx="5397501" cy="6121400"/>
          </a:xfrm>
          <a:prstGeom prst="rect">
            <a:avLst/>
          </a:prstGeom>
        </p:spPr>
      </p:pic>
      <p:sp>
        <p:nvSpPr>
          <p:cNvPr id="186" name="Anal Fistula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Anal Fistulas</a:t>
            </a:r>
          </a:p>
        </p:txBody>
      </p:sp>
      <p:sp>
        <p:nvSpPr>
          <p:cNvPr id="187" name="Tract from internal anal canal to external anal skin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426719" indent="-426719" defTabSz="560831">
              <a:spcBef>
                <a:spcPts val="3400"/>
              </a:spcBef>
              <a:buBlip>
                <a:blip r:embed="rId3"/>
              </a:buBlip>
              <a:defRPr sz="3455">
                <a:effectLst>
                  <a:outerShdw sx="100000" sy="100000" kx="0" ky="0" algn="b" rotWithShape="0" blurRad="48768" dist="36576" dir="5400000">
                    <a:srgbClr val="000000"/>
                  </a:outerShdw>
                </a:effectLst>
              </a:defRPr>
            </a:pPr>
            <a:r>
              <a:t>Tract from internal anal canal to external anal skin</a:t>
            </a:r>
          </a:p>
          <a:p>
            <a:pPr marL="426719" indent="-426719" defTabSz="560831">
              <a:spcBef>
                <a:spcPts val="3400"/>
              </a:spcBef>
              <a:buBlip>
                <a:blip r:embed="rId3"/>
              </a:buBlip>
              <a:defRPr sz="3455">
                <a:effectLst>
                  <a:outerShdw sx="100000" sy="100000" kx="0" ky="0" algn="b" rotWithShape="0" blurRad="48768" dist="36576" dir="5400000">
                    <a:srgbClr val="000000"/>
                  </a:outerShdw>
                </a:effectLst>
              </a:defRPr>
            </a:pPr>
            <a:r>
              <a:t>Can go through both sphincters or just one</a:t>
            </a:r>
          </a:p>
          <a:p>
            <a:pPr marL="426719" indent="-426719" defTabSz="560831">
              <a:spcBef>
                <a:spcPts val="3400"/>
              </a:spcBef>
              <a:buBlip>
                <a:blip r:embed="rId3"/>
              </a:buBlip>
              <a:defRPr sz="3455">
                <a:effectLst>
                  <a:outerShdw sx="100000" sy="100000" kx="0" ky="0" algn="b" rotWithShape="0" blurRad="48768" dist="36576" dir="5400000">
                    <a:srgbClr val="000000"/>
                  </a:outerShdw>
                </a:effectLst>
              </a:defRPr>
            </a:pPr>
            <a:r>
              <a:t>Can travel up and through levator ani muscles - Type 3 and 4 go above levator muscle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Anal Fistul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Anal Fistula</a:t>
            </a:r>
          </a:p>
        </p:txBody>
      </p:sp>
      <p:sp>
        <p:nvSpPr>
          <p:cNvPr id="190" name="Managemen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37820" indent="-337820" defTabSz="443991">
              <a:spcBef>
                <a:spcPts val="2700"/>
              </a:spcBef>
              <a:buBlip>
                <a:blip r:embed="rId2"/>
              </a:buBlip>
              <a:defRPr sz="2736">
                <a:effectLst>
                  <a:outerShdw sx="100000" sy="100000" kx="0" ky="0" algn="b" rotWithShape="0" blurRad="38608" dist="28956" dir="5400000">
                    <a:srgbClr val="000000"/>
                  </a:outerShdw>
                </a:effectLst>
              </a:defRPr>
            </a:pPr>
            <a:r>
              <a:t>Management</a:t>
            </a:r>
          </a:p>
          <a:p>
            <a:pPr lvl="1" marL="675640" indent="-337820" defTabSz="443991">
              <a:spcBef>
                <a:spcPts val="2700"/>
              </a:spcBef>
              <a:buBlip>
                <a:blip r:embed="rId2"/>
              </a:buBlip>
              <a:defRPr sz="2736">
                <a:effectLst>
                  <a:outerShdw sx="100000" sy="100000" kx="0" ky="0" algn="b" rotWithShape="0" blurRad="38608" dist="28956" dir="5400000">
                    <a:srgbClr val="000000"/>
                  </a:outerShdw>
                </a:effectLst>
              </a:defRPr>
            </a:pPr>
            <a:r>
              <a:t>Surgical</a:t>
            </a:r>
          </a:p>
          <a:p>
            <a:pPr lvl="1" marL="675640" indent="-337820" defTabSz="443991">
              <a:spcBef>
                <a:spcPts val="2700"/>
              </a:spcBef>
              <a:buBlip>
                <a:blip r:embed="rId2"/>
              </a:buBlip>
              <a:defRPr sz="2736">
                <a:effectLst>
                  <a:outerShdw sx="100000" sy="100000" kx="0" ky="0" algn="b" rotWithShape="0" blurRad="38608" dist="28956" dir="5400000">
                    <a:srgbClr val="000000"/>
                  </a:outerShdw>
                </a:effectLst>
              </a:defRPr>
            </a:pPr>
            <a:r>
              <a:t>EUA; probing and identifying where the internal and external openings are</a:t>
            </a:r>
          </a:p>
          <a:p>
            <a:pPr lvl="2" marL="1013459" indent="-337820" defTabSz="443991">
              <a:spcBef>
                <a:spcPts val="2700"/>
              </a:spcBef>
              <a:buBlip>
                <a:blip r:embed="rId2"/>
              </a:buBlip>
              <a:defRPr sz="2736">
                <a:effectLst>
                  <a:outerShdw sx="100000" sy="100000" kx="0" ky="0" algn="b" rotWithShape="0" blurRad="38608" dist="28956" dir="5400000">
                    <a:srgbClr val="000000"/>
                  </a:outerShdw>
                </a:effectLst>
              </a:defRPr>
            </a:pPr>
            <a:r>
              <a:t>Methylene blue, peroxide, lacrimal probes</a:t>
            </a:r>
          </a:p>
          <a:p>
            <a:pPr lvl="1" marL="675640" indent="-337820" defTabSz="443991">
              <a:spcBef>
                <a:spcPts val="2700"/>
              </a:spcBef>
              <a:buBlip>
                <a:blip r:embed="rId2"/>
              </a:buBlip>
              <a:defRPr sz="2736">
                <a:effectLst>
                  <a:outerShdw sx="100000" sy="100000" kx="0" ky="0" algn="b" rotWithShape="0" blurRad="38608" dist="28956" dir="5400000">
                    <a:srgbClr val="000000"/>
                  </a:outerShdw>
                </a:effectLst>
              </a:defRPr>
            </a:pPr>
            <a:r>
              <a:t>If &lt;25% (and maybe even 50%) of internal sphincter are involved, simple ligation of the tract can be definitive</a:t>
            </a:r>
          </a:p>
          <a:p>
            <a:pPr lvl="1" marL="675640" indent="-337820" defTabSz="443991">
              <a:spcBef>
                <a:spcPts val="2700"/>
              </a:spcBef>
              <a:buBlip>
                <a:blip r:embed="rId2"/>
              </a:buBlip>
              <a:defRPr sz="2736">
                <a:effectLst>
                  <a:outerShdw sx="100000" sy="100000" kx="0" ky="0" algn="b" rotWithShape="0" blurRad="38608" dist="28956" dir="5400000">
                    <a:srgbClr val="000000"/>
                  </a:outerShdw>
                </a:effectLst>
              </a:defRPr>
            </a:pPr>
            <a:r>
              <a:t>If &gt;25% involved, place a seton for drainage then a definitive surgical procedure in 6-8 weeks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7490A099-C9C9-4283-9904-405F1E0C7448-L0-001.jpeg" descr="7490A099-C9C9-4283-9904-405F1E0C7448-L0-001.jpe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100939" y="2458018"/>
            <a:ext cx="5319661" cy="6138438"/>
          </a:xfrm>
          <a:prstGeom prst="rect">
            <a:avLst/>
          </a:prstGeom>
        </p:spPr>
      </p:pic>
      <p:sp>
        <p:nvSpPr>
          <p:cNvPr id="193" name="Anal fistul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Anal fistula</a:t>
            </a:r>
          </a:p>
        </p:txBody>
      </p:sp>
      <p:sp>
        <p:nvSpPr>
          <p:cNvPr id="194" name="Body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</a:p>
        </p:txBody>
      </p:sp>
      <p:grpSp>
        <p:nvGrpSpPr>
          <p:cNvPr id="197" name="7490A099-C9C9-4283-9904-405F1E0C7448-L0-001.jpeg"/>
          <p:cNvGrpSpPr/>
          <p:nvPr/>
        </p:nvGrpSpPr>
        <p:grpSpPr>
          <a:xfrm rot="10800000">
            <a:off x="1015162" y="2347399"/>
            <a:ext cx="5319661" cy="6138438"/>
            <a:chOff x="0" y="0"/>
            <a:chExt cx="5319660" cy="6138437"/>
          </a:xfrm>
        </p:grpSpPr>
        <p:pic>
          <p:nvPicPr>
            <p:cNvPr id="196" name="7490A099-C9C9-4283-9904-405F1E0C7448-L0-001.jpeg" descr="7490A099-C9C9-4283-9904-405F1E0C7448-L0-001.jpe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550" t="0" r="0" b="2"/>
            <a:stretch>
              <a:fillRect/>
            </a:stretch>
          </p:blipFill>
          <p:spPr>
            <a:xfrm rot="-10800000">
              <a:off x="190500" y="594915"/>
              <a:ext cx="4938713" cy="4725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ln>
              <a:noFill/>
            </a:ln>
            <a:effectLst/>
          </p:spPr>
        </p:pic>
        <p:pic>
          <p:nvPicPr>
            <p:cNvPr id="195" name="7490A099-C9C9-4283-9904-405F1E0C7448-L0-001.jpeg" descr="7490A099-C9C9-4283-9904-405F1E0C7448-L0-001.jpe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5319662" cy="613843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Anal Fistula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Anal Fistulas</a:t>
            </a:r>
          </a:p>
        </p:txBody>
      </p:sp>
      <p:sp>
        <p:nvSpPr>
          <p:cNvPr id="200" name="Other management tip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73379" indent="-373379" defTabSz="490727">
              <a:spcBef>
                <a:spcPts val="3000"/>
              </a:spcBef>
              <a:buBlip>
                <a:blip r:embed="rId2"/>
              </a:buBlip>
              <a:defRPr sz="3024">
                <a:effectLst>
                  <a:outerShdw sx="100000" sy="100000" kx="0" ky="0" algn="b" rotWithShape="0" blurRad="42672" dist="32004" dir="5400000">
                    <a:srgbClr val="000000"/>
                  </a:outerShdw>
                </a:effectLst>
              </a:defRPr>
            </a:pPr>
            <a:r>
              <a:t>Other management tips</a:t>
            </a:r>
          </a:p>
          <a:p>
            <a:pPr lvl="1" marL="746759" indent="-373379" defTabSz="490727">
              <a:spcBef>
                <a:spcPts val="3000"/>
              </a:spcBef>
              <a:buBlip>
                <a:blip r:embed="rId2"/>
              </a:buBlip>
              <a:defRPr sz="3024">
                <a:effectLst>
                  <a:outerShdw sx="100000" sy="100000" kx="0" ky="0" algn="b" rotWithShape="0" blurRad="42672" dist="32004" dir="5400000">
                    <a:srgbClr val="000000"/>
                  </a:outerShdw>
                </a:effectLst>
              </a:defRPr>
            </a:pPr>
            <a:r>
              <a:t>Fibre</a:t>
            </a:r>
          </a:p>
          <a:p>
            <a:pPr lvl="1" marL="746759" indent="-373379" defTabSz="490727">
              <a:spcBef>
                <a:spcPts val="3000"/>
              </a:spcBef>
              <a:buBlip>
                <a:blip r:embed="rId2"/>
              </a:buBlip>
              <a:defRPr sz="3024">
                <a:effectLst>
                  <a:outerShdw sx="100000" sy="100000" kx="0" ky="0" algn="b" rotWithShape="0" blurRad="42672" dist="32004" dir="5400000">
                    <a:srgbClr val="000000"/>
                  </a:outerShdw>
                </a:effectLst>
              </a:defRPr>
            </a:pPr>
            <a:r>
              <a:t>Keep area clean/dry</a:t>
            </a:r>
          </a:p>
          <a:p>
            <a:pPr lvl="1" marL="746759" indent="-373379" defTabSz="490727">
              <a:spcBef>
                <a:spcPts val="3000"/>
              </a:spcBef>
              <a:buBlip>
                <a:blip r:embed="rId2"/>
              </a:buBlip>
              <a:defRPr sz="3024">
                <a:effectLst>
                  <a:outerShdw sx="100000" sy="100000" kx="0" ky="0" algn="b" rotWithShape="0" blurRad="42672" dist="32004" dir="5400000">
                    <a:srgbClr val="000000"/>
                  </a:outerShdw>
                </a:effectLst>
              </a:defRPr>
            </a:pPr>
            <a:r>
              <a:t>Minimize surgical intervention to keep anal continence</a:t>
            </a:r>
          </a:p>
          <a:p>
            <a:pPr lvl="2" marL="1120139" indent="-373379" defTabSz="490727">
              <a:spcBef>
                <a:spcPts val="3000"/>
              </a:spcBef>
              <a:buBlip>
                <a:blip r:embed="rId2"/>
              </a:buBlip>
              <a:defRPr sz="3024">
                <a:effectLst>
                  <a:outerShdw sx="100000" sy="100000" kx="0" ky="0" algn="b" rotWithShape="0" blurRad="42672" dist="32004" dir="5400000">
                    <a:srgbClr val="000000"/>
                  </a:outerShdw>
                </a:effectLst>
              </a:defRPr>
            </a:pPr>
            <a:r>
              <a:t>Flatulence incontinence more common than fecal incontinence</a:t>
            </a:r>
          </a:p>
          <a:p>
            <a:pPr lvl="2" marL="1120139" indent="-373379" defTabSz="490727">
              <a:spcBef>
                <a:spcPts val="3000"/>
              </a:spcBef>
              <a:buBlip>
                <a:blip r:embed="rId2"/>
              </a:buBlip>
              <a:defRPr sz="3024">
                <a:effectLst>
                  <a:outerShdw sx="100000" sy="100000" kx="0" ky="0" algn="b" rotWithShape="0" blurRad="42672" dist="32004" dir="5400000">
                    <a:srgbClr val="000000"/>
                  </a:outerShdw>
                </a:effectLst>
              </a:defRPr>
            </a:pPr>
            <a:r>
              <a:t>Better to return to the OR for series of smaller procedures than a large one causing permanent damage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Anal Fiss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Anal Fissures</a:t>
            </a:r>
          </a:p>
        </p:txBody>
      </p:sp>
      <p:sp>
        <p:nvSpPr>
          <p:cNvPr id="203" name="Linear ulcer (tear) in anoderm of the anal canal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400050" indent="-400050" defTabSz="525779">
              <a:spcBef>
                <a:spcPts val="3200"/>
              </a:spcBef>
              <a:buBlip>
                <a:blip r:embed="rId2"/>
              </a:buBlip>
              <a:defRPr sz="3239">
                <a:effectLst>
                  <a:outerShdw sx="100000" sy="100000" kx="0" ky="0" algn="b" rotWithShape="0" blurRad="45720" dist="34289" dir="5400000">
                    <a:srgbClr val="000000"/>
                  </a:outerShdw>
                </a:effectLst>
              </a:defRPr>
            </a:pPr>
            <a:r>
              <a:t>Linear ulcer (tear) in anoderm of the anal canal</a:t>
            </a:r>
          </a:p>
          <a:p>
            <a:pPr marL="400050" indent="-400050" defTabSz="525779">
              <a:spcBef>
                <a:spcPts val="3200"/>
              </a:spcBef>
              <a:buBlip>
                <a:blip r:embed="rId2"/>
              </a:buBlip>
              <a:defRPr sz="3239">
                <a:effectLst>
                  <a:outerShdw sx="100000" sy="100000" kx="0" ky="0" algn="b" rotWithShape="0" blurRad="45720" dist="34289" dir="5400000">
                    <a:srgbClr val="000000"/>
                  </a:outerShdw>
                </a:effectLst>
              </a:defRPr>
            </a:pPr>
            <a:r>
              <a:t>Posterior is most common location</a:t>
            </a:r>
          </a:p>
          <a:p>
            <a:pPr lvl="1" marL="800100" indent="-400050" defTabSz="525779">
              <a:spcBef>
                <a:spcPts val="3200"/>
              </a:spcBef>
              <a:buBlip>
                <a:blip r:embed="rId2"/>
              </a:buBlip>
              <a:defRPr sz="3239">
                <a:effectLst>
                  <a:outerShdw sx="100000" sy="100000" kx="0" ky="0" algn="b" rotWithShape="0" blurRad="45720" dist="34289" dir="5400000">
                    <a:srgbClr val="000000"/>
                  </a:outerShdw>
                </a:effectLst>
              </a:defRPr>
            </a:pPr>
            <a:r>
              <a:t>Anterior can be present in women</a:t>
            </a:r>
          </a:p>
          <a:p>
            <a:pPr marL="400050" indent="-400050" defTabSz="525779">
              <a:spcBef>
                <a:spcPts val="3200"/>
              </a:spcBef>
              <a:buBlip>
                <a:blip r:embed="rId2"/>
              </a:buBlip>
              <a:defRPr sz="3239">
                <a:effectLst>
                  <a:outerShdw sx="100000" sy="100000" kx="0" ky="0" algn="b" rotWithShape="0" blurRad="45720" dist="34289" dir="5400000">
                    <a:srgbClr val="000000"/>
                  </a:outerShdw>
                </a:effectLst>
              </a:defRPr>
            </a:pPr>
            <a:r>
              <a:t>Other locations seen in Crohn’s, STDs, hydradenitis</a:t>
            </a:r>
          </a:p>
        </p:txBody>
      </p:sp>
      <p:sp>
        <p:nvSpPr>
          <p:cNvPr id="204" name="Symptoms…"/>
          <p:cNvSpPr txBox="1"/>
          <p:nvPr/>
        </p:nvSpPr>
        <p:spPr>
          <a:xfrm>
            <a:off x="6651631" y="2880259"/>
            <a:ext cx="5422901" cy="571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marL="337820" indent="-337820" algn="l" defTabSz="443991">
              <a:spcBef>
                <a:spcPts val="2700"/>
              </a:spcBef>
              <a:buSzPct val="30000"/>
              <a:buBlip>
                <a:blip r:embed="rId2"/>
              </a:buBlip>
              <a:defRPr sz="2736">
                <a:effectLst>
                  <a:outerShdw sx="100000" sy="100000" kx="0" ky="0" algn="b" rotWithShape="0" blurRad="38608" dist="28956" dir="5400000">
                    <a:srgbClr val="000000"/>
                  </a:outerShdw>
                </a:effectLst>
              </a:defRPr>
            </a:pPr>
            <a:r>
              <a:t>Symptoms</a:t>
            </a:r>
          </a:p>
          <a:p>
            <a:pPr lvl="1" marL="675640" indent="-337820" algn="l" defTabSz="443991">
              <a:spcBef>
                <a:spcPts val="2700"/>
              </a:spcBef>
              <a:buSzPct val="30000"/>
              <a:buBlip>
                <a:blip r:embed="rId2"/>
              </a:buBlip>
              <a:defRPr sz="2736">
                <a:effectLst>
                  <a:outerShdw sx="100000" sy="100000" kx="0" ky="0" algn="b" rotWithShape="0" blurRad="38608" dist="28956" dir="5400000">
                    <a:srgbClr val="000000"/>
                  </a:outerShdw>
                </a:effectLst>
              </a:defRPr>
            </a:pPr>
            <a:r>
              <a:t>Pain with defecation</a:t>
            </a:r>
          </a:p>
          <a:p>
            <a:pPr lvl="1" marL="675640" indent="-337820" algn="l" defTabSz="443991">
              <a:spcBef>
                <a:spcPts val="2700"/>
              </a:spcBef>
              <a:buSzPct val="30000"/>
              <a:buBlip>
                <a:blip r:embed="rId2"/>
              </a:buBlip>
              <a:defRPr sz="2736">
                <a:effectLst>
                  <a:outerShdw sx="100000" sy="100000" kx="0" ky="0" algn="b" rotWithShape="0" blurRad="38608" dist="28956" dir="5400000">
                    <a:srgbClr val="000000"/>
                  </a:outerShdw>
                </a:effectLst>
              </a:defRPr>
            </a:pPr>
            <a:r>
              <a:t>Small amt of bleeding, occasionally dripping after BM</a:t>
            </a:r>
          </a:p>
          <a:p>
            <a:pPr marL="337820" indent="-337820" algn="l" defTabSz="443991">
              <a:spcBef>
                <a:spcPts val="2700"/>
              </a:spcBef>
              <a:buSzPct val="30000"/>
              <a:buBlip>
                <a:blip r:embed="rId2"/>
              </a:buBlip>
              <a:defRPr sz="2736">
                <a:effectLst>
                  <a:outerShdw sx="100000" sy="100000" kx="0" ky="0" algn="b" rotWithShape="0" blurRad="38608" dist="28956" dir="5400000">
                    <a:srgbClr val="000000"/>
                  </a:outerShdw>
                </a:effectLst>
              </a:defRPr>
            </a:pPr>
            <a:r>
              <a:t>Diagnosis</a:t>
            </a:r>
          </a:p>
          <a:p>
            <a:pPr lvl="1" marL="675640" indent="-337820" algn="l" defTabSz="443991">
              <a:spcBef>
                <a:spcPts val="2700"/>
              </a:spcBef>
              <a:buSzPct val="30000"/>
              <a:buBlip>
                <a:blip r:embed="rId2"/>
              </a:buBlip>
              <a:defRPr sz="2736">
                <a:effectLst>
                  <a:outerShdw sx="100000" sy="100000" kx="0" ky="0" algn="b" rotWithShape="0" blurRad="38608" dist="28956" dir="5400000">
                    <a:srgbClr val="000000"/>
                  </a:outerShdw>
                </a:effectLst>
              </a:defRPr>
            </a:pPr>
            <a:r>
              <a:t>Visual inspection of anal canal</a:t>
            </a:r>
          </a:p>
          <a:p>
            <a:pPr lvl="1" marL="675640" indent="-337820" algn="l" defTabSz="443991">
              <a:spcBef>
                <a:spcPts val="2700"/>
              </a:spcBef>
              <a:buSzPct val="30000"/>
              <a:buBlip>
                <a:blip r:embed="rId2"/>
              </a:buBlip>
              <a:defRPr sz="2736">
                <a:effectLst>
                  <a:outerShdw sx="100000" sy="100000" kx="0" ky="0" algn="b" rotWithShape="0" blurRad="38608" dist="28956" dir="5400000">
                    <a:srgbClr val="000000"/>
                  </a:outerShdw>
                </a:effectLst>
              </a:defRPr>
            </a:pPr>
            <a:r>
              <a:t>Often cannot do DRE (nor needed)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Anal Fissu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Anal Fissure</a:t>
            </a:r>
          </a:p>
        </p:txBody>
      </p:sp>
      <p:sp>
        <p:nvSpPr>
          <p:cNvPr id="207" name="Managemen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28929" indent="-328929" defTabSz="432308">
              <a:spcBef>
                <a:spcPts val="2600"/>
              </a:spcBef>
              <a:buBlip>
                <a:blip r:embed="rId2"/>
              </a:buBlip>
              <a:defRPr sz="2664">
                <a:effectLst>
                  <a:outerShdw sx="100000" sy="100000" kx="0" ky="0" algn="b" rotWithShape="0" blurRad="37592" dist="28194" dir="5400000">
                    <a:srgbClr val="000000"/>
                  </a:outerShdw>
                </a:effectLst>
              </a:defRPr>
            </a:pPr>
            <a:r>
              <a:t>Management</a:t>
            </a:r>
          </a:p>
          <a:p>
            <a:pPr lvl="1" marL="657859" indent="-328929" defTabSz="432308">
              <a:spcBef>
                <a:spcPts val="2600"/>
              </a:spcBef>
              <a:buBlip>
                <a:blip r:embed="rId2"/>
              </a:buBlip>
              <a:defRPr sz="2664">
                <a:effectLst>
                  <a:outerShdw sx="100000" sy="100000" kx="0" ky="0" algn="b" rotWithShape="0" blurRad="37592" dist="28194" dir="5400000">
                    <a:srgbClr val="000000"/>
                  </a:outerShdw>
                </a:effectLst>
              </a:defRPr>
            </a:pPr>
            <a:r>
              <a:t>Fibre</a:t>
            </a:r>
          </a:p>
          <a:p>
            <a:pPr lvl="1" marL="657859" indent="-328929" defTabSz="432308">
              <a:spcBef>
                <a:spcPts val="2600"/>
              </a:spcBef>
              <a:buBlip>
                <a:blip r:embed="rId2"/>
              </a:buBlip>
              <a:defRPr sz="2664">
                <a:effectLst>
                  <a:outerShdw sx="100000" sy="100000" kx="0" ky="0" algn="b" rotWithShape="0" blurRad="37592" dist="28194" dir="5400000">
                    <a:srgbClr val="000000"/>
                  </a:outerShdw>
                </a:effectLst>
              </a:defRPr>
            </a:pPr>
            <a:r>
              <a:t>Pain control - petroleum jelly</a:t>
            </a:r>
          </a:p>
          <a:p>
            <a:pPr lvl="1" marL="657859" indent="-328929" defTabSz="432308">
              <a:spcBef>
                <a:spcPts val="2600"/>
              </a:spcBef>
              <a:buBlip>
                <a:blip r:embed="rId2"/>
              </a:buBlip>
              <a:defRPr sz="2664">
                <a:effectLst>
                  <a:outerShdw sx="100000" sy="100000" kx="0" ky="0" algn="b" rotWithShape="0" blurRad="37592" dist="28194" dir="5400000">
                    <a:srgbClr val="000000"/>
                  </a:outerShdw>
                </a:effectLst>
              </a:defRPr>
            </a:pPr>
            <a:r>
              <a:t>Nifedipine (diltiazam) 2% ointment in 1% xylocaine</a:t>
            </a:r>
          </a:p>
          <a:p>
            <a:pPr lvl="2" marL="986790" indent="-328929" defTabSz="432308">
              <a:spcBef>
                <a:spcPts val="2600"/>
              </a:spcBef>
              <a:buBlip>
                <a:blip r:embed="rId2"/>
              </a:buBlip>
              <a:defRPr sz="2664">
                <a:effectLst>
                  <a:outerShdw sx="100000" sy="100000" kx="0" ky="0" algn="b" rotWithShape="0" blurRad="37592" dist="28194" dir="5400000">
                    <a:srgbClr val="000000"/>
                  </a:outerShdw>
                </a:effectLst>
              </a:defRPr>
            </a:pPr>
            <a:r>
              <a:t>Apply 4x day for 6-8 weeks</a:t>
            </a:r>
          </a:p>
          <a:p>
            <a:pPr lvl="2" marL="986790" indent="-328929" defTabSz="432308">
              <a:spcBef>
                <a:spcPts val="2600"/>
              </a:spcBef>
              <a:buBlip>
                <a:blip r:embed="rId2"/>
              </a:buBlip>
              <a:defRPr sz="2664">
                <a:effectLst>
                  <a:outerShdw sx="100000" sy="100000" kx="0" ky="0" algn="b" rotWithShape="0" blurRad="37592" dist="28194" dir="5400000">
                    <a:srgbClr val="000000"/>
                  </a:outerShdw>
                </a:effectLst>
              </a:defRPr>
            </a:pPr>
            <a:r>
              <a:t>Up to 70% of fissures, even chronic ones, are cured with this method</a:t>
            </a:r>
          </a:p>
          <a:p>
            <a:pPr lvl="1" marL="657859" indent="-328929" defTabSz="432308">
              <a:spcBef>
                <a:spcPts val="2600"/>
              </a:spcBef>
              <a:buBlip>
                <a:blip r:embed="rId2"/>
              </a:buBlip>
              <a:defRPr sz="2664">
                <a:effectLst>
                  <a:outerShdw sx="100000" sy="100000" kx="0" ky="0" algn="b" rotWithShape="0" blurRad="37592" dist="28194" dir="5400000">
                    <a:srgbClr val="000000"/>
                  </a:outerShdw>
                </a:effectLst>
              </a:defRPr>
            </a:pPr>
            <a:r>
              <a:t>Surgical - if chronic fissure, non responsive to conservative management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Objectiv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Objectives</a:t>
            </a:r>
          </a:p>
        </p:txBody>
      </p:sp>
      <p:sp>
        <p:nvSpPr>
          <p:cNvPr id="126" name="Anal Foreign Object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0055" indent="-440055" defTabSz="578358">
              <a:spcBef>
                <a:spcPts val="3500"/>
              </a:spcBef>
              <a:buBlip>
                <a:blip r:embed="rId2"/>
              </a:buBlip>
              <a:defRPr sz="3564">
                <a:effectLst>
                  <a:outerShdw sx="100000" sy="100000" kx="0" ky="0" algn="b" rotWithShape="0" blurRad="50292" dist="37719" dir="5400000">
                    <a:srgbClr val="000000"/>
                  </a:outerShdw>
                </a:effectLst>
              </a:defRPr>
            </a:pPr>
            <a:r>
              <a:t>Anal Foreign Objects</a:t>
            </a:r>
          </a:p>
          <a:p>
            <a:pPr marL="440055" indent="-440055" defTabSz="578358">
              <a:spcBef>
                <a:spcPts val="3500"/>
              </a:spcBef>
              <a:buBlip>
                <a:blip r:embed="rId2"/>
              </a:buBlip>
              <a:defRPr sz="3564">
                <a:effectLst>
                  <a:outerShdw sx="100000" sy="100000" kx="0" ky="0" algn="b" rotWithShape="0" blurRad="50292" dist="37719" dir="5400000">
                    <a:srgbClr val="000000"/>
                  </a:outerShdw>
                </a:effectLst>
              </a:defRPr>
            </a:pPr>
            <a:r>
              <a:t>Hemorrhoids</a:t>
            </a:r>
          </a:p>
          <a:p>
            <a:pPr marL="440055" indent="-440055" defTabSz="578358">
              <a:spcBef>
                <a:spcPts val="3500"/>
              </a:spcBef>
              <a:buBlip>
                <a:blip r:embed="rId2"/>
              </a:buBlip>
              <a:defRPr sz="3564">
                <a:effectLst>
                  <a:outerShdw sx="100000" sy="100000" kx="0" ky="0" algn="b" rotWithShape="0" blurRad="50292" dist="37719" dir="5400000">
                    <a:srgbClr val="000000"/>
                  </a:outerShdw>
                </a:effectLst>
              </a:defRPr>
            </a:pPr>
            <a:r>
              <a:t>Anal Abscesses</a:t>
            </a:r>
          </a:p>
          <a:p>
            <a:pPr marL="440055" indent="-440055" defTabSz="578358">
              <a:spcBef>
                <a:spcPts val="3500"/>
              </a:spcBef>
              <a:buBlip>
                <a:blip r:embed="rId2"/>
              </a:buBlip>
              <a:defRPr sz="3564">
                <a:effectLst>
                  <a:outerShdw sx="100000" sy="100000" kx="0" ky="0" algn="b" rotWithShape="0" blurRad="50292" dist="37719" dir="5400000">
                    <a:srgbClr val="000000"/>
                  </a:outerShdw>
                </a:effectLst>
              </a:defRPr>
            </a:pPr>
            <a:r>
              <a:t>Anal Fissures</a:t>
            </a:r>
          </a:p>
          <a:p>
            <a:pPr marL="440055" indent="-440055" defTabSz="578358">
              <a:spcBef>
                <a:spcPts val="3500"/>
              </a:spcBef>
              <a:buBlip>
                <a:blip r:embed="rId2"/>
              </a:buBlip>
              <a:defRPr sz="3564">
                <a:effectLst>
                  <a:outerShdw sx="100000" sy="100000" kx="0" ky="0" algn="b" rotWithShape="0" blurRad="50292" dist="37719" dir="5400000">
                    <a:srgbClr val="000000"/>
                  </a:outerShdw>
                </a:effectLst>
              </a:defRPr>
            </a:pPr>
            <a:r>
              <a:t>Anal Fistulas</a:t>
            </a:r>
          </a:p>
          <a:p>
            <a:pPr marL="440055" indent="-440055" defTabSz="578358">
              <a:spcBef>
                <a:spcPts val="3500"/>
              </a:spcBef>
              <a:buBlip>
                <a:blip r:embed="rId2"/>
              </a:buBlip>
              <a:defRPr sz="3564">
                <a:effectLst>
                  <a:outerShdw sx="100000" sy="100000" kx="0" ky="0" algn="b" rotWithShape="0" blurRad="50292" dist="37719" dir="5400000">
                    <a:srgbClr val="000000"/>
                  </a:outerShdw>
                </a:effectLst>
              </a:defRPr>
            </a:pPr>
            <a:r>
              <a:t>Pilonidal Disease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Anal Foreign Objec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Anal Foreign Objects</a:t>
            </a:r>
          </a:p>
        </p:txBody>
      </p:sp>
      <p:sp>
        <p:nvSpPr>
          <p:cNvPr id="129" name="Objective of care —&gt; Remove with minimal damag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Objective of care —&gt; Remove with minimal damage</a:t>
            </a:r>
          </a:p>
          <a:p>
            <a:pPr lvl="1">
              <a:buBlip>
                <a:blip r:embed="rId2"/>
              </a:buBlip>
            </a:pPr>
            <a:r>
              <a:t>Please call a surgeon!</a:t>
            </a:r>
          </a:p>
          <a:p>
            <a:pPr lvl="1">
              <a:buBlip>
                <a:blip r:embed="rId2"/>
              </a:buBlip>
            </a:pPr>
            <a:r>
              <a:t>Usually need conscious sedation at minimum</a:t>
            </a:r>
          </a:p>
          <a:p>
            <a:pPr lvl="2">
              <a:buBlip>
                <a:blip r:embed="rId2"/>
              </a:buBlip>
            </a:pPr>
            <a:r>
              <a:t>Relax sphincter muscles</a:t>
            </a:r>
          </a:p>
          <a:p>
            <a:pPr lvl="1">
              <a:buBlip>
                <a:blip r:embed="rId2"/>
              </a:buBlip>
            </a:pPr>
            <a:r>
              <a:t>Position patient in lithotomy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Anal Canal Anatom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Anal Canal Anatomy</a:t>
            </a:r>
          </a:p>
        </p:txBody>
      </p:sp>
      <p:pic>
        <p:nvPicPr>
          <p:cNvPr id="132" name="E89D2261-147D-4CDF-B0A0-55FD6558BE5C-L0-001.jpeg" descr="E89D2261-147D-4CDF-B0A0-55FD6558BE5C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75143" y="1999933"/>
            <a:ext cx="5854514" cy="6978670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Sabistons"/>
          <p:cNvSpPr txBox="1"/>
          <p:nvPr/>
        </p:nvSpPr>
        <p:spPr>
          <a:xfrm>
            <a:off x="722657" y="8651736"/>
            <a:ext cx="2386052" cy="733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Sabistons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nal Care Health Princip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Anal Care Health Principles</a:t>
            </a:r>
          </a:p>
        </p:txBody>
      </p:sp>
      <p:sp>
        <p:nvSpPr>
          <p:cNvPr id="136" name="Applies to just about every condition we are talking about toda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numCol="2" spcCol="571500"/>
          <a:lstStyle/>
          <a:p>
            <a:pPr marL="386715" indent="-386715" defTabSz="508254">
              <a:spcBef>
                <a:spcPts val="3100"/>
              </a:spcBef>
              <a:buBlip>
                <a:blip r:embed="rId2"/>
              </a:buBlip>
              <a:defRPr sz="3132">
                <a:effectLst>
                  <a:outerShdw sx="100000" sy="100000" kx="0" ky="0" algn="b" rotWithShape="0" blurRad="44196" dist="33147" dir="5400000">
                    <a:srgbClr val="000000"/>
                  </a:outerShdw>
                </a:effectLst>
              </a:defRPr>
            </a:pPr>
            <a:r>
              <a:t>Applies to just about every condition we are talking about today</a:t>
            </a:r>
          </a:p>
          <a:p>
            <a:pPr marL="386715" indent="-386715" defTabSz="508254">
              <a:spcBef>
                <a:spcPts val="3100"/>
              </a:spcBef>
              <a:buBlip>
                <a:blip r:embed="rId2"/>
              </a:buBlip>
              <a:defRPr sz="3132">
                <a:effectLst>
                  <a:outerShdw sx="100000" sy="100000" kx="0" ky="0" algn="b" rotWithShape="0" blurRad="44196" dist="33147" dir="5400000">
                    <a:srgbClr val="000000"/>
                  </a:outerShdw>
                </a:effectLst>
              </a:defRPr>
            </a:pPr>
            <a:r>
              <a:t>If you remember nothing else - remember #1 a string and #2 these anal care principles!</a:t>
            </a:r>
          </a:p>
          <a:p>
            <a:pPr marL="386715" indent="-386715" defTabSz="508254">
              <a:spcBef>
                <a:spcPts val="3100"/>
              </a:spcBef>
              <a:buBlip>
                <a:blip r:embed="rId2"/>
              </a:buBlip>
              <a:defRPr sz="3132">
                <a:effectLst>
                  <a:outerShdw sx="100000" sy="100000" kx="0" ky="0" algn="b" rotWithShape="0" blurRad="44196" dist="33147" dir="5400000">
                    <a:srgbClr val="000000"/>
                  </a:outerShdw>
                </a:effectLst>
              </a:defRPr>
            </a:pPr>
            <a:r>
              <a:t>In order of importance</a:t>
            </a:r>
          </a:p>
          <a:p>
            <a:pPr lvl="1" marL="773430" indent="-386715" defTabSz="508254">
              <a:spcBef>
                <a:spcPts val="3100"/>
              </a:spcBef>
              <a:buBlip>
                <a:blip r:embed="rId2"/>
              </a:buBlip>
              <a:defRPr sz="3132">
                <a:effectLst>
                  <a:outerShdw sx="100000" sy="100000" kx="0" ky="0" algn="b" rotWithShape="0" blurRad="44196" dist="33147" dir="5400000">
                    <a:srgbClr val="000000"/>
                  </a:outerShdw>
                </a:effectLst>
              </a:defRPr>
            </a:pPr>
            <a:r>
              <a:t>Fibre</a:t>
            </a:r>
          </a:p>
          <a:p>
            <a:pPr lvl="1" marL="773430" indent="-386715" defTabSz="508254">
              <a:spcBef>
                <a:spcPts val="3100"/>
              </a:spcBef>
              <a:buBlip>
                <a:blip r:embed="rId2"/>
              </a:buBlip>
              <a:defRPr sz="3132">
                <a:effectLst>
                  <a:outerShdw sx="100000" sy="100000" kx="0" ky="0" algn="b" rotWithShape="0" blurRad="44196" dist="33147" dir="5400000">
                    <a:srgbClr val="000000"/>
                  </a:outerShdw>
                </a:effectLst>
              </a:defRPr>
            </a:pPr>
            <a:r>
              <a:t>Fibre</a:t>
            </a:r>
          </a:p>
          <a:p>
            <a:pPr lvl="1" marL="773430" indent="-386715" defTabSz="508254">
              <a:spcBef>
                <a:spcPts val="3100"/>
              </a:spcBef>
              <a:buBlip>
                <a:blip r:embed="rId2"/>
              </a:buBlip>
              <a:defRPr sz="3132">
                <a:effectLst>
                  <a:outerShdw sx="100000" sy="100000" kx="0" ky="0" algn="b" rotWithShape="0" blurRad="44196" dist="33147" dir="5400000">
                    <a:srgbClr val="000000"/>
                  </a:outerShdw>
                </a:effectLst>
              </a:defRPr>
            </a:pPr>
            <a:r>
              <a:t>Water</a:t>
            </a:r>
          </a:p>
          <a:p>
            <a:pPr lvl="1" marL="773430" indent="-386715" defTabSz="508254">
              <a:spcBef>
                <a:spcPts val="3100"/>
              </a:spcBef>
              <a:buBlip>
                <a:blip r:embed="rId2"/>
              </a:buBlip>
              <a:defRPr sz="3132">
                <a:effectLst>
                  <a:outerShdw sx="100000" sy="100000" kx="0" ky="0" algn="b" rotWithShape="0" blurRad="44196" dist="33147" dir="5400000">
                    <a:srgbClr val="000000"/>
                  </a:outerShdw>
                </a:effectLst>
              </a:defRPr>
            </a:pPr>
            <a:r>
              <a:t>Hot/Cold</a:t>
            </a:r>
          </a:p>
          <a:p>
            <a:pPr lvl="1" marL="773430" indent="-386715" defTabSz="508254">
              <a:spcBef>
                <a:spcPts val="3100"/>
              </a:spcBef>
              <a:buBlip>
                <a:blip r:embed="rId2"/>
              </a:buBlip>
              <a:defRPr sz="3132">
                <a:effectLst>
                  <a:outerShdw sx="100000" sy="100000" kx="0" ky="0" algn="b" rotWithShape="0" blurRad="44196" dist="33147" dir="5400000">
                    <a:srgbClr val="000000"/>
                  </a:outerShdw>
                </a:effectLst>
              </a:defRPr>
            </a:pPr>
            <a:r>
              <a:t>Clean and dry</a:t>
            </a:r>
          </a:p>
          <a:p>
            <a:pPr lvl="1" marL="773430" indent="-386715" defTabSz="508254">
              <a:spcBef>
                <a:spcPts val="3100"/>
              </a:spcBef>
              <a:buBlip>
                <a:blip r:embed="rId2"/>
              </a:buBlip>
              <a:defRPr sz="3132">
                <a:effectLst>
                  <a:outerShdw sx="100000" sy="100000" kx="0" ky="0" algn="b" rotWithShape="0" blurRad="44196" dist="33147" dir="5400000">
                    <a:srgbClr val="000000"/>
                  </a:outerShdw>
                </a:effectLst>
              </a:defRPr>
            </a:pPr>
            <a:r>
              <a:t>Cotton</a:t>
            </a:r>
          </a:p>
          <a:p>
            <a:pPr lvl="1" marL="773430" indent="-386715" defTabSz="508254">
              <a:spcBef>
                <a:spcPts val="3100"/>
              </a:spcBef>
              <a:buBlip>
                <a:blip r:embed="rId2"/>
              </a:buBlip>
              <a:defRPr sz="3132">
                <a:effectLst>
                  <a:outerShdw sx="100000" sy="100000" kx="0" ky="0" algn="b" rotWithShape="0" blurRad="44196" dist="33147" dir="5400000">
                    <a:srgbClr val="000000"/>
                  </a:outerShdw>
                </a:effectLst>
              </a:defRPr>
            </a:pPr>
            <a:r>
              <a:t>Endoscopy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Fib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Fibre</a:t>
            </a:r>
          </a:p>
        </p:txBody>
      </p:sp>
      <p:sp>
        <p:nvSpPr>
          <p:cNvPr id="139" name="20-30 gm fibre EVERY DA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73379" indent="-373379" defTabSz="490727">
              <a:spcBef>
                <a:spcPts val="3000"/>
              </a:spcBef>
              <a:buBlip>
                <a:blip r:embed="rId2"/>
              </a:buBlip>
              <a:defRPr sz="3024">
                <a:effectLst>
                  <a:outerShdw sx="100000" sy="100000" kx="0" ky="0" algn="b" rotWithShape="0" blurRad="42672" dist="32004" dir="5400000">
                    <a:srgbClr val="000000"/>
                  </a:outerShdw>
                </a:effectLst>
              </a:defRPr>
            </a:pPr>
            <a:r>
              <a:t>20-30 gm fibre EVERY DAY</a:t>
            </a:r>
          </a:p>
          <a:p>
            <a:pPr marL="373379" indent="-373379" defTabSz="490727">
              <a:spcBef>
                <a:spcPts val="3000"/>
              </a:spcBef>
              <a:buBlip>
                <a:blip r:embed="rId2"/>
              </a:buBlip>
              <a:defRPr sz="3024">
                <a:effectLst>
                  <a:outerShdw sx="100000" sy="100000" kx="0" ky="0" algn="b" rotWithShape="0" blurRad="42672" dist="32004" dir="5400000">
                    <a:srgbClr val="000000"/>
                  </a:outerShdw>
                </a:effectLst>
              </a:defRPr>
            </a:pPr>
            <a:r>
              <a:rPr b="1" i="1">
                <a:latin typeface="Helvetica Neue"/>
                <a:ea typeface="Helvetica Neue"/>
                <a:cs typeface="Helvetica Neue"/>
                <a:sym typeface="Helvetica Neue"/>
              </a:rPr>
              <a:t>Insoluble</a:t>
            </a:r>
            <a:r>
              <a:t> fibre</a:t>
            </a:r>
          </a:p>
          <a:p>
            <a:pPr lvl="1" marL="746759" indent="-373379" defTabSz="490727">
              <a:spcBef>
                <a:spcPts val="3000"/>
              </a:spcBef>
              <a:buBlip>
                <a:blip r:embed="rId2"/>
              </a:buBlip>
              <a:defRPr sz="3024">
                <a:effectLst>
                  <a:outerShdw sx="100000" sy="100000" kx="0" ky="0" algn="b" rotWithShape="0" blurRad="42672" dist="32004" dir="5400000">
                    <a:srgbClr val="000000"/>
                  </a:outerShdw>
                </a:effectLst>
              </a:defRPr>
            </a:pPr>
            <a:r>
              <a:t>Don’t stop fruits/vegetables</a:t>
            </a:r>
          </a:p>
          <a:p>
            <a:pPr lvl="1" marL="746759" indent="-373379" defTabSz="490727">
              <a:spcBef>
                <a:spcPts val="3000"/>
              </a:spcBef>
              <a:buBlip>
                <a:blip r:embed="rId2"/>
              </a:buBlip>
              <a:defRPr sz="3024">
                <a:effectLst>
                  <a:outerShdw sx="100000" sy="100000" kx="0" ky="0" algn="b" rotWithShape="0" blurRad="42672" dist="32004" dir="5400000">
                    <a:srgbClr val="000000"/>
                  </a:outerShdw>
                </a:effectLst>
              </a:defRPr>
            </a:pPr>
            <a:r>
              <a:t>Eg. Psyllium or Inulin fibre</a:t>
            </a:r>
          </a:p>
          <a:p>
            <a:pPr marL="373379" indent="-373379" defTabSz="490727">
              <a:spcBef>
                <a:spcPts val="3000"/>
              </a:spcBef>
              <a:buBlip>
                <a:blip r:embed="rId2"/>
              </a:buBlip>
              <a:defRPr sz="3024">
                <a:effectLst>
                  <a:outerShdw sx="100000" sy="100000" kx="0" ky="0" algn="b" rotWithShape="0" blurRad="42672" dist="32004" dir="5400000">
                    <a:srgbClr val="000000"/>
                  </a:outerShdw>
                </a:effectLst>
              </a:defRPr>
            </a:pPr>
            <a:r>
              <a:t>Ensure able to drink enough fluids if taking fibre</a:t>
            </a:r>
          </a:p>
          <a:p>
            <a:pPr marL="373379" indent="-373379" defTabSz="490727">
              <a:spcBef>
                <a:spcPts val="3000"/>
              </a:spcBef>
              <a:buBlip>
                <a:blip r:embed="rId2"/>
              </a:buBlip>
              <a:defRPr sz="3024">
                <a:effectLst>
                  <a:outerShdw sx="100000" sy="100000" kx="0" ky="0" algn="b" rotWithShape="0" blurRad="42672" dist="32004" dir="5400000">
                    <a:srgbClr val="000000"/>
                  </a:outerShdw>
                </a:effectLst>
              </a:defRPr>
            </a:pPr>
            <a:r>
              <a:t>Does not matter if having a BM every day</a:t>
            </a:r>
          </a:p>
          <a:p>
            <a:pPr marL="373379" indent="-373379" defTabSz="490727">
              <a:spcBef>
                <a:spcPts val="3000"/>
              </a:spcBef>
              <a:buBlip>
                <a:blip r:embed="rId2"/>
              </a:buBlip>
              <a:defRPr sz="3024">
                <a:effectLst>
                  <a:outerShdw sx="100000" sy="100000" kx="0" ky="0" algn="b" rotWithShape="0" blurRad="42672" dist="32004" dir="5400000">
                    <a:srgbClr val="000000"/>
                  </a:outerShdw>
                </a:effectLst>
              </a:defRPr>
            </a:pPr>
            <a:r>
              <a:t>Fibre is the great equalizer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Wat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Water</a:t>
            </a:r>
          </a:p>
        </p:txBody>
      </p:sp>
      <p:sp>
        <p:nvSpPr>
          <p:cNvPr id="142" name="Fluids per day - 8-10 glass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Fluids per day - 8-10 glasses</a:t>
            </a:r>
          </a:p>
          <a:p>
            <a:pPr>
              <a:buBlip>
                <a:blip r:embed="rId2"/>
              </a:buBlip>
            </a:pPr>
            <a:r>
              <a:t>Caffeine - bad news for anal and bowel health</a:t>
            </a:r>
          </a:p>
          <a:p>
            <a:pPr>
              <a:buBlip>
                <a:blip r:embed="rId2"/>
              </a:buBlip>
            </a:pPr>
            <a:r>
              <a:t>Sweeteners and sugar are bad news for bowel health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Hot or Col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Hot or Cold</a:t>
            </a:r>
          </a:p>
        </p:txBody>
      </p:sp>
      <p:sp>
        <p:nvSpPr>
          <p:cNvPr id="145" name="Hot/warm water irriga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73379" indent="-373379" defTabSz="490727">
              <a:spcBef>
                <a:spcPts val="3000"/>
              </a:spcBef>
              <a:buBlip>
                <a:blip r:embed="rId2"/>
              </a:buBlip>
              <a:defRPr sz="3024">
                <a:effectLst>
                  <a:outerShdw sx="100000" sy="100000" kx="0" ky="0" algn="b" rotWithShape="0" blurRad="42672" dist="32004" dir="5400000">
                    <a:srgbClr val="000000"/>
                  </a:outerShdw>
                </a:effectLst>
              </a:defRPr>
            </a:pPr>
            <a:r>
              <a:t>Hot/warm water irrigation</a:t>
            </a:r>
          </a:p>
          <a:p>
            <a:pPr lvl="1" marL="746759" indent="-373379" defTabSz="490727">
              <a:spcBef>
                <a:spcPts val="3000"/>
              </a:spcBef>
              <a:buBlip>
                <a:blip r:embed="rId2"/>
              </a:buBlip>
              <a:defRPr sz="3024">
                <a:effectLst>
                  <a:outerShdw sx="100000" sy="100000" kx="0" ky="0" algn="b" rotWithShape="0" blurRad="42672" dist="32004" dir="5400000">
                    <a:srgbClr val="000000"/>
                  </a:outerShdw>
                </a:effectLst>
              </a:defRPr>
            </a:pPr>
            <a:r>
              <a:t>Works better than sitz bath</a:t>
            </a:r>
          </a:p>
          <a:p>
            <a:pPr lvl="1" marL="746759" indent="-373379" defTabSz="490727">
              <a:spcBef>
                <a:spcPts val="3000"/>
              </a:spcBef>
              <a:buBlip>
                <a:blip r:embed="rId2"/>
              </a:buBlip>
              <a:defRPr sz="3024">
                <a:effectLst>
                  <a:outerShdw sx="100000" sy="100000" kx="0" ky="0" algn="b" rotWithShape="0" blurRad="42672" dist="32004" dir="5400000">
                    <a:srgbClr val="000000"/>
                  </a:outerShdw>
                </a:effectLst>
              </a:defRPr>
            </a:pPr>
            <a:r>
              <a:t>Handheld shower head or squirt bottle with fresh warm water</a:t>
            </a:r>
          </a:p>
          <a:p>
            <a:pPr lvl="1" marL="746759" indent="-373379" defTabSz="490727">
              <a:spcBef>
                <a:spcPts val="3000"/>
              </a:spcBef>
              <a:buBlip>
                <a:blip r:embed="rId2"/>
              </a:buBlip>
              <a:defRPr sz="3024">
                <a:effectLst>
                  <a:outerShdw sx="100000" sy="100000" kx="0" ky="0" algn="b" rotWithShape="0" blurRad="42672" dist="32004" dir="5400000">
                    <a:srgbClr val="000000"/>
                  </a:outerShdw>
                </a:effectLst>
              </a:defRPr>
            </a:pPr>
            <a:r>
              <a:t>Best for spasms/pain from fissures</a:t>
            </a:r>
          </a:p>
          <a:p>
            <a:pPr marL="373379" indent="-373379" defTabSz="490727">
              <a:spcBef>
                <a:spcPts val="3000"/>
              </a:spcBef>
              <a:buBlip>
                <a:blip r:embed="rId2"/>
              </a:buBlip>
              <a:defRPr sz="3024">
                <a:effectLst>
                  <a:outerShdw sx="100000" sy="100000" kx="0" ky="0" algn="b" rotWithShape="0" blurRad="42672" dist="32004" dir="5400000">
                    <a:srgbClr val="000000"/>
                  </a:outerShdw>
                </a:effectLst>
              </a:defRPr>
            </a:pPr>
            <a:r>
              <a:t>Cold</a:t>
            </a:r>
          </a:p>
          <a:p>
            <a:pPr lvl="1" marL="746759" indent="-373379" defTabSz="490727">
              <a:spcBef>
                <a:spcPts val="3000"/>
              </a:spcBef>
              <a:buBlip>
                <a:blip r:embed="rId2"/>
              </a:buBlip>
              <a:defRPr sz="3024">
                <a:effectLst>
                  <a:outerShdw sx="100000" sy="100000" kx="0" ky="0" algn="b" rotWithShape="0" blurRad="42672" dist="32004" dir="5400000">
                    <a:srgbClr val="000000"/>
                  </a:outerShdw>
                </a:effectLst>
              </a:defRPr>
            </a:pPr>
            <a:r>
              <a:t>For thrombosed hemorrhoids</a:t>
            </a:r>
          </a:p>
          <a:p>
            <a:pPr lvl="1" marL="746759" indent="-373379" defTabSz="490727">
              <a:spcBef>
                <a:spcPts val="3000"/>
              </a:spcBef>
              <a:buBlip>
                <a:blip r:embed="rId2"/>
              </a:buBlip>
              <a:defRPr sz="3024">
                <a:effectLst>
                  <a:outerShdw sx="100000" sy="100000" kx="0" ky="0" algn="b" rotWithShape="0" blurRad="42672" dist="32004" dir="5400000">
                    <a:srgbClr val="000000"/>
                  </a:outerShdw>
                </a:effectLst>
              </a:defRPr>
            </a:pPr>
            <a:r>
              <a:t>Frozen condom —&gt; think labour floor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png"/></Relationships>

</file>

<file path=ppt/theme/theme1.xml><?xml version="1.0" encoding="utf-8"?>
<a:theme xmlns:a="http://schemas.openxmlformats.org/drawingml/2006/main" xmlns:r="http://schemas.openxmlformats.org/officeDocument/2006/relationships" name="Industrial">
  <a:themeElements>
    <a:clrScheme name="Industrial">
      <a:dk1>
        <a:srgbClr val="BC00FF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Industrial">
  <a:themeElements>
    <a:clrScheme name="Industrial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