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63" r:id="rId4"/>
    <p:sldId id="298" r:id="rId5"/>
    <p:sldId id="264" r:id="rId6"/>
    <p:sldId id="267" r:id="rId7"/>
    <p:sldId id="268" r:id="rId8"/>
    <p:sldId id="294" r:id="rId9"/>
    <p:sldId id="295" r:id="rId10"/>
    <p:sldId id="266" r:id="rId11"/>
    <p:sldId id="269" r:id="rId12"/>
    <p:sldId id="271" r:id="rId13"/>
    <p:sldId id="270" r:id="rId14"/>
    <p:sldId id="273" r:id="rId15"/>
    <p:sldId id="274" r:id="rId16"/>
    <p:sldId id="279" r:id="rId17"/>
    <p:sldId id="280" r:id="rId18"/>
    <p:sldId id="281" r:id="rId19"/>
    <p:sldId id="275" r:id="rId20"/>
    <p:sldId id="284" r:id="rId21"/>
    <p:sldId id="285" r:id="rId22"/>
    <p:sldId id="293" r:id="rId23"/>
    <p:sldId id="286" r:id="rId24"/>
    <p:sldId id="287" r:id="rId25"/>
    <p:sldId id="288" r:id="rId26"/>
    <p:sldId id="297" r:id="rId27"/>
    <p:sldId id="299" r:id="rId28"/>
    <p:sldId id="277" r:id="rId29"/>
    <p:sldId id="289" r:id="rId30"/>
    <p:sldId id="290" r:id="rId31"/>
    <p:sldId id="291" r:id="rId32"/>
    <p:sldId id="278" r:id="rId33"/>
    <p:sldId id="292" r:id="rId34"/>
    <p:sldId id="296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135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Ketogenic</a:t>
            </a:r>
            <a:r>
              <a:rPr lang="en-US" dirty="0" smtClean="0"/>
              <a:t> Diet</a:t>
            </a:r>
            <a:endParaRPr lang="en-US" dirty="0"/>
          </a:p>
        </c:rich>
      </c:tx>
      <c:layout>
        <c:manualLayout>
          <c:xMode val="edge"/>
          <c:yMode val="edge"/>
          <c:x val="0.33222773310676201"/>
          <c:y val="3.7174691512594803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Fat</c:v>
                </c:pt>
                <c:pt idx="1">
                  <c:v>Protein</c:v>
                </c:pt>
                <c:pt idx="2">
                  <c:v>Carbohydrate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75</c:v>
                </c:pt>
                <c:pt idx="1">
                  <c:v>17.5</c:v>
                </c:pt>
                <c:pt idx="2">
                  <c:v>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Typical Canadian Diet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Fat</c:v>
                </c:pt>
                <c:pt idx="1">
                  <c:v>Protein</c:v>
                </c:pt>
                <c:pt idx="2">
                  <c:v>Carbohydrate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32</c:v>
                </c:pt>
                <c:pt idx="1">
                  <c:v>17</c:v>
                </c:pt>
                <c:pt idx="2">
                  <c:v>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DE606-AE43-224A-AD94-7CC7F1A17012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42933-D595-CD4C-B142-1B885E42B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70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5747-1B25-5A4F-9D21-2030BE0B405D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5BDC-F977-F64D-B6FD-6218A716E10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5747-1B25-5A4F-9D21-2030BE0B405D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5BDC-F977-F64D-B6FD-6218A716E1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5747-1B25-5A4F-9D21-2030BE0B405D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5BDC-F977-F64D-B6FD-6218A716E1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5747-1B25-5A4F-9D21-2030BE0B405D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5BDC-F977-F64D-B6FD-6218A716E1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5747-1B25-5A4F-9D21-2030BE0B405D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5BDC-F977-F64D-B6FD-6218A716E10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5747-1B25-5A4F-9D21-2030BE0B405D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5BDC-F977-F64D-B6FD-6218A716E1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5747-1B25-5A4F-9D21-2030BE0B405D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5BDC-F977-F64D-B6FD-6218A716E108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5747-1B25-5A4F-9D21-2030BE0B405D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5BDC-F977-F64D-B6FD-6218A716E1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5747-1B25-5A4F-9D21-2030BE0B405D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5BDC-F977-F64D-B6FD-6218A716E1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5747-1B25-5A4F-9D21-2030BE0B405D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5BDC-F977-F64D-B6FD-6218A716E10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5747-1B25-5A4F-9D21-2030BE0B405D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45BDC-F977-F64D-B6FD-6218A716E1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5BC5747-1B25-5A4F-9D21-2030BE0B405D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D845BDC-F977-F64D-B6FD-6218A716E10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57292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dirty="0" smtClean="0"/>
              <a:t>KETO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3505200"/>
            <a:ext cx="7071983" cy="1752600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 smtClean="0"/>
              <a:t>A dietetic perspective</a:t>
            </a:r>
          </a:p>
          <a:p>
            <a:endParaRPr lang="en-US" sz="2000" dirty="0" smtClean="0"/>
          </a:p>
          <a:p>
            <a:r>
              <a:rPr lang="en-US" sz="2000" dirty="0" smtClean="0"/>
              <a:t>Aimee Cadieux, RD, CDE </a:t>
            </a:r>
            <a:r>
              <a:rPr lang="mr-IN" sz="2000" dirty="0" smtClean="0"/>
              <a:t>–</a:t>
            </a:r>
            <a:r>
              <a:rPr lang="en-US" sz="2000" dirty="0" smtClean="0"/>
              <a:t> Agassiz Medical Centre</a:t>
            </a:r>
          </a:p>
          <a:p>
            <a:r>
              <a:rPr lang="en-US" sz="2000" dirty="0" smtClean="0"/>
              <a:t>Candice </a:t>
            </a:r>
            <a:r>
              <a:rPr lang="en-US" sz="2000" dirty="0" err="1" smtClean="0"/>
              <a:t>Comtois</a:t>
            </a:r>
            <a:r>
              <a:rPr lang="en-US" sz="2000" dirty="0" smtClean="0"/>
              <a:t>, RD, CDE </a:t>
            </a:r>
            <a:r>
              <a:rPr lang="mr-IN" sz="2000" dirty="0" smtClean="0"/>
              <a:t>–</a:t>
            </a:r>
            <a:r>
              <a:rPr lang="en-US" sz="2000" dirty="0" smtClean="0"/>
              <a:t> CW </a:t>
            </a:r>
            <a:r>
              <a:rPr lang="en-US" sz="2000" dirty="0" err="1" smtClean="0"/>
              <a:t>Wiebe</a:t>
            </a:r>
            <a:r>
              <a:rPr lang="en-US" sz="2000" dirty="0" smtClean="0"/>
              <a:t> Medical Centre</a:t>
            </a:r>
          </a:p>
          <a:p>
            <a:r>
              <a:rPr lang="en-US" sz="2000" dirty="0" smtClean="0"/>
              <a:t>November 22, 2018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3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15038">
            <a:off x="1392439" y="1867821"/>
            <a:ext cx="2809900" cy="2809900"/>
          </a:xfrm>
          <a:prstGeom prst="rect">
            <a:avLst/>
          </a:prstGeom>
        </p:spPr>
      </p:pic>
      <p:pic>
        <p:nvPicPr>
          <p:cNvPr id="3" name="Picture 2" descr="il_570xN.1656101193_q35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183" y="4117241"/>
            <a:ext cx="2742658" cy="24010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820" y="376831"/>
            <a:ext cx="2814966" cy="22202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414" y="3441726"/>
            <a:ext cx="3485686" cy="34162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7100" y="410221"/>
            <a:ext cx="2375638" cy="25272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959649">
            <a:off x="3667055" y="3482797"/>
            <a:ext cx="2563794" cy="3165178"/>
          </a:xfrm>
          <a:prstGeom prst="rect">
            <a:avLst/>
          </a:prstGeom>
        </p:spPr>
      </p:pic>
      <p:pic>
        <p:nvPicPr>
          <p:cNvPr id="10" name="Picture 9" descr="images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182" y="391158"/>
            <a:ext cx="3307299" cy="305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9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595" y="97697"/>
            <a:ext cx="6394713" cy="639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6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254000"/>
            <a:ext cx="6350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6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8700"/>
            <a:ext cx="9144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46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external file that holds a picture, illustration, etc.&#10;Object name is gr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083" y="502444"/>
            <a:ext cx="7089130" cy="535939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65745" y="38294"/>
            <a:ext cx="4114800" cy="329184"/>
          </a:xfrm>
        </p:spPr>
        <p:txBody>
          <a:bodyPr/>
          <a:lstStyle/>
          <a:p>
            <a:r>
              <a:rPr lang="hu-HU" dirty="0" smtClean="0"/>
              <a:t>Allen BG et al. Redox Biology 2(2014); 963-970.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82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Keto</a:t>
            </a:r>
            <a:r>
              <a:rPr lang="en-US" dirty="0" smtClean="0"/>
              <a:t> &amp; Weight loss</a:t>
            </a:r>
            <a:endParaRPr lang="en-US" dirty="0"/>
          </a:p>
        </p:txBody>
      </p:sp>
      <p:pic>
        <p:nvPicPr>
          <p:cNvPr id="5" name="Picture 4" descr="hypothyroidism-weight-loss-722x4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374" y="447051"/>
            <a:ext cx="4811626" cy="270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8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Carb Diet </a:t>
            </a:r>
            <a:r>
              <a:rPr lang="en-US" dirty="0" err="1" smtClean="0"/>
              <a:t>vs</a:t>
            </a:r>
            <a:r>
              <a:rPr lang="en-US" dirty="0" smtClean="0"/>
              <a:t> Low Fat Diet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British Journal of Nutrition, 2013</a:t>
            </a:r>
          </a:p>
          <a:p>
            <a:r>
              <a:rPr lang="en-US" dirty="0" smtClean="0"/>
              <a:t>Systematic review, 13 RCTS</a:t>
            </a:r>
          </a:p>
          <a:p>
            <a:r>
              <a:rPr lang="en-US" dirty="0" smtClean="0"/>
              <a:t>1577 participants</a:t>
            </a:r>
          </a:p>
          <a:p>
            <a:r>
              <a:rPr lang="en-US" dirty="0" smtClean="0"/>
              <a:t>12-24 months</a:t>
            </a:r>
          </a:p>
          <a:p>
            <a:r>
              <a:rPr lang="en-US" dirty="0" smtClean="0"/>
              <a:t>Low fat = &lt;30% kcal from fat</a:t>
            </a:r>
          </a:p>
          <a:p>
            <a:endParaRPr lang="en-US" dirty="0" smtClean="0"/>
          </a:p>
          <a:p>
            <a:r>
              <a:rPr lang="en-US" u="sng" dirty="0" smtClean="0"/>
              <a:t>Results</a:t>
            </a:r>
            <a:r>
              <a:rPr lang="en-US" dirty="0" smtClean="0"/>
              <a:t>: Low carb weight loss 0.9 kg more than low fat</a:t>
            </a:r>
          </a:p>
          <a:p>
            <a:pPr marL="0" indent="0">
              <a:buNone/>
            </a:pPr>
            <a:r>
              <a:rPr lang="en-US" dirty="0" smtClean="0"/>
              <a:t>Triglycerides 	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0.18</a:t>
            </a:r>
          </a:p>
          <a:p>
            <a:pPr marL="0" indent="0">
              <a:buNone/>
            </a:pPr>
            <a:r>
              <a:rPr lang="en-US" dirty="0" smtClean="0"/>
              <a:t>Diastolic BP 	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1.43</a:t>
            </a:r>
          </a:p>
          <a:p>
            <a:pPr marL="0" indent="0">
              <a:buNone/>
            </a:pPr>
            <a:r>
              <a:rPr lang="en-US" dirty="0" smtClean="0"/>
              <a:t>HDL-C 	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0.09</a:t>
            </a:r>
          </a:p>
          <a:p>
            <a:pPr marL="0" indent="0">
              <a:buNone/>
            </a:pPr>
            <a:r>
              <a:rPr lang="en-US" dirty="0" smtClean="0"/>
              <a:t>LDL-C		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0.12</a:t>
            </a:r>
          </a:p>
          <a:p>
            <a:endParaRPr lang="en-US" dirty="0"/>
          </a:p>
        </p:txBody>
      </p:sp>
      <p:pic>
        <p:nvPicPr>
          <p:cNvPr id="4" name="Picture 3" descr="diet-batt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856" y="1600200"/>
            <a:ext cx="2193144" cy="164485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Bueno</a:t>
            </a:r>
            <a:r>
              <a:rPr lang="en-US" dirty="0" smtClean="0"/>
              <a:t> MB, Br J </a:t>
            </a:r>
            <a:r>
              <a:rPr lang="en-US" dirty="0" err="1" smtClean="0"/>
              <a:t>Nutr</a:t>
            </a:r>
            <a:r>
              <a:rPr lang="en-US" dirty="0" smtClean="0"/>
              <a:t>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7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Carb Diet </a:t>
            </a:r>
            <a:r>
              <a:rPr lang="en-US" dirty="0" err="1" smtClean="0"/>
              <a:t>vs</a:t>
            </a:r>
            <a:r>
              <a:rPr lang="en-US" dirty="0" smtClean="0"/>
              <a:t> Low Fat Diet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British Journal of Nutrition, 2016</a:t>
            </a:r>
          </a:p>
          <a:p>
            <a:r>
              <a:rPr lang="en-US" dirty="0" smtClean="0"/>
              <a:t>Systematic review, 11 RCTs</a:t>
            </a:r>
          </a:p>
          <a:p>
            <a:r>
              <a:rPr lang="en-US" dirty="0" smtClean="0"/>
              <a:t>1369 participants</a:t>
            </a:r>
          </a:p>
          <a:p>
            <a:r>
              <a:rPr lang="en-US" dirty="0" smtClean="0"/>
              <a:t>6-24 months</a:t>
            </a:r>
          </a:p>
          <a:p>
            <a:r>
              <a:rPr lang="en-US" dirty="0" smtClean="0"/>
              <a:t>At least &lt;20% kcal from carbs</a:t>
            </a:r>
          </a:p>
          <a:p>
            <a:endParaRPr lang="en-US" dirty="0" smtClean="0"/>
          </a:p>
          <a:p>
            <a:r>
              <a:rPr lang="en-US" u="sng" dirty="0" smtClean="0"/>
              <a:t>Results</a:t>
            </a:r>
            <a:r>
              <a:rPr lang="en-US" dirty="0" smtClean="0"/>
              <a:t>: Low carb lost 2.2 kg more </a:t>
            </a:r>
          </a:p>
          <a:p>
            <a:pPr marL="0" indent="0">
              <a:buNone/>
            </a:pPr>
            <a:r>
              <a:rPr lang="en-US" dirty="0" smtClean="0"/>
              <a:t>TG 		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0.26</a:t>
            </a:r>
          </a:p>
          <a:p>
            <a:pPr marL="0" indent="0">
              <a:buNone/>
            </a:pPr>
            <a:r>
              <a:rPr lang="en-US" dirty="0" smtClean="0"/>
              <a:t>HDL 		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0.14</a:t>
            </a:r>
          </a:p>
          <a:p>
            <a:pPr marL="0" indent="0">
              <a:buNone/>
            </a:pPr>
            <a:r>
              <a:rPr lang="en-US" dirty="0" smtClean="0"/>
              <a:t>LDL 		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0.16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Mansoor N, Br J Nutr,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0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DIETFITS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16471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JAMA, 2018</a:t>
            </a:r>
          </a:p>
          <a:p>
            <a:r>
              <a:rPr lang="en-US" dirty="0" smtClean="0"/>
              <a:t>Healthy low fat (HLF) </a:t>
            </a:r>
            <a:r>
              <a:rPr lang="en-US" dirty="0" err="1" smtClean="0"/>
              <a:t>vs</a:t>
            </a:r>
            <a:r>
              <a:rPr lang="en-US" dirty="0" smtClean="0"/>
              <a:t> healthy low carb (HLC)</a:t>
            </a:r>
          </a:p>
          <a:p>
            <a:pPr lvl="1"/>
            <a:r>
              <a:rPr lang="en-US" dirty="0" smtClean="0"/>
              <a:t>Randomly assigned</a:t>
            </a:r>
          </a:p>
          <a:p>
            <a:r>
              <a:rPr lang="en-US" dirty="0" smtClean="0"/>
              <a:t>Effect of genotype pattern and insulin secretion</a:t>
            </a:r>
          </a:p>
          <a:p>
            <a:r>
              <a:rPr lang="en-US" dirty="0" smtClean="0"/>
              <a:t>12 months, 609 overweight adults</a:t>
            </a:r>
          </a:p>
          <a:p>
            <a:r>
              <a:rPr lang="en-US" dirty="0" smtClean="0"/>
              <a:t>22 small group sessions</a:t>
            </a:r>
          </a:p>
          <a:p>
            <a:pPr lvl="1"/>
            <a:r>
              <a:rPr lang="en-US" dirty="0" smtClean="0"/>
              <a:t>Behavior change counseling</a:t>
            </a:r>
          </a:p>
          <a:p>
            <a:pPr lvl="1"/>
            <a:r>
              <a:rPr lang="en-US" dirty="0" smtClean="0"/>
              <a:t>Lowest carb or fat intake that could be maintained</a:t>
            </a:r>
          </a:p>
          <a:p>
            <a:pPr marL="274320" lvl="1" indent="0">
              <a:buNone/>
            </a:pPr>
            <a:endParaRPr lang="en-US" dirty="0" smtClean="0"/>
          </a:p>
          <a:p>
            <a:r>
              <a:rPr lang="en-US" u="sng" dirty="0" smtClean="0"/>
              <a:t>Results</a:t>
            </a:r>
            <a:r>
              <a:rPr lang="en-US" dirty="0" smtClean="0"/>
              <a:t>: HLF 5.3 kg </a:t>
            </a:r>
            <a:r>
              <a:rPr lang="en-US" dirty="0" err="1" smtClean="0"/>
              <a:t>vs</a:t>
            </a:r>
            <a:r>
              <a:rPr lang="en-US" dirty="0" smtClean="0"/>
              <a:t> HLC 6.0 kg</a:t>
            </a:r>
          </a:p>
          <a:p>
            <a:pPr marL="0" indent="0">
              <a:buNone/>
            </a:pPr>
            <a:r>
              <a:rPr lang="en-US" dirty="0" smtClean="0"/>
              <a:t>Neither </a:t>
            </a:r>
            <a:r>
              <a:rPr lang="en-US" b="1" dirty="0" smtClean="0"/>
              <a:t>genotype</a:t>
            </a:r>
            <a:r>
              <a:rPr lang="en-US" dirty="0" smtClean="0"/>
              <a:t> nor baseline </a:t>
            </a:r>
            <a:r>
              <a:rPr lang="en-US" b="1" dirty="0" smtClean="0"/>
              <a:t>insulin</a:t>
            </a:r>
            <a:r>
              <a:rPr lang="en-US" dirty="0" smtClean="0"/>
              <a:t> secretion was associated with dietary effects on weight loss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86200" y="0"/>
            <a:ext cx="5257800" cy="329184"/>
          </a:xfrm>
        </p:spPr>
        <p:txBody>
          <a:bodyPr/>
          <a:lstStyle/>
          <a:p>
            <a:r>
              <a:rPr lang="en-US" dirty="0" smtClean="0"/>
              <a:t>Gardner CD,  </a:t>
            </a:r>
            <a:r>
              <a:rPr lang="en-US" i="1" dirty="0" smtClean="0"/>
              <a:t>et al, </a:t>
            </a:r>
            <a:r>
              <a:rPr lang="en-US" dirty="0" smtClean="0"/>
              <a:t>JAMA, 2018.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64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Keto</a:t>
            </a:r>
            <a:r>
              <a:rPr lang="en-US" dirty="0" smtClean="0"/>
              <a:t> &amp; diabetes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03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63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865" y="4628419"/>
            <a:ext cx="3490135" cy="26757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Virta</a:t>
            </a:r>
            <a:r>
              <a:rPr lang="en-US" dirty="0" smtClean="0"/>
              <a:t> Trial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262 participants</a:t>
            </a:r>
          </a:p>
          <a:p>
            <a:r>
              <a:rPr lang="en-US" dirty="0"/>
              <a:t>83 % completed program at 1 year</a:t>
            </a:r>
          </a:p>
          <a:p>
            <a:r>
              <a:rPr lang="en-US" dirty="0" err="1" smtClean="0"/>
              <a:t>Ketogenic</a:t>
            </a:r>
            <a:r>
              <a:rPr lang="en-US" dirty="0" smtClean="0"/>
              <a:t> diet in Continuous Care Intervention (CCI) </a:t>
            </a:r>
            <a:r>
              <a:rPr lang="en-US" dirty="0" err="1" smtClean="0"/>
              <a:t>vs</a:t>
            </a:r>
            <a:r>
              <a:rPr lang="en-US" dirty="0" smtClean="0"/>
              <a:t> Usual Care (UC)</a:t>
            </a:r>
          </a:p>
        </p:txBody>
      </p:sp>
    </p:spTree>
    <p:extLst>
      <p:ext uri="{BB962C8B-B14F-4D97-AF65-F5344CB8AC3E}">
        <p14:creationId xmlns:p14="http://schemas.microsoft.com/office/powerpoint/2010/main" val="44345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1 Year (</a:t>
            </a:r>
            <a:r>
              <a:rPr lang="en-US" dirty="0" err="1" smtClean="0"/>
              <a:t>Virta</a:t>
            </a:r>
            <a:r>
              <a:rPr lang="en-US" dirty="0"/>
              <a:t> </a:t>
            </a:r>
            <a:r>
              <a:rPr lang="en-US" dirty="0" smtClean="0"/>
              <a:t>Trial)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HgA1c dropped 7.6% to 6.3%</a:t>
            </a:r>
          </a:p>
          <a:p>
            <a:r>
              <a:rPr lang="en-US" dirty="0" smtClean="0"/>
              <a:t>Medication use dropped 57% to 30%</a:t>
            </a:r>
            <a:r>
              <a:rPr lang="en-US" dirty="0"/>
              <a:t> </a:t>
            </a:r>
            <a:r>
              <a:rPr lang="en-US" dirty="0" smtClean="0"/>
              <a:t>(with exception of metformin)</a:t>
            </a:r>
          </a:p>
          <a:p>
            <a:r>
              <a:rPr lang="en-US" dirty="0" smtClean="0"/>
              <a:t>Insulin use reduced by 94%</a:t>
            </a:r>
          </a:p>
          <a:p>
            <a:pPr lvl="1"/>
            <a:r>
              <a:rPr lang="en-US" dirty="0" smtClean="0"/>
              <a:t>40% of those on insulin stopped</a:t>
            </a:r>
          </a:p>
          <a:p>
            <a:pPr lvl="1"/>
            <a:r>
              <a:rPr lang="en-US" dirty="0" smtClean="0"/>
              <a:t>60% reduced insulin from 105.2 units to 53.8 units</a:t>
            </a:r>
          </a:p>
          <a:p>
            <a:r>
              <a:rPr lang="en-US" dirty="0" smtClean="0"/>
              <a:t>Average 30 </a:t>
            </a:r>
            <a:r>
              <a:rPr lang="en-US" dirty="0" err="1" smtClean="0"/>
              <a:t>lbs</a:t>
            </a:r>
            <a:r>
              <a:rPr lang="en-US" dirty="0" smtClean="0"/>
              <a:t> </a:t>
            </a:r>
            <a:r>
              <a:rPr lang="en-US" dirty="0" err="1" smtClean="0"/>
              <a:t>wt</a:t>
            </a:r>
            <a:r>
              <a:rPr lang="en-US" dirty="0" smtClean="0"/>
              <a:t> loss (12% body </a:t>
            </a:r>
            <a:r>
              <a:rPr lang="en-US" dirty="0" err="1" smtClean="0"/>
              <a:t>wt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Insulin resistance dropped by 55%</a:t>
            </a:r>
          </a:p>
          <a:p>
            <a:r>
              <a:rPr lang="en-US" dirty="0" smtClean="0"/>
              <a:t>TG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en-US" dirty="0" smtClean="0"/>
              <a:t>39%, LDL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dirty="0" smtClean="0"/>
              <a:t>10%, HDL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dirty="0" smtClean="0"/>
              <a:t>18%, </a:t>
            </a:r>
            <a:r>
              <a:rPr lang="en-US" dirty="0" err="1" smtClean="0"/>
              <a:t>apoB</a:t>
            </a:r>
            <a:r>
              <a:rPr lang="en-US" dirty="0" smtClean="0"/>
              <a:t> unchanged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944880" cy="329184"/>
          </a:xfrm>
        </p:spPr>
        <p:txBody>
          <a:bodyPr/>
          <a:lstStyle/>
          <a:p>
            <a:r>
              <a:rPr lang="en-US" dirty="0" err="1" smtClean="0"/>
              <a:t>Hallberg</a:t>
            </a:r>
            <a:r>
              <a:rPr lang="en-US" dirty="0" smtClean="0"/>
              <a:t> SJ, McKenzie AL, Williams PT et al. Diabetes </a:t>
            </a:r>
            <a:r>
              <a:rPr lang="en-US" dirty="0" err="1" smtClean="0"/>
              <a:t>Ther</a:t>
            </a:r>
            <a:r>
              <a:rPr lang="en-US" dirty="0" smtClean="0"/>
              <a:t>.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50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300_2018_373_Fig2_HTM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04" y="514832"/>
            <a:ext cx="7383835" cy="581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7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Continuous Care Intervention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randomized</a:t>
            </a:r>
            <a:endParaRPr lang="en-US" dirty="0"/>
          </a:p>
          <a:p>
            <a:r>
              <a:rPr lang="en-US" dirty="0"/>
              <a:t>S</a:t>
            </a:r>
            <a:r>
              <a:rPr lang="en-US" dirty="0" smtClean="0"/>
              <a:t>elf-identified as motivated to change lifestyle</a:t>
            </a:r>
          </a:p>
          <a:p>
            <a:r>
              <a:rPr lang="en-US" dirty="0" smtClean="0"/>
              <a:t>Intervention is INTENSE:</a:t>
            </a:r>
          </a:p>
          <a:p>
            <a:pPr lvl="1"/>
            <a:r>
              <a:rPr lang="en-US" dirty="0" smtClean="0"/>
              <a:t>Cellular connected body weight scale</a:t>
            </a:r>
          </a:p>
          <a:p>
            <a:pPr lvl="1"/>
            <a:r>
              <a:rPr lang="en-US" dirty="0" smtClean="0"/>
              <a:t>Glucometer, </a:t>
            </a:r>
            <a:r>
              <a:rPr lang="en-US" dirty="0" err="1" smtClean="0"/>
              <a:t>ketometer</a:t>
            </a:r>
            <a:r>
              <a:rPr lang="en-US" dirty="0" smtClean="0"/>
              <a:t>, BP cuff</a:t>
            </a:r>
          </a:p>
          <a:p>
            <a:pPr lvl="1"/>
            <a:r>
              <a:rPr lang="en-US" dirty="0" smtClean="0"/>
              <a:t>Input data on website; receiving monitoring, education and communication with team</a:t>
            </a:r>
          </a:p>
          <a:p>
            <a:pPr lvl="1"/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5257800" cy="329184"/>
          </a:xfrm>
        </p:spPr>
        <p:txBody>
          <a:bodyPr/>
          <a:lstStyle/>
          <a:p>
            <a:r>
              <a:rPr lang="en-US" dirty="0" err="1" smtClean="0"/>
              <a:t>Hallberg</a:t>
            </a:r>
            <a:r>
              <a:rPr lang="en-US" dirty="0" smtClean="0"/>
              <a:t> SJ, McKenzie AL, Williams PT et al. Diabetes </a:t>
            </a:r>
            <a:r>
              <a:rPr lang="en-US" dirty="0" err="1" smtClean="0"/>
              <a:t>Ther</a:t>
            </a:r>
            <a:r>
              <a:rPr lang="en-US" dirty="0" smtClean="0"/>
              <a:t>. 2018</a:t>
            </a:r>
            <a:endParaRPr lang="en-US" dirty="0"/>
          </a:p>
        </p:txBody>
      </p:sp>
      <p:pic>
        <p:nvPicPr>
          <p:cNvPr id="6" name="Picture 5" descr="ven-07-01-17-virtaap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714" y="4415713"/>
            <a:ext cx="3560286" cy="2442287"/>
          </a:xfrm>
          <a:prstGeom prst="rect">
            <a:avLst/>
          </a:prstGeom>
        </p:spPr>
      </p:pic>
      <p:pic>
        <p:nvPicPr>
          <p:cNvPr id="4" name="Picture 3" descr="motivated-inspired-encouragement-hello-i-am-name-tag-3d-animation_htmmsq-jc_thumbnail-full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65862"/>
            <a:ext cx="3719356" cy="209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75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Continuous Care Intervention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8901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12 weekly sessions, followed by 12 bi-weekly sessions, 6 monthly sessions</a:t>
            </a:r>
          </a:p>
          <a:p>
            <a:r>
              <a:rPr lang="en-US" dirty="0" smtClean="0"/>
              <a:t>Health coaching</a:t>
            </a:r>
          </a:p>
          <a:p>
            <a:r>
              <a:rPr lang="en-US" dirty="0" smtClean="0"/>
              <a:t>Individualized care plans</a:t>
            </a:r>
          </a:p>
          <a:p>
            <a:r>
              <a:rPr lang="en-US" dirty="0" smtClean="0"/>
              <a:t>Biometric feedback</a:t>
            </a:r>
          </a:p>
          <a:p>
            <a:r>
              <a:rPr lang="en-US" dirty="0" smtClean="0"/>
              <a:t>Peer support via online community</a:t>
            </a:r>
          </a:p>
          <a:p>
            <a:r>
              <a:rPr lang="en-US" dirty="0" smtClean="0"/>
              <a:t>Telemedicine access to medical provider (physician, NP)</a:t>
            </a:r>
          </a:p>
          <a:p>
            <a:r>
              <a:rPr lang="en-US" dirty="0" smtClean="0"/>
              <a:t>Reported hunger, energy, cravings and mood DAILY</a:t>
            </a:r>
          </a:p>
          <a:p>
            <a:r>
              <a:rPr lang="en-US" dirty="0" smtClean="0"/>
              <a:t>Behavior change techniques:</a:t>
            </a:r>
          </a:p>
          <a:p>
            <a:pPr lvl="1"/>
            <a:r>
              <a:rPr lang="en-US" dirty="0" smtClean="0"/>
              <a:t>E.g., Goal </a:t>
            </a:r>
            <a:r>
              <a:rPr lang="en-US" dirty="0"/>
              <a:t>setting, </a:t>
            </a:r>
            <a:r>
              <a:rPr lang="en-US" dirty="0" smtClean="0"/>
              <a:t>self</a:t>
            </a:r>
            <a:r>
              <a:rPr lang="en-US" dirty="0"/>
              <a:t>-monitoring, </a:t>
            </a:r>
            <a:r>
              <a:rPr lang="en-US" dirty="0" smtClean="0"/>
              <a:t>social </a:t>
            </a:r>
            <a:r>
              <a:rPr lang="en-US" dirty="0"/>
              <a:t>support, relapse </a:t>
            </a:r>
            <a:r>
              <a:rPr lang="en-US" dirty="0" smtClean="0"/>
              <a:t>prevention</a:t>
            </a:r>
            <a:r>
              <a:rPr lang="en-US" dirty="0"/>
              <a:t>, associations and </a:t>
            </a:r>
            <a:r>
              <a:rPr lang="en-US" dirty="0" smtClean="0"/>
              <a:t>repetition</a:t>
            </a:r>
          </a:p>
          <a:p>
            <a:r>
              <a:rPr lang="en-US" dirty="0"/>
              <a:t>Daily protein target = 1.5g/kg body </a:t>
            </a:r>
            <a:r>
              <a:rPr lang="en-US" dirty="0" smtClean="0"/>
              <a:t>weight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41187" y="18288"/>
            <a:ext cx="4114800" cy="329184"/>
          </a:xfrm>
        </p:spPr>
        <p:txBody>
          <a:bodyPr/>
          <a:lstStyle/>
          <a:p>
            <a:r>
              <a:rPr lang="en-US" dirty="0" err="1" smtClean="0"/>
              <a:t>Hallberg</a:t>
            </a:r>
            <a:r>
              <a:rPr lang="en-US" dirty="0" smtClean="0"/>
              <a:t> SJ, et al. Diabetes </a:t>
            </a:r>
            <a:r>
              <a:rPr lang="en-US" dirty="0" err="1" smtClean="0"/>
              <a:t>Ther</a:t>
            </a:r>
            <a:r>
              <a:rPr lang="en-US" dirty="0" smtClean="0"/>
              <a:t>. 2018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36403" y="6435408"/>
            <a:ext cx="2819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 err="1" smtClean="0"/>
              <a:t>www.weightymatters.com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3487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Continuous Care Intervention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Did participants reverse diabetes??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000000"/>
                </a:solidFill>
              </a:rPr>
              <a:t>Virta</a:t>
            </a:r>
            <a:r>
              <a:rPr lang="en-US" dirty="0" smtClean="0">
                <a:solidFill>
                  <a:srgbClr val="000000"/>
                </a:solidFill>
              </a:rPr>
              <a:t> Health Website states that %reversal is defined as the % of patients with HbA1c less than 6.5% who are taking no glycemic control medication or only metformin.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virtahealth.com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8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we learn?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err="1"/>
              <a:t>Ketogenic</a:t>
            </a:r>
            <a:r>
              <a:rPr lang="en-US" dirty="0"/>
              <a:t> diet appears safe </a:t>
            </a:r>
            <a:r>
              <a:rPr lang="en-US" dirty="0" smtClean="0"/>
              <a:t>for people living with type 2 diabetes for up </a:t>
            </a:r>
            <a:r>
              <a:rPr lang="en-US" dirty="0"/>
              <a:t>to 1 year with careful </a:t>
            </a:r>
            <a:r>
              <a:rPr lang="en-US" dirty="0" smtClean="0"/>
              <a:t>monitoring.</a:t>
            </a:r>
          </a:p>
          <a:p>
            <a:pPr marL="0" indent="0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dirty="0" smtClean="0"/>
              <a:t>Motivated individual </a:t>
            </a:r>
          </a:p>
          <a:p>
            <a:pPr marL="0" indent="0" algn="ctr">
              <a:buNone/>
            </a:pPr>
            <a:r>
              <a:rPr lang="en-CA" dirty="0" smtClean="0"/>
              <a:t>+ </a:t>
            </a:r>
          </a:p>
          <a:p>
            <a:pPr marL="0" indent="0" algn="ctr">
              <a:buNone/>
            </a:pPr>
            <a:r>
              <a:rPr lang="en-CA" dirty="0" smtClean="0"/>
              <a:t>a TON of support/resources </a:t>
            </a:r>
          </a:p>
          <a:p>
            <a:pPr marL="0" indent="0" algn="ctr">
              <a:buNone/>
            </a:pPr>
            <a:r>
              <a:rPr lang="en-CA" dirty="0" smtClean="0"/>
              <a:t>+ </a:t>
            </a:r>
          </a:p>
          <a:p>
            <a:pPr marL="0" indent="0" algn="ctr">
              <a:buNone/>
            </a:pPr>
            <a:r>
              <a:rPr lang="en-CA" dirty="0" err="1" smtClean="0"/>
              <a:t>ketogenic</a:t>
            </a:r>
            <a:r>
              <a:rPr lang="en-CA" dirty="0" smtClean="0"/>
              <a:t> diet </a:t>
            </a:r>
          </a:p>
          <a:p>
            <a:pPr marL="0" indent="0" algn="ctr">
              <a:buNone/>
            </a:pPr>
            <a:r>
              <a:rPr lang="en-CA" dirty="0" smtClean="0"/>
              <a:t>= </a:t>
            </a:r>
          </a:p>
          <a:p>
            <a:pPr marL="0" indent="0" algn="ctr">
              <a:buNone/>
            </a:pPr>
            <a:r>
              <a:rPr lang="en-CA" dirty="0" smtClean="0"/>
              <a:t>potential to reduce DM medication use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woop-dee-doo-what-does-it-all-me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219" y="110307"/>
            <a:ext cx="2913193" cy="190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Targeting Insulin Resistance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weight loss</a:t>
            </a:r>
          </a:p>
          <a:p>
            <a:endParaRPr lang="en-US" dirty="0" smtClean="0"/>
          </a:p>
          <a:p>
            <a:r>
              <a:rPr lang="en-US" dirty="0" smtClean="0"/>
              <a:t>Exercise (resistance or aerobic)</a:t>
            </a:r>
          </a:p>
          <a:p>
            <a:endParaRPr lang="en-US" dirty="0" smtClean="0"/>
          </a:p>
          <a:p>
            <a:r>
              <a:rPr lang="en-US" dirty="0" smtClean="0"/>
              <a:t>What about…..Plant-based diets?</a:t>
            </a:r>
          </a:p>
          <a:p>
            <a:pPr lvl="1"/>
            <a:r>
              <a:rPr lang="en-US" dirty="0" smtClean="0"/>
              <a:t>Rotterdam Study </a:t>
            </a:r>
            <a:r>
              <a:rPr lang="mr-IN" dirty="0" smtClean="0"/>
              <a:t>–</a:t>
            </a:r>
            <a:r>
              <a:rPr lang="en-US" dirty="0" smtClean="0"/>
              <a:t> higher score on the plant-based dietary index was associated with:</a:t>
            </a:r>
          </a:p>
          <a:p>
            <a:pPr lvl="2"/>
            <a:r>
              <a:rPr lang="en-US" dirty="0" smtClean="0"/>
              <a:t>Lowered insulin resistance</a:t>
            </a:r>
          </a:p>
          <a:p>
            <a:pPr lvl="2"/>
            <a:r>
              <a:rPr lang="en-US" dirty="0" smtClean="0"/>
              <a:t>Lower </a:t>
            </a:r>
            <a:r>
              <a:rPr lang="en-US" dirty="0" err="1" smtClean="0"/>
              <a:t>prediabetes</a:t>
            </a:r>
            <a:r>
              <a:rPr lang="en-US" dirty="0" smtClean="0"/>
              <a:t> risk</a:t>
            </a:r>
          </a:p>
          <a:p>
            <a:pPr lvl="2"/>
            <a:r>
              <a:rPr lang="en-US" dirty="0" smtClean="0"/>
              <a:t>Lower type 2 diabetes risk</a:t>
            </a:r>
          </a:p>
          <a:p>
            <a:pPr lvl="1"/>
            <a:r>
              <a:rPr lang="en-US" dirty="0" smtClean="0"/>
              <a:t>Diet quality matters!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87514" y="-6862"/>
            <a:ext cx="4114800" cy="329184"/>
          </a:xfrm>
        </p:spPr>
        <p:txBody>
          <a:bodyPr/>
          <a:lstStyle/>
          <a:p>
            <a:r>
              <a:rPr lang="en-US" dirty="0" smtClean="0"/>
              <a:t>Chen Z. et al. </a:t>
            </a:r>
            <a:r>
              <a:rPr lang="en-US" dirty="0" err="1" smtClean="0"/>
              <a:t>Eur</a:t>
            </a:r>
            <a:r>
              <a:rPr lang="en-US" dirty="0" smtClean="0"/>
              <a:t> J </a:t>
            </a:r>
            <a:r>
              <a:rPr lang="en-US" dirty="0" err="1" smtClean="0"/>
              <a:t>Epidemiol</a:t>
            </a:r>
            <a:r>
              <a:rPr lang="en-US" dirty="0" smtClean="0"/>
              <a:t>, 2018.</a:t>
            </a:r>
            <a:endParaRPr lang="en-US" dirty="0"/>
          </a:p>
        </p:txBody>
      </p:sp>
      <p:pic>
        <p:nvPicPr>
          <p:cNvPr id="5" name="Picture 4" descr="Optimal-Diet-Just-Give-it-To-Me-Straight-1-1200x67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733" y="4487850"/>
            <a:ext cx="3536267" cy="19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5087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fasting?</a:t>
            </a:r>
            <a:endParaRPr lang="en-US" dirty="0"/>
          </a:p>
        </p:txBody>
      </p:sp>
      <p:pic>
        <p:nvPicPr>
          <p:cNvPr id="6" name="Picture 5" descr="85_percent_of_hungry_mobile-use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243" y="744904"/>
            <a:ext cx="5002504" cy="308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1595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5:2 Fasting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/>
          </a:bodyPr>
          <a:lstStyle/>
          <a:p>
            <a:r>
              <a:rPr lang="en-US" dirty="0" smtClean="0"/>
              <a:t>5 days per week = Eat normally</a:t>
            </a:r>
          </a:p>
          <a:p>
            <a:r>
              <a:rPr lang="en-US" dirty="0" smtClean="0"/>
              <a:t>2 days per week =  Eat only 400-600 kcal/day</a:t>
            </a:r>
          </a:p>
          <a:p>
            <a:r>
              <a:rPr lang="en-US" dirty="0" smtClean="0"/>
              <a:t>Compared to reducing daily calories by the same amount</a:t>
            </a:r>
          </a:p>
          <a:p>
            <a:r>
              <a:rPr lang="en-US" dirty="0" smtClean="0"/>
              <a:t>112 people with obesity, randomly assigned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u="sng" dirty="0" smtClean="0"/>
              <a:t>Results</a:t>
            </a:r>
            <a:r>
              <a:rPr lang="en-US" dirty="0" smtClean="0"/>
              <a:t>: After 1 year, no differences in</a:t>
            </a:r>
          </a:p>
          <a:p>
            <a:pPr lvl="1"/>
            <a:r>
              <a:rPr lang="en-US" dirty="0" smtClean="0"/>
              <a:t>Weight loss, waist circumference</a:t>
            </a:r>
          </a:p>
          <a:p>
            <a:pPr lvl="1"/>
            <a:r>
              <a:rPr lang="en-US" dirty="0" smtClean="0"/>
              <a:t>BP, lipids, glucose, HgA1c, CRP, RMR</a:t>
            </a:r>
          </a:p>
          <a:p>
            <a:r>
              <a:rPr lang="en-US" dirty="0" smtClean="0"/>
              <a:t>Only difference was fasters reported significantly more HUNGER.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Sundfor TM, Suendsen M, Tonstad S. 2018.</a:t>
            </a:r>
            <a:endParaRPr lang="en-US"/>
          </a:p>
        </p:txBody>
      </p:sp>
      <p:pic>
        <p:nvPicPr>
          <p:cNvPr id="8" name="Picture 7" descr="calenda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638" y="274638"/>
            <a:ext cx="1746414" cy="137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04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rb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50" y="572227"/>
            <a:ext cx="6878086" cy="583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9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Alternate Day Fasting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9786"/>
          </a:xfrm>
        </p:spPr>
        <p:txBody>
          <a:bodyPr>
            <a:normAutofit/>
          </a:bodyPr>
          <a:lstStyle/>
          <a:p>
            <a:r>
              <a:rPr lang="en-US" dirty="0" smtClean="0"/>
              <a:t>RCT, 1 year, 222 participants, 3 groups: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Alternate day fasting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Daily calorie restriction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Nothing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u="sng" dirty="0" smtClean="0"/>
              <a:t>Results</a:t>
            </a:r>
            <a:r>
              <a:rPr lang="en-US" dirty="0" smtClean="0"/>
              <a:t>: No significant difference for weight, BP, heart rate, total </a:t>
            </a:r>
            <a:r>
              <a:rPr lang="en-US" dirty="0" err="1" smtClean="0"/>
              <a:t>chol</a:t>
            </a:r>
            <a:r>
              <a:rPr lang="en-US" dirty="0" smtClean="0"/>
              <a:t>, LDL-C, HDL-C, TG, fasting glucose, fasting insulin, CRP, </a:t>
            </a:r>
            <a:r>
              <a:rPr lang="en-US" dirty="0" err="1" smtClean="0"/>
              <a:t>homocysteine</a:t>
            </a:r>
            <a:r>
              <a:rPr lang="en-US" dirty="0" smtClean="0"/>
              <a:t> concentrations between intervention groups.</a:t>
            </a:r>
          </a:p>
          <a:p>
            <a:r>
              <a:rPr lang="en-US" dirty="0" smtClean="0"/>
              <a:t>Only difference was more people dropped out of fasting group (38% </a:t>
            </a:r>
            <a:r>
              <a:rPr lang="en-US" dirty="0" err="1" smtClean="0"/>
              <a:t>vs</a:t>
            </a:r>
            <a:r>
              <a:rPr lang="en-US" dirty="0" smtClean="0"/>
              <a:t> 29%).</a:t>
            </a:r>
            <a:endParaRPr lang="en-US" dirty="0"/>
          </a:p>
        </p:txBody>
      </p:sp>
      <p:pic>
        <p:nvPicPr>
          <p:cNvPr id="4" name="Picture 3" descr="What-is-Alternate-Day-Fasting-768x4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928" y="1235598"/>
            <a:ext cx="2401598" cy="135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876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Appears to be as effective as traditional calorie restriction</a:t>
            </a:r>
            <a:r>
              <a:rPr lang="mr-IN" sz="2800" dirty="0" smtClean="0"/>
              <a:t>…</a:t>
            </a:r>
            <a:endParaRPr lang="en-US" sz="2800" dirty="0" smtClean="0"/>
          </a:p>
          <a:p>
            <a:pPr marL="274320" lvl="1" indent="0" algn="ctr">
              <a:buNone/>
            </a:pPr>
            <a:r>
              <a:rPr lang="en-US" sz="2400" u="sng" dirty="0"/>
              <a:t>i</a:t>
            </a:r>
            <a:r>
              <a:rPr lang="en-US" sz="2400" u="sng" dirty="0" smtClean="0"/>
              <a:t>f a person enjoys fasting and would consider maintaining the habit/practice long-term.</a:t>
            </a:r>
          </a:p>
          <a:p>
            <a:endParaRPr lang="en-US" dirty="0"/>
          </a:p>
          <a:p>
            <a:pPr lvl="2"/>
            <a:endParaRPr lang="en-US" dirty="0" smtClean="0"/>
          </a:p>
        </p:txBody>
      </p:sp>
      <p:pic>
        <p:nvPicPr>
          <p:cNvPr id="4" name="Picture 3" descr="main-intermittent-fasting-15355921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092" y="4274756"/>
            <a:ext cx="4592432" cy="258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571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err="1"/>
              <a:t>Ketogenic</a:t>
            </a:r>
            <a:r>
              <a:rPr lang="en-US" dirty="0"/>
              <a:t> diets </a:t>
            </a:r>
            <a:r>
              <a:rPr lang="en-US" dirty="0" smtClean="0"/>
              <a:t>and </a:t>
            </a:r>
            <a:r>
              <a:rPr lang="en-US" dirty="0"/>
              <a:t>intermittent fasting may be a useful tool for weight </a:t>
            </a:r>
            <a:r>
              <a:rPr lang="en-US" dirty="0" smtClean="0"/>
              <a:t>control.</a:t>
            </a:r>
          </a:p>
          <a:p>
            <a:pPr marL="457200" lvl="1" indent="0">
              <a:buNone/>
            </a:pPr>
            <a:endParaRPr lang="en-CA" dirty="0"/>
          </a:p>
          <a:p>
            <a:pPr lvl="1"/>
            <a:r>
              <a:rPr lang="en-US" dirty="0" smtClean="0"/>
              <a:t>Low carb diets appear safe up to 2 years.</a:t>
            </a:r>
          </a:p>
          <a:p>
            <a:pPr lvl="1"/>
            <a:endParaRPr lang="en-CA" dirty="0"/>
          </a:p>
          <a:p>
            <a:pPr lvl="1"/>
            <a:r>
              <a:rPr lang="en-US" dirty="0" smtClean="0"/>
              <a:t>Behavior change counseling is ESSENTIAL! Use your RDs! </a:t>
            </a:r>
          </a:p>
          <a:p>
            <a:pPr marL="274320" lvl="1" indent="0">
              <a:buNone/>
            </a:pPr>
            <a:endParaRPr lang="en-US" dirty="0" smtClean="0"/>
          </a:p>
          <a:p>
            <a:pPr lvl="1"/>
            <a:r>
              <a:rPr lang="en-US" u="sng" dirty="0" smtClean="0"/>
              <a:t>Further research:</a:t>
            </a:r>
          </a:p>
          <a:p>
            <a:pPr lvl="2"/>
            <a:r>
              <a:rPr lang="en-US" dirty="0"/>
              <a:t>Are ketogenic diets effective and/or safe in weight loss and diabetes beyond 2 years</a:t>
            </a:r>
            <a:r>
              <a:rPr lang="en-US" dirty="0" smtClean="0"/>
              <a:t>? Is it more effective for weight </a:t>
            </a:r>
            <a:r>
              <a:rPr lang="en-US" dirty="0" err="1" smtClean="0"/>
              <a:t>maintenace</a:t>
            </a:r>
            <a:r>
              <a:rPr lang="en-US" dirty="0" smtClean="0"/>
              <a:t>?</a:t>
            </a:r>
            <a:endParaRPr lang="en-CA" dirty="0"/>
          </a:p>
          <a:p>
            <a:pPr lvl="2"/>
            <a:r>
              <a:rPr lang="en-US" dirty="0" smtClean="0"/>
              <a:t>What role to ketone bodies play?</a:t>
            </a:r>
          </a:p>
          <a:p>
            <a:pPr lvl="3"/>
            <a:r>
              <a:rPr lang="en-US" dirty="0" smtClean="0"/>
              <a:t>E.g. diabetes, cancer, inflammation?</a:t>
            </a:r>
          </a:p>
          <a:p>
            <a:pPr lvl="2"/>
            <a:r>
              <a:rPr lang="en-US" dirty="0" smtClean="0"/>
              <a:t>Is there a benefit to following a short-term </a:t>
            </a:r>
            <a:r>
              <a:rPr lang="en-US" dirty="0" err="1" smtClean="0"/>
              <a:t>ketogenic</a:t>
            </a:r>
            <a:r>
              <a:rPr lang="en-US" dirty="0" smtClean="0"/>
              <a:t> diet?</a:t>
            </a:r>
          </a:p>
        </p:txBody>
      </p:sp>
    </p:spTree>
    <p:extLst>
      <p:ext uri="{BB962C8B-B14F-4D97-AF65-F5344CB8AC3E}">
        <p14:creationId xmlns:p14="http://schemas.microsoft.com/office/powerpoint/2010/main" val="7853282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Canadian Community Health </a:t>
            </a:r>
            <a:r>
              <a:rPr lang="en-US" dirty="0" err="1" smtClean="0"/>
              <a:t>Survery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Nutrition: Nutrient intakes from food and nutritional supplements. Statistics Canada. 2017-06-20.</a:t>
            </a:r>
          </a:p>
          <a:p>
            <a:r>
              <a:rPr lang="en-US" dirty="0" smtClean="0"/>
              <a:t>Allen BG, Bhatia SK, Anderson CM et al. </a:t>
            </a:r>
            <a:r>
              <a:rPr lang="en-US" dirty="0" err="1" smtClean="0"/>
              <a:t>Ketogenic</a:t>
            </a:r>
            <a:r>
              <a:rPr lang="en-US" dirty="0" smtClean="0"/>
              <a:t> diets as adjuvant cancer therapy: history and potential mechanism. </a:t>
            </a:r>
            <a:r>
              <a:rPr lang="en-US" i="1" dirty="0" smtClean="0"/>
              <a:t>Redox Biology </a:t>
            </a:r>
            <a:r>
              <a:rPr lang="en-US" dirty="0" smtClean="0"/>
              <a:t>2; 2014; 963-970.</a:t>
            </a:r>
            <a:endParaRPr lang="en-US" dirty="0"/>
          </a:p>
          <a:p>
            <a:r>
              <a:rPr lang="en-US" dirty="0" err="1" smtClean="0"/>
              <a:t>Bueno</a:t>
            </a:r>
            <a:r>
              <a:rPr lang="en-US" dirty="0" smtClean="0"/>
              <a:t> MB, de </a:t>
            </a:r>
            <a:r>
              <a:rPr lang="en-US" dirty="0" err="1" smtClean="0"/>
              <a:t>Melo</a:t>
            </a:r>
            <a:r>
              <a:rPr lang="en-US" dirty="0" smtClean="0"/>
              <a:t>, IS, de Oliveira SL, et al. Very-low-carbohydrate </a:t>
            </a:r>
            <a:r>
              <a:rPr lang="en-US" dirty="0" err="1" smtClean="0"/>
              <a:t>ketogenic</a:t>
            </a:r>
            <a:r>
              <a:rPr lang="en-US" dirty="0" smtClean="0"/>
              <a:t> v low-fat diet for long-term weight loss: a meta-analysis of </a:t>
            </a:r>
            <a:r>
              <a:rPr lang="en-US" dirty="0" err="1" smtClean="0"/>
              <a:t>randomised</a:t>
            </a:r>
            <a:r>
              <a:rPr lang="en-US" dirty="0" smtClean="0"/>
              <a:t> controlled trials. </a:t>
            </a:r>
            <a:r>
              <a:rPr lang="en-US" i="1" dirty="0" smtClean="0"/>
              <a:t>Br J </a:t>
            </a:r>
            <a:r>
              <a:rPr lang="en-US" i="1" dirty="0" err="1" smtClean="0"/>
              <a:t>Nutr</a:t>
            </a:r>
            <a:r>
              <a:rPr lang="en-US" dirty="0" smtClean="0"/>
              <a:t>. 2013; 110(7): 1178-87.</a:t>
            </a:r>
          </a:p>
          <a:p>
            <a:r>
              <a:rPr lang="en-US" dirty="0" err="1" smtClean="0"/>
              <a:t>Mansoor</a:t>
            </a:r>
            <a:r>
              <a:rPr lang="en-US" dirty="0" smtClean="0"/>
              <a:t> N, </a:t>
            </a:r>
            <a:r>
              <a:rPr lang="en-US" dirty="0" err="1" smtClean="0"/>
              <a:t>Vinknes</a:t>
            </a:r>
            <a:r>
              <a:rPr lang="en-US" dirty="0" smtClean="0"/>
              <a:t> KJ, </a:t>
            </a:r>
            <a:r>
              <a:rPr lang="en-US" dirty="0" err="1" smtClean="0"/>
              <a:t>Veierod</a:t>
            </a:r>
            <a:r>
              <a:rPr lang="en-US" dirty="0" smtClean="0"/>
              <a:t> MB, et al. </a:t>
            </a:r>
            <a:r>
              <a:rPr lang="en-US" i="1" dirty="0" smtClean="0"/>
              <a:t>Br J </a:t>
            </a:r>
            <a:r>
              <a:rPr lang="en-US" i="1" dirty="0" err="1" smtClean="0"/>
              <a:t>Nutr</a:t>
            </a:r>
            <a:r>
              <a:rPr lang="en-US" dirty="0" smtClean="0"/>
              <a:t>. 2016; 115(3); 466-79.</a:t>
            </a:r>
          </a:p>
        </p:txBody>
      </p:sp>
    </p:spTree>
    <p:extLst>
      <p:ext uri="{BB962C8B-B14F-4D97-AF65-F5344CB8AC3E}">
        <p14:creationId xmlns:p14="http://schemas.microsoft.com/office/powerpoint/2010/main" val="24505386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Hallberg</a:t>
            </a:r>
            <a:r>
              <a:rPr lang="en-US" dirty="0"/>
              <a:t> SJ, McKenzie AL, Williams PT e</a:t>
            </a:r>
            <a:r>
              <a:rPr lang="en-US" dirty="0" smtClean="0"/>
              <a:t>t </a:t>
            </a:r>
            <a:r>
              <a:rPr lang="en-US" dirty="0"/>
              <a:t>al. Effectiveness and safety of a novel care model of the management of type 2 diabetes and 1 year: an open-label, non-</a:t>
            </a:r>
            <a:r>
              <a:rPr lang="en-US" dirty="0" err="1"/>
              <a:t>randomised</a:t>
            </a:r>
            <a:r>
              <a:rPr lang="en-US" dirty="0"/>
              <a:t>, controlled study. </a:t>
            </a:r>
            <a:r>
              <a:rPr lang="en-US" i="1" dirty="0"/>
              <a:t>Diabetes </a:t>
            </a:r>
            <a:r>
              <a:rPr lang="en-US" i="1" dirty="0" err="1"/>
              <a:t>Ther</a:t>
            </a:r>
            <a:r>
              <a:rPr lang="en-US" dirty="0"/>
              <a:t>; 2018; 9:583-612</a:t>
            </a:r>
            <a:r>
              <a:rPr lang="en-US" dirty="0" smtClean="0"/>
              <a:t>.</a:t>
            </a:r>
          </a:p>
          <a:p>
            <a:r>
              <a:rPr lang="en-US" dirty="0" smtClean="0"/>
              <a:t>Chen Z, </a:t>
            </a:r>
            <a:r>
              <a:rPr lang="en-US" dirty="0" err="1"/>
              <a:t>Z</a:t>
            </a:r>
            <a:r>
              <a:rPr lang="en-US" dirty="0" err="1" smtClean="0"/>
              <a:t>uurmond</a:t>
            </a:r>
            <a:r>
              <a:rPr lang="en-US" dirty="0" smtClean="0"/>
              <a:t> MB, van der </a:t>
            </a:r>
            <a:r>
              <a:rPr lang="en-US" dirty="0" err="1" smtClean="0"/>
              <a:t>Schaft</a:t>
            </a:r>
            <a:r>
              <a:rPr lang="en-US" dirty="0" smtClean="0"/>
              <a:t> N, et al. Plant versus animal based diets and insulin resistance, </a:t>
            </a:r>
            <a:r>
              <a:rPr lang="en-US" dirty="0" err="1" smtClean="0"/>
              <a:t>prediabetes</a:t>
            </a:r>
            <a:r>
              <a:rPr lang="en-US" dirty="0" smtClean="0"/>
              <a:t> and type 2 diabetes: the Rotterdam Study. </a:t>
            </a:r>
            <a:r>
              <a:rPr lang="en-US" i="1" dirty="0" err="1" smtClean="0"/>
              <a:t>Eur</a:t>
            </a:r>
            <a:r>
              <a:rPr lang="en-US" i="1" dirty="0" smtClean="0"/>
              <a:t> J </a:t>
            </a:r>
            <a:r>
              <a:rPr lang="en-US" i="1" dirty="0" err="1" smtClean="0"/>
              <a:t>Epidemiol</a:t>
            </a:r>
            <a:r>
              <a:rPr lang="en-US" dirty="0" smtClean="0"/>
              <a:t>, 2018; 33(9):883-893. </a:t>
            </a:r>
            <a:endParaRPr lang="en-US" dirty="0"/>
          </a:p>
          <a:p>
            <a:r>
              <a:rPr lang="en-US" dirty="0" err="1"/>
              <a:t>Sundfor</a:t>
            </a:r>
            <a:r>
              <a:rPr lang="en-US" dirty="0"/>
              <a:t> TM, </a:t>
            </a:r>
            <a:r>
              <a:rPr lang="en-US" dirty="0" err="1"/>
              <a:t>Suendsen</a:t>
            </a:r>
            <a:r>
              <a:rPr lang="en-US" dirty="0"/>
              <a:t> M, </a:t>
            </a:r>
            <a:r>
              <a:rPr lang="en-US" dirty="0" err="1"/>
              <a:t>Tonstad</a:t>
            </a:r>
            <a:r>
              <a:rPr lang="en-US" dirty="0"/>
              <a:t> M. Effect of intermittent versus continuous energy restriction on weight loss, maintenance and </a:t>
            </a:r>
            <a:r>
              <a:rPr lang="en-US" dirty="0" err="1"/>
              <a:t>cardiometabolic</a:t>
            </a:r>
            <a:r>
              <a:rPr lang="en-US" dirty="0"/>
              <a:t> risk: A randomized 1-year trial. 2018; 28(7); 698-706.</a:t>
            </a:r>
          </a:p>
          <a:p>
            <a:r>
              <a:rPr lang="en-US" dirty="0" err="1"/>
              <a:t>Trepanowski</a:t>
            </a:r>
            <a:r>
              <a:rPr lang="en-US" dirty="0"/>
              <a:t> JF, </a:t>
            </a:r>
            <a:r>
              <a:rPr lang="en-US" dirty="0" err="1"/>
              <a:t>Kroeger</a:t>
            </a:r>
            <a:r>
              <a:rPr lang="en-US" dirty="0"/>
              <a:t> CM, </a:t>
            </a:r>
            <a:r>
              <a:rPr lang="en-US" dirty="0" err="1"/>
              <a:t>Barnosky</a:t>
            </a:r>
            <a:r>
              <a:rPr lang="en-US" dirty="0"/>
              <a:t> A. Effect of alternate-day fasting on weight loss, weight maintenance and </a:t>
            </a:r>
            <a:r>
              <a:rPr lang="en-US" dirty="0" err="1"/>
              <a:t>cardioprotective</a:t>
            </a:r>
            <a:r>
              <a:rPr lang="en-US" dirty="0"/>
              <a:t> among metabolically healthy obese adults. </a:t>
            </a:r>
            <a:r>
              <a:rPr lang="en-US" i="1" dirty="0"/>
              <a:t>JAMA Intern </a:t>
            </a:r>
            <a:r>
              <a:rPr lang="en-US" i="1" dirty="0" smtClean="0"/>
              <a:t>Med, </a:t>
            </a:r>
            <a:r>
              <a:rPr lang="en-US" dirty="0"/>
              <a:t>2017; 177(7); 930-938.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879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619" y="2205852"/>
            <a:ext cx="6764486" cy="1528873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“I know what to do, </a:t>
            </a:r>
            <a:br>
              <a:rPr lang="en-US" sz="4800" dirty="0" smtClean="0"/>
            </a:br>
            <a:r>
              <a:rPr lang="en-US" sz="4800" dirty="0" smtClean="0"/>
              <a:t>I’m not just not doing it.”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7388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1550" lvl="1" indent="-514350">
              <a:buFont typeface="+mj-lt"/>
              <a:buAutoNum type="arabicPeriod"/>
            </a:pPr>
            <a:r>
              <a:rPr lang="en-US" dirty="0"/>
              <a:t>D</a:t>
            </a:r>
            <a:r>
              <a:rPr lang="en-US" dirty="0" smtClean="0"/>
              <a:t>iscuss </a:t>
            </a:r>
            <a:r>
              <a:rPr lang="en-US" dirty="0"/>
              <a:t>the </a:t>
            </a:r>
            <a:r>
              <a:rPr lang="en-US" dirty="0" err="1"/>
              <a:t>ketogenic</a:t>
            </a:r>
            <a:r>
              <a:rPr lang="en-US" dirty="0"/>
              <a:t> diet as both a therapeutic and </a:t>
            </a:r>
            <a:r>
              <a:rPr lang="en-US" dirty="0" smtClean="0"/>
              <a:t>popular health </a:t>
            </a:r>
            <a:r>
              <a:rPr lang="en-CA" dirty="0" smtClean="0"/>
              <a:t>trend</a:t>
            </a:r>
          </a:p>
          <a:p>
            <a:pPr marL="971550" lvl="1" indent="-514350">
              <a:buFont typeface="+mj-lt"/>
              <a:buAutoNum type="arabicPeriod"/>
            </a:pPr>
            <a:endParaRPr lang="en-CA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Compare research outcomes of </a:t>
            </a:r>
            <a:r>
              <a:rPr lang="en-US" dirty="0" smtClean="0"/>
              <a:t>the </a:t>
            </a:r>
            <a:r>
              <a:rPr lang="en-US" dirty="0" err="1" smtClean="0"/>
              <a:t>ketogenic</a:t>
            </a:r>
            <a:r>
              <a:rPr lang="en-US" dirty="0" smtClean="0"/>
              <a:t> and low carb diets for weight loss and diabetes management with </a:t>
            </a:r>
            <a:r>
              <a:rPr lang="en-US" dirty="0"/>
              <a:t>other </a:t>
            </a:r>
            <a:r>
              <a:rPr lang="en-US" dirty="0" smtClean="0"/>
              <a:t>dietary interventions</a:t>
            </a:r>
          </a:p>
          <a:p>
            <a:pPr lvl="1" indent="0">
              <a:buNone/>
            </a:pPr>
            <a:endParaRPr lang="en-CA" dirty="0"/>
          </a:p>
          <a:p>
            <a:pPr marL="971550" lvl="1" indent="-514350">
              <a:buFont typeface="+mj-lt"/>
              <a:buAutoNum type="arabicPeriod"/>
            </a:pPr>
            <a:r>
              <a:rPr lang="en-CA" dirty="0" smtClean="0"/>
              <a:t>Discuss considerations for nutrition intervention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87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KETOGENIC DIET?</a:t>
            </a:r>
            <a:endParaRPr lang="en-US" dirty="0"/>
          </a:p>
        </p:txBody>
      </p:sp>
      <p:pic>
        <p:nvPicPr>
          <p:cNvPr id="5" name="Picture 4" descr="2-20-2018-2-34-49-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348" y="436405"/>
            <a:ext cx="2885040" cy="215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32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</a:t>
            </a:r>
            <a:r>
              <a:rPr lang="en-US" dirty="0" err="1" smtClean="0"/>
              <a:t>ketogenic</a:t>
            </a:r>
            <a:r>
              <a:rPr lang="en-US" dirty="0" smtClean="0"/>
              <a:t> diet?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fat, very low carb, adequate protein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Canadian Community Health Survey 2017</a:t>
            </a:r>
            <a:endParaRPr lang="en-US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625159926"/>
              </p:ext>
            </p:extLst>
          </p:nvPr>
        </p:nvGraphicFramePr>
        <p:xfrm>
          <a:off x="0" y="2368230"/>
          <a:ext cx="5063313" cy="3757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504735467"/>
              </p:ext>
            </p:extLst>
          </p:nvPr>
        </p:nvGraphicFramePr>
        <p:xfrm>
          <a:off x="4273780" y="2368230"/>
          <a:ext cx="5046150" cy="3803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4406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Atkins Diet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19272" cy="48768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First popular ‘</a:t>
            </a:r>
            <a:r>
              <a:rPr lang="en-US" dirty="0" err="1" smtClean="0"/>
              <a:t>ketogenic</a:t>
            </a:r>
            <a:r>
              <a:rPr lang="en-US" dirty="0" smtClean="0"/>
              <a:t>’ or low carb diet</a:t>
            </a:r>
          </a:p>
          <a:p>
            <a:r>
              <a:rPr lang="en-US" dirty="0" smtClean="0"/>
              <a:t>20 grams carbohydrates daily until within 10 </a:t>
            </a:r>
            <a:r>
              <a:rPr lang="en-US" dirty="0" err="1" smtClean="0"/>
              <a:t>lbs</a:t>
            </a:r>
            <a:r>
              <a:rPr lang="en-US" dirty="0" smtClean="0"/>
              <a:t> of goal weight</a:t>
            </a:r>
          </a:p>
          <a:p>
            <a:r>
              <a:rPr lang="en-US" dirty="0" smtClean="0"/>
              <a:t>In 2002, introduced ‘net carbs’, subtracting fiber from carb total</a:t>
            </a:r>
          </a:p>
          <a:p>
            <a:r>
              <a:rPr lang="en-US" dirty="0" smtClean="0"/>
              <a:t>Modified Atkins Diet, limits protein and emphasizes fat to help support ketosis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029200" y="18288"/>
            <a:ext cx="4114800" cy="329184"/>
          </a:xfrm>
        </p:spPr>
        <p:txBody>
          <a:bodyPr/>
          <a:lstStyle/>
          <a:p>
            <a:r>
              <a:rPr lang="en-US" dirty="0" err="1" smtClean="0"/>
              <a:t>www.atkins.ca</a:t>
            </a:r>
            <a:endParaRPr lang="en-US" dirty="0"/>
          </a:p>
        </p:txBody>
      </p:sp>
      <p:pic>
        <p:nvPicPr>
          <p:cNvPr id="6" name="Picture 5" descr="510g23yYL3L._SX313_BO1,204,203,200_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949" y="1074782"/>
            <a:ext cx="1523837" cy="2413952"/>
          </a:xfrm>
          <a:prstGeom prst="rect">
            <a:avLst/>
          </a:prstGeom>
        </p:spPr>
      </p:pic>
      <p:pic>
        <p:nvPicPr>
          <p:cNvPr id="5" name="Picture 4" descr="9780312991197_p0_v1_s550x4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000" y="4674083"/>
            <a:ext cx="1262593" cy="2066987"/>
          </a:xfrm>
          <a:prstGeom prst="rect">
            <a:avLst/>
          </a:prstGeom>
        </p:spPr>
      </p:pic>
      <p:pic>
        <p:nvPicPr>
          <p:cNvPr id="7" name="Picture 6" descr="51T9P9ua8+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324" y="4674083"/>
            <a:ext cx="1347675" cy="206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92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686445"/>
            <a:ext cx="9144000" cy="58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7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19075</TotalTime>
  <Words>1304</Words>
  <Application>Microsoft Office PowerPoint</Application>
  <PresentationFormat>On-screen Show (4:3)</PresentationFormat>
  <Paragraphs>179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Mangal</vt:lpstr>
      <vt:lpstr>Wingdings</vt:lpstr>
      <vt:lpstr>Clarity</vt:lpstr>
      <vt:lpstr>KETO</vt:lpstr>
      <vt:lpstr>Disclosures</vt:lpstr>
      <vt:lpstr>PowerPoint Presentation</vt:lpstr>
      <vt:lpstr>“I know what to do,  I’m not just not doing it.”</vt:lpstr>
      <vt:lpstr>Objectives</vt:lpstr>
      <vt:lpstr>WHAT IS THE KETOGENIC DIET?</vt:lpstr>
      <vt:lpstr>What is the ketogenic diet?</vt:lpstr>
      <vt:lpstr>Atkins Diet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Keto &amp; Weight loss</vt:lpstr>
      <vt:lpstr>Low Carb Diet vs Low Fat Diet</vt:lpstr>
      <vt:lpstr>Low Carb Diet vs Low Fat Diet</vt:lpstr>
      <vt:lpstr>DIETFITS</vt:lpstr>
      <vt:lpstr>Keto &amp; diabetes</vt:lpstr>
      <vt:lpstr>Virta Trial</vt:lpstr>
      <vt:lpstr>After 1 Year (Virta Trial)</vt:lpstr>
      <vt:lpstr>PowerPoint Presentation</vt:lpstr>
      <vt:lpstr>Continuous Care Intervention</vt:lpstr>
      <vt:lpstr>Continuous Care Intervention</vt:lpstr>
      <vt:lpstr>Continuous Care Intervention</vt:lpstr>
      <vt:lpstr>What did we learn?</vt:lpstr>
      <vt:lpstr>Targeting Insulin Resistance</vt:lpstr>
      <vt:lpstr>What about fasting?</vt:lpstr>
      <vt:lpstr>5:2 Fasting</vt:lpstr>
      <vt:lpstr>Alternate Day Fasting</vt:lpstr>
      <vt:lpstr>Fasting</vt:lpstr>
      <vt:lpstr>Summary</vt:lpstr>
      <vt:lpstr>References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Keto Diet and Intermittent Fasting</dc:title>
  <dc:creator>Aimee Cadieux</dc:creator>
  <cp:lastModifiedBy>Jeff Toews</cp:lastModifiedBy>
  <cp:revision>54</cp:revision>
  <dcterms:created xsi:type="dcterms:W3CDTF">2018-11-03T15:51:33Z</dcterms:created>
  <dcterms:modified xsi:type="dcterms:W3CDTF">2018-12-11T18:30:21Z</dcterms:modified>
</cp:coreProperties>
</file>