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8" r:id="rId2"/>
    <p:sldId id="259" r:id="rId3"/>
    <p:sldId id="260" r:id="rId4"/>
    <p:sldId id="262" r:id="rId5"/>
    <p:sldId id="263" r:id="rId6"/>
    <p:sldId id="264" r:id="rId7"/>
    <p:sldId id="265" r:id="rId8"/>
    <p:sldId id="266" r:id="rId9"/>
    <p:sldId id="268" r:id="rId10"/>
    <p:sldId id="270" r:id="rId11"/>
    <p:sldId id="271" r:id="rId12"/>
    <p:sldId id="273" r:id="rId13"/>
    <p:sldId id="274" r:id="rId14"/>
    <p:sldId id="275" r:id="rId15"/>
    <p:sldId id="276" r:id="rId16"/>
    <p:sldId id="277" r:id="rId17"/>
    <p:sldId id="280" r:id="rId18"/>
    <p:sldId id="281" r:id="rId19"/>
    <p:sldId id="283" r:id="rId20"/>
    <p:sldId id="282" r:id="rId21"/>
    <p:sldId id="284" r:id="rId22"/>
    <p:sldId id="285" r:id="rId2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j-lt"/>
        <a:ea typeface="+mj-ea"/>
        <a:cs typeface="+mj-cs"/>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292934"/>
        </a:fontRef>
        <a:srgbClr val="29293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FDD"/>
          </a:solidFill>
        </a:fill>
      </a:tcStyle>
    </a:wholeTbl>
    <a:band2H>
      <a:tcTxStyle/>
      <a:tcStyle>
        <a:tcBdr/>
        <a:fill>
          <a:solidFill>
            <a:srgbClr val="EEF0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292934"/>
        </a:fontRef>
        <a:srgbClr val="29293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D1D0"/>
          </a:solidFill>
        </a:fill>
      </a:tcStyle>
    </a:wholeTbl>
    <a:band2H>
      <a:tcTxStyle/>
      <a:tcStyle>
        <a:tcBdr/>
        <a:fill>
          <a:solidFill>
            <a:srgbClr val="EB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292934"/>
        </a:fontRef>
        <a:srgbClr val="29293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6CECD"/>
          </a:solidFill>
        </a:fill>
      </a:tcStyle>
    </a:wholeTbl>
    <a:band2H>
      <a:tcTxStyle/>
      <a:tcStyle>
        <a:tcBdr/>
        <a:fill>
          <a:solidFill>
            <a:srgbClr val="EBE8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292934"/>
        </a:fontRef>
        <a:srgbClr val="29293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292934"/>
        </a:fontRef>
        <a:srgbClr val="292934"/>
      </a:tcTxStyle>
      <a:tcStyle>
        <a:tcBdr>
          <a:left>
            <a:ln w="12700" cap="flat">
              <a:noFill/>
              <a:miter lim="400000"/>
            </a:ln>
          </a:left>
          <a:right>
            <a:ln w="12700" cap="flat">
              <a:noFill/>
              <a:miter lim="400000"/>
            </a:ln>
          </a:right>
          <a:top>
            <a:ln w="50800" cap="flat">
              <a:solidFill>
                <a:srgbClr val="292934"/>
              </a:solidFill>
              <a:prstDash val="solid"/>
              <a:round/>
            </a:ln>
          </a:top>
          <a:bottom>
            <a:ln w="25400" cap="flat">
              <a:solidFill>
                <a:srgbClr val="292934"/>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292934"/>
              </a:solidFill>
              <a:prstDash val="solid"/>
              <a:round/>
            </a:ln>
          </a:top>
          <a:bottom>
            <a:ln w="25400" cap="flat">
              <a:solidFill>
                <a:srgbClr val="29293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292934"/>
        </a:fontRef>
        <a:srgbClr val="29293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BCC"/>
          </a:solidFill>
        </a:fill>
      </a:tcStyle>
    </a:wholeTbl>
    <a:band2H>
      <a:tcTxStyle/>
      <a:tcStyle>
        <a:tcBdr/>
        <a:fill>
          <a:solidFill>
            <a:srgbClr val="E7E7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92934"/>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92934"/>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92934"/>
          </a:solidFill>
        </a:fill>
      </a:tcStyle>
    </a:firstRow>
  </a:tblStyle>
  <a:tblStyle styleId="{2708684C-4D16-4618-839F-0558EEFCDFE6}" styleName="">
    <a:tblBg/>
    <a:wholeTbl>
      <a:tcTxStyle b="off" i="off">
        <a:fontRef idx="major">
          <a:srgbClr val="292934"/>
        </a:fontRef>
        <a:srgbClr val="292934"/>
      </a:tcTxStyle>
      <a:tcStyle>
        <a:tcBdr>
          <a:left>
            <a:ln w="12700" cap="flat">
              <a:solidFill>
                <a:srgbClr val="292934"/>
              </a:solidFill>
              <a:prstDash val="solid"/>
              <a:round/>
            </a:ln>
          </a:left>
          <a:right>
            <a:ln w="12700" cap="flat">
              <a:solidFill>
                <a:srgbClr val="292934"/>
              </a:solidFill>
              <a:prstDash val="solid"/>
              <a:round/>
            </a:ln>
          </a:right>
          <a:top>
            <a:ln w="12700" cap="flat">
              <a:solidFill>
                <a:srgbClr val="292934"/>
              </a:solidFill>
              <a:prstDash val="solid"/>
              <a:round/>
            </a:ln>
          </a:top>
          <a:bottom>
            <a:ln w="12700" cap="flat">
              <a:solidFill>
                <a:srgbClr val="292934"/>
              </a:solidFill>
              <a:prstDash val="solid"/>
              <a:round/>
            </a:ln>
          </a:bottom>
          <a:insideH>
            <a:ln w="12700" cap="flat">
              <a:solidFill>
                <a:srgbClr val="292934"/>
              </a:solidFill>
              <a:prstDash val="solid"/>
              <a:round/>
            </a:ln>
          </a:insideH>
          <a:insideV>
            <a:ln w="12700" cap="flat">
              <a:solidFill>
                <a:srgbClr val="292934"/>
              </a:solidFill>
              <a:prstDash val="solid"/>
              <a:round/>
            </a:ln>
          </a:insideV>
        </a:tcBdr>
        <a:fill>
          <a:solidFill>
            <a:srgbClr val="292934">
              <a:alpha val="20000"/>
            </a:srgbClr>
          </a:solidFill>
        </a:fill>
      </a:tcStyle>
    </a:wholeTbl>
    <a:band2H>
      <a:tcTxStyle/>
      <a:tcStyle>
        <a:tcBdr/>
        <a:fill>
          <a:solidFill>
            <a:srgbClr val="FFFFFF"/>
          </a:solidFill>
        </a:fill>
      </a:tcStyle>
    </a:band2H>
    <a:firstCol>
      <a:tcTxStyle b="on" i="off">
        <a:fontRef idx="major">
          <a:srgbClr val="292934"/>
        </a:fontRef>
        <a:srgbClr val="292934"/>
      </a:tcTxStyle>
      <a:tcStyle>
        <a:tcBdr>
          <a:left>
            <a:ln w="12700" cap="flat">
              <a:solidFill>
                <a:srgbClr val="292934"/>
              </a:solidFill>
              <a:prstDash val="solid"/>
              <a:round/>
            </a:ln>
          </a:left>
          <a:right>
            <a:ln w="12700" cap="flat">
              <a:solidFill>
                <a:srgbClr val="292934"/>
              </a:solidFill>
              <a:prstDash val="solid"/>
              <a:round/>
            </a:ln>
          </a:right>
          <a:top>
            <a:ln w="12700" cap="flat">
              <a:solidFill>
                <a:srgbClr val="292934"/>
              </a:solidFill>
              <a:prstDash val="solid"/>
              <a:round/>
            </a:ln>
          </a:top>
          <a:bottom>
            <a:ln w="12700" cap="flat">
              <a:solidFill>
                <a:srgbClr val="292934"/>
              </a:solidFill>
              <a:prstDash val="solid"/>
              <a:round/>
            </a:ln>
          </a:bottom>
          <a:insideH>
            <a:ln w="12700" cap="flat">
              <a:solidFill>
                <a:srgbClr val="292934"/>
              </a:solidFill>
              <a:prstDash val="solid"/>
              <a:round/>
            </a:ln>
          </a:insideH>
          <a:insideV>
            <a:ln w="12700" cap="flat">
              <a:solidFill>
                <a:srgbClr val="292934"/>
              </a:solidFill>
              <a:prstDash val="solid"/>
              <a:round/>
            </a:ln>
          </a:insideV>
        </a:tcBdr>
        <a:fill>
          <a:solidFill>
            <a:srgbClr val="292934">
              <a:alpha val="20000"/>
            </a:srgbClr>
          </a:solidFill>
        </a:fill>
      </a:tcStyle>
    </a:firstCol>
    <a:lastRow>
      <a:tcTxStyle b="on" i="off">
        <a:fontRef idx="major">
          <a:srgbClr val="292934"/>
        </a:fontRef>
        <a:srgbClr val="292934"/>
      </a:tcTxStyle>
      <a:tcStyle>
        <a:tcBdr>
          <a:left>
            <a:ln w="12700" cap="flat">
              <a:solidFill>
                <a:srgbClr val="292934"/>
              </a:solidFill>
              <a:prstDash val="solid"/>
              <a:round/>
            </a:ln>
          </a:left>
          <a:right>
            <a:ln w="12700" cap="flat">
              <a:solidFill>
                <a:srgbClr val="292934"/>
              </a:solidFill>
              <a:prstDash val="solid"/>
              <a:round/>
            </a:ln>
          </a:right>
          <a:top>
            <a:ln w="50800" cap="flat">
              <a:solidFill>
                <a:srgbClr val="292934"/>
              </a:solidFill>
              <a:prstDash val="solid"/>
              <a:round/>
            </a:ln>
          </a:top>
          <a:bottom>
            <a:ln w="12700" cap="flat">
              <a:solidFill>
                <a:srgbClr val="292934"/>
              </a:solidFill>
              <a:prstDash val="solid"/>
              <a:round/>
            </a:ln>
          </a:bottom>
          <a:insideH>
            <a:ln w="12700" cap="flat">
              <a:solidFill>
                <a:srgbClr val="292934"/>
              </a:solidFill>
              <a:prstDash val="solid"/>
              <a:round/>
            </a:ln>
          </a:insideH>
          <a:insideV>
            <a:ln w="12700" cap="flat">
              <a:solidFill>
                <a:srgbClr val="292934"/>
              </a:solidFill>
              <a:prstDash val="solid"/>
              <a:round/>
            </a:ln>
          </a:insideV>
        </a:tcBdr>
        <a:fill>
          <a:noFill/>
        </a:fill>
      </a:tcStyle>
    </a:lastRow>
    <a:firstRow>
      <a:tcTxStyle b="on" i="off">
        <a:fontRef idx="major">
          <a:srgbClr val="292934"/>
        </a:fontRef>
        <a:srgbClr val="292934"/>
      </a:tcTxStyle>
      <a:tcStyle>
        <a:tcBdr>
          <a:left>
            <a:ln w="12700" cap="flat">
              <a:solidFill>
                <a:srgbClr val="292934"/>
              </a:solidFill>
              <a:prstDash val="solid"/>
              <a:round/>
            </a:ln>
          </a:left>
          <a:right>
            <a:ln w="12700" cap="flat">
              <a:solidFill>
                <a:srgbClr val="292934"/>
              </a:solidFill>
              <a:prstDash val="solid"/>
              <a:round/>
            </a:ln>
          </a:right>
          <a:top>
            <a:ln w="12700" cap="flat">
              <a:solidFill>
                <a:srgbClr val="292934"/>
              </a:solidFill>
              <a:prstDash val="solid"/>
              <a:round/>
            </a:ln>
          </a:top>
          <a:bottom>
            <a:ln w="25400" cap="flat">
              <a:solidFill>
                <a:srgbClr val="292934"/>
              </a:solidFill>
              <a:prstDash val="solid"/>
              <a:round/>
            </a:ln>
          </a:bottom>
          <a:insideH>
            <a:ln w="12700" cap="flat">
              <a:solidFill>
                <a:srgbClr val="292934"/>
              </a:solidFill>
              <a:prstDash val="solid"/>
              <a:round/>
            </a:ln>
          </a:insideH>
          <a:insideV>
            <a:ln w="12700" cap="flat">
              <a:solidFill>
                <a:srgbClr val="292934"/>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7" d="100"/>
          <a:sy n="117" d="100"/>
        </p:scale>
        <p:origin x="135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 name="Shape 133"/>
          <p:cNvSpPr>
            <a:spLocks noGrp="1" noRot="1" noChangeAspect="1"/>
          </p:cNvSpPr>
          <p:nvPr>
            <p:ph type="sldImg"/>
          </p:nvPr>
        </p:nvSpPr>
        <p:spPr>
          <a:xfrm>
            <a:off x="1143000" y="685800"/>
            <a:ext cx="4572000" cy="3429000"/>
          </a:xfrm>
          <a:prstGeom prst="rect">
            <a:avLst/>
          </a:prstGeom>
        </p:spPr>
        <p:txBody>
          <a:bodyPr/>
          <a:lstStyle/>
          <a:p>
            <a:endParaRPr/>
          </a:p>
        </p:txBody>
      </p:sp>
      <p:sp>
        <p:nvSpPr>
          <p:cNvPr id="134" name="Shape 13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352818"/>
      </p:ext>
    </p:extLst>
  </p:cSld>
  <p:clrMap bg1="lt1" tx1="dk1" bg2="lt2" tx2="dk2" accent1="accent1" accent2="accent2" accent3="accent3" accent4="accent4" accent5="accent5" accent6="accent6" hlink="hlink" folHlink="folHlink"/>
  <p:notesStyle>
    <a:lvl1pPr latinLnBrk="0">
      <a:defRPr sz="1200">
        <a:solidFill>
          <a:srgbClr val="292934"/>
        </a:solidFill>
        <a:latin typeface="+mj-lt"/>
        <a:ea typeface="+mj-ea"/>
        <a:cs typeface="+mj-cs"/>
        <a:sym typeface="Arial"/>
      </a:defRPr>
    </a:lvl1pPr>
    <a:lvl2pPr indent="228600" latinLnBrk="0">
      <a:defRPr sz="1200">
        <a:solidFill>
          <a:srgbClr val="292934"/>
        </a:solidFill>
        <a:latin typeface="+mj-lt"/>
        <a:ea typeface="+mj-ea"/>
        <a:cs typeface="+mj-cs"/>
        <a:sym typeface="Arial"/>
      </a:defRPr>
    </a:lvl2pPr>
    <a:lvl3pPr indent="457200" latinLnBrk="0">
      <a:defRPr sz="1200">
        <a:solidFill>
          <a:srgbClr val="292934"/>
        </a:solidFill>
        <a:latin typeface="+mj-lt"/>
        <a:ea typeface="+mj-ea"/>
        <a:cs typeface="+mj-cs"/>
        <a:sym typeface="Arial"/>
      </a:defRPr>
    </a:lvl3pPr>
    <a:lvl4pPr indent="685800" latinLnBrk="0">
      <a:defRPr sz="1200">
        <a:solidFill>
          <a:srgbClr val="292934"/>
        </a:solidFill>
        <a:latin typeface="+mj-lt"/>
        <a:ea typeface="+mj-ea"/>
        <a:cs typeface="+mj-cs"/>
        <a:sym typeface="Arial"/>
      </a:defRPr>
    </a:lvl4pPr>
    <a:lvl5pPr indent="914400" latinLnBrk="0">
      <a:defRPr sz="1200">
        <a:solidFill>
          <a:srgbClr val="292934"/>
        </a:solidFill>
        <a:latin typeface="+mj-lt"/>
        <a:ea typeface="+mj-ea"/>
        <a:cs typeface="+mj-cs"/>
        <a:sym typeface="Arial"/>
      </a:defRPr>
    </a:lvl5pPr>
    <a:lvl6pPr indent="1143000" latinLnBrk="0">
      <a:defRPr sz="1200">
        <a:solidFill>
          <a:srgbClr val="292934"/>
        </a:solidFill>
        <a:latin typeface="+mj-lt"/>
        <a:ea typeface="+mj-ea"/>
        <a:cs typeface="+mj-cs"/>
        <a:sym typeface="Arial"/>
      </a:defRPr>
    </a:lvl6pPr>
    <a:lvl7pPr indent="1371600" latinLnBrk="0">
      <a:defRPr sz="1200">
        <a:solidFill>
          <a:srgbClr val="292934"/>
        </a:solidFill>
        <a:latin typeface="+mj-lt"/>
        <a:ea typeface="+mj-ea"/>
        <a:cs typeface="+mj-cs"/>
        <a:sym typeface="Arial"/>
      </a:defRPr>
    </a:lvl7pPr>
    <a:lvl8pPr indent="1600200" latinLnBrk="0">
      <a:defRPr sz="1200">
        <a:solidFill>
          <a:srgbClr val="292934"/>
        </a:solidFill>
        <a:latin typeface="+mj-lt"/>
        <a:ea typeface="+mj-ea"/>
        <a:cs typeface="+mj-cs"/>
        <a:sym typeface="Arial"/>
      </a:defRPr>
    </a:lvl8pPr>
    <a:lvl9pPr indent="1828800" latinLnBrk="0">
      <a:defRPr sz="1200">
        <a:solidFill>
          <a:srgbClr val="292934"/>
        </a:solidFill>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3" name="Shape 13"/>
          <p:cNvSpPr>
            <a:spLocks noGrp="1"/>
          </p:cNvSpPr>
          <p:nvPr>
            <p:ph type="title"/>
          </p:nvPr>
        </p:nvSpPr>
        <p:spPr>
          <a:xfrm>
            <a:off x="685800" y="1371600"/>
            <a:ext cx="7848600" cy="1927225"/>
          </a:xfrm>
          <a:prstGeom prst="rect">
            <a:avLst/>
          </a:prstGeom>
        </p:spPr>
        <p:txBody>
          <a:bodyPr anchor="b"/>
          <a:lstStyle>
            <a:lvl1pPr>
              <a:defRPr sz="5400" cap="all"/>
            </a:lvl1pPr>
          </a:lstStyle>
          <a:p>
            <a:r>
              <a:t>Title Text</a:t>
            </a:r>
          </a:p>
        </p:txBody>
      </p:sp>
      <p:sp>
        <p:nvSpPr>
          <p:cNvPr id="14" name="Shape 14"/>
          <p:cNvSpPr>
            <a:spLocks noGrp="1"/>
          </p:cNvSpPr>
          <p:nvPr>
            <p:ph type="body" sz="quarter" idx="1"/>
          </p:nvPr>
        </p:nvSpPr>
        <p:spPr>
          <a:xfrm>
            <a:off x="685800" y="3505200"/>
            <a:ext cx="6400800" cy="1752600"/>
          </a:xfrm>
          <a:prstGeom prst="rect">
            <a:avLst/>
          </a:prstGeom>
        </p:spPr>
        <p:txBody>
          <a:bodyPr/>
          <a:lstStyle>
            <a:lvl1pPr marL="0" indent="0">
              <a:buClrTx/>
              <a:buSzTx/>
              <a:buFontTx/>
              <a:buNone/>
              <a:defRPr>
                <a:solidFill>
                  <a:srgbClr val="57576E"/>
                </a:solidFill>
              </a:defRPr>
            </a:lvl1pPr>
            <a:lvl2pPr marL="0" indent="457200">
              <a:buClrTx/>
              <a:buSzTx/>
              <a:buFontTx/>
              <a:buNone/>
              <a:defRPr>
                <a:solidFill>
                  <a:srgbClr val="57576E"/>
                </a:solidFill>
              </a:defRPr>
            </a:lvl2pPr>
            <a:lvl3pPr marL="0" indent="914400">
              <a:buClrTx/>
              <a:buSzTx/>
              <a:buFontTx/>
              <a:buNone/>
              <a:defRPr>
                <a:solidFill>
                  <a:srgbClr val="57576E"/>
                </a:solidFill>
              </a:defRPr>
            </a:lvl3pPr>
            <a:lvl4pPr marL="0" indent="1371600">
              <a:buClrTx/>
              <a:buSzTx/>
              <a:buFontTx/>
              <a:buNone/>
              <a:defRPr>
                <a:solidFill>
                  <a:srgbClr val="57576E"/>
                </a:solidFill>
              </a:defRPr>
            </a:lvl4pPr>
            <a:lvl5pPr marL="0" indent="1828800">
              <a:buClrTx/>
              <a:buSzTx/>
              <a:buFontTx/>
              <a:buNone/>
              <a:defRPr>
                <a:solidFill>
                  <a:srgbClr val="57576E"/>
                </a:solidFill>
              </a:defRPr>
            </a:lvl5pPr>
          </a:lstStyle>
          <a:p>
            <a:r>
              <a:t>Body Level One</a:t>
            </a:r>
          </a:p>
          <a:p>
            <a:pPr lvl="1"/>
            <a:r>
              <a:t>Body Level Two</a:t>
            </a:r>
          </a:p>
          <a:p>
            <a:pPr lvl="2"/>
            <a:r>
              <a:t>Body Level Three</a:t>
            </a:r>
          </a:p>
          <a:p>
            <a:pPr lvl="3"/>
            <a:r>
              <a:t>Body Level Four</a:t>
            </a:r>
          </a:p>
          <a:p>
            <a:pPr lvl="4"/>
            <a:r>
              <a:t>Body Level Five</a:t>
            </a:r>
          </a:p>
        </p:txBody>
      </p:sp>
      <p:sp>
        <p:nvSpPr>
          <p:cNvPr id="15" name="Shape 15"/>
          <p:cNvSpPr/>
          <p:nvPr/>
        </p:nvSpPr>
        <p:spPr>
          <a:xfrm>
            <a:off x="685799" y="3398519"/>
            <a:ext cx="7848601" cy="1590"/>
          </a:xfrm>
          <a:prstGeom prst="line">
            <a:avLst/>
          </a:prstGeom>
          <a:ln w="19050">
            <a:solidFill>
              <a:srgbClr val="D2533C"/>
            </a:solidFill>
          </a:ln>
        </p:spPr>
        <p:txBody>
          <a:bodyPr lIns="45719" rIns="45719"/>
          <a:lstStyle/>
          <a:p>
            <a:endParaRPr/>
          </a:p>
        </p:txBody>
      </p:sp>
      <p:sp>
        <p:nvSpPr>
          <p:cNvPr id="16" name="Shape 1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7" name="Shape 107"/>
          <p:cNvSpPr>
            <a:spLocks noGrp="1"/>
          </p:cNvSpPr>
          <p:nvPr>
            <p:ph type="title"/>
          </p:nvPr>
        </p:nvSpPr>
        <p:spPr>
          <a:xfrm>
            <a:off x="6629400" y="609600"/>
            <a:ext cx="2057400" cy="5867400"/>
          </a:xfrm>
          <a:prstGeom prst="rect">
            <a:avLst/>
          </a:prstGeom>
        </p:spPr>
        <p:txBody>
          <a:bodyPr anchor="b"/>
          <a:lstStyle/>
          <a:p>
            <a:r>
              <a:t>Title Text</a:t>
            </a:r>
          </a:p>
        </p:txBody>
      </p:sp>
      <p:sp>
        <p:nvSpPr>
          <p:cNvPr id="108" name="Shape 108"/>
          <p:cNvSpPr>
            <a:spLocks noGrp="1"/>
          </p:cNvSpPr>
          <p:nvPr>
            <p:ph type="body" idx="1"/>
          </p:nvPr>
        </p:nvSpPr>
        <p:spPr>
          <a:xfrm>
            <a:off x="457200" y="609600"/>
            <a:ext cx="6019800" cy="58674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9" name="Shape 10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16" name="Shape 116"/>
          <p:cNvSpPr/>
          <p:nvPr/>
        </p:nvSpPr>
        <p:spPr>
          <a:xfrm>
            <a:off x="0" y="220785"/>
            <a:ext cx="9144000" cy="22860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17" name="Shape 117"/>
          <p:cNvSpPr/>
          <p:nvPr/>
        </p:nvSpPr>
        <p:spPr>
          <a:xfrm>
            <a:off x="0" y="-1"/>
            <a:ext cx="9144000" cy="365762"/>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18" name="Shape 118"/>
          <p:cNvSpPr>
            <a:spLocks noGrp="1"/>
          </p:cNvSpPr>
          <p:nvPr>
            <p:ph type="title"/>
          </p:nvPr>
        </p:nvSpPr>
        <p:spPr>
          <a:prstGeom prst="rect">
            <a:avLst/>
          </a:prstGeom>
        </p:spPr>
        <p:txBody>
          <a:bodyPr/>
          <a:lstStyle/>
          <a:p>
            <a:r>
              <a:t>Title Text</a:t>
            </a:r>
          </a:p>
        </p:txBody>
      </p:sp>
      <p:sp>
        <p:nvSpPr>
          <p:cNvPr id="119" name="Shape 119"/>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0" name="Shape 12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27" name="Shape 127"/>
          <p:cNvSpPr>
            <a:spLocks noGrp="1"/>
          </p:cNvSpPr>
          <p:nvPr>
            <p:ph type="sldNum" sz="quarter" idx="2"/>
          </p:nvPr>
        </p:nvSpPr>
        <p:spPr>
          <a:xfrm>
            <a:off x="8422818" y="6404292"/>
            <a:ext cx="263983" cy="269241"/>
          </a:xfrm>
          <a:prstGeom prst="rect">
            <a:avLst/>
          </a:prstGeom>
        </p:spPr>
        <p:txBody>
          <a:bodyPr/>
          <a:lstStyle>
            <a:lvl1pPr algn="r">
              <a:defRPr sz="1200" b="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3" name="Shape 23"/>
          <p:cNvSpPr>
            <a:spLocks noGrp="1"/>
          </p:cNvSpPr>
          <p:nvPr>
            <p:ph type="title"/>
          </p:nvPr>
        </p:nvSpPr>
        <p:spPr>
          <a:prstGeom prst="rect">
            <a:avLst/>
          </a:prstGeom>
        </p:spPr>
        <p:txBody>
          <a:bodyPr/>
          <a:lstStyle/>
          <a:p>
            <a:r>
              <a:t>Title Text</a:t>
            </a:r>
          </a:p>
        </p:txBody>
      </p:sp>
      <p:sp>
        <p:nvSpPr>
          <p:cNvPr id="24" name="Shape 24"/>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 name="Shape 2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bg>
      <p:bgPr>
        <a:solidFill>
          <a:srgbClr val="D2533C"/>
        </a:solidFill>
        <a:effectLst/>
      </p:bgPr>
    </p:bg>
    <p:spTree>
      <p:nvGrpSpPr>
        <p:cNvPr id="1" name=""/>
        <p:cNvGrpSpPr/>
        <p:nvPr/>
      </p:nvGrpSpPr>
      <p:grpSpPr>
        <a:xfrm>
          <a:off x="0" y="0"/>
          <a:ext cx="0" cy="0"/>
          <a:chOff x="0" y="0"/>
          <a:chExt cx="0" cy="0"/>
        </a:xfrm>
      </p:grpSpPr>
      <p:sp>
        <p:nvSpPr>
          <p:cNvPr id="32" name="Shape 32"/>
          <p:cNvSpPr>
            <a:spLocks noGrp="1"/>
          </p:cNvSpPr>
          <p:nvPr>
            <p:ph type="title"/>
          </p:nvPr>
        </p:nvSpPr>
        <p:spPr>
          <a:xfrm>
            <a:off x="722312" y="2362200"/>
            <a:ext cx="7772401" cy="2200275"/>
          </a:xfrm>
          <a:prstGeom prst="rect">
            <a:avLst/>
          </a:prstGeom>
        </p:spPr>
        <p:txBody>
          <a:bodyPr anchor="b"/>
          <a:lstStyle>
            <a:lvl1pPr>
              <a:defRPr sz="4800" cap="all">
                <a:solidFill>
                  <a:srgbClr val="F3F2DC"/>
                </a:solidFill>
              </a:defRPr>
            </a:lvl1pPr>
          </a:lstStyle>
          <a:p>
            <a:r>
              <a:t>Title Text</a:t>
            </a:r>
          </a:p>
        </p:txBody>
      </p:sp>
      <p:sp>
        <p:nvSpPr>
          <p:cNvPr id="33" name="Shape 33"/>
          <p:cNvSpPr>
            <a:spLocks noGrp="1"/>
          </p:cNvSpPr>
          <p:nvPr>
            <p:ph type="body" sz="quarter" idx="1"/>
          </p:nvPr>
        </p:nvSpPr>
        <p:spPr>
          <a:xfrm>
            <a:off x="722312" y="4626864"/>
            <a:ext cx="7772401" cy="1500188"/>
          </a:xfrm>
          <a:prstGeom prst="rect">
            <a:avLst/>
          </a:prstGeom>
        </p:spPr>
        <p:txBody>
          <a:bodyPr/>
          <a:lstStyle>
            <a:lvl1pPr marL="0" indent="0">
              <a:buClrTx/>
              <a:buSzTx/>
              <a:buFontTx/>
              <a:buNone/>
              <a:defRPr>
                <a:solidFill>
                  <a:srgbClr val="F3F2DC"/>
                </a:solidFill>
              </a:defRPr>
            </a:lvl1pPr>
            <a:lvl2pPr marL="0" indent="457200">
              <a:buClrTx/>
              <a:buSzTx/>
              <a:buFontTx/>
              <a:buNone/>
              <a:defRPr>
                <a:solidFill>
                  <a:srgbClr val="F3F2DC"/>
                </a:solidFill>
              </a:defRPr>
            </a:lvl2pPr>
            <a:lvl3pPr marL="0" indent="914400">
              <a:buClrTx/>
              <a:buSzTx/>
              <a:buFontTx/>
              <a:buNone/>
              <a:defRPr>
                <a:solidFill>
                  <a:srgbClr val="F3F2DC"/>
                </a:solidFill>
              </a:defRPr>
            </a:lvl3pPr>
            <a:lvl4pPr marL="0" indent="1371600">
              <a:buClrTx/>
              <a:buSzTx/>
              <a:buFontTx/>
              <a:buNone/>
              <a:defRPr>
                <a:solidFill>
                  <a:srgbClr val="F3F2DC"/>
                </a:solidFill>
              </a:defRPr>
            </a:lvl4pPr>
            <a:lvl5pPr marL="0" indent="1828800">
              <a:buClrTx/>
              <a:buSzTx/>
              <a:buFontTx/>
              <a:buNone/>
              <a:defRPr>
                <a:solidFill>
                  <a:srgbClr val="F3F2DC"/>
                </a:solidFill>
              </a:defRPr>
            </a:lvl5pPr>
          </a:lstStyle>
          <a:p>
            <a:r>
              <a:t>Body Level One</a:t>
            </a:r>
          </a:p>
          <a:p>
            <a:pPr lvl="1"/>
            <a:r>
              <a:t>Body Level Two</a:t>
            </a:r>
          </a:p>
          <a:p>
            <a:pPr lvl="2"/>
            <a:r>
              <a:t>Body Level Three</a:t>
            </a:r>
          </a:p>
          <a:p>
            <a:pPr lvl="3"/>
            <a:r>
              <a:t>Body Level Four</a:t>
            </a:r>
          </a:p>
          <a:p>
            <a:pPr lvl="4"/>
            <a:r>
              <a:t>Body Level Five</a:t>
            </a:r>
          </a:p>
        </p:txBody>
      </p:sp>
      <p:sp>
        <p:nvSpPr>
          <p:cNvPr id="34" name="Shape 34"/>
          <p:cNvSpPr/>
          <p:nvPr/>
        </p:nvSpPr>
        <p:spPr>
          <a:xfrm>
            <a:off x="731519" y="4599431"/>
            <a:ext cx="7848601" cy="1590"/>
          </a:xfrm>
          <a:prstGeom prst="line">
            <a:avLst/>
          </a:prstGeom>
          <a:ln w="19050">
            <a:solidFill>
              <a:srgbClr val="F3F2DC"/>
            </a:solidFill>
          </a:ln>
        </p:spPr>
        <p:txBody>
          <a:bodyPr lIns="45719" rIns="45719"/>
          <a:lstStyle/>
          <a:p>
            <a:endParaRPr/>
          </a:p>
        </p:txBody>
      </p:sp>
      <p:sp>
        <p:nvSpPr>
          <p:cNvPr id="35" name="Shape 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2" name="Shape 42"/>
          <p:cNvSpPr>
            <a:spLocks noGrp="1"/>
          </p:cNvSpPr>
          <p:nvPr>
            <p:ph type="title"/>
          </p:nvPr>
        </p:nvSpPr>
        <p:spPr>
          <a:prstGeom prst="rect">
            <a:avLst/>
          </a:prstGeom>
        </p:spPr>
        <p:txBody>
          <a:bodyPr/>
          <a:lstStyle/>
          <a:p>
            <a:r>
              <a:t>Title Text</a:t>
            </a:r>
          </a:p>
        </p:txBody>
      </p:sp>
      <p:sp>
        <p:nvSpPr>
          <p:cNvPr id="43" name="Shape 43"/>
          <p:cNvSpPr>
            <a:spLocks noGrp="1"/>
          </p:cNvSpPr>
          <p:nvPr>
            <p:ph type="body" sz="half" idx="1"/>
          </p:nvPr>
        </p:nvSpPr>
        <p:spPr>
          <a:xfrm>
            <a:off x="457200" y="1673351"/>
            <a:ext cx="4038600" cy="4718305"/>
          </a:xfrm>
          <a:prstGeom prst="rect">
            <a:avLst/>
          </a:prstGeom>
        </p:spPr>
        <p:txBody>
          <a:bodyPr/>
          <a:lstStyle>
            <a:lvl1pPr>
              <a:spcBef>
                <a:spcPts val="600"/>
              </a:spcBef>
              <a:defRPr sz="2800"/>
            </a:lvl1pPr>
            <a:lvl2pPr marL="487680" indent="-213360">
              <a:spcBef>
                <a:spcPts val="600"/>
              </a:spcBef>
              <a:defRPr sz="2800"/>
            </a:lvl2pPr>
            <a:lvl3pPr marL="804672" indent="-256032">
              <a:spcBef>
                <a:spcPts val="600"/>
              </a:spcBef>
              <a:defRPr sz="2800"/>
            </a:lvl3pPr>
            <a:lvl4pPr marL="1107439" indent="-284480">
              <a:spcBef>
                <a:spcPts val="600"/>
              </a:spcBef>
              <a:defRPr sz="2800"/>
            </a:lvl4pPr>
            <a:lvl5pPr marL="1264919" indent="-21336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4" name="Shape 4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lstStyle/>
          <a:p>
            <a:r>
              <a:t>Title Text</a:t>
            </a:r>
          </a:p>
        </p:txBody>
      </p:sp>
      <p:sp>
        <p:nvSpPr>
          <p:cNvPr id="52" name="Shape 52"/>
          <p:cNvSpPr>
            <a:spLocks noGrp="1"/>
          </p:cNvSpPr>
          <p:nvPr>
            <p:ph type="body" sz="quarter" idx="1"/>
          </p:nvPr>
        </p:nvSpPr>
        <p:spPr>
          <a:xfrm>
            <a:off x="457200" y="1676400"/>
            <a:ext cx="3931921" cy="639763"/>
          </a:xfrm>
          <a:prstGeom prst="rect">
            <a:avLst/>
          </a:prstGeom>
        </p:spPr>
        <p:txBody>
          <a:bodyPr anchor="ctr"/>
          <a:lstStyle>
            <a:lvl1pPr marL="0" indent="0" algn="ctr">
              <a:spcBef>
                <a:spcPts val="400"/>
              </a:spcBef>
              <a:buClrTx/>
              <a:buSzTx/>
              <a:buFontTx/>
              <a:buNone/>
              <a:defRPr sz="2000">
                <a:solidFill>
                  <a:srgbClr val="D2533C"/>
                </a:solidFill>
              </a:defRPr>
            </a:lvl1pPr>
            <a:lvl2pPr marL="0" indent="457200" algn="ctr">
              <a:spcBef>
                <a:spcPts val="400"/>
              </a:spcBef>
              <a:buClrTx/>
              <a:buSzTx/>
              <a:buFontTx/>
              <a:buNone/>
              <a:defRPr sz="2000">
                <a:solidFill>
                  <a:srgbClr val="D2533C"/>
                </a:solidFill>
              </a:defRPr>
            </a:lvl2pPr>
            <a:lvl3pPr marL="0" indent="914400" algn="ctr">
              <a:spcBef>
                <a:spcPts val="400"/>
              </a:spcBef>
              <a:buClrTx/>
              <a:buSzTx/>
              <a:buFontTx/>
              <a:buNone/>
              <a:defRPr sz="2000">
                <a:solidFill>
                  <a:srgbClr val="D2533C"/>
                </a:solidFill>
              </a:defRPr>
            </a:lvl3pPr>
            <a:lvl4pPr marL="0" indent="1371600" algn="ctr">
              <a:spcBef>
                <a:spcPts val="400"/>
              </a:spcBef>
              <a:buClrTx/>
              <a:buSzTx/>
              <a:buFontTx/>
              <a:buNone/>
              <a:defRPr sz="2000">
                <a:solidFill>
                  <a:srgbClr val="D2533C"/>
                </a:solidFill>
              </a:defRPr>
            </a:lvl4pPr>
            <a:lvl5pPr marL="0" indent="1828800" algn="ctr">
              <a:spcBef>
                <a:spcPts val="400"/>
              </a:spcBef>
              <a:buClrTx/>
              <a:buSzTx/>
              <a:buFontTx/>
              <a:buNone/>
              <a:defRPr sz="2000">
                <a:solidFill>
                  <a:srgbClr val="D2533C"/>
                </a:solidFill>
              </a:defRPr>
            </a:lvl5pPr>
          </a:lstStyle>
          <a:p>
            <a:r>
              <a:t>Body Level One</a:t>
            </a:r>
          </a:p>
          <a:p>
            <a:pPr lvl="1"/>
            <a:r>
              <a:t>Body Level Two</a:t>
            </a:r>
          </a:p>
          <a:p>
            <a:pPr lvl="2"/>
            <a:r>
              <a:t>Body Level Three</a:t>
            </a:r>
          </a:p>
          <a:p>
            <a:pPr lvl="3"/>
            <a:r>
              <a:t>Body Level Four</a:t>
            </a:r>
          </a:p>
          <a:p>
            <a:pPr lvl="4"/>
            <a:r>
              <a:t>Body Level Five</a:t>
            </a:r>
          </a:p>
        </p:txBody>
      </p:sp>
      <p:sp>
        <p:nvSpPr>
          <p:cNvPr id="53" name="Shape 53"/>
          <p:cNvSpPr>
            <a:spLocks noGrp="1"/>
          </p:cNvSpPr>
          <p:nvPr>
            <p:ph type="body" sz="quarter" idx="13"/>
          </p:nvPr>
        </p:nvSpPr>
        <p:spPr>
          <a:xfrm>
            <a:off x="4754879" y="1676400"/>
            <a:ext cx="3931921" cy="639763"/>
          </a:xfrm>
          <a:prstGeom prst="rect">
            <a:avLst/>
          </a:prstGeom>
        </p:spPr>
        <p:txBody>
          <a:bodyPr anchor="ctr"/>
          <a:lstStyle/>
          <a:p>
            <a:pPr marL="0" indent="0" algn="ctr">
              <a:spcBef>
                <a:spcPts val="400"/>
              </a:spcBef>
              <a:buClrTx/>
              <a:buSzTx/>
              <a:buFontTx/>
              <a:buNone/>
              <a:defRPr sz="2000">
                <a:solidFill>
                  <a:srgbClr val="D2533C"/>
                </a:solidFill>
              </a:defRPr>
            </a:pPr>
            <a:endParaRPr/>
          </a:p>
        </p:txBody>
      </p:sp>
      <p:sp>
        <p:nvSpPr>
          <p:cNvPr id="54" name="Shape 54"/>
          <p:cNvSpPr/>
          <p:nvPr/>
        </p:nvSpPr>
        <p:spPr>
          <a:xfrm flipH="1">
            <a:off x="4571999" y="1691640"/>
            <a:ext cx="796" cy="4709160"/>
          </a:xfrm>
          <a:prstGeom prst="line">
            <a:avLst/>
          </a:prstGeom>
          <a:ln w="19050">
            <a:solidFill>
              <a:srgbClr val="D2533C"/>
            </a:solidFill>
          </a:ln>
        </p:spPr>
        <p:txBody>
          <a:bodyPr lIns="45719" rIns="45719"/>
          <a:lstStyle/>
          <a:p>
            <a:endParaRPr/>
          </a:p>
        </p:txBody>
      </p:sp>
      <p:sp>
        <p:nvSpPr>
          <p:cNvPr id="55" name="Shape 5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0" name="Shape 7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7" name="Shape 77"/>
          <p:cNvSpPr>
            <a:spLocks noGrp="1"/>
          </p:cNvSpPr>
          <p:nvPr>
            <p:ph type="title"/>
          </p:nvPr>
        </p:nvSpPr>
        <p:spPr>
          <a:xfrm>
            <a:off x="457200" y="792079"/>
            <a:ext cx="2139696" cy="1261874"/>
          </a:xfrm>
          <a:prstGeom prst="rect">
            <a:avLst/>
          </a:prstGeom>
        </p:spPr>
        <p:txBody>
          <a:bodyPr anchor="b"/>
          <a:lstStyle>
            <a:lvl1pPr>
              <a:defRPr sz="2400"/>
            </a:lvl1pPr>
          </a:lstStyle>
          <a:p>
            <a:r>
              <a:t>Title Text</a:t>
            </a:r>
          </a:p>
        </p:txBody>
      </p:sp>
      <p:sp>
        <p:nvSpPr>
          <p:cNvPr id="78" name="Shape 78"/>
          <p:cNvSpPr>
            <a:spLocks noGrp="1"/>
          </p:cNvSpPr>
          <p:nvPr>
            <p:ph type="body" idx="1"/>
          </p:nvPr>
        </p:nvSpPr>
        <p:spPr>
          <a:xfrm>
            <a:off x="2971800" y="792079"/>
            <a:ext cx="5715000" cy="5577842"/>
          </a:xfrm>
          <a:prstGeom prst="rect">
            <a:avLst/>
          </a:prstGeom>
        </p:spPr>
        <p:txBody>
          <a:bodyPr/>
          <a:lstStyle>
            <a:lvl1pPr>
              <a:spcBef>
                <a:spcPts val="700"/>
              </a:spcBef>
              <a:defRPr sz="3200"/>
            </a:lvl1pPr>
            <a:lvl2pPr marL="483325" indent="-209005">
              <a:spcBef>
                <a:spcPts val="700"/>
              </a:spcBef>
              <a:defRPr sz="3200"/>
            </a:lvl2pPr>
            <a:lvl3pPr marL="792480" indent="-243840">
              <a:spcBef>
                <a:spcPts val="700"/>
              </a:spcBef>
              <a:defRPr sz="3200"/>
            </a:lvl3pPr>
            <a:lvl4pPr marL="1115567" indent="-292608">
              <a:spcBef>
                <a:spcPts val="700"/>
              </a:spcBef>
              <a:defRPr sz="3200"/>
            </a:lvl4pPr>
            <a:lvl5pPr marL="1271016" indent="-219456">
              <a:spcBef>
                <a:spcPts val="700"/>
              </a:spcBef>
              <a:defRPr sz="3200"/>
            </a:lvl5pPr>
          </a:lstStyle>
          <a:p>
            <a:r>
              <a:t>Body Level One</a:t>
            </a:r>
          </a:p>
          <a:p>
            <a:pPr lvl="1"/>
            <a:r>
              <a:t>Body Level Two</a:t>
            </a:r>
          </a:p>
          <a:p>
            <a:pPr lvl="2"/>
            <a:r>
              <a:t>Body Level Three</a:t>
            </a:r>
          </a:p>
          <a:p>
            <a:pPr lvl="3"/>
            <a:r>
              <a:t>Body Level Four</a:t>
            </a:r>
          </a:p>
          <a:p>
            <a:pPr lvl="4"/>
            <a:r>
              <a:t>Body Level Five</a:t>
            </a:r>
          </a:p>
        </p:txBody>
      </p:sp>
      <p:sp>
        <p:nvSpPr>
          <p:cNvPr id="79" name="Shape 79"/>
          <p:cNvSpPr>
            <a:spLocks noGrp="1"/>
          </p:cNvSpPr>
          <p:nvPr>
            <p:ph type="body" sz="quarter" idx="13"/>
          </p:nvPr>
        </p:nvSpPr>
        <p:spPr>
          <a:xfrm>
            <a:off x="457201" y="2130551"/>
            <a:ext cx="2139697" cy="4243616"/>
          </a:xfrm>
          <a:prstGeom prst="rect">
            <a:avLst/>
          </a:prstGeom>
        </p:spPr>
        <p:txBody>
          <a:bodyPr/>
          <a:lstStyle/>
          <a:p>
            <a:pPr marL="0" indent="0">
              <a:spcBef>
                <a:spcPts val="300"/>
              </a:spcBef>
              <a:buClrTx/>
              <a:buSzTx/>
              <a:buFontTx/>
              <a:buNone/>
              <a:defRPr sz="1400"/>
            </a:pPr>
            <a:endParaRPr/>
          </a:p>
        </p:txBody>
      </p:sp>
      <p:sp>
        <p:nvSpPr>
          <p:cNvPr id="80" name="Shape 80"/>
          <p:cNvSpPr/>
          <p:nvPr/>
        </p:nvSpPr>
        <p:spPr>
          <a:xfrm flipH="1">
            <a:off x="2775009" y="792079"/>
            <a:ext cx="1590" cy="5577841"/>
          </a:xfrm>
          <a:prstGeom prst="line">
            <a:avLst/>
          </a:prstGeom>
          <a:ln w="19050">
            <a:solidFill>
              <a:srgbClr val="D2533C"/>
            </a:solidFill>
          </a:ln>
        </p:spPr>
        <p:txBody>
          <a:bodyPr lIns="45719" rIns="45719"/>
          <a:lstStyle/>
          <a:p>
            <a:endParaRPr/>
          </a:p>
        </p:txBody>
      </p:sp>
      <p:sp>
        <p:nvSpPr>
          <p:cNvPr id="81" name="Shape 8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8" name="Shape 88"/>
          <p:cNvSpPr>
            <a:spLocks noGrp="1"/>
          </p:cNvSpPr>
          <p:nvPr>
            <p:ph type="title"/>
          </p:nvPr>
        </p:nvSpPr>
        <p:spPr>
          <a:xfrm>
            <a:off x="457200" y="792480"/>
            <a:ext cx="2142681" cy="1264920"/>
          </a:xfrm>
          <a:prstGeom prst="rect">
            <a:avLst/>
          </a:prstGeom>
        </p:spPr>
        <p:txBody>
          <a:bodyPr anchor="b"/>
          <a:lstStyle>
            <a:lvl1pPr>
              <a:defRPr sz="2400"/>
            </a:lvl1pPr>
          </a:lstStyle>
          <a:p>
            <a:r>
              <a:t>Title Text</a:t>
            </a:r>
          </a:p>
        </p:txBody>
      </p:sp>
      <p:sp>
        <p:nvSpPr>
          <p:cNvPr id="89" name="Shape 89"/>
          <p:cNvSpPr>
            <a:spLocks noGrp="1"/>
          </p:cNvSpPr>
          <p:nvPr>
            <p:ph type="pic" idx="13"/>
          </p:nvPr>
        </p:nvSpPr>
        <p:spPr>
          <a:xfrm>
            <a:off x="2858610" y="838200"/>
            <a:ext cx="5904390" cy="5500458"/>
          </a:xfrm>
          <a:prstGeom prst="rect">
            <a:avLst/>
          </a:prstGeom>
          <a:ln w="76200">
            <a:solidFill>
              <a:srgbClr val="FFFFFF"/>
            </a:solidFill>
            <a:miter lim="800000"/>
          </a:ln>
          <a:effectLst>
            <a:outerShdw blurRad="50800" dist="12700" dir="5400000" rotWithShape="0">
              <a:srgbClr val="000000">
                <a:alpha val="58999"/>
              </a:srgbClr>
            </a:outerShdw>
          </a:effectLst>
        </p:spPr>
        <p:txBody>
          <a:bodyPr lIns="91439" rIns="91439">
            <a:noAutofit/>
          </a:bodyPr>
          <a:lstStyle/>
          <a:p>
            <a:endParaRPr/>
          </a:p>
        </p:txBody>
      </p:sp>
      <p:sp>
        <p:nvSpPr>
          <p:cNvPr id="90" name="Shape 90"/>
          <p:cNvSpPr>
            <a:spLocks noGrp="1"/>
          </p:cNvSpPr>
          <p:nvPr>
            <p:ph type="body" sz="quarter" idx="1"/>
          </p:nvPr>
        </p:nvSpPr>
        <p:spPr>
          <a:xfrm>
            <a:off x="457200" y="2133600"/>
            <a:ext cx="2139696" cy="4242816"/>
          </a:xfrm>
          <a:prstGeom prst="rect">
            <a:avLst/>
          </a:prstGeom>
        </p:spPr>
        <p:txBody>
          <a:bodyPr/>
          <a:lstStyle>
            <a:lvl1pPr marL="0" indent="0">
              <a:spcBef>
                <a:spcPts val="300"/>
              </a:spcBef>
              <a:buClrTx/>
              <a:buSzTx/>
              <a:buFontTx/>
              <a:buNone/>
              <a:defRPr sz="1400"/>
            </a:lvl1pPr>
            <a:lvl2pPr marL="0" indent="457200">
              <a:spcBef>
                <a:spcPts val="300"/>
              </a:spcBef>
              <a:buClrTx/>
              <a:buSzTx/>
              <a:buFontTx/>
              <a:buNone/>
              <a:defRPr sz="1400"/>
            </a:lvl2pPr>
            <a:lvl3pPr marL="0" indent="914400">
              <a:spcBef>
                <a:spcPts val="300"/>
              </a:spcBef>
              <a:buClrTx/>
              <a:buSzTx/>
              <a:buFontTx/>
              <a:buNone/>
              <a:defRPr sz="1400"/>
            </a:lvl3pPr>
            <a:lvl4pPr marL="0" indent="1371600">
              <a:spcBef>
                <a:spcPts val="300"/>
              </a:spcBef>
              <a:buClrTx/>
              <a:buSzTx/>
              <a:buFontTx/>
              <a:buNone/>
              <a:defRPr sz="1400"/>
            </a:lvl4pPr>
            <a:lvl5pPr marL="0" indent="1828800">
              <a:spcBef>
                <a:spcPts val="300"/>
              </a:spcBef>
              <a:buClrTx/>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91" name="Shape 9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8" name="Shape 98"/>
          <p:cNvSpPr>
            <a:spLocks noGrp="1"/>
          </p:cNvSpPr>
          <p:nvPr>
            <p:ph type="title"/>
          </p:nvPr>
        </p:nvSpPr>
        <p:spPr>
          <a:prstGeom prst="rect">
            <a:avLst/>
          </a:prstGeom>
        </p:spPr>
        <p:txBody>
          <a:bodyPr/>
          <a:lstStyle/>
          <a:p>
            <a:r>
              <a:t>Title Text</a:t>
            </a:r>
          </a:p>
        </p:txBody>
      </p:sp>
      <p:sp>
        <p:nvSpPr>
          <p:cNvPr id="99" name="Shape 99"/>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0" name="Shape 10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0" y="220785"/>
            <a:ext cx="9144000" cy="22860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 name="Shape 3"/>
          <p:cNvSpPr/>
          <p:nvPr/>
        </p:nvSpPr>
        <p:spPr>
          <a:xfrm>
            <a:off x="0" y="-1"/>
            <a:ext cx="9144000" cy="365762"/>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4" name="Shape 4"/>
          <p:cNvSpPr>
            <a:spLocks noGrp="1"/>
          </p:cNvSpPr>
          <p:nvPr>
            <p:ph type="title"/>
          </p:nvPr>
        </p:nvSpPr>
        <p:spPr>
          <a:xfrm>
            <a:off x="457200" y="533400"/>
            <a:ext cx="8229600" cy="990600"/>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5" name="Shape 5"/>
          <p:cNvSpPr>
            <a:spLocks noGrp="1"/>
          </p:cNvSpPr>
          <p:nvPr>
            <p:ph type="body" idx="1"/>
          </p:nvPr>
        </p:nvSpPr>
        <p:spPr>
          <a:xfrm>
            <a:off x="457200" y="1600200"/>
            <a:ext cx="8229600" cy="487680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6" name="Shape 6"/>
          <p:cNvSpPr>
            <a:spLocks noGrp="1"/>
          </p:cNvSpPr>
          <p:nvPr>
            <p:ph type="sldNum" sz="quarter" idx="2"/>
          </p:nvPr>
        </p:nvSpPr>
        <p:spPr>
          <a:xfrm>
            <a:off x="7620000" y="38468"/>
            <a:ext cx="301908" cy="288824"/>
          </a:xfrm>
          <a:prstGeom prst="rect">
            <a:avLst/>
          </a:prstGeom>
          <a:ln w="12700">
            <a:miter lim="400000"/>
          </a:ln>
        </p:spPr>
        <p:txBody>
          <a:bodyPr wrap="none" lIns="45719" rIns="45719" anchor="ctr">
            <a:spAutoFit/>
          </a:bodyPr>
          <a:lstStyle>
            <a:lvl1pPr>
              <a:defRPr sz="1400" b="1">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Lst>
  <p:transition spd="med"/>
  <p:txStyles>
    <p:titleStyle>
      <a:lvl1pPr marL="0" marR="0" indent="0" algn="l" defTabSz="914400" rtl="0" latinLnBrk="0">
        <a:lnSpc>
          <a:spcPct val="100000"/>
        </a:lnSpc>
        <a:spcBef>
          <a:spcPts val="0"/>
        </a:spcBef>
        <a:spcAft>
          <a:spcPts val="0"/>
        </a:spcAft>
        <a:buClrTx/>
        <a:buSzTx/>
        <a:buFontTx/>
        <a:buNone/>
        <a:tabLst/>
        <a:defRPr sz="4000" b="0" i="0" u="none" strike="noStrike" cap="none" spc="-100" baseline="0">
          <a:ln>
            <a:noFill/>
          </a:ln>
          <a:solidFill>
            <a:srgbClr val="D2533C"/>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4000" b="0" i="0" u="none" strike="noStrike" cap="none" spc="-100" baseline="0">
          <a:ln>
            <a:noFill/>
          </a:ln>
          <a:solidFill>
            <a:srgbClr val="D2533C"/>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4000" b="0" i="0" u="none" strike="noStrike" cap="none" spc="-100" baseline="0">
          <a:ln>
            <a:noFill/>
          </a:ln>
          <a:solidFill>
            <a:srgbClr val="D2533C"/>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4000" b="0" i="0" u="none" strike="noStrike" cap="none" spc="-100" baseline="0">
          <a:ln>
            <a:noFill/>
          </a:ln>
          <a:solidFill>
            <a:srgbClr val="D2533C"/>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4000" b="0" i="0" u="none" strike="noStrike" cap="none" spc="-100" baseline="0">
          <a:ln>
            <a:noFill/>
          </a:ln>
          <a:solidFill>
            <a:srgbClr val="D2533C"/>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4000" b="0" i="0" u="none" strike="noStrike" cap="none" spc="-100" baseline="0">
          <a:ln>
            <a:noFill/>
          </a:ln>
          <a:solidFill>
            <a:srgbClr val="D2533C"/>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4000" b="0" i="0" u="none" strike="noStrike" cap="none" spc="-100" baseline="0">
          <a:ln>
            <a:noFill/>
          </a:ln>
          <a:solidFill>
            <a:srgbClr val="D2533C"/>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4000" b="0" i="0" u="none" strike="noStrike" cap="none" spc="-100" baseline="0">
          <a:ln>
            <a:noFill/>
          </a:ln>
          <a:solidFill>
            <a:srgbClr val="D2533C"/>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4000" b="0" i="0" u="none" strike="noStrike" cap="none" spc="-100" baseline="0">
          <a:ln>
            <a:noFill/>
          </a:ln>
          <a:solidFill>
            <a:srgbClr val="D2533C"/>
          </a:solidFill>
          <a:uFillTx/>
          <a:latin typeface="+mj-lt"/>
          <a:ea typeface="+mj-ea"/>
          <a:cs typeface="+mj-cs"/>
          <a:sym typeface="Arial"/>
        </a:defRPr>
      </a:lvl9pPr>
    </p:titleStyle>
    <p:bodyStyle>
      <a:lvl1pPr marL="182879" marR="0" indent="-182879" algn="l" defTabSz="914400" rtl="0" latinLnBrk="0">
        <a:lnSpc>
          <a:spcPct val="100000"/>
        </a:lnSpc>
        <a:spcBef>
          <a:spcPts val="500"/>
        </a:spcBef>
        <a:spcAft>
          <a:spcPts val="0"/>
        </a:spcAft>
        <a:buClr>
          <a:schemeClr val="accent1"/>
        </a:buClr>
        <a:buSzPct val="85000"/>
        <a:buFont typeface="Arial"/>
        <a:buChar char="•"/>
        <a:tabLst/>
        <a:defRPr sz="2400" b="0" i="0" u="none" strike="noStrike" cap="none" spc="0" baseline="0">
          <a:ln>
            <a:noFill/>
          </a:ln>
          <a:solidFill>
            <a:srgbClr val="292934"/>
          </a:solidFill>
          <a:uFillTx/>
          <a:latin typeface="+mj-lt"/>
          <a:ea typeface="+mj-ea"/>
          <a:cs typeface="+mj-cs"/>
          <a:sym typeface="Arial"/>
        </a:defRPr>
      </a:lvl1pPr>
      <a:lvl2pPr marL="493775" marR="0" indent="-219455" algn="l" defTabSz="914400" rtl="0" latinLnBrk="0">
        <a:lnSpc>
          <a:spcPct val="100000"/>
        </a:lnSpc>
        <a:spcBef>
          <a:spcPts val="500"/>
        </a:spcBef>
        <a:spcAft>
          <a:spcPts val="0"/>
        </a:spcAft>
        <a:buClr>
          <a:schemeClr val="accent1"/>
        </a:buClr>
        <a:buSzPct val="85000"/>
        <a:buFont typeface="Arial"/>
        <a:buChar char="•"/>
        <a:tabLst/>
        <a:defRPr sz="2400" b="0" i="0" u="none" strike="noStrike" cap="none" spc="0" baseline="0">
          <a:ln>
            <a:noFill/>
          </a:ln>
          <a:solidFill>
            <a:srgbClr val="292934"/>
          </a:solidFill>
          <a:uFillTx/>
          <a:latin typeface="+mj-lt"/>
          <a:ea typeface="+mj-ea"/>
          <a:cs typeface="+mj-cs"/>
          <a:sym typeface="Arial"/>
        </a:defRPr>
      </a:lvl2pPr>
      <a:lvl3pPr marL="792479" marR="0" indent="-243840" algn="l" defTabSz="914400" rtl="0" latinLnBrk="0">
        <a:lnSpc>
          <a:spcPct val="100000"/>
        </a:lnSpc>
        <a:spcBef>
          <a:spcPts val="500"/>
        </a:spcBef>
        <a:spcAft>
          <a:spcPts val="0"/>
        </a:spcAft>
        <a:buClr>
          <a:schemeClr val="accent1"/>
        </a:buClr>
        <a:buSzPct val="90000"/>
        <a:buFont typeface="Arial"/>
        <a:buChar char="•"/>
        <a:tabLst/>
        <a:defRPr sz="2400" b="0" i="0" u="none" strike="noStrike" cap="none" spc="0" baseline="0">
          <a:ln>
            <a:noFill/>
          </a:ln>
          <a:solidFill>
            <a:srgbClr val="292934"/>
          </a:solidFill>
          <a:uFillTx/>
          <a:latin typeface="+mj-lt"/>
          <a:ea typeface="+mj-ea"/>
          <a:cs typeface="+mj-cs"/>
          <a:sym typeface="Arial"/>
        </a:defRPr>
      </a:lvl3pPr>
      <a:lvl4pPr marL="1097279" marR="0" indent="-274319"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292934"/>
          </a:solidFill>
          <a:uFillTx/>
          <a:latin typeface="+mj-lt"/>
          <a:ea typeface="+mj-ea"/>
          <a:cs typeface="+mj-cs"/>
          <a:sym typeface="Arial"/>
        </a:defRPr>
      </a:lvl4pPr>
      <a:lvl5pPr marL="1286691" marR="0" indent="-235131"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292934"/>
          </a:solidFill>
          <a:uFillTx/>
          <a:latin typeface="+mj-lt"/>
          <a:ea typeface="+mj-ea"/>
          <a:cs typeface="+mj-cs"/>
          <a:sym typeface="Arial"/>
        </a:defRPr>
      </a:lvl5pPr>
      <a:lvl6pPr marL="1526344" marR="0" indent="-337624"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292934"/>
          </a:solidFill>
          <a:uFillTx/>
          <a:latin typeface="+mj-lt"/>
          <a:ea typeface="+mj-ea"/>
          <a:cs typeface="+mj-cs"/>
          <a:sym typeface="Arial"/>
        </a:defRPr>
      </a:lvl6pPr>
      <a:lvl7pPr marL="1709224" marR="0" indent="-337624"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292934"/>
          </a:solidFill>
          <a:uFillTx/>
          <a:latin typeface="+mj-lt"/>
          <a:ea typeface="+mj-ea"/>
          <a:cs typeface="+mj-cs"/>
          <a:sym typeface="Arial"/>
        </a:defRPr>
      </a:lvl7pPr>
      <a:lvl8pPr marL="1892104" marR="0" indent="-337624"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292934"/>
          </a:solidFill>
          <a:uFillTx/>
          <a:latin typeface="+mj-lt"/>
          <a:ea typeface="+mj-ea"/>
          <a:cs typeface="+mj-cs"/>
          <a:sym typeface="Arial"/>
        </a:defRPr>
      </a:lvl8pPr>
      <a:lvl9pPr marL="2074984" marR="0" indent="-337624"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292934"/>
          </a:solidFill>
          <a:uFillTx/>
          <a:latin typeface="+mj-lt"/>
          <a:ea typeface="+mj-ea"/>
          <a:cs typeface="+mj-cs"/>
          <a:sym typeface="Arial"/>
        </a:defRPr>
      </a:lvl9pPr>
    </p:bodyStyle>
    <p:otherStyle>
      <a:lvl1pPr marL="0" marR="0" indent="0" algn="l"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1pPr>
      <a:lvl2pPr marL="0" marR="0" indent="457200" algn="l"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2pPr>
      <a:lvl3pPr marL="0" marR="0" indent="914400" algn="l"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3pPr>
      <a:lvl4pPr marL="0" marR="0" indent="1371600" algn="l"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4pPr>
      <a:lvl5pPr marL="0" marR="0" indent="1828800" algn="l"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5pPr>
      <a:lvl6pPr marL="0" marR="0" indent="2286000" algn="l"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6pPr>
      <a:lvl7pPr marL="0" marR="0" indent="2743200" algn="l"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7pPr>
      <a:lvl8pPr marL="0" marR="0" indent="3200400" algn="l"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8pPr>
      <a:lvl9pPr marL="0" marR="0" indent="3657600" algn="l"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t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tif"/><Relationship Id="rId7" Type="http://schemas.openxmlformats.org/officeDocument/2006/relationships/image" Target="../media/image7.tif"/><Relationship Id="rId2" Type="http://schemas.openxmlformats.org/officeDocument/2006/relationships/image" Target="../media/image2.tif"/><Relationship Id="rId1" Type="http://schemas.openxmlformats.org/officeDocument/2006/relationships/slideLayout" Target="../slideLayouts/slideLayout2.xml"/><Relationship Id="rId6" Type="http://schemas.openxmlformats.org/officeDocument/2006/relationships/image" Target="../media/image6.tif"/><Relationship Id="rId5" Type="http://schemas.openxmlformats.org/officeDocument/2006/relationships/image" Target="../media/image5.tif"/><Relationship Id="rId4" Type="http://schemas.openxmlformats.org/officeDocument/2006/relationships/image" Target="../media/image4.t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title"/>
          </p:nvPr>
        </p:nvSpPr>
        <p:spPr>
          <a:prstGeom prst="rect">
            <a:avLst/>
          </a:prstGeom>
        </p:spPr>
        <p:txBody>
          <a:bodyPr>
            <a:normAutofit fontScale="90000"/>
          </a:bodyPr>
          <a:lstStyle/>
          <a:p>
            <a:r>
              <a:t>considerations for nutrition intervention</a:t>
            </a:r>
          </a:p>
        </p:txBody>
      </p:sp>
      <p:sp>
        <p:nvSpPr>
          <p:cNvPr id="143" name="Shape 143"/>
          <p:cNvSpPr>
            <a:spLocks noGrp="1"/>
          </p:cNvSpPr>
          <p:nvPr>
            <p:ph type="body" sz="quarter" idx="1"/>
          </p:nvPr>
        </p:nvSpPr>
        <p:spPr>
          <a:prstGeom prst="rect">
            <a:avLst/>
          </a:prstGeom>
        </p:spPr>
        <p:txBody>
          <a:bodyPr/>
          <a:lstStyle/>
          <a:p>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p:cNvSpPr>
          <p:nvPr>
            <p:ph type="title"/>
          </p:nvPr>
        </p:nvSpPr>
        <p:spPr>
          <a:prstGeom prst="rect">
            <a:avLst/>
          </a:prstGeom>
        </p:spPr>
        <p:txBody>
          <a:bodyPr>
            <a:normAutofit fontScale="90000"/>
          </a:bodyPr>
          <a:lstStyle>
            <a:lvl1pPr defTabSz="713231">
              <a:defRPr sz="3120" spc="-78"/>
            </a:lvl1pPr>
          </a:lstStyle>
          <a:p>
            <a:r>
              <a:t>Recognizing Disordered Eating in Primary Care Patients with Obesity</a:t>
            </a:r>
          </a:p>
        </p:txBody>
      </p:sp>
      <p:sp>
        <p:nvSpPr>
          <p:cNvPr id="192" name="Shape 192"/>
          <p:cNvSpPr>
            <a:spLocks noGrp="1"/>
          </p:cNvSpPr>
          <p:nvPr>
            <p:ph type="body" idx="1"/>
          </p:nvPr>
        </p:nvSpPr>
        <p:spPr>
          <a:prstGeom prst="rect">
            <a:avLst/>
          </a:prstGeom>
        </p:spPr>
        <p:txBody>
          <a:bodyPr/>
          <a:lstStyle/>
          <a:p>
            <a:r>
              <a:rPr dirty="0"/>
              <a:t>Telephone interview</a:t>
            </a:r>
          </a:p>
          <a:p>
            <a:r>
              <a:rPr dirty="0"/>
              <a:t>n=337, BMI &gt;35</a:t>
            </a:r>
          </a:p>
          <a:p>
            <a:pPr marL="0" indent="0">
              <a:buNone/>
              <a:defRPr u="sng"/>
            </a:pPr>
            <a:endParaRPr lang="en-US" dirty="0" smtClean="0"/>
          </a:p>
          <a:p>
            <a:pPr marL="0" indent="0">
              <a:buNone/>
              <a:defRPr u="sng"/>
            </a:pPr>
            <a:r>
              <a:rPr dirty="0" smtClean="0"/>
              <a:t>Results</a:t>
            </a:r>
            <a:endParaRPr dirty="0"/>
          </a:p>
          <a:p>
            <a:pPr marL="731519" lvl="2" indent="-182880">
              <a:buSzPct val="85000"/>
            </a:pPr>
            <a:r>
              <a:rPr dirty="0"/>
              <a:t>50% reported high emotional eating </a:t>
            </a:r>
          </a:p>
          <a:p>
            <a:pPr marL="731519" lvl="2" indent="-182880">
              <a:buSzPct val="85000"/>
            </a:pPr>
            <a:r>
              <a:rPr dirty="0"/>
              <a:t>28% reported uncontrolled eating</a:t>
            </a:r>
          </a:p>
          <a:p>
            <a:pPr marL="731519" lvl="2" indent="-182880">
              <a:buSzPct val="85000"/>
            </a:pPr>
            <a:r>
              <a:rPr dirty="0"/>
              <a:t>Those reporting emotional eating and uncontrolled eating were more likely to have difficulty making diet changes</a:t>
            </a:r>
          </a:p>
        </p:txBody>
      </p:sp>
      <p:sp>
        <p:nvSpPr>
          <p:cNvPr id="193" name="Shape 193"/>
          <p:cNvSpPr/>
          <p:nvPr/>
        </p:nvSpPr>
        <p:spPr>
          <a:xfrm>
            <a:off x="4266512" y="7549"/>
            <a:ext cx="4754834" cy="35066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r>
              <a:t>Chacko, S.A. et al. Preventive Medicine, 2015</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p:cNvSpPr>
          <p:nvPr>
            <p:ph type="title"/>
          </p:nvPr>
        </p:nvSpPr>
        <p:spPr>
          <a:prstGeom prst="rect">
            <a:avLst/>
          </a:prstGeom>
        </p:spPr>
        <p:txBody>
          <a:bodyPr/>
          <a:lstStyle>
            <a:lvl1pPr>
              <a:defRPr sz="4000" spc="-166"/>
            </a:lvl1pPr>
          </a:lstStyle>
          <a:p>
            <a:r>
              <a:t>PEARL</a:t>
            </a:r>
          </a:p>
        </p:txBody>
      </p:sp>
      <p:sp>
        <p:nvSpPr>
          <p:cNvPr id="196" name="Shape 196"/>
          <p:cNvSpPr>
            <a:spLocks noGrp="1"/>
          </p:cNvSpPr>
          <p:nvPr>
            <p:ph type="body" idx="1"/>
          </p:nvPr>
        </p:nvSpPr>
        <p:spPr>
          <a:prstGeom prst="rect">
            <a:avLst/>
          </a:prstGeom>
        </p:spPr>
        <p:txBody>
          <a:bodyPr/>
          <a:lstStyle/>
          <a:p>
            <a:endParaRPr dirty="0"/>
          </a:p>
          <a:p>
            <a:r>
              <a:rPr dirty="0"/>
              <a:t>A patient’s relationship with food may be complex.</a:t>
            </a:r>
          </a:p>
          <a:p>
            <a:r>
              <a:rPr dirty="0" smtClean="0"/>
              <a:t>Intervention </a:t>
            </a:r>
            <a:r>
              <a:rPr dirty="0"/>
              <a:t>should focus on reducing triggers for problematic eating, improving coping skills and mindful eating practices.</a:t>
            </a:r>
          </a:p>
        </p:txBody>
      </p:sp>
      <p:sp>
        <p:nvSpPr>
          <p:cNvPr id="197" name="Shape 197"/>
          <p:cNvSpPr>
            <a:spLocks noGrp="1"/>
          </p:cNvSpPr>
          <p:nvPr>
            <p:ph type="body" idx="13"/>
          </p:nvPr>
        </p:nvSpPr>
        <p:spPr>
          <a:prstGeom prst="rect">
            <a:avLst/>
          </a:prstGeom>
        </p:spPr>
        <p:txBody>
          <a:bodyPr/>
          <a:lstStyle/>
          <a:p>
            <a:pPr marL="0" indent="0">
              <a:spcBef>
                <a:spcPts val="300"/>
              </a:spcBef>
              <a:buClrTx/>
              <a:buSzTx/>
              <a:buFontTx/>
              <a:buNone/>
              <a:defRPr sz="1400"/>
            </a:pPr>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p:nvPr/>
        </p:nvSpPr>
        <p:spPr>
          <a:xfrm>
            <a:off x="2287253" y="3642403"/>
            <a:ext cx="2139217" cy="2056961"/>
          </a:xfrm>
          <a:prstGeom prst="ellipse">
            <a:avLst/>
          </a:prstGeom>
          <a:ln w="26425">
            <a:solidFill>
              <a:schemeClr val="accent1"/>
            </a:solidFill>
          </a:ln>
          <a:effectLst>
            <a:outerShdw blurRad="38100" dist="25400" dir="2700000" rotWithShape="0">
              <a:srgbClr val="000000">
                <a:alpha val="60000"/>
              </a:srgbClr>
            </a:outerShdw>
          </a:effectLst>
        </p:spPr>
        <p:txBody>
          <a:bodyPr lIns="45719" rIns="45719" anchor="ctr"/>
          <a:lstStyle/>
          <a:p>
            <a:endParaRPr/>
          </a:p>
        </p:txBody>
      </p:sp>
      <p:sp>
        <p:nvSpPr>
          <p:cNvPr id="203" name="Shape 203"/>
          <p:cNvSpPr/>
          <p:nvPr/>
        </p:nvSpPr>
        <p:spPr>
          <a:xfrm>
            <a:off x="3076007" y="2400519"/>
            <a:ext cx="2139217" cy="2056962"/>
          </a:xfrm>
          <a:prstGeom prst="ellipse">
            <a:avLst/>
          </a:prstGeom>
          <a:ln w="26425">
            <a:solidFill>
              <a:schemeClr val="accent1"/>
            </a:solidFill>
          </a:ln>
          <a:effectLst>
            <a:outerShdw blurRad="38100" dist="25400" dir="2700000" rotWithShape="0">
              <a:srgbClr val="000000">
                <a:alpha val="60000"/>
              </a:srgbClr>
            </a:outerShdw>
          </a:effectLst>
        </p:spPr>
        <p:txBody>
          <a:bodyPr lIns="45719" rIns="45719" anchor="ctr"/>
          <a:lstStyle/>
          <a:p>
            <a:endParaRPr/>
          </a:p>
        </p:txBody>
      </p:sp>
      <p:sp>
        <p:nvSpPr>
          <p:cNvPr id="204" name="Shape 204"/>
          <p:cNvSpPr/>
          <p:nvPr/>
        </p:nvSpPr>
        <p:spPr>
          <a:xfrm>
            <a:off x="4314676" y="3642403"/>
            <a:ext cx="2139217" cy="2056961"/>
          </a:xfrm>
          <a:prstGeom prst="ellipse">
            <a:avLst/>
          </a:prstGeom>
          <a:ln w="26425">
            <a:solidFill>
              <a:schemeClr val="accent1"/>
            </a:solidFill>
          </a:ln>
          <a:effectLst>
            <a:outerShdw blurRad="38100" dist="25400" dir="2700000" rotWithShape="0">
              <a:srgbClr val="000000">
                <a:alpha val="60000"/>
              </a:srgbClr>
            </a:outerShdw>
          </a:effectLst>
        </p:spPr>
        <p:txBody>
          <a:bodyPr lIns="45719" rIns="45719" anchor="ctr"/>
          <a:lstStyle/>
          <a:p>
            <a:endParaRPr/>
          </a:p>
        </p:txBody>
      </p:sp>
      <p:sp>
        <p:nvSpPr>
          <p:cNvPr id="205" name="Shape 205"/>
          <p:cNvSpPr/>
          <p:nvPr/>
        </p:nvSpPr>
        <p:spPr>
          <a:xfrm>
            <a:off x="3378705" y="3016116"/>
            <a:ext cx="1533821" cy="44935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500"/>
            </a:lvl1pPr>
          </a:lstStyle>
          <a:p>
            <a:r>
              <a:t>Behaviour</a:t>
            </a:r>
          </a:p>
        </p:txBody>
      </p:sp>
      <p:sp>
        <p:nvSpPr>
          <p:cNvPr id="206" name="Shape 206"/>
          <p:cNvSpPr/>
          <p:nvPr/>
        </p:nvSpPr>
        <p:spPr>
          <a:xfrm>
            <a:off x="4884885" y="4446206"/>
            <a:ext cx="1304223" cy="44935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500"/>
            </a:lvl1pPr>
          </a:lstStyle>
          <a:p>
            <a:r>
              <a:t>Feelings</a:t>
            </a:r>
          </a:p>
        </p:txBody>
      </p:sp>
      <p:sp>
        <p:nvSpPr>
          <p:cNvPr id="207" name="Shape 207"/>
          <p:cNvSpPr/>
          <p:nvPr/>
        </p:nvSpPr>
        <p:spPr>
          <a:xfrm>
            <a:off x="2642893" y="4446206"/>
            <a:ext cx="1427936" cy="44935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500"/>
            </a:lvl1pPr>
          </a:lstStyle>
          <a:p>
            <a:r>
              <a:t>Thoughts</a:t>
            </a:r>
          </a:p>
        </p:txBody>
      </p:sp>
      <p:sp>
        <p:nvSpPr>
          <p:cNvPr id="208" name="Shape 208"/>
          <p:cNvSpPr/>
          <p:nvPr/>
        </p:nvSpPr>
        <p:spPr>
          <a:xfrm>
            <a:off x="4836315" y="2403042"/>
            <a:ext cx="3545947" cy="44935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500"/>
            </a:lvl1pPr>
          </a:lstStyle>
          <a:p>
            <a:r>
              <a:t>Ate something forbidden</a:t>
            </a:r>
          </a:p>
        </p:txBody>
      </p:sp>
      <p:sp>
        <p:nvSpPr>
          <p:cNvPr id="209" name="Shape 209"/>
          <p:cNvSpPr/>
          <p:nvPr/>
        </p:nvSpPr>
        <p:spPr>
          <a:xfrm>
            <a:off x="6304141" y="3813923"/>
            <a:ext cx="915719" cy="44935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500"/>
            </a:lvl1pPr>
          </a:lstStyle>
          <a:p>
            <a:r>
              <a:t>Guilty</a:t>
            </a:r>
          </a:p>
        </p:txBody>
      </p:sp>
      <p:sp>
        <p:nvSpPr>
          <p:cNvPr id="210" name="Shape 210"/>
          <p:cNvSpPr/>
          <p:nvPr/>
        </p:nvSpPr>
        <p:spPr>
          <a:xfrm>
            <a:off x="6507408" y="4446206"/>
            <a:ext cx="1074625" cy="44935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500"/>
            </a:lvl1pPr>
          </a:lstStyle>
          <a:p>
            <a:r>
              <a:t>Failure</a:t>
            </a:r>
          </a:p>
        </p:txBody>
      </p:sp>
      <p:sp>
        <p:nvSpPr>
          <p:cNvPr id="211" name="Shape 211"/>
          <p:cNvSpPr/>
          <p:nvPr/>
        </p:nvSpPr>
        <p:spPr>
          <a:xfrm>
            <a:off x="517683" y="3277747"/>
            <a:ext cx="2053853" cy="192255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500"/>
            </a:pPr>
            <a:r>
              <a:t>I screwed up anyway,</a:t>
            </a:r>
            <a:br/>
            <a:r>
              <a:t>might as well have another one</a:t>
            </a:r>
          </a:p>
        </p:txBody>
      </p:sp>
      <p:sp>
        <p:nvSpPr>
          <p:cNvPr id="212" name="Shape 212"/>
          <p:cNvSpPr/>
          <p:nvPr/>
        </p:nvSpPr>
        <p:spPr>
          <a:xfrm>
            <a:off x="432842" y="5584074"/>
            <a:ext cx="1974725" cy="81765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sz="2500"/>
            </a:pPr>
            <a:r>
              <a:t>I’ll start again</a:t>
            </a:r>
            <a:br/>
            <a:r>
              <a:t>another time</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100"/>
                                  </p:iterate>
                                  <p:childTnLst>
                                    <p:set>
                                      <p:cBhvr>
                                        <p:cTn id="6" fill="hold"/>
                                        <p:tgtEl>
                                          <p:spTgt spid="2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type="lt">
                                    <p:tmAbs val="100"/>
                                  </p:iterate>
                                  <p:childTnLst>
                                    <p:set>
                                      <p:cBhvr>
                                        <p:cTn id="10" fill="hold"/>
                                        <p:tgtEl>
                                          <p:spTgt spid="2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type="lt">
                                    <p:tmAbs val="100"/>
                                  </p:iterate>
                                  <p:childTnLst>
                                    <p:set>
                                      <p:cBhvr>
                                        <p:cTn id="14" fill="hold"/>
                                        <p:tgtEl>
                                          <p:spTgt spid="2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type="lt">
                                    <p:tmAbs val="100"/>
                                  </p:iterate>
                                  <p:childTnLst>
                                    <p:set>
                                      <p:cBhvr>
                                        <p:cTn id="18" fill="hold"/>
                                        <p:tgtEl>
                                          <p:spTgt spid="2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type="lt">
                                    <p:tmAbs val="100"/>
                                  </p:iterate>
                                  <p:childTnLst>
                                    <p:set>
                                      <p:cBhvr>
                                        <p:cTn id="22" fill="hold"/>
                                        <p:tgtEl>
                                          <p:spTgt spid="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1" animBg="1" advAuto="0"/>
      <p:bldP spid="209" grpId="2" animBg="1" advAuto="0"/>
      <p:bldP spid="210" grpId="3" animBg="1" advAuto="0"/>
      <p:bldP spid="211" grpId="5" animBg="1" advAuto="0"/>
      <p:bldP spid="212" grpId="4"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p:cNvSpPr>
          <p:nvPr>
            <p:ph type="title"/>
          </p:nvPr>
        </p:nvSpPr>
        <p:spPr>
          <a:prstGeom prst="rect">
            <a:avLst/>
          </a:prstGeom>
        </p:spPr>
        <p:txBody>
          <a:bodyPr>
            <a:normAutofit fontScale="90000"/>
          </a:bodyPr>
          <a:lstStyle>
            <a:lvl1pPr defTabSz="713231">
              <a:defRPr sz="3120" spc="-78"/>
            </a:lvl1pPr>
          </a:lstStyle>
          <a:p>
            <a:r>
              <a:t>Psychological predictors of weight regain in obesity</a:t>
            </a:r>
          </a:p>
        </p:txBody>
      </p:sp>
      <p:sp>
        <p:nvSpPr>
          <p:cNvPr id="215" name="Shape 215"/>
          <p:cNvSpPr>
            <a:spLocks noGrp="1"/>
          </p:cNvSpPr>
          <p:nvPr>
            <p:ph type="body" idx="1"/>
          </p:nvPr>
        </p:nvSpPr>
        <p:spPr>
          <a:prstGeom prst="rect">
            <a:avLst/>
          </a:prstGeom>
        </p:spPr>
        <p:txBody>
          <a:bodyPr/>
          <a:lstStyle/>
          <a:p>
            <a:r>
              <a:t>n = 54 </a:t>
            </a:r>
          </a:p>
          <a:p>
            <a:r>
              <a:t>Women who had lost 10% body weight </a:t>
            </a:r>
          </a:p>
          <a:p>
            <a:r>
              <a:t>BMI &gt;30</a:t>
            </a:r>
          </a:p>
          <a:p>
            <a:r>
              <a:t>Telephone interview every two months for a year</a:t>
            </a:r>
          </a:p>
          <a:p>
            <a:endParaRPr/>
          </a:p>
          <a:p>
            <a:r>
              <a:t>Results:</a:t>
            </a:r>
          </a:p>
          <a:p>
            <a:pPr marL="731519" lvl="2" indent="-182880">
              <a:buSzPct val="85000"/>
            </a:pPr>
            <a:r>
              <a:t>Dichotomous thinking was a prospective predictor of weight regain </a:t>
            </a:r>
          </a:p>
        </p:txBody>
      </p:sp>
      <p:sp>
        <p:nvSpPr>
          <p:cNvPr id="216" name="Shape 216"/>
          <p:cNvSpPr/>
          <p:nvPr/>
        </p:nvSpPr>
        <p:spPr>
          <a:xfrm>
            <a:off x="4826565" y="7549"/>
            <a:ext cx="4191483" cy="35066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r>
              <a:t>Byrne, S.M. et al. Behav Res Ther. 2004</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p:cNvSpPr>
          <p:nvPr>
            <p:ph type="title"/>
          </p:nvPr>
        </p:nvSpPr>
        <p:spPr>
          <a:prstGeom prst="rect">
            <a:avLst/>
          </a:prstGeom>
        </p:spPr>
        <p:txBody>
          <a:bodyPr>
            <a:normAutofit fontScale="90000"/>
          </a:bodyPr>
          <a:lstStyle>
            <a:lvl1pPr defTabSz="713231">
              <a:defRPr sz="3120" spc="-78"/>
            </a:lvl1pPr>
          </a:lstStyle>
          <a:p>
            <a:r>
              <a:t>Dieting and restrained eating as prospective predictors of weight gain</a:t>
            </a:r>
          </a:p>
        </p:txBody>
      </p:sp>
      <p:sp>
        <p:nvSpPr>
          <p:cNvPr id="219" name="Shape 219"/>
          <p:cNvSpPr>
            <a:spLocks noGrp="1"/>
          </p:cNvSpPr>
          <p:nvPr>
            <p:ph type="body" idx="1"/>
          </p:nvPr>
        </p:nvSpPr>
        <p:spPr>
          <a:xfrm>
            <a:off x="457200" y="1608014"/>
            <a:ext cx="8229600" cy="4876801"/>
          </a:xfrm>
          <a:prstGeom prst="rect">
            <a:avLst/>
          </a:prstGeom>
        </p:spPr>
        <p:txBody>
          <a:bodyPr>
            <a:normAutofit lnSpcReduction="10000"/>
          </a:bodyPr>
          <a:lstStyle/>
          <a:p>
            <a:pPr marL="0" indent="0">
              <a:buClrTx/>
              <a:buSzTx/>
              <a:buFontTx/>
              <a:buNone/>
              <a:defRPr>
                <a:solidFill>
                  <a:srgbClr val="57576E"/>
                </a:solidFill>
              </a:defRPr>
            </a:pPr>
            <a:r>
              <a:rPr dirty="0"/>
              <a:t>Meta-analysis</a:t>
            </a:r>
          </a:p>
          <a:p>
            <a:r>
              <a:rPr dirty="0"/>
              <a:t>20 studies examining relationship between dieting and restrained eating on weight gain in non-obese individuals.</a:t>
            </a:r>
          </a:p>
          <a:p>
            <a:pPr marL="0" indent="0">
              <a:buNone/>
              <a:defRPr u="sng"/>
            </a:pPr>
            <a:endParaRPr lang="en-US" dirty="0" smtClean="0"/>
          </a:p>
          <a:p>
            <a:pPr marL="0" indent="0">
              <a:buNone/>
              <a:defRPr u="sng"/>
            </a:pPr>
            <a:r>
              <a:rPr dirty="0" smtClean="0"/>
              <a:t>Results</a:t>
            </a:r>
            <a:r>
              <a:rPr dirty="0"/>
              <a:t>:</a:t>
            </a:r>
          </a:p>
          <a:p>
            <a:pPr marL="457200" lvl="1" indent="-182879"/>
            <a:r>
              <a:rPr dirty="0"/>
              <a:t>Dieting predicted weight gain in 15/20 analyses ranging from 5.5 months - 9 years.</a:t>
            </a:r>
          </a:p>
          <a:p>
            <a:pPr marL="457200" lvl="1" indent="-182879"/>
            <a:r>
              <a:rPr dirty="0"/>
              <a:t>“Dieting at one point in time was likely to predict weight gain at a later point in time.”</a:t>
            </a:r>
          </a:p>
          <a:p>
            <a:pPr marL="457200" lvl="1" indent="-182879"/>
            <a:endParaRPr lang="en-US" dirty="0" smtClean="0"/>
          </a:p>
          <a:p>
            <a:pPr marL="457200" lvl="1" indent="-182879"/>
            <a:r>
              <a:rPr dirty="0" smtClean="0"/>
              <a:t>Although </a:t>
            </a:r>
            <a:r>
              <a:rPr dirty="0"/>
              <a:t>not causal, dieting and weight gain are correlated.</a:t>
            </a:r>
            <a:br>
              <a:rPr dirty="0"/>
            </a:br>
            <a:endParaRPr dirty="0"/>
          </a:p>
        </p:txBody>
      </p:sp>
      <p:sp>
        <p:nvSpPr>
          <p:cNvPr id="220" name="Shape 220"/>
          <p:cNvSpPr/>
          <p:nvPr/>
        </p:nvSpPr>
        <p:spPr>
          <a:xfrm>
            <a:off x="5174348" y="7549"/>
            <a:ext cx="3670435" cy="35066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r>
              <a:t>Lowe, M.R. et al. Psychology, 2013</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p:cNvSpPr>
          <p:nvPr>
            <p:ph type="title"/>
          </p:nvPr>
        </p:nvSpPr>
        <p:spPr>
          <a:prstGeom prst="rect">
            <a:avLst/>
          </a:prstGeom>
        </p:spPr>
        <p:txBody>
          <a:bodyPr>
            <a:normAutofit fontScale="90000"/>
          </a:bodyPr>
          <a:lstStyle>
            <a:lvl1pPr defTabSz="685800">
              <a:defRPr sz="3000" spc="-75"/>
            </a:lvl1pPr>
          </a:lstStyle>
          <a:p>
            <a:r>
              <a:t>Fasting Increases Risk for Onset of Binge Eating and Bulimic Pathology: A 5-Year Prospective Study</a:t>
            </a:r>
          </a:p>
        </p:txBody>
      </p:sp>
      <p:sp>
        <p:nvSpPr>
          <p:cNvPr id="223" name="Shape 223"/>
          <p:cNvSpPr>
            <a:spLocks noGrp="1"/>
          </p:cNvSpPr>
          <p:nvPr>
            <p:ph type="body" idx="1"/>
          </p:nvPr>
        </p:nvSpPr>
        <p:spPr>
          <a:prstGeom prst="rect">
            <a:avLst/>
          </a:prstGeom>
        </p:spPr>
        <p:txBody>
          <a:bodyPr/>
          <a:lstStyle/>
          <a:p>
            <a:r>
              <a:rPr dirty="0"/>
              <a:t>n=496 </a:t>
            </a:r>
          </a:p>
          <a:p>
            <a:r>
              <a:rPr dirty="0"/>
              <a:t>adolescent girls aged 11-15</a:t>
            </a:r>
          </a:p>
          <a:p>
            <a:endParaRPr dirty="0"/>
          </a:p>
          <a:p>
            <a:pPr marL="0" indent="0">
              <a:buClrTx/>
              <a:buSzTx/>
              <a:buFontTx/>
              <a:buNone/>
            </a:pPr>
            <a:r>
              <a:rPr u="sng" dirty="0"/>
              <a:t>Results</a:t>
            </a:r>
            <a:r>
              <a:rPr dirty="0"/>
              <a:t>:</a:t>
            </a:r>
          </a:p>
          <a:p>
            <a:r>
              <a:rPr dirty="0"/>
              <a:t>Fasting showed significant relations with risk for onset of binge eating and bulimia </a:t>
            </a:r>
            <a:r>
              <a:rPr dirty="0" smtClean="0"/>
              <a:t>nervosa</a:t>
            </a:r>
            <a:r>
              <a:rPr lang="en-US" dirty="0" smtClean="0"/>
              <a:t>.</a:t>
            </a:r>
            <a:r>
              <a:rPr dirty="0" smtClean="0"/>
              <a:t> </a:t>
            </a:r>
            <a:endParaRPr dirty="0"/>
          </a:p>
        </p:txBody>
      </p:sp>
      <p:sp>
        <p:nvSpPr>
          <p:cNvPr id="224" name="Shape 224"/>
          <p:cNvSpPr/>
          <p:nvPr/>
        </p:nvSpPr>
        <p:spPr>
          <a:xfrm>
            <a:off x="5173704" y="7549"/>
            <a:ext cx="3700126" cy="35066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r>
              <a:t>Stice et al. J Abnorm Psychol. 2008</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p:cNvSpPr>
          <p:nvPr>
            <p:ph type="title"/>
          </p:nvPr>
        </p:nvSpPr>
        <p:spPr>
          <a:prstGeom prst="rect">
            <a:avLst/>
          </a:prstGeom>
        </p:spPr>
        <p:txBody>
          <a:bodyPr/>
          <a:lstStyle>
            <a:lvl1pPr>
              <a:defRPr sz="4000" spc="-166"/>
            </a:lvl1pPr>
          </a:lstStyle>
          <a:p>
            <a:r>
              <a:t>PEARL</a:t>
            </a:r>
          </a:p>
        </p:txBody>
      </p:sp>
      <p:sp>
        <p:nvSpPr>
          <p:cNvPr id="227" name="Shape 227"/>
          <p:cNvSpPr>
            <a:spLocks noGrp="1"/>
          </p:cNvSpPr>
          <p:nvPr>
            <p:ph type="body" idx="1"/>
          </p:nvPr>
        </p:nvSpPr>
        <p:spPr>
          <a:prstGeom prst="rect">
            <a:avLst/>
          </a:prstGeom>
        </p:spPr>
        <p:txBody>
          <a:bodyPr/>
          <a:lstStyle/>
          <a:p>
            <a:endParaRPr/>
          </a:p>
          <a:p>
            <a:endParaRPr/>
          </a:p>
          <a:p>
            <a:endParaRPr/>
          </a:p>
          <a:p>
            <a:r>
              <a:t>Using the CBT approach, </a:t>
            </a:r>
            <a:br/>
            <a:r>
              <a:t>dietitians help patients develop skills to shift their thinking, reframe their self-talk and change behaviours.</a:t>
            </a:r>
          </a:p>
        </p:txBody>
      </p:sp>
      <p:sp>
        <p:nvSpPr>
          <p:cNvPr id="228" name="Shape 228"/>
          <p:cNvSpPr>
            <a:spLocks noGrp="1"/>
          </p:cNvSpPr>
          <p:nvPr>
            <p:ph type="body" idx="13"/>
          </p:nvPr>
        </p:nvSpPr>
        <p:spPr>
          <a:prstGeom prst="rect">
            <a:avLst/>
          </a:prstGeom>
        </p:spPr>
        <p:txBody>
          <a:bodyPr/>
          <a:lstStyle/>
          <a:p>
            <a:pPr marL="0" indent="0">
              <a:spcBef>
                <a:spcPts val="300"/>
              </a:spcBef>
              <a:buClrTx/>
              <a:buSzTx/>
              <a:buFontTx/>
              <a:buNone/>
              <a:defRPr sz="1400"/>
            </a:pPr>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p:cNvSpPr>
          <p:nvPr>
            <p:ph type="title"/>
          </p:nvPr>
        </p:nvSpPr>
        <p:spPr>
          <a:prstGeom prst="rect">
            <a:avLst/>
          </a:prstGeom>
        </p:spPr>
        <p:txBody>
          <a:bodyPr/>
          <a:lstStyle>
            <a:lvl1pPr>
              <a:defRPr sz="4000" spc="-166"/>
            </a:lvl1pPr>
          </a:lstStyle>
          <a:p>
            <a:r>
              <a:t>PEARL</a:t>
            </a:r>
          </a:p>
        </p:txBody>
      </p:sp>
      <p:sp>
        <p:nvSpPr>
          <p:cNvPr id="241" name="Shape 241"/>
          <p:cNvSpPr>
            <a:spLocks noGrp="1"/>
          </p:cNvSpPr>
          <p:nvPr>
            <p:ph type="body" idx="1"/>
          </p:nvPr>
        </p:nvSpPr>
        <p:spPr>
          <a:prstGeom prst="rect">
            <a:avLst/>
          </a:prstGeom>
        </p:spPr>
        <p:txBody>
          <a:bodyPr/>
          <a:lstStyle/>
          <a:p>
            <a:endParaRPr dirty="0"/>
          </a:p>
          <a:p>
            <a:endParaRPr dirty="0"/>
          </a:p>
          <a:p>
            <a:r>
              <a:rPr dirty="0">
                <a:latin typeface="+mn-lt"/>
                <a:ea typeface="+mn-ea"/>
                <a:cs typeface="+mn-cs"/>
                <a:sym typeface="Helvetica"/>
              </a:rPr>
              <a:t>Providing patient-centered care involves helping patients develop action plans that are effective, </a:t>
            </a:r>
            <a:r>
              <a:rPr lang="en-US" dirty="0" smtClean="0">
                <a:latin typeface="+mn-lt"/>
                <a:ea typeface="+mn-ea"/>
                <a:cs typeface="+mn-cs"/>
                <a:sym typeface="Helvetica"/>
              </a:rPr>
              <a:t>achievable, and </a:t>
            </a:r>
            <a:r>
              <a:rPr dirty="0" smtClean="0">
                <a:latin typeface="+mn-lt"/>
                <a:ea typeface="+mn-ea"/>
                <a:cs typeface="+mn-cs"/>
                <a:sym typeface="Helvetica"/>
              </a:rPr>
              <a:t>important </a:t>
            </a:r>
            <a:r>
              <a:rPr dirty="0">
                <a:latin typeface="+mn-lt"/>
                <a:ea typeface="+mn-ea"/>
                <a:cs typeface="+mn-cs"/>
                <a:sym typeface="Helvetica"/>
              </a:rPr>
              <a:t>to </a:t>
            </a:r>
            <a:r>
              <a:rPr dirty="0" smtClean="0">
                <a:latin typeface="+mn-lt"/>
                <a:ea typeface="+mn-ea"/>
                <a:cs typeface="+mn-cs"/>
                <a:sym typeface="Helvetica"/>
              </a:rPr>
              <a:t>them</a:t>
            </a:r>
            <a:r>
              <a:rPr lang="en-US" dirty="0">
                <a:latin typeface="+mn-lt"/>
                <a:ea typeface="+mn-ea"/>
                <a:cs typeface="+mn-cs"/>
                <a:sym typeface="Helvetica"/>
              </a:rPr>
              <a:t>.</a:t>
            </a:r>
            <a:endParaRPr dirty="0">
              <a:latin typeface="+mn-lt"/>
              <a:ea typeface="+mn-ea"/>
              <a:cs typeface="+mn-cs"/>
              <a:sym typeface="Helvetica"/>
            </a:endParaRPr>
          </a:p>
        </p:txBody>
      </p:sp>
      <p:sp>
        <p:nvSpPr>
          <p:cNvPr id="242" name="Shape 242"/>
          <p:cNvSpPr>
            <a:spLocks noGrp="1"/>
          </p:cNvSpPr>
          <p:nvPr>
            <p:ph type="body" idx="13"/>
          </p:nvPr>
        </p:nvSpPr>
        <p:spPr>
          <a:prstGeom prst="rect">
            <a:avLst/>
          </a:prstGeom>
        </p:spPr>
        <p:txBody>
          <a:bodyPr/>
          <a:lstStyle/>
          <a:p>
            <a:pPr marL="0" indent="0">
              <a:spcBef>
                <a:spcPts val="300"/>
              </a:spcBef>
              <a:buClrTx/>
              <a:buSzTx/>
              <a:buFontTx/>
              <a:buNone/>
              <a:defRPr sz="1400"/>
            </a:pPr>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 name="blog_Forest_Palko_fb-1080x628.jpg"/>
          <p:cNvPicPr>
            <a:picLocks noChangeAspect="1"/>
          </p:cNvPicPr>
          <p:nvPr/>
        </p:nvPicPr>
        <p:blipFill>
          <a:blip r:embed="rId2">
            <a:alphaModFix amt="20547"/>
            <a:extLst/>
          </a:blip>
          <a:srcRect l="1656" t="1656" r="1656" b="1656"/>
          <a:stretch>
            <a:fillRect/>
          </a:stretch>
        </p:blipFill>
        <p:spPr>
          <a:xfrm>
            <a:off x="135532" y="1466726"/>
            <a:ext cx="8872738" cy="5159333"/>
          </a:xfrm>
          <a:prstGeom prst="rect">
            <a:avLst/>
          </a:prstGeom>
          <a:ln w="12700">
            <a:miter lim="400000"/>
          </a:ln>
        </p:spPr>
      </p:pic>
      <p:sp>
        <p:nvSpPr>
          <p:cNvPr id="245" name="Shape 245"/>
          <p:cNvSpPr>
            <a:spLocks noGrp="1"/>
          </p:cNvSpPr>
          <p:nvPr>
            <p:ph type="title"/>
          </p:nvPr>
        </p:nvSpPr>
        <p:spPr>
          <a:prstGeom prst="rect">
            <a:avLst/>
          </a:prstGeom>
        </p:spPr>
        <p:txBody>
          <a:bodyPr>
            <a:normAutofit fontScale="90000"/>
          </a:bodyPr>
          <a:lstStyle/>
          <a:p>
            <a:r>
              <a:rPr dirty="0"/>
              <a:t>What is the Best </a:t>
            </a:r>
            <a:r>
              <a:rPr lang="en-US" dirty="0" smtClean="0"/>
              <a:t>Nutrition </a:t>
            </a:r>
            <a:r>
              <a:rPr dirty="0" smtClean="0"/>
              <a:t>Intervention</a:t>
            </a:r>
            <a:r>
              <a:rPr dirty="0"/>
              <a:t>?</a:t>
            </a:r>
          </a:p>
        </p:txBody>
      </p:sp>
      <p:sp>
        <p:nvSpPr>
          <p:cNvPr id="246" name="Shape 246"/>
          <p:cNvSpPr>
            <a:spLocks noGrp="1"/>
          </p:cNvSpPr>
          <p:nvPr>
            <p:ph type="body" idx="1"/>
          </p:nvPr>
        </p:nvSpPr>
        <p:spPr>
          <a:xfrm>
            <a:off x="304800" y="1607991"/>
            <a:ext cx="8229600" cy="4876801"/>
          </a:xfrm>
          <a:prstGeom prst="rect">
            <a:avLst/>
          </a:prstGeom>
        </p:spPr>
        <p:txBody>
          <a:bodyPr>
            <a:normAutofit/>
          </a:bodyPr>
          <a:lstStyle/>
          <a:p>
            <a:pPr marL="0" indent="0">
              <a:buNone/>
            </a:pPr>
            <a:endParaRPr dirty="0"/>
          </a:p>
          <a:p>
            <a:r>
              <a:rPr lang="en-US" dirty="0" smtClean="0"/>
              <a:t>Ask your patient</a:t>
            </a:r>
          </a:p>
          <a:p>
            <a:endParaRPr lang="en-US" dirty="0" smtClean="0"/>
          </a:p>
          <a:p>
            <a:r>
              <a:rPr lang="en-US" dirty="0" smtClean="0"/>
              <a:t>Provide support for behavior change</a:t>
            </a:r>
          </a:p>
          <a:p>
            <a:endParaRPr lang="en-US" dirty="0" smtClean="0"/>
          </a:p>
          <a:p>
            <a:r>
              <a:rPr dirty="0" smtClean="0"/>
              <a:t>Ketogenic </a:t>
            </a:r>
            <a:r>
              <a:rPr dirty="0"/>
              <a:t>diet is showing desirable outcomes in short-term clinical </a:t>
            </a:r>
            <a:r>
              <a:rPr dirty="0" smtClean="0"/>
              <a:t>trials</a:t>
            </a:r>
            <a:r>
              <a:rPr lang="en-US" dirty="0" smtClean="0"/>
              <a:t> </a:t>
            </a:r>
          </a:p>
          <a:p>
            <a:endParaRPr lang="en-US" dirty="0"/>
          </a:p>
          <a:p>
            <a:r>
              <a:rPr lang="en-US" dirty="0" smtClean="0"/>
              <a:t>The </a:t>
            </a:r>
            <a:r>
              <a:rPr lang="en-US" dirty="0"/>
              <a:t>best treatment is one that works for </a:t>
            </a:r>
            <a:r>
              <a:rPr lang="en-US" dirty="0" smtClean="0"/>
              <a:t>your patient </a:t>
            </a:r>
            <a:r>
              <a:rPr lang="en-US" dirty="0"/>
              <a:t>and one that </a:t>
            </a:r>
            <a:r>
              <a:rPr lang="en-US" dirty="0" smtClean="0"/>
              <a:t>they are </a:t>
            </a:r>
            <a:r>
              <a:rPr lang="en-US" dirty="0"/>
              <a:t>most likely to stay </a:t>
            </a:r>
            <a:r>
              <a:rPr lang="en-US" dirty="0" smtClean="0"/>
              <a:t>on</a:t>
            </a:r>
            <a:r>
              <a:rPr lang="en-US" dirty="0"/>
              <a:t/>
            </a:r>
            <a:br>
              <a:rPr lang="en-US" dirty="0"/>
            </a:br>
            <a:endParaRPr sz="2000" dirty="0"/>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 name="pasted-image.tiff"/>
          <p:cNvPicPr>
            <a:picLocks noChangeAspect="1"/>
          </p:cNvPicPr>
          <p:nvPr/>
        </p:nvPicPr>
        <p:blipFill>
          <a:blip r:embed="rId2">
            <a:extLst/>
          </a:blip>
          <a:stretch>
            <a:fillRect/>
          </a:stretch>
        </p:blipFill>
        <p:spPr>
          <a:xfrm>
            <a:off x="204067" y="779758"/>
            <a:ext cx="8811888" cy="5137247"/>
          </a:xfrm>
          <a:prstGeom prst="rect">
            <a:avLst/>
          </a:prstGeom>
          <a:ln w="12700">
            <a:miter lim="400000"/>
          </a:ln>
        </p:spPr>
      </p:pic>
      <p:sp>
        <p:nvSpPr>
          <p:cNvPr id="253" name="Shape 253"/>
          <p:cNvSpPr/>
          <p:nvPr/>
        </p:nvSpPr>
        <p:spPr>
          <a:xfrm>
            <a:off x="204067" y="3516348"/>
            <a:ext cx="8838770" cy="2400657"/>
          </a:xfrm>
          <a:prstGeom prst="rect">
            <a:avLst/>
          </a:prstGeom>
          <a:solidFill>
            <a:srgbClr val="DDDDDD">
              <a:alpha val="57826"/>
            </a:srgbClr>
          </a:solidFill>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defTabSz="457200">
              <a:defRPr sz="3000" b="1">
                <a:solidFill>
                  <a:srgbClr val="000000"/>
                </a:solidFill>
                <a:uFill>
                  <a:solidFill>
                    <a:srgbClr val="000000"/>
                  </a:solidFill>
                </a:uFill>
                <a:latin typeface="Cambria"/>
                <a:ea typeface="Cambria"/>
                <a:cs typeface="Cambria"/>
                <a:sym typeface="Cambria"/>
              </a:defRPr>
            </a:pPr>
            <a:r>
              <a:rPr dirty="0">
                <a:latin typeface="Century Gothic"/>
                <a:ea typeface="Century Gothic"/>
                <a:cs typeface="Century Gothic"/>
                <a:sym typeface="Century Gothic"/>
              </a:rPr>
              <a:t>Dieting is hard but not impossible.</a:t>
            </a:r>
            <a:br>
              <a:rPr dirty="0">
                <a:latin typeface="Century Gothic"/>
                <a:ea typeface="Century Gothic"/>
                <a:cs typeface="Century Gothic"/>
                <a:sym typeface="Century Gothic"/>
              </a:rPr>
            </a:br>
            <a:r>
              <a:rPr dirty="0">
                <a:latin typeface="Century Gothic"/>
                <a:ea typeface="Century Gothic"/>
                <a:cs typeface="Century Gothic"/>
                <a:sym typeface="Century Gothic"/>
              </a:rPr>
              <a:t>Climbing Everest is hard, but it’s not impossible. But we’re not only asking people to climb Everest, you’re asking them to live there. </a:t>
            </a:r>
            <a:br>
              <a:rPr dirty="0">
                <a:latin typeface="Century Gothic"/>
                <a:ea typeface="Century Gothic"/>
                <a:cs typeface="Century Gothic"/>
                <a:sym typeface="Century Gothic"/>
              </a:rPr>
            </a:br>
            <a:r>
              <a:rPr dirty="0">
                <a:latin typeface="Century Gothic"/>
                <a:ea typeface="Century Gothic"/>
                <a:cs typeface="Century Gothic"/>
                <a:sym typeface="Century Gothic"/>
              </a:rPr>
              <a:t>                                                   Dr. A. Sharma</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p:nvPr>
        </p:nvSpPr>
        <p:spPr>
          <a:prstGeom prst="rect">
            <a:avLst/>
          </a:prstGeom>
        </p:spPr>
        <p:txBody>
          <a:bodyPr/>
          <a:lstStyle/>
          <a:p>
            <a:r>
              <a:t>Disclosures</a:t>
            </a:r>
          </a:p>
        </p:txBody>
      </p:sp>
      <p:sp>
        <p:nvSpPr>
          <p:cNvPr id="146" name="Shape 146"/>
          <p:cNvSpPr>
            <a:spLocks noGrp="1"/>
          </p:cNvSpPr>
          <p:nvPr>
            <p:ph type="body" idx="1"/>
          </p:nvPr>
        </p:nvSpPr>
        <p:spPr>
          <a:prstGeom prst="rect">
            <a:avLst/>
          </a:prstGeom>
        </p:spPr>
        <p:txBody>
          <a:bodyPr/>
          <a:lstStyle>
            <a:lvl1pPr marL="0" indent="0">
              <a:buClrTx/>
              <a:buSzTx/>
              <a:buFontTx/>
              <a:buNone/>
            </a:lvl1pPr>
          </a:lstStyle>
          <a:p>
            <a:r>
              <a:t>None</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a:spLocks noGrp="1"/>
          </p:cNvSpPr>
          <p:nvPr>
            <p:ph type="title"/>
          </p:nvPr>
        </p:nvSpPr>
        <p:spPr>
          <a:prstGeom prst="rect">
            <a:avLst/>
          </a:prstGeom>
        </p:spPr>
        <p:txBody>
          <a:bodyPr/>
          <a:lstStyle/>
          <a:p>
            <a:r>
              <a:t>What is the Best Intervention?</a:t>
            </a:r>
          </a:p>
        </p:txBody>
      </p:sp>
      <p:sp>
        <p:nvSpPr>
          <p:cNvPr id="249" name="Shape 249"/>
          <p:cNvSpPr>
            <a:spLocks noGrp="1"/>
          </p:cNvSpPr>
          <p:nvPr>
            <p:ph type="body" idx="1"/>
          </p:nvPr>
        </p:nvSpPr>
        <p:spPr>
          <a:xfrm>
            <a:off x="336059" y="1691639"/>
            <a:ext cx="8229601" cy="4876801"/>
          </a:xfrm>
          <a:prstGeom prst="rect">
            <a:avLst/>
          </a:prstGeom>
        </p:spPr>
        <p:txBody>
          <a:bodyPr/>
          <a:lstStyle/>
          <a:p>
            <a:pPr marL="0" indent="0" defTabSz="457200">
              <a:spcBef>
                <a:spcPts val="0"/>
              </a:spcBef>
              <a:buClrTx/>
              <a:buSzTx/>
              <a:buFontTx/>
              <a:buNone/>
              <a:defRPr sz="3000">
                <a:solidFill>
                  <a:srgbClr val="000000"/>
                </a:solidFill>
              </a:defRPr>
            </a:pPr>
            <a:r>
              <a:rPr>
                <a:uFill>
                  <a:solidFill>
                    <a:srgbClr val="666666"/>
                  </a:solidFill>
                </a:uFill>
              </a:rPr>
              <a:t>“The promotion of one right or best diet isn't good medicine, it compromises patient care, provides oxygen to the fire of fads, serves as catnip for publishers, the media, and the public, and solidifies the notion that there are dietary demons and deities, all of which in turn torches the hope of improved nutrition related scientific literacy in society.” </a:t>
            </a:r>
            <a:br>
              <a:rPr>
                <a:uFill>
                  <a:solidFill>
                    <a:srgbClr val="666666"/>
                  </a:solidFill>
                </a:uFill>
              </a:rPr>
            </a:br>
            <a:r>
              <a:rPr>
                <a:uFill>
                  <a:solidFill>
                    <a:srgbClr val="666666"/>
                  </a:solidFill>
                </a:uFill>
              </a:rPr>
              <a:t>				 - Dr. Y. Freedhoff </a:t>
            </a:r>
            <a:r>
              <a:rPr sz="2000">
                <a:uFill>
                  <a:solidFill>
                    <a:srgbClr val="666666"/>
                  </a:solidFill>
                </a:uFill>
              </a:rPr>
              <a:t>(Medical Director of the </a:t>
            </a:r>
          </a:p>
          <a:p>
            <a:pPr marL="0" indent="0" defTabSz="457200">
              <a:spcBef>
                <a:spcPts val="0"/>
              </a:spcBef>
              <a:buClrTx/>
              <a:buSzTx/>
              <a:buFontTx/>
              <a:buNone/>
              <a:defRPr sz="3000">
                <a:solidFill>
                  <a:srgbClr val="000000"/>
                </a:solidFill>
              </a:defRPr>
            </a:pPr>
            <a:r>
              <a:rPr sz="2000">
                <a:uFill>
                  <a:solidFill>
                    <a:srgbClr val="666666"/>
                  </a:solidFill>
                </a:uFill>
              </a:rPr>
              <a:t>                                                                 Bariatric Medical Institute)</a:t>
            </a:r>
          </a:p>
        </p:txBody>
      </p:sp>
      <p:pic>
        <p:nvPicPr>
          <p:cNvPr id="250" name="blog_Forest_Palko_fb-1080x628.jpg"/>
          <p:cNvPicPr>
            <a:picLocks noChangeAspect="1"/>
          </p:cNvPicPr>
          <p:nvPr/>
        </p:nvPicPr>
        <p:blipFill>
          <a:blip r:embed="rId2">
            <a:alphaModFix amt="11478"/>
            <a:extLst/>
          </a:blip>
          <a:srcRect l="1656" t="1656" r="1656" b="1656"/>
          <a:stretch>
            <a:fillRect/>
          </a:stretch>
        </p:blipFill>
        <p:spPr>
          <a:xfrm>
            <a:off x="135532" y="1389689"/>
            <a:ext cx="8872738" cy="5159333"/>
          </a:xfrm>
          <a:prstGeom prst="rect">
            <a:avLst/>
          </a:prstGeom>
          <a:ln w="12700">
            <a:miter lim="400000"/>
          </a:ln>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Shape 255"/>
          <p:cNvSpPr>
            <a:spLocks noGrp="1"/>
          </p:cNvSpPr>
          <p:nvPr>
            <p:ph type="title"/>
          </p:nvPr>
        </p:nvSpPr>
        <p:spPr>
          <a:prstGeom prst="rect">
            <a:avLst/>
          </a:prstGeom>
        </p:spPr>
        <p:txBody>
          <a:bodyPr/>
          <a:lstStyle/>
          <a:p>
            <a:r>
              <a:t>References</a:t>
            </a:r>
          </a:p>
        </p:txBody>
      </p:sp>
      <p:sp>
        <p:nvSpPr>
          <p:cNvPr id="256" name="Shape 256"/>
          <p:cNvSpPr>
            <a:spLocks noGrp="1"/>
          </p:cNvSpPr>
          <p:nvPr>
            <p:ph type="body" idx="1"/>
          </p:nvPr>
        </p:nvSpPr>
        <p:spPr>
          <a:xfrm>
            <a:off x="457200" y="1608013"/>
            <a:ext cx="8229600" cy="4876801"/>
          </a:xfrm>
          <a:prstGeom prst="rect">
            <a:avLst/>
          </a:prstGeom>
        </p:spPr>
        <p:txBody>
          <a:bodyPr/>
          <a:lstStyle/>
          <a:p>
            <a:pPr marL="97632" indent="-97632" defTabSz="795527">
              <a:spcBef>
                <a:spcPts val="0"/>
              </a:spcBef>
              <a:defRPr sz="1914">
                <a:solidFill>
                  <a:srgbClr val="000000"/>
                </a:solidFill>
              </a:defRPr>
            </a:pPr>
            <a:r>
              <a:t>Canadian Community Health Survey - Nutrition: Nutrient intakes from food and nutritional supplements. Statistics Canada 2017-06-20.</a:t>
            </a:r>
          </a:p>
          <a:p>
            <a:pPr marL="119329" indent="-119329" defTabSz="795527">
              <a:spcBef>
                <a:spcPts val="0"/>
              </a:spcBef>
              <a:defRPr sz="1914">
                <a:solidFill>
                  <a:srgbClr val="000000"/>
                </a:solidFill>
              </a:defRPr>
            </a:pPr>
            <a:endParaRPr/>
          </a:p>
          <a:p>
            <a:pPr marL="119329" indent="-119329" defTabSz="795527">
              <a:spcBef>
                <a:spcPts val="0"/>
              </a:spcBef>
              <a:defRPr sz="1914">
                <a:solidFill>
                  <a:srgbClr val="000000"/>
                </a:solidFill>
              </a:defRPr>
            </a:pPr>
            <a:r>
              <a:t>Obesity in Canada: A whole-of-Society Approach for a Healthier Canada. Report of the Standing Senate Committee on Social Affairs, Science and Technology. March 2016.</a:t>
            </a:r>
          </a:p>
          <a:p>
            <a:pPr marL="119329" indent="-119329" defTabSz="795527">
              <a:spcBef>
                <a:spcPts val="0"/>
              </a:spcBef>
              <a:defRPr sz="1914">
                <a:solidFill>
                  <a:srgbClr val="000000"/>
                </a:solidFill>
              </a:defRPr>
            </a:pPr>
            <a:endParaRPr/>
          </a:p>
          <a:p>
            <a:pPr marL="119329" indent="-119329" defTabSz="795527">
              <a:spcBef>
                <a:spcPts val="0"/>
              </a:spcBef>
              <a:defRPr sz="1914">
                <a:solidFill>
                  <a:srgbClr val="000000"/>
                </a:solidFill>
              </a:defRPr>
            </a:pPr>
            <a:r>
              <a:t>Bray, G.A., Popkin, B.M. (2014). Dietary sugar and body weight: have we reached a crisis in the epidemic of obesity and diabetes?: health be damned! Pour on the sugar. </a:t>
            </a:r>
            <a:r>
              <a:rPr i="1"/>
              <a:t>Diabetes Care, </a:t>
            </a:r>
            <a:r>
              <a:t>Apr;37(4):950-6.</a:t>
            </a:r>
          </a:p>
          <a:p>
            <a:pPr marL="119329" indent="-119329" defTabSz="795527">
              <a:spcBef>
                <a:spcPts val="0"/>
              </a:spcBef>
              <a:defRPr sz="1914">
                <a:solidFill>
                  <a:srgbClr val="000000"/>
                </a:solidFill>
              </a:defRPr>
            </a:pPr>
            <a:endParaRPr/>
          </a:p>
          <a:p>
            <a:pPr marL="119329" indent="-119329" defTabSz="795527">
              <a:spcBef>
                <a:spcPts val="0"/>
              </a:spcBef>
              <a:defRPr sz="1914">
                <a:solidFill>
                  <a:srgbClr val="000000"/>
                </a:solidFill>
              </a:defRPr>
            </a:pPr>
            <a:r>
              <a:t>Vos, M.B, Kimmons, J.E., Gillespie, C., Welsh, J., Blanck, H.M. (2008). Dietary Fructose Consumption Among US Children and Adults: The Third National Health and Nutrition Examination Survey. </a:t>
            </a:r>
            <a:r>
              <a:rPr i="1"/>
              <a:t>Medscape J Med, </a:t>
            </a:r>
            <a:r>
              <a:t>10(7): 160.</a:t>
            </a:r>
          </a:p>
          <a:p>
            <a:pPr marL="0" indent="0" defTabSz="795527">
              <a:spcBef>
                <a:spcPts val="0"/>
              </a:spcBef>
              <a:buClrTx/>
              <a:buSzTx/>
              <a:buFontTx/>
              <a:buNone/>
              <a:defRPr sz="1566"/>
            </a:pPr>
            <a:endParaRPr/>
          </a:p>
          <a:p>
            <a:pPr marL="0" indent="0" defTabSz="795527">
              <a:spcBef>
                <a:spcPts val="0"/>
              </a:spcBef>
              <a:buClrTx/>
              <a:buSzTx/>
              <a:buFontTx/>
              <a:buNone/>
              <a:defRPr sz="1566"/>
            </a:pPr>
            <a:endParaRPr sz="957">
              <a:latin typeface="+mn-lt"/>
              <a:ea typeface="+mn-ea"/>
              <a:cs typeface="+mn-cs"/>
              <a:sym typeface="Helvetica"/>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p:cNvSpPr>
          <p:nvPr>
            <p:ph type="title"/>
          </p:nvPr>
        </p:nvSpPr>
        <p:spPr>
          <a:prstGeom prst="rect">
            <a:avLst/>
          </a:prstGeom>
        </p:spPr>
        <p:txBody>
          <a:bodyPr/>
          <a:lstStyle/>
          <a:p>
            <a:r>
              <a:t>References</a:t>
            </a:r>
          </a:p>
        </p:txBody>
      </p:sp>
      <p:sp>
        <p:nvSpPr>
          <p:cNvPr id="259" name="Shape 259"/>
          <p:cNvSpPr>
            <a:spLocks noGrp="1"/>
          </p:cNvSpPr>
          <p:nvPr>
            <p:ph type="body" idx="1"/>
          </p:nvPr>
        </p:nvSpPr>
        <p:spPr>
          <a:xfrm>
            <a:off x="457199" y="1608014"/>
            <a:ext cx="8229601" cy="4876801"/>
          </a:xfrm>
          <a:prstGeom prst="rect">
            <a:avLst/>
          </a:prstGeom>
        </p:spPr>
        <p:txBody>
          <a:bodyPr/>
          <a:lstStyle/>
          <a:p>
            <a:pPr marL="137159" indent="-137159">
              <a:spcBef>
                <a:spcPts val="0"/>
              </a:spcBef>
              <a:defRPr sz="1800">
                <a:solidFill>
                  <a:srgbClr val="000000"/>
                </a:solidFill>
              </a:defRPr>
            </a:pPr>
            <a:r>
              <a:t>Chacko, S.A., Chiodi, S.N., Wee, C.C. Recognizing disordered eating in primary care patients with obesity. (2015). </a:t>
            </a:r>
            <a:r>
              <a:rPr i="1"/>
              <a:t>Preventive Medicine</a:t>
            </a:r>
            <a:r>
              <a:t>, March; 72:89-94.</a:t>
            </a:r>
          </a:p>
          <a:p>
            <a:pPr marL="137159" indent="-137159">
              <a:spcBef>
                <a:spcPts val="0"/>
              </a:spcBef>
              <a:defRPr sz="1800">
                <a:solidFill>
                  <a:srgbClr val="000000"/>
                </a:solidFill>
              </a:defRPr>
            </a:pPr>
            <a:endParaRPr/>
          </a:p>
          <a:p>
            <a:pPr marL="137159" indent="-137159">
              <a:spcBef>
                <a:spcPts val="0"/>
              </a:spcBef>
              <a:defRPr sz="1800">
                <a:solidFill>
                  <a:srgbClr val="000000"/>
                </a:solidFill>
              </a:defRPr>
            </a:pPr>
            <a:r>
              <a:t>Byrne, S.M., Cooper, Z., Fairburn, C.G. (2004). Psychological predictors of weight regain in obesity. </a:t>
            </a:r>
            <a:r>
              <a:rPr i="1"/>
              <a:t>Behavioural Research Therapy.</a:t>
            </a:r>
            <a:r>
              <a:t> Nov;42(11):1341-56.</a:t>
            </a:r>
          </a:p>
          <a:p>
            <a:pPr marL="137159" indent="-137159">
              <a:spcBef>
                <a:spcPts val="0"/>
              </a:spcBef>
              <a:defRPr sz="1800">
                <a:solidFill>
                  <a:srgbClr val="000000"/>
                </a:solidFill>
              </a:defRPr>
            </a:pPr>
            <a:endParaRPr/>
          </a:p>
          <a:p>
            <a:pPr marL="137159" indent="-137159">
              <a:spcBef>
                <a:spcPts val="0"/>
              </a:spcBef>
              <a:defRPr sz="1800">
                <a:solidFill>
                  <a:srgbClr val="000000"/>
                </a:solidFill>
              </a:defRPr>
            </a:pPr>
            <a:r>
              <a:t>Lowe, M.R., Doshi, S.D., Katterman, S.N., Feig, E.H. (2013). Dieting and restrained eating as prospective predictors of weight gain. </a:t>
            </a:r>
            <a:r>
              <a:rPr i="1"/>
              <a:t>Frontiers in Psychology</a:t>
            </a:r>
            <a:r>
              <a:t>, 577(4).</a:t>
            </a:r>
          </a:p>
          <a:p>
            <a:pPr marL="137159" indent="-137159">
              <a:spcBef>
                <a:spcPts val="0"/>
              </a:spcBef>
              <a:defRPr sz="1800">
                <a:solidFill>
                  <a:srgbClr val="000000"/>
                </a:solidFill>
              </a:defRPr>
            </a:pPr>
            <a:endParaRPr/>
          </a:p>
          <a:p>
            <a:pPr marL="137159" indent="-137159">
              <a:spcBef>
                <a:spcPts val="0"/>
              </a:spcBef>
              <a:defRPr sz="1800">
                <a:solidFill>
                  <a:srgbClr val="000000"/>
                </a:solidFill>
              </a:defRPr>
            </a:pPr>
            <a:r>
              <a:t>Stice, E., Davis, K., Miller, N.P., Marti, C.N. (2008). Fasting increases risk for onset of binge eating and bulimic pathology: A 5-year prospective study. </a:t>
            </a:r>
            <a:r>
              <a:rPr i="1"/>
              <a:t>Journal of Abnormal Psychology.</a:t>
            </a:r>
            <a:r>
              <a:t> Nov;117(4): 941-946.</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p:nvPr>
        </p:nvSpPr>
        <p:spPr>
          <a:prstGeom prst="rect">
            <a:avLst/>
          </a:prstGeom>
        </p:spPr>
        <p:txBody>
          <a:bodyPr>
            <a:normAutofit fontScale="90000"/>
          </a:bodyPr>
          <a:lstStyle/>
          <a:p>
            <a:r>
              <a:t>Consider: </a:t>
            </a:r>
            <a:br/>
            <a:r>
              <a:t>Current intake of most canadians</a:t>
            </a:r>
          </a:p>
        </p:txBody>
      </p:sp>
      <p:sp>
        <p:nvSpPr>
          <p:cNvPr id="149" name="Shape 149"/>
          <p:cNvSpPr>
            <a:spLocks noGrp="1"/>
          </p:cNvSpPr>
          <p:nvPr>
            <p:ph type="body" sz="quarter" idx="1"/>
          </p:nvPr>
        </p:nvSpPr>
        <p:spPr>
          <a:prstGeom prst="rect">
            <a:avLst/>
          </a:prstGeom>
        </p:spPr>
        <p:txBody>
          <a:bodyPr/>
          <a:lstStyle/>
          <a:p>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p:nvPr>
        </p:nvSpPr>
        <p:spPr>
          <a:prstGeom prst="rect">
            <a:avLst/>
          </a:prstGeom>
        </p:spPr>
        <p:txBody>
          <a:bodyPr/>
          <a:lstStyle>
            <a:lvl1pPr defTabSz="374904">
              <a:defRPr sz="2214" cap="all" spc="-41"/>
            </a:lvl1pPr>
          </a:lstStyle>
          <a:p>
            <a:r>
              <a:t>Percentage of energy intake from carbohydrates, fat and protein by age group, Canada, 2004 and 2015</a:t>
            </a:r>
          </a:p>
        </p:txBody>
      </p:sp>
      <p:graphicFrame>
        <p:nvGraphicFramePr>
          <p:cNvPr id="156" name="Table 156"/>
          <p:cNvGraphicFramePr/>
          <p:nvPr>
            <p:extLst>
              <p:ext uri="{D42A27DB-BD31-4B8C-83A1-F6EECF244321}">
                <p14:modId xmlns:p14="http://schemas.microsoft.com/office/powerpoint/2010/main" val="1194622122"/>
              </p:ext>
            </p:extLst>
          </p:nvPr>
        </p:nvGraphicFramePr>
        <p:xfrm>
          <a:off x="661061" y="2152475"/>
          <a:ext cx="7111340" cy="3941508"/>
        </p:xfrm>
        <a:graphic>
          <a:graphicData uri="http://schemas.openxmlformats.org/drawingml/2006/table">
            <a:tbl>
              <a:tblPr bandRow="1">
                <a:tableStyleId>{4C3C2611-4C71-4FC5-86AE-919BDF0F9419}</a:tableStyleId>
              </a:tblPr>
              <a:tblGrid>
                <a:gridCol w="3658269"/>
                <a:gridCol w="1145523"/>
                <a:gridCol w="1001554"/>
                <a:gridCol w="1305994"/>
              </a:tblGrid>
              <a:tr h="910265">
                <a:tc>
                  <a:txBody>
                    <a:bodyPr/>
                    <a:lstStyle/>
                    <a:p>
                      <a:pPr>
                        <a:defRPr sz="1800"/>
                      </a:pPr>
                      <a:endParaRPr dirty="0"/>
                    </a:p>
                  </a:txBody>
                  <a:tcPr marL="101600" marR="101600" marT="101600" marB="1016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DDDDDD"/>
                      </a:solidFill>
                      <a:miter lim="400000"/>
                    </a:lnB>
                    <a:solidFill>
                      <a:srgbClr val="386B9E"/>
                    </a:solidFill>
                  </a:tcPr>
                </a:tc>
                <a:tc>
                  <a:txBody>
                    <a:bodyPr/>
                    <a:lstStyle/>
                    <a:p>
                      <a:pPr>
                        <a:defRPr sz="1800">
                          <a:solidFill>
                            <a:srgbClr val="000000"/>
                          </a:solidFill>
                        </a:defRPr>
                      </a:pPr>
                      <a:r>
                        <a:rPr sz="1600" b="1">
                          <a:solidFill>
                            <a:srgbClr val="FFFFFF"/>
                          </a:solidFill>
                        </a:rPr>
                        <a:t>Nutrition Canada Survey 1970</a:t>
                      </a:r>
                    </a:p>
                  </a:txBody>
                  <a:tcPr marL="101600" marR="101600" marT="0" marB="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DDDDDD"/>
                      </a:solidFill>
                      <a:miter lim="400000"/>
                    </a:lnB>
                    <a:solidFill>
                      <a:srgbClr val="386B9E"/>
                    </a:solidFill>
                  </a:tcPr>
                </a:tc>
                <a:tc>
                  <a:txBody>
                    <a:bodyPr/>
                    <a:lstStyle/>
                    <a:p>
                      <a:pPr>
                        <a:defRPr sz="1800">
                          <a:solidFill>
                            <a:srgbClr val="000000"/>
                          </a:solidFill>
                        </a:defRPr>
                      </a:pPr>
                      <a:r>
                        <a:rPr sz="1600" b="1" dirty="0">
                          <a:solidFill>
                            <a:srgbClr val="FFFFFF"/>
                          </a:solidFill>
                        </a:rPr>
                        <a:t>2004 </a:t>
                      </a:r>
                      <a:r>
                        <a:rPr lang="en-US" sz="1600" b="1" dirty="0" smtClean="0">
                          <a:solidFill>
                            <a:srgbClr val="FFFFFF"/>
                          </a:solidFill>
                        </a:rPr>
                        <a:t/>
                      </a:r>
                      <a:br>
                        <a:rPr lang="en-US" sz="1600" b="1" dirty="0" smtClean="0">
                          <a:solidFill>
                            <a:srgbClr val="FFFFFF"/>
                          </a:solidFill>
                        </a:rPr>
                      </a:br>
                      <a:r>
                        <a:rPr sz="1600" b="1" dirty="0" smtClean="0">
                          <a:solidFill>
                            <a:srgbClr val="FFFFFF"/>
                          </a:solidFill>
                        </a:rPr>
                        <a:t>CCHS</a:t>
                      </a:r>
                      <a:endParaRPr sz="1600" b="1" dirty="0">
                        <a:solidFill>
                          <a:srgbClr val="FFFFFF"/>
                        </a:solidFill>
                      </a:endParaRPr>
                    </a:p>
                  </a:txBody>
                  <a:tcPr marL="101600" marR="101600" marT="0" marB="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DDDDDD"/>
                      </a:solidFill>
                      <a:miter lim="400000"/>
                    </a:lnB>
                    <a:solidFill>
                      <a:srgbClr val="386B9E"/>
                    </a:solidFill>
                  </a:tcPr>
                </a:tc>
                <a:tc>
                  <a:txBody>
                    <a:bodyPr/>
                    <a:lstStyle/>
                    <a:p>
                      <a:pPr>
                        <a:defRPr sz="1800">
                          <a:solidFill>
                            <a:srgbClr val="000000"/>
                          </a:solidFill>
                        </a:defRPr>
                      </a:pPr>
                      <a:r>
                        <a:rPr sz="1600" b="1" dirty="0">
                          <a:solidFill>
                            <a:srgbClr val="FFFFFF"/>
                          </a:solidFill>
                        </a:rPr>
                        <a:t>2015 </a:t>
                      </a:r>
                      <a:r>
                        <a:rPr lang="en-US" sz="1600" b="1" dirty="0" smtClean="0">
                          <a:solidFill>
                            <a:srgbClr val="FFFFFF"/>
                          </a:solidFill>
                        </a:rPr>
                        <a:t/>
                      </a:r>
                      <a:br>
                        <a:rPr lang="en-US" sz="1600" b="1" dirty="0" smtClean="0">
                          <a:solidFill>
                            <a:srgbClr val="FFFFFF"/>
                          </a:solidFill>
                        </a:rPr>
                      </a:br>
                      <a:r>
                        <a:rPr sz="1600" b="1" dirty="0" smtClean="0">
                          <a:solidFill>
                            <a:srgbClr val="FFFFFF"/>
                          </a:solidFill>
                        </a:rPr>
                        <a:t>CCHS</a:t>
                      </a:r>
                      <a:endParaRPr sz="1600" b="1" dirty="0">
                        <a:solidFill>
                          <a:srgbClr val="FFFFFF"/>
                        </a:solidFill>
                      </a:endParaRPr>
                    </a:p>
                  </a:txBody>
                  <a:tcPr marL="101600" marR="101600" marT="0" marB="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DDDDDD"/>
                      </a:solidFill>
                      <a:miter lim="400000"/>
                    </a:lnB>
                    <a:solidFill>
                      <a:srgbClr val="386B9E"/>
                    </a:solidFill>
                  </a:tcPr>
                </a:tc>
              </a:tr>
              <a:tr h="741537">
                <a:tc>
                  <a:txBody>
                    <a:bodyPr/>
                    <a:lstStyle/>
                    <a:p>
                      <a:pPr>
                        <a:defRPr sz="1800">
                          <a:solidFill>
                            <a:srgbClr val="000000"/>
                          </a:solidFill>
                        </a:defRPr>
                      </a:pPr>
                      <a:r>
                        <a:rPr sz="1600">
                          <a:solidFill>
                            <a:srgbClr val="323333"/>
                          </a:solidFill>
                        </a:rPr>
                        <a:t>Carbohydrates, ages 19 and older</a:t>
                      </a:r>
                    </a:p>
                  </a:txBody>
                  <a:tcPr marL="101600" marR="101600" marT="76200" marB="762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F3F3F3"/>
                    </a:solidFill>
                  </a:tcPr>
                </a:tc>
                <a:tc>
                  <a:txBody>
                    <a:bodyPr/>
                    <a:lstStyle/>
                    <a:p>
                      <a:pPr>
                        <a:defRPr sz="1800">
                          <a:solidFill>
                            <a:srgbClr val="000000"/>
                          </a:solidFill>
                        </a:defRPr>
                      </a:pPr>
                      <a:r>
                        <a:rPr sz="1600">
                          <a:solidFill>
                            <a:srgbClr val="323333"/>
                          </a:solidFill>
                        </a:rPr>
                        <a:t>43.9</a:t>
                      </a:r>
                    </a:p>
                  </a:txBody>
                  <a:tcPr marL="101600" marR="101600" marT="0" marB="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a:txBody>
                    <a:bodyPr/>
                    <a:lstStyle/>
                    <a:p>
                      <a:pPr>
                        <a:defRPr sz="1800">
                          <a:solidFill>
                            <a:srgbClr val="000000"/>
                          </a:solidFill>
                        </a:defRPr>
                      </a:pPr>
                      <a:r>
                        <a:rPr sz="1600">
                          <a:solidFill>
                            <a:srgbClr val="323333"/>
                          </a:solidFill>
                        </a:rPr>
                        <a:t>49.1</a:t>
                      </a:r>
                    </a:p>
                  </a:txBody>
                  <a:tcPr marL="101600" marR="101600" marT="0" marB="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a:txBody>
                    <a:bodyPr/>
                    <a:lstStyle/>
                    <a:p>
                      <a:pPr>
                        <a:defRPr sz="1800">
                          <a:solidFill>
                            <a:srgbClr val="000000"/>
                          </a:solidFill>
                        </a:defRPr>
                      </a:pPr>
                      <a:r>
                        <a:rPr sz="1600">
                          <a:solidFill>
                            <a:srgbClr val="323333"/>
                          </a:solidFill>
                        </a:rPr>
                        <a:t>47.7</a:t>
                      </a:r>
                    </a:p>
                  </a:txBody>
                  <a:tcPr marL="101600" marR="101600" marT="0" marB="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r>
              <a:tr h="741537">
                <a:tc>
                  <a:txBody>
                    <a:bodyPr/>
                    <a:lstStyle/>
                    <a:p>
                      <a:pPr>
                        <a:defRPr sz="1800">
                          <a:solidFill>
                            <a:srgbClr val="000000"/>
                          </a:solidFill>
                        </a:defRPr>
                      </a:pPr>
                      <a:r>
                        <a:rPr sz="1600">
                          <a:solidFill>
                            <a:srgbClr val="323333"/>
                          </a:solidFill>
                        </a:rPr>
                        <a:t>Fat, ages 19 and older</a:t>
                      </a:r>
                    </a:p>
                  </a:txBody>
                  <a:tcPr marL="101600" marR="101600" marT="76200" marB="762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F3F3F3"/>
                    </a:solidFill>
                  </a:tcPr>
                </a:tc>
                <a:tc>
                  <a:txBody>
                    <a:bodyPr/>
                    <a:lstStyle/>
                    <a:p>
                      <a:pPr>
                        <a:defRPr sz="1800">
                          <a:solidFill>
                            <a:srgbClr val="000000"/>
                          </a:solidFill>
                        </a:defRPr>
                      </a:pPr>
                      <a:r>
                        <a:rPr sz="1600">
                          <a:solidFill>
                            <a:srgbClr val="323333"/>
                          </a:solidFill>
                        </a:rPr>
                        <a:t>40</a:t>
                      </a:r>
                    </a:p>
                  </a:txBody>
                  <a:tcPr marL="101600" marR="101600" marT="0" marB="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a:txBody>
                    <a:bodyPr/>
                    <a:lstStyle/>
                    <a:p>
                      <a:pPr>
                        <a:defRPr sz="1800">
                          <a:solidFill>
                            <a:srgbClr val="000000"/>
                          </a:solidFill>
                        </a:defRPr>
                      </a:pPr>
                      <a:r>
                        <a:rPr sz="1600">
                          <a:solidFill>
                            <a:srgbClr val="323333"/>
                          </a:solidFill>
                        </a:rPr>
                        <a:t>31.3</a:t>
                      </a:r>
                    </a:p>
                  </a:txBody>
                  <a:tcPr marL="101600" marR="101600" marT="0" marB="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a:txBody>
                    <a:bodyPr/>
                    <a:lstStyle/>
                    <a:p>
                      <a:pPr>
                        <a:defRPr sz="1800">
                          <a:solidFill>
                            <a:srgbClr val="000000"/>
                          </a:solidFill>
                        </a:defRPr>
                      </a:pPr>
                      <a:r>
                        <a:rPr sz="1600">
                          <a:solidFill>
                            <a:srgbClr val="323333"/>
                          </a:solidFill>
                        </a:rPr>
                        <a:t>32.2</a:t>
                      </a:r>
                    </a:p>
                  </a:txBody>
                  <a:tcPr marL="101600" marR="101600" marT="0" marB="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r>
              <a:tr h="741537">
                <a:tc>
                  <a:txBody>
                    <a:bodyPr/>
                    <a:lstStyle/>
                    <a:p>
                      <a:pPr>
                        <a:defRPr sz="1800">
                          <a:solidFill>
                            <a:srgbClr val="000000"/>
                          </a:solidFill>
                        </a:defRPr>
                      </a:pPr>
                      <a:r>
                        <a:rPr sz="1600">
                          <a:solidFill>
                            <a:srgbClr val="323333"/>
                          </a:solidFill>
                        </a:rPr>
                        <a:t>Protein, ages 19 and older</a:t>
                      </a:r>
                    </a:p>
                  </a:txBody>
                  <a:tcPr marL="101600" marR="101600" marT="76200" marB="762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F3F3F3"/>
                    </a:solidFill>
                  </a:tcPr>
                </a:tc>
                <a:tc>
                  <a:txBody>
                    <a:bodyPr/>
                    <a:lstStyle/>
                    <a:p>
                      <a:pPr>
                        <a:defRPr sz="1800">
                          <a:solidFill>
                            <a:srgbClr val="000000"/>
                          </a:solidFill>
                        </a:defRPr>
                      </a:pPr>
                      <a:r>
                        <a:rPr sz="1600">
                          <a:solidFill>
                            <a:srgbClr val="323333"/>
                          </a:solidFill>
                        </a:rPr>
                        <a:t>16.9</a:t>
                      </a:r>
                    </a:p>
                  </a:txBody>
                  <a:tcPr marL="101600" marR="101600" marT="0" marB="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a:txBody>
                    <a:bodyPr/>
                    <a:lstStyle/>
                    <a:p>
                      <a:pPr>
                        <a:defRPr sz="1800">
                          <a:solidFill>
                            <a:srgbClr val="000000"/>
                          </a:solidFill>
                        </a:defRPr>
                      </a:pPr>
                      <a:r>
                        <a:rPr sz="1600">
                          <a:solidFill>
                            <a:srgbClr val="323333"/>
                          </a:solidFill>
                        </a:rPr>
                        <a:t>16.5</a:t>
                      </a:r>
                    </a:p>
                  </a:txBody>
                  <a:tcPr marL="101600" marR="101600" marT="0" marB="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a:txBody>
                    <a:bodyPr/>
                    <a:lstStyle/>
                    <a:p>
                      <a:pPr>
                        <a:defRPr sz="1800">
                          <a:solidFill>
                            <a:srgbClr val="000000"/>
                          </a:solidFill>
                        </a:defRPr>
                      </a:pPr>
                      <a:r>
                        <a:rPr sz="1600">
                          <a:solidFill>
                            <a:srgbClr val="323333"/>
                          </a:solidFill>
                        </a:rPr>
                        <a:t>17.0</a:t>
                      </a:r>
                    </a:p>
                  </a:txBody>
                  <a:tcPr marL="101600" marR="101600" marT="0" marB="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r>
              <a:tr h="741537">
                <a:tc>
                  <a:txBody>
                    <a:bodyPr/>
                    <a:lstStyle/>
                    <a:p>
                      <a:pPr>
                        <a:defRPr sz="1800">
                          <a:solidFill>
                            <a:srgbClr val="000000"/>
                          </a:solidFill>
                        </a:defRPr>
                      </a:pPr>
                      <a:r>
                        <a:rPr sz="1600">
                          <a:solidFill>
                            <a:srgbClr val="323333"/>
                          </a:solidFill>
                        </a:rPr>
                        <a:t>Calories, ages 19 and older</a:t>
                      </a:r>
                    </a:p>
                  </a:txBody>
                  <a:tcPr marL="101600" marR="101600" marT="76200" marB="762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F3F3F3"/>
                    </a:solidFill>
                  </a:tcPr>
                </a:tc>
                <a:tc>
                  <a:txBody>
                    <a:bodyPr/>
                    <a:lstStyle/>
                    <a:p>
                      <a:pPr>
                        <a:defRPr sz="1800">
                          <a:solidFill>
                            <a:srgbClr val="000000"/>
                          </a:solidFill>
                        </a:defRPr>
                      </a:pPr>
                      <a:r>
                        <a:rPr sz="1600">
                          <a:solidFill>
                            <a:srgbClr val="323333"/>
                          </a:solidFill>
                        </a:rPr>
                        <a:t>1996</a:t>
                      </a:r>
                    </a:p>
                  </a:txBody>
                  <a:tcPr marL="101600" marR="101600" marT="0" marB="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a:txBody>
                    <a:bodyPr/>
                    <a:lstStyle/>
                    <a:p>
                      <a:pPr>
                        <a:defRPr sz="1800">
                          <a:solidFill>
                            <a:srgbClr val="000000"/>
                          </a:solidFill>
                        </a:defRPr>
                      </a:pPr>
                      <a:r>
                        <a:rPr sz="1600">
                          <a:solidFill>
                            <a:srgbClr val="323333"/>
                          </a:solidFill>
                        </a:rPr>
                        <a:t>1895</a:t>
                      </a:r>
                    </a:p>
                  </a:txBody>
                  <a:tcPr marL="101600" marR="101600" marT="0" marB="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a:txBody>
                    <a:bodyPr/>
                    <a:lstStyle/>
                    <a:p>
                      <a:pPr>
                        <a:defRPr sz="1800">
                          <a:solidFill>
                            <a:srgbClr val="000000"/>
                          </a:solidFill>
                        </a:defRPr>
                      </a:pPr>
                      <a:r>
                        <a:rPr sz="1600" dirty="0">
                          <a:solidFill>
                            <a:srgbClr val="323333"/>
                          </a:solidFill>
                        </a:rPr>
                        <a:t>1978</a:t>
                      </a:r>
                    </a:p>
                  </a:txBody>
                  <a:tcPr marL="101600" marR="101600" marT="0" marB="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r>
            </a:tbl>
          </a:graphicData>
        </a:graphic>
      </p:graphicFrame>
      <p:sp>
        <p:nvSpPr>
          <p:cNvPr id="157" name="Shape 157"/>
          <p:cNvSpPr/>
          <p:nvPr/>
        </p:nvSpPr>
        <p:spPr>
          <a:xfrm>
            <a:off x="4604504" y="7549"/>
            <a:ext cx="4420194" cy="35066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r>
              <a:t>Canadian Community Health Survey, 2017</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body" idx="1"/>
          </p:nvPr>
        </p:nvSpPr>
        <p:spPr>
          <a:xfrm>
            <a:off x="319916" y="1608014"/>
            <a:ext cx="8229601" cy="4876801"/>
          </a:xfrm>
          <a:prstGeom prst="rect">
            <a:avLst/>
          </a:prstGeom>
        </p:spPr>
        <p:txBody>
          <a:bodyPr/>
          <a:lstStyle/>
          <a:p>
            <a:r>
              <a:t>30% of Canadians over 12 yo reported consuming at least 5 servings vegetables and fruit</a:t>
            </a:r>
          </a:p>
          <a:p>
            <a:endParaRPr/>
          </a:p>
          <a:p>
            <a:r>
              <a:t>25% of calories come from “other foods” (candy, snack foods, pop)</a:t>
            </a:r>
          </a:p>
          <a:p>
            <a:endParaRPr/>
          </a:p>
          <a:p>
            <a:r>
              <a:t>62% of the Canadian diet can be categorized as highly-processed. </a:t>
            </a:r>
          </a:p>
        </p:txBody>
      </p:sp>
      <p:sp>
        <p:nvSpPr>
          <p:cNvPr id="160" name="Shape 160"/>
          <p:cNvSpPr>
            <a:spLocks noGrp="1"/>
          </p:cNvSpPr>
          <p:nvPr>
            <p:ph type="title"/>
          </p:nvPr>
        </p:nvSpPr>
        <p:spPr>
          <a:prstGeom prst="rect">
            <a:avLst/>
          </a:prstGeom>
        </p:spPr>
        <p:txBody>
          <a:bodyPr/>
          <a:lstStyle>
            <a:lvl1pPr defTabSz="822959">
              <a:defRPr sz="3600" spc="-90"/>
            </a:lvl1pPr>
          </a:lstStyle>
          <a:p>
            <a:r>
              <a:t>2015 Canadian Community Health Survey</a:t>
            </a:r>
          </a:p>
        </p:txBody>
      </p:sp>
      <p:sp>
        <p:nvSpPr>
          <p:cNvPr id="161" name="Shape 161"/>
          <p:cNvSpPr/>
          <p:nvPr/>
        </p:nvSpPr>
        <p:spPr>
          <a:xfrm>
            <a:off x="6641482" y="7549"/>
            <a:ext cx="2378979" cy="35066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r>
              <a:t>Obesity Canada, 2015</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p:cNvSpPr>
          <p:nvPr>
            <p:ph type="body" idx="1"/>
          </p:nvPr>
        </p:nvSpPr>
        <p:spPr>
          <a:prstGeom prst="rect">
            <a:avLst/>
          </a:prstGeom>
        </p:spPr>
        <p:txBody>
          <a:bodyPr/>
          <a:lstStyle/>
          <a:p>
            <a:r>
              <a:t>Consumption of soft drinks has increased fivefold since 1950.</a:t>
            </a:r>
          </a:p>
          <a:p>
            <a:endParaRPr/>
          </a:p>
          <a:p>
            <a:r>
              <a:t>25% of adolescents consumed at least 15% of calories from fructose.</a:t>
            </a:r>
          </a:p>
          <a:p>
            <a:endParaRPr/>
          </a:p>
          <a:p>
            <a:r>
              <a:t>Intake of fructose has increased nearly 50% from 1977-1994 (37g/d to 54.7g/d).</a:t>
            </a:r>
          </a:p>
        </p:txBody>
      </p:sp>
      <p:sp>
        <p:nvSpPr>
          <p:cNvPr id="164" name="Shape 164"/>
          <p:cNvSpPr/>
          <p:nvPr/>
        </p:nvSpPr>
        <p:spPr>
          <a:xfrm>
            <a:off x="-108077" y="-3088"/>
            <a:ext cx="4971200" cy="69051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marL="182879" indent="-182879">
              <a:spcBef>
                <a:spcPts val="500"/>
              </a:spcBef>
              <a:buClr>
                <a:schemeClr val="accent1"/>
              </a:buClr>
              <a:buSzPct val="85000"/>
              <a:buFont typeface="Arial"/>
              <a:buChar char="•"/>
            </a:lvl1pPr>
          </a:lstStyle>
          <a:p>
            <a:r>
              <a:rPr dirty="0"/>
              <a:t>G.A. Bray, B.M. </a:t>
            </a:r>
            <a:r>
              <a:rPr dirty="0" err="1"/>
              <a:t>Popkin</a:t>
            </a:r>
            <a:r>
              <a:rPr dirty="0"/>
              <a:t>, Diabetes Care, 2014 </a:t>
            </a:r>
          </a:p>
        </p:txBody>
      </p:sp>
      <p:sp>
        <p:nvSpPr>
          <p:cNvPr id="165" name="Shape 165"/>
          <p:cNvSpPr/>
          <p:nvPr/>
        </p:nvSpPr>
        <p:spPr>
          <a:xfrm>
            <a:off x="4787521" y="7549"/>
            <a:ext cx="4390279" cy="35066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r>
              <a:t>B.V. Miriam, et al. Medscape J Med. 2008 </a:t>
            </a:r>
          </a:p>
        </p:txBody>
      </p:sp>
      <p:sp>
        <p:nvSpPr>
          <p:cNvPr id="166" name="Shape 166"/>
          <p:cNvSpPr>
            <a:spLocks noGrp="1"/>
          </p:cNvSpPr>
          <p:nvPr>
            <p:ph type="title"/>
          </p:nvPr>
        </p:nvSpPr>
        <p:spPr>
          <a:prstGeom prst="rect">
            <a:avLst/>
          </a:prstGeom>
        </p:spPr>
        <p:txBody>
          <a:bodyPr/>
          <a:lstStyle/>
          <a:p>
            <a:r>
              <a:t>How sweet it is</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p:cNvSpPr>
          <p:nvPr>
            <p:ph type="title"/>
          </p:nvPr>
        </p:nvSpPr>
        <p:spPr>
          <a:prstGeom prst="rect">
            <a:avLst/>
          </a:prstGeom>
        </p:spPr>
        <p:txBody>
          <a:bodyPr/>
          <a:lstStyle/>
          <a:p>
            <a:r>
              <a:t>Sources of fructose in adults</a:t>
            </a:r>
          </a:p>
        </p:txBody>
      </p:sp>
      <p:pic>
        <p:nvPicPr>
          <p:cNvPr id="169" name="pasted-image.tiff"/>
          <p:cNvPicPr>
            <a:picLocks noChangeAspect="1"/>
          </p:cNvPicPr>
          <p:nvPr/>
        </p:nvPicPr>
        <p:blipFill>
          <a:blip r:embed="rId2">
            <a:extLst/>
          </a:blip>
          <a:stretch>
            <a:fillRect/>
          </a:stretch>
        </p:blipFill>
        <p:spPr>
          <a:xfrm>
            <a:off x="1090030" y="1237266"/>
            <a:ext cx="6549440" cy="5648140"/>
          </a:xfrm>
          <a:prstGeom prst="rect">
            <a:avLst/>
          </a:prstGeom>
          <a:ln w="12700">
            <a:miter lim="400000"/>
          </a:ln>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pasted-image.tiff"/>
          <p:cNvPicPr>
            <a:picLocks noChangeAspect="1"/>
          </p:cNvPicPr>
          <p:nvPr/>
        </p:nvPicPr>
        <p:blipFill>
          <a:blip r:embed="rId2">
            <a:extLst/>
          </a:blip>
          <a:stretch>
            <a:fillRect/>
          </a:stretch>
        </p:blipFill>
        <p:spPr>
          <a:xfrm>
            <a:off x="4724400" y="4380914"/>
            <a:ext cx="3398033" cy="2001581"/>
          </a:xfrm>
          <a:prstGeom prst="rect">
            <a:avLst/>
          </a:prstGeom>
          <a:ln w="12700">
            <a:miter lim="400000"/>
          </a:ln>
        </p:spPr>
      </p:pic>
      <p:pic>
        <p:nvPicPr>
          <p:cNvPr id="173" name="pasted-image.tiff"/>
          <p:cNvPicPr>
            <a:picLocks noChangeAspect="1"/>
          </p:cNvPicPr>
          <p:nvPr/>
        </p:nvPicPr>
        <p:blipFill>
          <a:blip r:embed="rId3">
            <a:extLst/>
          </a:blip>
          <a:stretch>
            <a:fillRect/>
          </a:stretch>
        </p:blipFill>
        <p:spPr>
          <a:xfrm>
            <a:off x="1110167" y="435720"/>
            <a:ext cx="3325205" cy="1745734"/>
          </a:xfrm>
          <a:prstGeom prst="rect">
            <a:avLst/>
          </a:prstGeom>
          <a:ln w="12700">
            <a:miter lim="400000"/>
          </a:ln>
        </p:spPr>
      </p:pic>
      <p:pic>
        <p:nvPicPr>
          <p:cNvPr id="174" name="pasted-image.tiff"/>
          <p:cNvPicPr>
            <a:picLocks noChangeAspect="1"/>
          </p:cNvPicPr>
          <p:nvPr/>
        </p:nvPicPr>
        <p:blipFill>
          <a:blip r:embed="rId4">
            <a:extLst/>
          </a:blip>
          <a:stretch>
            <a:fillRect/>
          </a:stretch>
        </p:blipFill>
        <p:spPr>
          <a:xfrm>
            <a:off x="5457929" y="1752600"/>
            <a:ext cx="2696588" cy="1802364"/>
          </a:xfrm>
          <a:prstGeom prst="rect">
            <a:avLst/>
          </a:prstGeom>
          <a:ln w="12700">
            <a:miter lim="400000"/>
          </a:ln>
        </p:spPr>
      </p:pic>
      <p:pic>
        <p:nvPicPr>
          <p:cNvPr id="175" name="pasted-image.tiff"/>
          <p:cNvPicPr>
            <a:picLocks noChangeAspect="1"/>
          </p:cNvPicPr>
          <p:nvPr/>
        </p:nvPicPr>
        <p:blipFill>
          <a:blip r:embed="rId5">
            <a:extLst/>
          </a:blip>
          <a:stretch>
            <a:fillRect/>
          </a:stretch>
        </p:blipFill>
        <p:spPr>
          <a:xfrm>
            <a:off x="424148" y="4593388"/>
            <a:ext cx="2104733" cy="1515302"/>
          </a:xfrm>
          <a:prstGeom prst="rect">
            <a:avLst/>
          </a:prstGeom>
          <a:ln w="12700">
            <a:miter lim="400000"/>
          </a:ln>
        </p:spPr>
      </p:pic>
      <p:pic>
        <p:nvPicPr>
          <p:cNvPr id="176" name="pasted-image.tiff"/>
          <p:cNvPicPr>
            <a:picLocks noChangeAspect="1"/>
          </p:cNvPicPr>
          <p:nvPr/>
        </p:nvPicPr>
        <p:blipFill>
          <a:blip r:embed="rId6">
            <a:extLst/>
          </a:blip>
          <a:stretch>
            <a:fillRect/>
          </a:stretch>
        </p:blipFill>
        <p:spPr>
          <a:xfrm>
            <a:off x="380999" y="2728466"/>
            <a:ext cx="2119807" cy="1652448"/>
          </a:xfrm>
          <a:prstGeom prst="rect">
            <a:avLst/>
          </a:prstGeom>
          <a:ln w="12700">
            <a:miter lim="400000"/>
          </a:ln>
        </p:spPr>
      </p:pic>
      <p:pic>
        <p:nvPicPr>
          <p:cNvPr id="177" name="pasted-image.tiff"/>
          <p:cNvPicPr>
            <a:picLocks noChangeAspect="1"/>
          </p:cNvPicPr>
          <p:nvPr/>
        </p:nvPicPr>
        <p:blipFill>
          <a:blip r:embed="rId7">
            <a:extLst/>
          </a:blip>
          <a:stretch>
            <a:fillRect/>
          </a:stretch>
        </p:blipFill>
        <p:spPr>
          <a:xfrm>
            <a:off x="2772769" y="2518822"/>
            <a:ext cx="2418077" cy="1886155"/>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1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6" animBg="1" advAuto="0"/>
      <p:bldP spid="173" grpId="1" animBg="1" advAuto="0"/>
      <p:bldP spid="174" grpId="4" animBg="1" advAuto="0"/>
      <p:bldP spid="175" grpId="2" animBg="1" advAuto="0"/>
      <p:bldP spid="176" grpId="3" animBg="1" advAuto="0"/>
      <p:bldP spid="177" grpId="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title"/>
          </p:nvPr>
        </p:nvSpPr>
        <p:spPr>
          <a:prstGeom prst="rect">
            <a:avLst/>
          </a:prstGeom>
        </p:spPr>
        <p:txBody>
          <a:bodyPr>
            <a:normAutofit fontScale="90000"/>
          </a:bodyPr>
          <a:lstStyle>
            <a:lvl1pPr defTabSz="905255">
              <a:defRPr sz="4752" spc="-99"/>
            </a:lvl1pPr>
          </a:lstStyle>
          <a:p>
            <a:r>
              <a:t>What do we consider when providing nutrition intervention</a:t>
            </a:r>
          </a:p>
        </p:txBody>
      </p:sp>
      <p:sp>
        <p:nvSpPr>
          <p:cNvPr id="183" name="Shape 183"/>
          <p:cNvSpPr>
            <a:spLocks noGrp="1"/>
          </p:cNvSpPr>
          <p:nvPr>
            <p:ph type="body" sz="quarter" idx="1"/>
          </p:nvPr>
        </p:nvSpPr>
        <p:spPr>
          <a:prstGeom prst="rect">
            <a:avLst/>
          </a:prstGeom>
        </p:spPr>
        <p:txBody>
          <a:bodyPr/>
          <a:lstStyle/>
          <a:p>
            <a:endParaRPr/>
          </a:p>
        </p:txBody>
      </p:sp>
    </p:spTree>
  </p:cSld>
  <p:clrMapOvr>
    <a:masterClrMapping/>
  </p:clrMapOvr>
  <p:transition spd="slow"/>
</p:sld>
</file>

<file path=ppt/theme/theme1.xml><?xml version="1.0" encoding="utf-8"?>
<a:theme xmlns:a="http://schemas.openxmlformats.org/drawingml/2006/main" name="Clarity">
  <a:themeElements>
    <a:clrScheme name="Clarity">
      <a:dk1>
        <a:srgbClr val="292934"/>
      </a:dk1>
      <a:lt1>
        <a:srgbClr val="FFFFFF"/>
      </a:lt1>
      <a:dk2>
        <a:srgbClr val="A7A7A7"/>
      </a:dk2>
      <a:lt2>
        <a:srgbClr val="535353"/>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FF00FF"/>
      </a:folHlink>
    </a:clrScheme>
    <a:fontScheme name="Clarity">
      <a:majorFont>
        <a:latin typeface="Arial"/>
        <a:ea typeface="Arial"/>
        <a:cs typeface="Arial"/>
      </a:majorFont>
      <a:minorFont>
        <a:latin typeface="Helvetica"/>
        <a:ea typeface="Helvetica"/>
        <a:cs typeface="Helvetica"/>
      </a:minorFont>
    </a:fontScheme>
    <a:fmtScheme name="Clarit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6425"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642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larity">
  <a:themeElements>
    <a:clrScheme name="Clarity">
      <a:dk1>
        <a:srgbClr val="292934"/>
      </a:dk1>
      <a:lt1>
        <a:srgbClr val="34340B"/>
      </a:lt1>
      <a:dk2>
        <a:srgbClr val="A7A7A7"/>
      </a:dk2>
      <a:lt2>
        <a:srgbClr val="535353"/>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FF00FF"/>
      </a:folHlink>
    </a:clrScheme>
    <a:fontScheme name="Clarity">
      <a:majorFont>
        <a:latin typeface="Arial"/>
        <a:ea typeface="Arial"/>
        <a:cs typeface="Arial"/>
      </a:majorFont>
      <a:minorFont>
        <a:latin typeface="Helvetica"/>
        <a:ea typeface="Helvetica"/>
        <a:cs typeface="Helvetica"/>
      </a:minorFont>
    </a:fontScheme>
    <a:fmtScheme name="Clarit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6425"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642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58</TotalTime>
  <Words>926</Words>
  <Application>Microsoft Office PowerPoint</Application>
  <PresentationFormat>On-screen Show (4:3)</PresentationFormat>
  <Paragraphs>127</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Century Gothic</vt:lpstr>
      <vt:lpstr>Helvetica</vt:lpstr>
      <vt:lpstr>Clarity</vt:lpstr>
      <vt:lpstr>considerations for nutrition intervention</vt:lpstr>
      <vt:lpstr>Disclosures</vt:lpstr>
      <vt:lpstr>Consider:  Current intake of most canadians</vt:lpstr>
      <vt:lpstr>Percentage of energy intake from carbohydrates, fat and protein by age group, Canada, 2004 and 2015</vt:lpstr>
      <vt:lpstr>2015 Canadian Community Health Survey</vt:lpstr>
      <vt:lpstr>How sweet it is</vt:lpstr>
      <vt:lpstr>Sources of fructose in adults</vt:lpstr>
      <vt:lpstr>PowerPoint Presentation</vt:lpstr>
      <vt:lpstr>What do we consider when providing nutrition intervention</vt:lpstr>
      <vt:lpstr>Recognizing Disordered Eating in Primary Care Patients with Obesity</vt:lpstr>
      <vt:lpstr>PEARL</vt:lpstr>
      <vt:lpstr>PowerPoint Presentation</vt:lpstr>
      <vt:lpstr>Psychological predictors of weight regain in obesity</vt:lpstr>
      <vt:lpstr>Dieting and restrained eating as prospective predictors of weight gain</vt:lpstr>
      <vt:lpstr>Fasting Increases Risk for Onset of Binge Eating and Bulimic Pathology: A 5-Year Prospective Study</vt:lpstr>
      <vt:lpstr>PEARL</vt:lpstr>
      <vt:lpstr>PEARL</vt:lpstr>
      <vt:lpstr>What is the Best Nutrition Intervention?</vt:lpstr>
      <vt:lpstr>PowerPoint Presentation</vt:lpstr>
      <vt:lpstr>What is the Best Intervention?</vt:lpstr>
      <vt:lpstr>References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Candice Comtois</dc:creator>
  <cp:lastModifiedBy>Jeff Toews</cp:lastModifiedBy>
  <cp:revision>11</cp:revision>
  <dcterms:modified xsi:type="dcterms:W3CDTF">2018-12-11T18:22:56Z</dcterms:modified>
</cp:coreProperties>
</file>