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6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79" r:id="rId15"/>
    <p:sldId id="281" r:id="rId16"/>
    <p:sldId id="282" r:id="rId17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599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01/07/2019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01/07/2019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01/07/2019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01/07/2019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Highlights of Nutrition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K+ replacement – Dustin</a:t>
            </a:r>
          </a:p>
          <a:p>
            <a:r>
              <a:rPr lang="en-US" dirty="0"/>
              <a:t>TPN – Melissa</a:t>
            </a:r>
          </a:p>
          <a:p>
            <a:r>
              <a:rPr lang="en-US" dirty="0"/>
              <a:t>Tube Feeds - Elizabeth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09D101-CBCE-49BF-B2BA-C6340BC8D65F}"/>
              </a:ext>
            </a:extLst>
          </p:cNvPr>
          <p:cNvSpPr txBox="1"/>
          <p:nvPr/>
        </p:nvSpPr>
        <p:spPr>
          <a:xfrm>
            <a:off x="6286946" y="685800"/>
            <a:ext cx="18292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Jan 10, 2019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3FFBC-3390-4078-B7B3-260F81DB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Enteral Feeds – pyloric vs. post pyloric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32D083-5B15-49C2-B953-1D9EA630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Pyloric </a:t>
            </a:r>
          </a:p>
          <a:p>
            <a:pPr lvl="1"/>
            <a:r>
              <a:rPr lang="en-US" dirty="0"/>
              <a:t>Use nasogastric tube, small bowel feeding tube in the stomach, PEG tube</a:t>
            </a:r>
          </a:p>
          <a:p>
            <a:pPr lvl="1"/>
            <a:r>
              <a:rPr lang="en-US" dirty="0"/>
              <a:t>Easy to place (PEG tube surgical procedure with endoscopy)</a:t>
            </a:r>
          </a:p>
          <a:p>
            <a:pPr lvl="1"/>
            <a:r>
              <a:rPr lang="en-US" dirty="0"/>
              <a:t>Easy to order and increase dose as tolerated</a:t>
            </a:r>
          </a:p>
          <a:p>
            <a:pPr lvl="1"/>
            <a:r>
              <a:rPr lang="en-US" dirty="0"/>
              <a:t>Can transition to bolus feeds</a:t>
            </a:r>
          </a:p>
          <a:p>
            <a:pPr lvl="1"/>
            <a:endParaRPr lang="en-US" dirty="0"/>
          </a:p>
          <a:p>
            <a:r>
              <a:rPr lang="en-US" dirty="0"/>
              <a:t>Post pyloric</a:t>
            </a:r>
          </a:p>
          <a:p>
            <a:pPr lvl="1"/>
            <a:r>
              <a:rPr lang="en-US" dirty="0"/>
              <a:t>Uses small bowel feeding tube or jejunal feeding tube</a:t>
            </a:r>
          </a:p>
          <a:p>
            <a:pPr lvl="1"/>
            <a:r>
              <a:rPr lang="en-US" dirty="0"/>
              <a:t>Needs to be put in by MD and advanced by radiology</a:t>
            </a:r>
          </a:p>
          <a:p>
            <a:pPr lvl="1"/>
            <a:r>
              <a:rPr lang="en-US" dirty="0"/>
              <a:t>Feeds run continuously; cannot go up to bolus feeds</a:t>
            </a:r>
          </a:p>
          <a:p>
            <a:pPr lvl="1"/>
            <a:r>
              <a:rPr lang="en-US" dirty="0"/>
              <a:t>Jejunal feeding tube – placed through open or laparoscopic surgical 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47E612-1C49-45EA-90B3-9BB5F96772F3}"/>
              </a:ext>
            </a:extLst>
          </p:cNvPr>
          <p:cNvSpPr txBox="1"/>
          <p:nvPr/>
        </p:nvSpPr>
        <p:spPr>
          <a:xfrm>
            <a:off x="6553200" y="3429000"/>
            <a:ext cx="2229431" cy="9787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Either tube – needs radiographic confirmation prior to use!</a:t>
            </a:r>
          </a:p>
        </p:txBody>
      </p:sp>
    </p:spTree>
    <p:extLst>
      <p:ext uri="{BB962C8B-B14F-4D97-AF65-F5344CB8AC3E}">
        <p14:creationId xmlns:p14="http://schemas.microsoft.com/office/powerpoint/2010/main" val="110601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550F4-D934-44F2-83FB-67DBFAA7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Indications/Benefits of 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650AD-E006-4005-851A-260DB1E7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categories of patients</a:t>
            </a:r>
          </a:p>
          <a:p>
            <a:pPr lvl="1"/>
            <a:r>
              <a:rPr lang="en-US" dirty="0"/>
              <a:t>Critically Ill</a:t>
            </a:r>
          </a:p>
          <a:p>
            <a:pPr lvl="2"/>
            <a:r>
              <a:rPr lang="en-US" dirty="0"/>
              <a:t>ICU </a:t>
            </a:r>
            <a:r>
              <a:rPr lang="en-US" dirty="0" smtClean="0"/>
              <a:t>admissions</a:t>
            </a:r>
            <a:endParaRPr lang="en-US" dirty="0"/>
          </a:p>
          <a:p>
            <a:pPr lvl="2"/>
            <a:r>
              <a:rPr lang="en-US" dirty="0"/>
              <a:t>Start as soon as proper fluid resuscitation is complete</a:t>
            </a:r>
          </a:p>
          <a:p>
            <a:pPr lvl="2"/>
            <a:r>
              <a:rPr lang="en-US" dirty="0"/>
              <a:t>Window to start is hours for massive burn victims, up to 3 days for critically ill patients for other causes</a:t>
            </a:r>
          </a:p>
          <a:p>
            <a:pPr lvl="2"/>
            <a:r>
              <a:rPr lang="en-US" dirty="0"/>
              <a:t>Improves outcomes by: decreasing infection rates, overall complications decreased, less organ failure, and shorter hospital stay</a:t>
            </a:r>
          </a:p>
          <a:p>
            <a:pPr lvl="1"/>
            <a:r>
              <a:rPr lang="en-US" dirty="0"/>
              <a:t>Non-critically ill</a:t>
            </a:r>
          </a:p>
          <a:p>
            <a:pPr lvl="2"/>
            <a:r>
              <a:rPr lang="en-US" dirty="0"/>
              <a:t>If patient unable to eat for &gt;7 days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6172200"/>
            <a:ext cx="33528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/>
              <a:t>Goldman-Cecil Internal Medicine 25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5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Risks/Complications of 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</a:p>
          <a:p>
            <a:r>
              <a:rPr lang="en-US" dirty="0" smtClean="0"/>
              <a:t>Esophagitis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Epistaxis, Nasal Necrosis, Sinusitis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Dislodgement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2819400"/>
            <a:ext cx="20574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Keep head of bed &gt;35 degrees anytime a tube goes through lower esophageal sphincter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Considerations for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Parenteral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Severe small bowel obstruction</a:t>
            </a:r>
          </a:p>
          <a:p>
            <a:pPr lvl="1"/>
            <a:r>
              <a:rPr lang="en-US" dirty="0" smtClean="0"/>
              <a:t>Enteritis</a:t>
            </a:r>
          </a:p>
          <a:p>
            <a:pPr lvl="1"/>
            <a:r>
              <a:rPr lang="en-US" dirty="0" err="1" smtClean="0"/>
              <a:t>Enterocutaneous</a:t>
            </a:r>
            <a:r>
              <a:rPr lang="en-US" dirty="0" smtClean="0"/>
              <a:t> fistulas – high output</a:t>
            </a:r>
          </a:p>
          <a:p>
            <a:pPr lvl="1"/>
            <a:r>
              <a:rPr lang="en-US" dirty="0" smtClean="0"/>
              <a:t>Short bowel syndrome</a:t>
            </a:r>
          </a:p>
          <a:p>
            <a:pPr lvl="1"/>
            <a:endParaRPr lang="en-US" dirty="0"/>
          </a:p>
          <a:p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Associated with line placement:</a:t>
            </a:r>
          </a:p>
          <a:p>
            <a:pPr lvl="2"/>
            <a:r>
              <a:rPr lang="en-US" dirty="0" err="1" smtClean="0"/>
              <a:t>Hemothorax</a:t>
            </a:r>
            <a:r>
              <a:rPr lang="en-US" dirty="0" smtClean="0"/>
              <a:t>/pneumothorax, line infection, hematoma</a:t>
            </a:r>
          </a:p>
          <a:p>
            <a:pPr lvl="1"/>
            <a:r>
              <a:rPr lang="en-US" dirty="0" smtClean="0"/>
              <a:t>Overfeeding – increased carbs leads to increased respiratory quotients, increased CO2 elimination and difficulty weaning from ventilator</a:t>
            </a:r>
          </a:p>
          <a:p>
            <a:pPr lvl="1"/>
            <a:endParaRPr lang="en-US" dirty="0"/>
          </a:p>
          <a:p>
            <a:r>
              <a:rPr lang="en-US" dirty="0" smtClean="0"/>
              <a:t>More studies showing increased safety of TPN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2209800"/>
            <a:ext cx="2362200" cy="10895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“What is my nutritional end goal and how long will it take me to get there?”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5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wean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TPN – when tolerating 75% of calories through enteral route</a:t>
            </a:r>
          </a:p>
          <a:p>
            <a:r>
              <a:rPr lang="en-US" dirty="0" smtClean="0"/>
              <a:t>EN – when tolerating 75% of calories through oral route*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*depending on type of tube this can easier to tolerate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Placement/Use/Removal PEG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3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to declare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Tube Feeds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/>
              <a:t>Malnutrition/Starvation</a:t>
            </a:r>
          </a:p>
          <a:p>
            <a:r>
              <a:rPr lang="en-US" dirty="0"/>
              <a:t>Enteral nutrition (EN) vs. Parenteral Nutrition (PN or TPN)</a:t>
            </a:r>
          </a:p>
          <a:p>
            <a:r>
              <a:rPr lang="en-US" dirty="0"/>
              <a:t>Types of Tube Feeds</a:t>
            </a:r>
          </a:p>
          <a:p>
            <a:pPr lvl="1"/>
            <a:r>
              <a:rPr lang="en-US" dirty="0"/>
              <a:t>Pyloric</a:t>
            </a:r>
          </a:p>
          <a:p>
            <a:pPr lvl="2"/>
            <a:r>
              <a:rPr lang="en-US" dirty="0"/>
              <a:t>Nasogastric</a:t>
            </a:r>
          </a:p>
          <a:p>
            <a:pPr lvl="2"/>
            <a:r>
              <a:rPr lang="en-US" dirty="0"/>
              <a:t>PEG</a:t>
            </a:r>
          </a:p>
          <a:p>
            <a:pPr lvl="1"/>
            <a:r>
              <a:rPr lang="en-US" dirty="0"/>
              <a:t>Post pyloric</a:t>
            </a:r>
          </a:p>
          <a:p>
            <a:pPr lvl="2"/>
            <a:r>
              <a:rPr lang="en-US" dirty="0"/>
              <a:t>Small bowel feeding tube (SBFT)</a:t>
            </a:r>
          </a:p>
          <a:p>
            <a:pPr lvl="2"/>
            <a:r>
              <a:rPr lang="en-US" dirty="0"/>
              <a:t>Jejunal feeding tube</a:t>
            </a:r>
          </a:p>
          <a:p>
            <a:r>
              <a:rPr lang="en-US" dirty="0"/>
              <a:t>Indications for type of Tube Feeds</a:t>
            </a:r>
          </a:p>
          <a:p>
            <a:r>
              <a:rPr lang="en-US" dirty="0"/>
              <a:t>Risks/Complications of Tube Feeds</a:t>
            </a:r>
          </a:p>
          <a:p>
            <a:r>
              <a:rPr lang="en-US" dirty="0"/>
              <a:t>Practical Considerations for Tubes</a:t>
            </a:r>
          </a:p>
          <a:p>
            <a:r>
              <a:rPr lang="en-US" dirty="0"/>
              <a:t>Indications for TPN</a:t>
            </a:r>
          </a:p>
          <a:p>
            <a:r>
              <a:rPr lang="en-US" dirty="0"/>
              <a:t>Risks/Complications of TPN</a:t>
            </a:r>
          </a:p>
        </p:txBody>
      </p:sp>
    </p:spTree>
    <p:extLst>
      <p:ext uri="{BB962C8B-B14F-4D97-AF65-F5344CB8AC3E}">
        <p14:creationId xmlns:p14="http://schemas.microsoft.com/office/powerpoint/2010/main" val="142324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Malnutrition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Malnutrition driven by one of :</a:t>
            </a:r>
          </a:p>
          <a:p>
            <a:pPr lvl="1"/>
            <a:r>
              <a:rPr lang="en-US" dirty="0"/>
              <a:t>1. Starvation – nutrient intake does not meet body’s needs</a:t>
            </a:r>
          </a:p>
          <a:p>
            <a:pPr lvl="1"/>
            <a:r>
              <a:rPr lang="en-US" dirty="0"/>
              <a:t>2. Metabolic dysfunction – body fails to metabolize available nutrients in a way that effectively meets their needs</a:t>
            </a:r>
          </a:p>
          <a:p>
            <a:pPr lvl="1"/>
            <a:endParaRPr lang="en-US" dirty="0"/>
          </a:p>
          <a:p>
            <a:r>
              <a:rPr lang="en-US" dirty="0"/>
              <a:t>Consequences of prolonged malnutrition</a:t>
            </a:r>
          </a:p>
          <a:p>
            <a:pPr lvl="1"/>
            <a:r>
              <a:rPr lang="en-US" dirty="0"/>
              <a:t>GI barrier dysfunction</a:t>
            </a:r>
          </a:p>
          <a:p>
            <a:pPr lvl="1"/>
            <a:r>
              <a:rPr lang="en-US" dirty="0"/>
              <a:t>Respiratory insufficiency</a:t>
            </a:r>
          </a:p>
          <a:p>
            <a:pPr lvl="1"/>
            <a:r>
              <a:rPr lang="en-US" dirty="0"/>
              <a:t>Skeletal muscle wasting</a:t>
            </a:r>
          </a:p>
          <a:p>
            <a:pPr lvl="1"/>
            <a:r>
              <a:rPr lang="en-US" dirty="0"/>
              <a:t>Decreased myocardial mass</a:t>
            </a:r>
          </a:p>
          <a:p>
            <a:pPr lvl="1"/>
            <a:r>
              <a:rPr lang="en-US" dirty="0"/>
              <a:t>Renal atrophy</a:t>
            </a:r>
          </a:p>
          <a:p>
            <a:pPr lvl="1"/>
            <a:r>
              <a:rPr lang="en-US" dirty="0"/>
              <a:t>Diastolic cardiac dysfunction</a:t>
            </a:r>
          </a:p>
          <a:p>
            <a:pPr lvl="1"/>
            <a:r>
              <a:rPr lang="en-US" dirty="0"/>
              <a:t>Poor wound healing</a:t>
            </a:r>
          </a:p>
          <a:p>
            <a:pPr lvl="1"/>
            <a:r>
              <a:rPr lang="en-US" dirty="0" err="1"/>
              <a:t>Immunesuppression</a:t>
            </a:r>
            <a:r>
              <a:rPr lang="en-US" dirty="0"/>
              <a:t> – i.e. worsening infections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8A520-4589-4D26-AF2F-DC9EB6CC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A9ED6C-CEA8-4EF6-832F-43587CC1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considering what type of nutrition is best, ask yourself: “what is the end goal for nutrition for my patient and how long will it take me to get there?”</a:t>
            </a:r>
          </a:p>
          <a:p>
            <a:r>
              <a:rPr lang="en-US" dirty="0"/>
              <a:t>“Normal” – oral diet</a:t>
            </a:r>
          </a:p>
          <a:p>
            <a:pPr lvl="1"/>
            <a:r>
              <a:rPr lang="en-US" dirty="0"/>
              <a:t>Don’t forget supplements if needed:</a:t>
            </a:r>
          </a:p>
          <a:p>
            <a:pPr lvl="2"/>
            <a:r>
              <a:rPr lang="en-US" dirty="0"/>
              <a:t>Multivitamin, Iron*, Zinc</a:t>
            </a:r>
          </a:p>
          <a:p>
            <a:pPr lvl="2"/>
            <a:r>
              <a:rPr lang="en-US" dirty="0"/>
              <a:t>Ensure/Boost</a:t>
            </a:r>
          </a:p>
          <a:p>
            <a:pPr lvl="1"/>
            <a:r>
              <a:rPr lang="en-US" dirty="0"/>
              <a:t>Don’t forget special diets:</a:t>
            </a:r>
          </a:p>
          <a:p>
            <a:pPr lvl="2"/>
            <a:r>
              <a:rPr lang="en-US" dirty="0"/>
              <a:t>High or Low </a:t>
            </a:r>
            <a:r>
              <a:rPr lang="en-US" dirty="0" err="1"/>
              <a:t>Fibre</a:t>
            </a:r>
            <a:endParaRPr lang="en-US" dirty="0"/>
          </a:p>
          <a:p>
            <a:pPr lvl="2"/>
            <a:r>
              <a:rPr lang="en-US" dirty="0"/>
              <a:t>High Protein</a:t>
            </a:r>
          </a:p>
          <a:p>
            <a:pPr lvl="2"/>
            <a:endParaRPr lang="en-US" dirty="0"/>
          </a:p>
          <a:p>
            <a:r>
              <a:rPr lang="en-US" dirty="0"/>
              <a:t>Enteral Feeds</a:t>
            </a:r>
          </a:p>
          <a:p>
            <a:pPr lvl="1"/>
            <a:r>
              <a:rPr lang="en-US" dirty="0"/>
              <a:t>Use the GI tract when it is available and safe to do so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D6D426-B0B1-4D15-8BE4-C0442AE6B527}"/>
              </a:ext>
            </a:extLst>
          </p:cNvPr>
          <p:cNvSpPr txBox="1"/>
          <p:nvPr/>
        </p:nvSpPr>
        <p:spPr>
          <a:xfrm>
            <a:off x="6705600" y="4343400"/>
            <a:ext cx="2000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* please, to save your patient do not give iron when NPO, CF or when GI tract is unhappy</a:t>
            </a:r>
          </a:p>
        </p:txBody>
      </p:sp>
    </p:spTree>
    <p:extLst>
      <p:ext uri="{BB962C8B-B14F-4D97-AF65-F5344CB8AC3E}">
        <p14:creationId xmlns:p14="http://schemas.microsoft.com/office/powerpoint/2010/main" val="179217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B9D7A-7D16-4524-81C3-30AB6337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Enteral Feeds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7A8BA5-B9D3-424D-A063-7EC3668C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Contraindications:</a:t>
            </a:r>
          </a:p>
          <a:p>
            <a:pPr lvl="1"/>
            <a:r>
              <a:rPr lang="en-US" dirty="0"/>
              <a:t>Intractable vomiting/diarrhea</a:t>
            </a:r>
          </a:p>
          <a:p>
            <a:pPr lvl="1"/>
            <a:r>
              <a:rPr lang="en-US" dirty="0"/>
              <a:t>Paralytic ileus</a:t>
            </a:r>
          </a:p>
          <a:p>
            <a:pPr lvl="1"/>
            <a:r>
              <a:rPr lang="en-US" dirty="0"/>
              <a:t>High output enterocutaneous fistula</a:t>
            </a:r>
          </a:p>
          <a:p>
            <a:pPr lvl="1"/>
            <a:r>
              <a:rPr lang="en-US" dirty="0"/>
              <a:t>GI obstruction, GI ischemia</a:t>
            </a:r>
          </a:p>
          <a:p>
            <a:pPr lvl="1"/>
            <a:r>
              <a:rPr lang="en-US" dirty="0"/>
              <a:t>Diffuse peritonitis</a:t>
            </a:r>
          </a:p>
          <a:p>
            <a:pPr lvl="1"/>
            <a:r>
              <a:rPr lang="en-US" dirty="0"/>
              <a:t>Severe shock, GI hemorrhage, GI malabsorption</a:t>
            </a:r>
          </a:p>
          <a:p>
            <a:pPr lvl="1"/>
            <a:r>
              <a:rPr lang="en-US" dirty="0"/>
              <a:t>Short gut, i.e. &lt;100 cm of small bowel left</a:t>
            </a:r>
          </a:p>
          <a:p>
            <a:pPr lvl="1"/>
            <a:r>
              <a:rPr lang="en-US" dirty="0"/>
              <a:t>Inability to gain access</a:t>
            </a:r>
          </a:p>
          <a:p>
            <a:pPr lvl="1"/>
            <a:r>
              <a:rPr lang="en-US" dirty="0"/>
              <a:t>Need for enteral nutrition &lt;7 days*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3B263B1-F74A-432E-B5A1-283846AD11E6}"/>
              </a:ext>
            </a:extLst>
          </p:cNvPr>
          <p:cNvSpPr txBox="1"/>
          <p:nvPr/>
        </p:nvSpPr>
        <p:spPr>
          <a:xfrm>
            <a:off x="6172616" y="1676401"/>
            <a:ext cx="2057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*</a:t>
            </a:r>
            <a:r>
              <a:rPr lang="en-US" sz="1600" dirty="0" err="1"/>
              <a:t>occassionally</a:t>
            </a:r>
            <a:r>
              <a:rPr lang="en-US" sz="1600" dirty="0"/>
              <a:t> this is unknown, </a:t>
            </a:r>
            <a:r>
              <a:rPr lang="en-US" sz="1600" dirty="0" err="1"/>
              <a:t>eg.</a:t>
            </a:r>
            <a:r>
              <a:rPr lang="en-US" sz="1600" dirty="0"/>
              <a:t> Severe pancreatitis, or recovery after major surgery</a:t>
            </a:r>
          </a:p>
        </p:txBody>
      </p:sp>
    </p:spTree>
    <p:extLst>
      <p:ext uri="{BB962C8B-B14F-4D97-AF65-F5344CB8AC3E}">
        <p14:creationId xmlns:p14="http://schemas.microsoft.com/office/powerpoint/2010/main" val="142572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470DA-D18A-4BF7-A347-BC2D09E0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Parenteral 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54DC33-D2A4-408B-9C19-BADBC6724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Supply all nutrition needed through intravenous access</a:t>
            </a:r>
          </a:p>
          <a:p>
            <a:pPr lvl="1"/>
            <a:r>
              <a:rPr lang="en-US" dirty="0"/>
              <a:t>Unless rare circumstances this should be through central line access</a:t>
            </a:r>
          </a:p>
          <a:p>
            <a:pPr lvl="2"/>
            <a:r>
              <a:rPr lang="en-US" dirty="0" err="1"/>
              <a:t>Eg.</a:t>
            </a:r>
            <a:r>
              <a:rPr lang="en-US" dirty="0"/>
              <a:t> PICC or Internal Jugular/Subclavian</a:t>
            </a:r>
          </a:p>
          <a:p>
            <a:pPr lvl="2"/>
            <a:r>
              <a:rPr lang="en-US" dirty="0"/>
              <a:t>Not typically through port</a:t>
            </a:r>
          </a:p>
          <a:p>
            <a:pPr lvl="2"/>
            <a:endParaRPr lang="en-US" dirty="0"/>
          </a:p>
          <a:p>
            <a:r>
              <a:rPr lang="en-US" dirty="0"/>
              <a:t>Contraindications</a:t>
            </a:r>
          </a:p>
          <a:p>
            <a:pPr lvl="1"/>
            <a:r>
              <a:rPr lang="en-US" dirty="0"/>
              <a:t>Inadequate access/wrong preparation</a:t>
            </a:r>
          </a:p>
          <a:p>
            <a:pPr lvl="2"/>
            <a:r>
              <a:rPr lang="en-US" dirty="0"/>
              <a:t>There are peripheral preparations, that are used very short term and very rarely</a:t>
            </a:r>
          </a:p>
          <a:p>
            <a:pPr lvl="1"/>
            <a:r>
              <a:rPr lang="en-US" dirty="0"/>
              <a:t>Need for nutrition &lt;7 days, and typically should be needed for 14 days+</a:t>
            </a:r>
          </a:p>
        </p:txBody>
      </p:sp>
    </p:spTree>
    <p:extLst>
      <p:ext uri="{BB962C8B-B14F-4D97-AF65-F5344CB8AC3E}">
        <p14:creationId xmlns:p14="http://schemas.microsoft.com/office/powerpoint/2010/main" val="158140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A4C22-452C-4139-B905-1B7D0EC8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for Nutrition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523447C-1278-4011-A74D-CB524630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239" y="1222748"/>
            <a:ext cx="3677152" cy="5502032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31E1830B-688C-4965-AF33-ACBCB4D8CC70}"/>
              </a:ext>
            </a:extLst>
          </p:cNvPr>
          <p:cNvSpPr/>
          <p:nvPr/>
        </p:nvSpPr>
        <p:spPr>
          <a:xfrm>
            <a:off x="5334001" y="2590800"/>
            <a:ext cx="609600" cy="457200"/>
          </a:xfrm>
          <a:prstGeom prst="roundRect">
            <a:avLst/>
          </a:prstGeom>
          <a:noFill/>
          <a:ln w="28575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A1D1C7F9-4AB9-445B-A402-1DD788801B24}"/>
              </a:ext>
            </a:extLst>
          </p:cNvPr>
          <p:cNvSpPr/>
          <p:nvPr/>
        </p:nvSpPr>
        <p:spPr>
          <a:xfrm>
            <a:off x="6101624" y="4653013"/>
            <a:ext cx="514484" cy="457200"/>
          </a:xfrm>
          <a:prstGeom prst="roundRect">
            <a:avLst/>
          </a:prstGeom>
          <a:noFill/>
          <a:ln w="28575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4E80BD-EF4C-407F-B043-393DB19DDD30}"/>
              </a:ext>
            </a:extLst>
          </p:cNvPr>
          <p:cNvSpPr txBox="1"/>
          <p:nvPr/>
        </p:nvSpPr>
        <p:spPr>
          <a:xfrm>
            <a:off x="6616108" y="1828800"/>
            <a:ext cx="2414753" cy="75713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Pyloric Feeding Routes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AE5AB1CF-9D61-44FA-9699-E30EDE4BC65B}"/>
              </a:ext>
            </a:extLst>
          </p:cNvPr>
          <p:cNvSpPr/>
          <p:nvPr/>
        </p:nvSpPr>
        <p:spPr>
          <a:xfrm>
            <a:off x="3581400" y="2240114"/>
            <a:ext cx="685800" cy="565868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EABA1DAB-130B-4175-B16E-CDEFEA787E1D}"/>
              </a:ext>
            </a:extLst>
          </p:cNvPr>
          <p:cNvSpPr/>
          <p:nvPr/>
        </p:nvSpPr>
        <p:spPr>
          <a:xfrm>
            <a:off x="6172616" y="5867400"/>
            <a:ext cx="514484" cy="565868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08118E1-739F-4221-83AA-7B154A8AE683}"/>
              </a:ext>
            </a:extLst>
          </p:cNvPr>
          <p:cNvSpPr txBox="1"/>
          <p:nvPr/>
        </p:nvSpPr>
        <p:spPr>
          <a:xfrm>
            <a:off x="6801430" y="3429000"/>
            <a:ext cx="2115101" cy="10895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Post Pyloric Feeding Routes</a:t>
            </a:r>
          </a:p>
        </p:txBody>
      </p:sp>
    </p:spTree>
    <p:extLst>
      <p:ext uri="{BB962C8B-B14F-4D97-AF65-F5344CB8AC3E}">
        <p14:creationId xmlns:p14="http://schemas.microsoft.com/office/powerpoint/2010/main" val="42637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AFB80-E94D-4E87-BC1A-F7331493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Enteral Feeds – i.e. Tube Feeds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43C256-2950-4EC4-8D24-4F5EEF571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Indications</a:t>
            </a:r>
          </a:p>
          <a:p>
            <a:pPr lvl="1"/>
            <a:r>
              <a:rPr lang="en-US" dirty="0"/>
              <a:t>Poor oral intake</a:t>
            </a:r>
          </a:p>
          <a:p>
            <a:pPr lvl="2"/>
            <a:r>
              <a:rPr lang="en-US" dirty="0"/>
              <a:t>Stroke</a:t>
            </a:r>
          </a:p>
          <a:p>
            <a:pPr lvl="2"/>
            <a:r>
              <a:rPr lang="en-US" dirty="0"/>
              <a:t>Muscular Troubles</a:t>
            </a:r>
          </a:p>
          <a:p>
            <a:pPr lvl="2"/>
            <a:r>
              <a:rPr lang="en-US" dirty="0"/>
              <a:t>Trauma</a:t>
            </a:r>
          </a:p>
          <a:p>
            <a:pPr lvl="2"/>
            <a:r>
              <a:rPr lang="en-US" dirty="0"/>
              <a:t>ICU admission for other causes, </a:t>
            </a:r>
            <a:r>
              <a:rPr lang="en-US" dirty="0" err="1"/>
              <a:t>eg.</a:t>
            </a:r>
            <a:r>
              <a:rPr lang="en-US" dirty="0"/>
              <a:t> Pneumonia etc.</a:t>
            </a:r>
          </a:p>
          <a:p>
            <a:pPr lvl="1"/>
            <a:r>
              <a:rPr lang="en-US" dirty="0"/>
              <a:t>Other diseases with normal functioning oral-pharyngeal phase</a:t>
            </a:r>
          </a:p>
          <a:p>
            <a:pPr lvl="2"/>
            <a:r>
              <a:rPr lang="en-US" dirty="0"/>
              <a:t>Pancreatitis (pyloric or post pyloric)</a:t>
            </a:r>
          </a:p>
          <a:p>
            <a:pPr lvl="2"/>
            <a:r>
              <a:rPr lang="en-US" dirty="0"/>
              <a:t>Post or pre surgery for nutritional support</a:t>
            </a:r>
          </a:p>
        </p:txBody>
      </p:sp>
    </p:spTree>
    <p:extLst>
      <p:ext uri="{BB962C8B-B14F-4D97-AF65-F5344CB8AC3E}">
        <p14:creationId xmlns:p14="http://schemas.microsoft.com/office/powerpoint/2010/main" val="245871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376</TotalTime>
  <Words>761</Words>
  <Application>Microsoft Office PowerPoint</Application>
  <PresentationFormat>Overhead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Chalkboard 16x9</vt:lpstr>
      <vt:lpstr>The Highlights of Nutrition</vt:lpstr>
      <vt:lpstr>Conflict of Interest</vt:lpstr>
      <vt:lpstr>Objectives – Tube Feeds</vt:lpstr>
      <vt:lpstr>Malnutrition</vt:lpstr>
      <vt:lpstr>Types of nutrition</vt:lpstr>
      <vt:lpstr>Enteral Feeds</vt:lpstr>
      <vt:lpstr>Parenteral Nutrition</vt:lpstr>
      <vt:lpstr>Routes for Nutrition</vt:lpstr>
      <vt:lpstr>Enteral Feeds – i.e. Tube Feeds</vt:lpstr>
      <vt:lpstr>Enteral Feeds – pyloric vs. post pyloric</vt:lpstr>
      <vt:lpstr>Indications/Benefits of EN</vt:lpstr>
      <vt:lpstr>Risks/Complications of TF</vt:lpstr>
      <vt:lpstr>Practical Considerations for tubes</vt:lpstr>
      <vt:lpstr>Parenteral Nutrition</vt:lpstr>
      <vt:lpstr>When to wean</vt:lpstr>
      <vt:lpstr>Placement/Use/Removal PEG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Highlights of Nutrition</dc:title>
  <dc:creator>E Thompson</dc:creator>
  <cp:lastModifiedBy>Dr. E. Thompson</cp:lastModifiedBy>
  <cp:revision>11</cp:revision>
  <dcterms:created xsi:type="dcterms:W3CDTF">2019-01-06T17:56:18Z</dcterms:created>
  <dcterms:modified xsi:type="dcterms:W3CDTF">2019-01-07T21:57:22Z</dcterms:modified>
</cp:coreProperties>
</file>