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72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65" r:id="rId12"/>
    <p:sldId id="266" r:id="rId13"/>
    <p:sldId id="264" r:id="rId14"/>
    <p:sldId id="267" r:id="rId15"/>
    <p:sldId id="268" r:id="rId16"/>
    <p:sldId id="269" r:id="rId17"/>
    <p:sldId id="273" r:id="rId18"/>
    <p:sldId id="27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 Stimulated Recall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have an effective discussion</a:t>
            </a:r>
          </a:p>
          <a:p>
            <a:r>
              <a:rPr lang="en-US" dirty="0" smtClean="0"/>
              <a:t>Natalie MacLeod Schroeder, </a:t>
            </a:r>
            <a:r>
              <a:rPr lang="en-US" dirty="0" smtClean="0"/>
              <a:t>PhD, </a:t>
            </a:r>
            <a:r>
              <a:rPr lang="en-US" dirty="0" err="1" smtClean="0"/>
              <a:t>OTReg</a:t>
            </a:r>
            <a:r>
              <a:rPr lang="en-US" dirty="0" smtClean="0"/>
              <a:t>(MB)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6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“What specific features led you to the management that you chose?”</a:t>
            </a:r>
          </a:p>
          <a:p>
            <a:r>
              <a:rPr lang="en-US" sz="2800" dirty="0" smtClean="0"/>
              <a:t>Discussion should include pharmacologic and non-pharmacologic interventions.</a:t>
            </a:r>
          </a:p>
          <a:p>
            <a:r>
              <a:rPr lang="en-US" sz="2800" dirty="0" smtClean="0"/>
              <a:t>Were other treatment options considered, deferred, ruled out?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126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Disease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Outline their approach to monitoring of common chronic diseases.</a:t>
            </a:r>
          </a:p>
          <a:p>
            <a:r>
              <a:rPr lang="en-US" sz="2800" dirty="0" smtClean="0"/>
              <a:t>Identify resources that are available to themselves and their patients.</a:t>
            </a:r>
          </a:p>
          <a:p>
            <a:r>
              <a:rPr lang="en-US" sz="2800" dirty="0" smtClean="0"/>
              <a:t>Outline their treatment strategies for common chronic diseases.  </a:t>
            </a:r>
          </a:p>
          <a:p>
            <a:r>
              <a:rPr lang="en-US" sz="2800" dirty="0" smtClean="0"/>
              <a:t>Discuss barriers to optimal care.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70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Promotion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Outline their usual practice with regard to screening modalities, e.g., mammography, BP screening, </a:t>
            </a:r>
            <a:r>
              <a:rPr lang="en-US" sz="2800" dirty="0" err="1" smtClean="0"/>
              <a:t>coloncheck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Outline their usual practice with regard to lifestyle interventions, e.g., smoking cessation, substance use, diet, exercise.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096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“Do you recall if a decision was made about follow up?”</a:t>
            </a:r>
          </a:p>
          <a:p>
            <a:r>
              <a:rPr lang="en-US" sz="2800" dirty="0" smtClean="0"/>
              <a:t>What factors influenced that decision/recommendation?</a:t>
            </a:r>
          </a:p>
          <a:p>
            <a:r>
              <a:rPr lang="en-US" sz="2800" dirty="0" smtClean="0"/>
              <a:t>Did the follow up occur?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99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Care – </a:t>
            </a:r>
            <a:br>
              <a:rPr lang="en-US" dirty="0" smtClean="0"/>
            </a:br>
            <a:r>
              <a:rPr lang="en-US" dirty="0" smtClean="0"/>
              <a:t>Patient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“Patient characteristics can influence decision-making.  Was there anything in particular about this patient that influenced your decisions regarding management?”</a:t>
            </a:r>
          </a:p>
          <a:p>
            <a:r>
              <a:rPr lang="en-US" sz="2800" dirty="0" smtClean="0"/>
              <a:t>Allows recognition of specific circumstances.</a:t>
            </a:r>
          </a:p>
          <a:p>
            <a:r>
              <a:rPr lang="en-US" sz="2800" dirty="0" smtClean="0"/>
              <a:t>Blaming of patient not acceptable.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444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Care – </a:t>
            </a:r>
            <a:br>
              <a:rPr lang="en-US" dirty="0" smtClean="0"/>
            </a:br>
            <a:r>
              <a:rPr lang="en-US" dirty="0" smtClean="0"/>
              <a:t>Practice/System</a:t>
            </a:r>
            <a:br>
              <a:rPr lang="en-US" dirty="0" smtClean="0"/>
            </a:b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“Is there anything specific about your practice setting that influenced your management in this case?”</a:t>
            </a:r>
          </a:p>
          <a:p>
            <a:r>
              <a:rPr lang="en-US" sz="2800" dirty="0" smtClean="0"/>
              <a:t>“What changes would improve your ability to deliver care to this patient?”</a:t>
            </a:r>
          </a:p>
          <a:p>
            <a:r>
              <a:rPr lang="en-US" sz="2800" dirty="0" smtClean="0"/>
              <a:t>Could be lack of familiarity with resources (early), and/or need for systems improvement.</a:t>
            </a:r>
          </a:p>
          <a:p>
            <a:r>
              <a:rPr lang="en-US" sz="2800" dirty="0" smtClean="0"/>
              <a:t>Identify need to adapt to the system as it exists.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714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Evaluation of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Supervisor should come away with an opinion as to the physician’s approach to clinical decision making for each case.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04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Looking back at the reviewed charts, what items would you flag for follow up? Why?</a:t>
            </a:r>
          </a:p>
        </p:txBody>
      </p:sp>
    </p:spTree>
    <p:extLst>
      <p:ext uri="{BB962C8B-B14F-4D97-AF65-F5344CB8AC3E}">
        <p14:creationId xmlns:p14="http://schemas.microsoft.com/office/powerpoint/2010/main" val="15935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work in partners to have a conversation about the charts/events you identified.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78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649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have no conflict of interest to disclose.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496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the end of the session, participants should be able to:</a:t>
            </a:r>
          </a:p>
          <a:p>
            <a:pPr lvl="1"/>
            <a:r>
              <a:rPr lang="en-US" sz="2600" dirty="0" smtClean="0"/>
              <a:t>Describe an approach to leading a chart stimulated recall session</a:t>
            </a:r>
          </a:p>
          <a:p>
            <a:pPr lvl="1"/>
            <a:r>
              <a:rPr lang="en-US" sz="2600" dirty="0" smtClean="0"/>
              <a:t>List topics that may be covered in a session</a:t>
            </a:r>
          </a:p>
          <a:p>
            <a:pPr lvl="1"/>
            <a:r>
              <a:rPr lang="en-US" sz="2600" dirty="0" smtClean="0"/>
              <a:t>Highlight potential benefits for both the supervisor and the physician being supervised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7389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Follow up on charts flagged at chart audit</a:t>
            </a:r>
          </a:p>
          <a:p>
            <a:r>
              <a:rPr lang="en-US" sz="2800" dirty="0" smtClean="0"/>
              <a:t>Allow physician to demonstrate their clinical reasoning skills</a:t>
            </a:r>
          </a:p>
          <a:p>
            <a:r>
              <a:rPr lang="en-US" sz="2800" dirty="0" smtClean="0"/>
              <a:t>Discuss common problems and approaches to investigation and management </a:t>
            </a:r>
          </a:p>
          <a:p>
            <a:r>
              <a:rPr lang="en-US" sz="2800" dirty="0" smtClean="0"/>
              <a:t>Permit discussion of factors external to physician that can impact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9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Should be conducted as a collegial discussion, ideally, NOT as an examination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72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May be red flags, but most often not</a:t>
            </a:r>
          </a:p>
          <a:p>
            <a:r>
              <a:rPr lang="en-US" sz="2800" dirty="0" smtClean="0"/>
              <a:t>Variations in approach, investigation, management</a:t>
            </a:r>
          </a:p>
          <a:p>
            <a:r>
              <a:rPr lang="en-US" sz="2800" dirty="0" smtClean="0"/>
              <a:t>Medication choices – old </a:t>
            </a:r>
            <a:r>
              <a:rPr lang="en-US" sz="2800" dirty="0" err="1" smtClean="0"/>
              <a:t>vs</a:t>
            </a:r>
            <a:r>
              <a:rPr lang="en-US" sz="2800" dirty="0" smtClean="0"/>
              <a:t> new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39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Review 2-3 files that were identified at chart audit.</a:t>
            </a:r>
            <a:endParaRPr lang="en-US" sz="2800" dirty="0"/>
          </a:p>
          <a:p>
            <a:r>
              <a:rPr lang="en-US" sz="2800" dirty="0" smtClean="0"/>
              <a:t>“Please tell me about this visit.”</a:t>
            </a:r>
          </a:p>
          <a:p>
            <a:r>
              <a:rPr lang="en-US" sz="2800" dirty="0" smtClean="0"/>
              <a:t>Allow the physician to highlight the presenting complaint and the key points.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555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“How did you get there?”</a:t>
            </a:r>
          </a:p>
          <a:p>
            <a:r>
              <a:rPr lang="en-US" sz="2800" dirty="0" smtClean="0"/>
              <a:t>From the office visit - </a:t>
            </a:r>
          </a:p>
          <a:p>
            <a:r>
              <a:rPr lang="en-US" sz="2800" dirty="0" smtClean="0"/>
              <a:t>Key features which led to diagnosis/</a:t>
            </a:r>
            <a:r>
              <a:rPr lang="en-US" sz="2800" dirty="0" err="1" smtClean="0"/>
              <a:t>DDx</a:t>
            </a:r>
            <a:r>
              <a:rPr lang="en-US" sz="2800" dirty="0" smtClean="0"/>
              <a:t> or clinical impression.</a:t>
            </a:r>
          </a:p>
          <a:p>
            <a:r>
              <a:rPr lang="en-US" sz="2800" dirty="0" smtClean="0"/>
              <a:t>Were there other conditions that were ruled out and how.</a:t>
            </a:r>
          </a:p>
          <a:p>
            <a:r>
              <a:rPr lang="en-US" sz="2800" dirty="0" smtClean="0"/>
              <a:t>Background knowledge of the patient (ongoing care) can also be communicated here.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99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and </a:t>
            </a:r>
            <a:br>
              <a:rPr lang="en-US" dirty="0" smtClean="0"/>
            </a:br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“What specific features led you to the investigations/referral that you chose?”</a:t>
            </a:r>
          </a:p>
          <a:p>
            <a:r>
              <a:rPr lang="en-US" sz="2800" dirty="0" smtClean="0"/>
              <a:t>Were other investigations/referrals considered? </a:t>
            </a:r>
          </a:p>
          <a:p>
            <a:pPr lvl="1"/>
            <a:r>
              <a:rPr lang="en-US" sz="2600" dirty="0" smtClean="0"/>
              <a:t>What factors came into play in the decision-making process?</a:t>
            </a:r>
          </a:p>
          <a:p>
            <a:pPr lvl="1"/>
            <a:r>
              <a:rPr lang="en-US" sz="2600" dirty="0" smtClean="0"/>
              <a:t>What next steps might be taken if A occurs, or B occurs – theoretical discussion.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080693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71</TotalTime>
  <Words>584</Words>
  <Application>Microsoft Office PowerPoint</Application>
  <PresentationFormat>Widescreen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Wingdings 2</vt:lpstr>
      <vt:lpstr>Frame</vt:lpstr>
      <vt:lpstr>Chart Stimulated Recall</vt:lpstr>
      <vt:lpstr>Conflict of Interest</vt:lpstr>
      <vt:lpstr>Objectives</vt:lpstr>
      <vt:lpstr>Purpose</vt:lpstr>
      <vt:lpstr>Purpose</vt:lpstr>
      <vt:lpstr>Flags</vt:lpstr>
      <vt:lpstr>Process </vt:lpstr>
      <vt:lpstr>Clinical assessment</vt:lpstr>
      <vt:lpstr>Investigations and  Referrals</vt:lpstr>
      <vt:lpstr>Treatment</vt:lpstr>
      <vt:lpstr>Chronic Disease Management</vt:lpstr>
      <vt:lpstr>Health Promotion and Prevention</vt:lpstr>
      <vt:lpstr>Follow up</vt:lpstr>
      <vt:lpstr>Context of Care –  Patient Factors</vt:lpstr>
      <vt:lpstr>Context of Care –  Practice/System Factors</vt:lpstr>
      <vt:lpstr>Overall Evaluation of case</vt:lpstr>
      <vt:lpstr>Practice</vt:lpstr>
      <vt:lpstr>Practice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Stimulated Recall</dc:title>
  <dc:creator>Marilyn Singer</dc:creator>
  <cp:lastModifiedBy>Natalie MacLeod Schroeder</cp:lastModifiedBy>
  <cp:revision>10</cp:revision>
  <dcterms:created xsi:type="dcterms:W3CDTF">2016-01-08T22:12:56Z</dcterms:created>
  <dcterms:modified xsi:type="dcterms:W3CDTF">2019-03-27T14:31:51Z</dcterms:modified>
</cp:coreProperties>
</file>