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256" r:id="rId2"/>
    <p:sldId id="265" r:id="rId3"/>
    <p:sldId id="257" r:id="rId4"/>
    <p:sldId id="264" r:id="rId5"/>
    <p:sldId id="258" r:id="rId6"/>
    <p:sldId id="259" r:id="rId7"/>
    <p:sldId id="266" r:id="rId8"/>
    <p:sldId id="269" r:id="rId9"/>
    <p:sldId id="270" r:id="rId10"/>
    <p:sldId id="271" r:id="rId11"/>
    <p:sldId id="267" r:id="rId12"/>
    <p:sldId id="268" r:id="rId13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3043343" cy="465455"/>
          </a:xfrm>
          <a:prstGeom prst="rect">
            <a:avLst/>
          </a:prstGeom>
        </p:spPr>
        <p:txBody>
          <a:bodyPr vert="horz" lIns="93673" tIns="46837" rIns="93673" bIns="46837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4" y="4"/>
            <a:ext cx="3043343" cy="465455"/>
          </a:xfrm>
          <a:prstGeom prst="rect">
            <a:avLst/>
          </a:prstGeom>
        </p:spPr>
        <p:txBody>
          <a:bodyPr vert="horz" lIns="93673" tIns="46837" rIns="93673" bIns="46837" rtlCol="0"/>
          <a:lstStyle>
            <a:lvl1pPr algn="r">
              <a:defRPr sz="1200"/>
            </a:lvl1pPr>
          </a:lstStyle>
          <a:p>
            <a:fld id="{F6427AB3-4202-49E4-A0A2-2183B3AB6829}" type="datetimeFigureOut">
              <a:rPr lang="en-CA" smtClean="0"/>
              <a:t>01/04/2019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673" tIns="46837" rIns="93673" bIns="46837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7"/>
            <a:ext cx="5618480" cy="4189095"/>
          </a:xfrm>
          <a:prstGeom prst="rect">
            <a:avLst/>
          </a:prstGeom>
        </p:spPr>
        <p:txBody>
          <a:bodyPr vert="horz" lIns="93673" tIns="46837" rIns="93673" bIns="4683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8842033"/>
            <a:ext cx="3043343" cy="465455"/>
          </a:xfrm>
          <a:prstGeom prst="rect">
            <a:avLst/>
          </a:prstGeom>
        </p:spPr>
        <p:txBody>
          <a:bodyPr vert="horz" lIns="93673" tIns="46837" rIns="93673" bIns="46837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4" y="8842033"/>
            <a:ext cx="3043343" cy="465455"/>
          </a:xfrm>
          <a:prstGeom prst="rect">
            <a:avLst/>
          </a:prstGeom>
        </p:spPr>
        <p:txBody>
          <a:bodyPr vert="horz" lIns="93673" tIns="46837" rIns="93673" bIns="46837" rtlCol="0" anchor="b"/>
          <a:lstStyle>
            <a:lvl1pPr algn="r">
              <a:defRPr sz="1200"/>
            </a:lvl1pPr>
          </a:lstStyle>
          <a:p>
            <a:fld id="{F5225FC8-4DBD-4D46-9652-22EBDA2CF2D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2832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I know that some of you here today have been or currently are a conditional registrant so you know all about what this term means, however, for those of you who are not and do not know what the definition of a conditional registrant 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25FC8-4DBD-4D46-9652-22EBDA2CF2D4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75299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Agreeing to be a practice supervisor for a conditional registrant</a:t>
            </a:r>
            <a:r>
              <a:rPr lang="en-CA" baseline="0" dirty="0"/>
              <a:t> can potentially be for a very long period of time.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25FC8-4DBD-4D46-9652-22EBDA2CF2D4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7628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E9C69-B101-4755-A8F8-CF66E7DAD081}" type="datetimeFigureOut">
              <a:rPr lang="en-CA" smtClean="0"/>
              <a:t>01/04/2019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4231-E4CD-4D5B-9B75-FEB903F3C8F1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8869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E9C69-B101-4755-A8F8-CF66E7DAD081}" type="datetimeFigureOut">
              <a:rPr lang="en-CA" smtClean="0"/>
              <a:t>01/04/2019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4231-E4CD-4D5B-9B75-FEB903F3C8F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1589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E9C69-B101-4755-A8F8-CF66E7DAD081}" type="datetimeFigureOut">
              <a:rPr lang="en-CA" smtClean="0"/>
              <a:t>01/04/2019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4231-E4CD-4D5B-9B75-FEB903F3C8F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79627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E9C69-B101-4755-A8F8-CF66E7DAD081}" type="datetimeFigureOut">
              <a:rPr lang="en-CA" smtClean="0"/>
              <a:t>01/04/2019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4231-E4CD-4D5B-9B75-FEB903F3C8F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9283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E9C69-B101-4755-A8F8-CF66E7DAD081}" type="datetimeFigureOut">
              <a:rPr lang="en-CA" smtClean="0"/>
              <a:t>01/04/2019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4231-E4CD-4D5B-9B75-FEB903F3C8F1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9951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E9C69-B101-4755-A8F8-CF66E7DAD081}" type="datetimeFigureOut">
              <a:rPr lang="en-CA" smtClean="0"/>
              <a:t>01/04/2019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4231-E4CD-4D5B-9B75-FEB903F3C8F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56646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E9C69-B101-4755-A8F8-CF66E7DAD081}" type="datetimeFigureOut">
              <a:rPr lang="en-CA" smtClean="0"/>
              <a:t>01/04/2019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4231-E4CD-4D5B-9B75-FEB903F3C8F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1057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E9C69-B101-4755-A8F8-CF66E7DAD081}" type="datetimeFigureOut">
              <a:rPr lang="en-CA" smtClean="0"/>
              <a:t>01/04/2019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4231-E4CD-4D5B-9B75-FEB903F3C8F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6855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E9C69-B101-4755-A8F8-CF66E7DAD081}" type="datetimeFigureOut">
              <a:rPr lang="en-CA" smtClean="0"/>
              <a:t>01/04/2019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4231-E4CD-4D5B-9B75-FEB903F3C8F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5694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A62E9C69-B101-4755-A8F8-CF66E7DAD081}" type="datetimeFigureOut">
              <a:rPr lang="en-CA" smtClean="0"/>
              <a:t>01/04/2019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924231-E4CD-4D5B-9B75-FEB903F3C8F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01699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E9C69-B101-4755-A8F8-CF66E7DAD081}" type="datetimeFigureOut">
              <a:rPr lang="en-CA" smtClean="0"/>
              <a:t>01/04/2019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4231-E4CD-4D5B-9B75-FEB903F3C8F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82426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62E9C69-B101-4755-A8F8-CF66E7DAD081}" type="datetimeFigureOut">
              <a:rPr lang="en-CA" smtClean="0"/>
              <a:t>01/04/2019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D924231-E4CD-4D5B-9B75-FEB903F3C8F1}" type="slidenum">
              <a:rPr lang="en-CA" smtClean="0"/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442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1557338"/>
            <a:ext cx="9144000" cy="3095798"/>
          </a:xfrm>
        </p:spPr>
        <p:txBody>
          <a:bodyPr>
            <a:normAutofit fontScale="90000"/>
          </a:bodyPr>
          <a:lstStyle/>
          <a:p>
            <a:pPr algn="ctr"/>
            <a:r>
              <a:rPr lang="en-CA" b="1" dirty="0"/>
              <a:t>Roles, Responsibilities and Reporting Requirements of a </a:t>
            </a:r>
            <a:br>
              <a:rPr lang="en-CA" b="1" dirty="0"/>
            </a:br>
            <a:r>
              <a:rPr lang="en-CA" b="1" dirty="0"/>
              <a:t>Practice Supervisor</a:t>
            </a:r>
            <a:br>
              <a:rPr lang="en-CA" b="1" dirty="0"/>
            </a:br>
            <a:br>
              <a:rPr lang="en-CA" b="1" dirty="0"/>
            </a:br>
            <a:r>
              <a:rPr lang="en-CA" b="1" dirty="0"/>
              <a:t>2019</a:t>
            </a:r>
            <a:br>
              <a:rPr lang="en-CA" sz="1800" b="1" dirty="0"/>
            </a:br>
            <a:endParaRPr lang="en-CA" sz="18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77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47268-F8C6-4298-9DB4-36F6C2D9E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982156"/>
          </a:xfrm>
        </p:spPr>
        <p:txBody>
          <a:bodyPr>
            <a:normAutofit/>
          </a:bodyPr>
          <a:lstStyle/>
          <a:p>
            <a:pPr algn="ctr"/>
            <a:r>
              <a:rPr lang="en-CA" sz="4000" dirty="0"/>
              <a:t>Reporting Schedules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55744-C144-4679-BFED-33663FFDCC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988840"/>
            <a:ext cx="7543801" cy="3880254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CA" b="1" dirty="0"/>
              <a:t>Practice Ready Assessment (PRA’s) Registrants and MLPIMG’s </a:t>
            </a:r>
            <a:endParaRPr lang="en-CA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CA" sz="1600" dirty="0"/>
              <a:t>Monitor Reports:</a:t>
            </a:r>
          </a:p>
          <a:p>
            <a:pPr marL="756666" lvl="4" indent="-285750"/>
            <a:r>
              <a:rPr lang="en-CA" sz="1600" dirty="0"/>
              <a:t>Every month for first 3 months</a:t>
            </a:r>
          </a:p>
          <a:p>
            <a:pPr marL="756666" lvl="4" indent="-285750"/>
            <a:r>
              <a:rPr lang="en-CA" sz="1600" dirty="0"/>
              <a:t>9, 18 and 24 months</a:t>
            </a:r>
          </a:p>
          <a:p>
            <a:pPr marL="756666" lvl="4" indent="-285750"/>
            <a:r>
              <a:rPr lang="en-CA" sz="1600" dirty="0"/>
              <a:t>Immediately if there is a breach of responsibilities or patient safety concerns</a:t>
            </a:r>
          </a:p>
          <a:p>
            <a:pPr marL="756666" lvl="4" indent="-285750"/>
            <a:r>
              <a:rPr lang="en-CA" sz="1600" dirty="0"/>
              <a:t>Anytime as deemed necessary by the Registrar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1600" dirty="0"/>
              <a:t>External Chart Audit – 6 months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1600" dirty="0"/>
              <a:t>360 review between 9 and 12 months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Exam Eligible Physicians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CA" sz="1600" dirty="0"/>
              <a:t>Monitor Reports:</a:t>
            </a:r>
          </a:p>
          <a:p>
            <a:pPr marL="756666" lvl="4" indent="-285750"/>
            <a:r>
              <a:rPr lang="en-CA" sz="1600" dirty="0"/>
              <a:t>End of month 4, 12 and 18</a:t>
            </a:r>
          </a:p>
          <a:p>
            <a:pPr marL="756666" lvl="4" indent="-285750"/>
            <a:r>
              <a:rPr lang="en-CA" sz="1600" dirty="0"/>
              <a:t>Immediately if there is a breach of responsibilities or patient safety concerns</a:t>
            </a:r>
          </a:p>
          <a:p>
            <a:pPr marL="756666" lvl="4" indent="-285750"/>
            <a:r>
              <a:rPr lang="en-CA" sz="1600" dirty="0"/>
              <a:t>Anytime as deemed necessary by the Registrar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1600" dirty="0"/>
              <a:t>360 review between 9 and 12 months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563790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dirty="0"/>
              <a:t>Basis of Immediate Reporting to the College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Supervised physician’s practice may expose patients to risk/injury</a:t>
            </a:r>
          </a:p>
          <a:p>
            <a:pPr marL="354330" indent="-285750">
              <a:buFont typeface="Arial" panose="020B0604020202020204" pitchFamily="34" charset="0"/>
              <a:buChar char="•"/>
            </a:pPr>
            <a:endParaRPr lang="en-CA" dirty="0"/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Supervised physician’s conduct presents a concern</a:t>
            </a:r>
          </a:p>
          <a:p>
            <a:pPr marL="354330" indent="-285750">
              <a:buFont typeface="Arial" panose="020B0604020202020204" pitchFamily="34" charset="0"/>
              <a:buChar char="•"/>
            </a:pPr>
            <a:endParaRPr lang="en-CA" dirty="0"/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Supervised physician is practising below standard</a:t>
            </a:r>
          </a:p>
          <a:p>
            <a:pPr marL="354330" indent="-285750">
              <a:buFont typeface="Arial" panose="020B0604020202020204" pitchFamily="34" charset="0"/>
              <a:buChar char="•"/>
            </a:pPr>
            <a:endParaRPr lang="en-CA" dirty="0"/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Supervised physician fails to comply with the terms of the undertaking (which includes missing an appointment with the supervisor without sound reason or being uncooperative)</a:t>
            </a:r>
          </a:p>
          <a:p>
            <a:pPr marL="354330" indent="-285750">
              <a:buFont typeface="Arial" panose="020B0604020202020204" pitchFamily="34" charset="0"/>
              <a:buChar char="•"/>
            </a:pPr>
            <a:endParaRPr lang="en-CA" dirty="0"/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Supervisor is unable to continue the role on a timely or temporary basis (</a:t>
            </a:r>
            <a:r>
              <a:rPr lang="en-CA" dirty="0" err="1"/>
              <a:t>ie</a:t>
            </a:r>
            <a:r>
              <a:rPr lang="en-CA" dirty="0"/>
              <a:t>. Illness, vacation, etc.)</a:t>
            </a:r>
          </a:p>
          <a:p>
            <a:pPr marL="354330" indent="-285750">
              <a:buFont typeface="Arial" panose="020B0604020202020204" pitchFamily="34" charset="0"/>
              <a:buChar char="•"/>
            </a:pPr>
            <a:endParaRPr lang="en-CA" dirty="0"/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Supervisor becomes the subject of an investigation by the regulator</a:t>
            </a:r>
          </a:p>
        </p:txBody>
      </p:sp>
    </p:spTree>
    <p:extLst>
      <p:ext uri="{BB962C8B-B14F-4D97-AF65-F5344CB8AC3E}">
        <p14:creationId xmlns:p14="http://schemas.microsoft.com/office/powerpoint/2010/main" val="6006488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0" y="1027664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br>
              <a:rPr lang="en-CA" dirty="0"/>
            </a:br>
            <a:br>
              <a:rPr lang="en-CA" dirty="0"/>
            </a:br>
            <a:br>
              <a:rPr lang="en-CA" dirty="0"/>
            </a:br>
            <a:br>
              <a:rPr lang="en-CA" dirty="0"/>
            </a:br>
            <a:br>
              <a:rPr lang="en-CA" dirty="0"/>
            </a:br>
            <a:br>
              <a:rPr lang="en-CA" dirty="0"/>
            </a:b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323652"/>
            <a:ext cx="6777317" cy="3508977"/>
          </a:xfrm>
        </p:spPr>
        <p:txBody>
          <a:bodyPr/>
          <a:lstStyle/>
          <a:p>
            <a:pPr marL="68580" indent="0" algn="ctr">
              <a:buNone/>
            </a:pPr>
            <a:endParaRPr lang="en-CA" sz="3600" dirty="0"/>
          </a:p>
          <a:p>
            <a:pPr marL="68580" indent="0" algn="ctr">
              <a:buNone/>
            </a:pPr>
            <a:r>
              <a:rPr lang="en-CA" sz="3600" dirty="0"/>
              <a:t>QUESTIONS?</a:t>
            </a: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19919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dirty="0"/>
              <a:t>Qualifications and Criteria of a Practice Supervisor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endParaRPr lang="en-CA" dirty="0"/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Must not currently be the subject of any disciplinary proceedings </a:t>
            </a:r>
          </a:p>
          <a:p>
            <a:pPr marL="68580" indent="0">
              <a:buNone/>
            </a:pPr>
            <a:endParaRPr lang="en-CA" dirty="0"/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Must have a licence and registration to practice independently in the province</a:t>
            </a:r>
          </a:p>
          <a:p>
            <a:pPr marL="68580" indent="0">
              <a:buNone/>
            </a:pPr>
            <a:endParaRPr lang="en-CA" dirty="0"/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Must be in practice a minimum of 2 years</a:t>
            </a:r>
          </a:p>
          <a:p>
            <a:pPr marL="6858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64756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1191032"/>
          </a:xfrm>
        </p:spPr>
        <p:txBody>
          <a:bodyPr>
            <a:normAutofit fontScale="90000"/>
          </a:bodyPr>
          <a:lstStyle/>
          <a:p>
            <a:pPr algn="ctr"/>
            <a:br>
              <a:rPr lang="en-CA" dirty="0"/>
            </a:br>
            <a:br>
              <a:rPr lang="en-CA" dirty="0"/>
            </a:br>
            <a:br>
              <a:rPr lang="en-CA" dirty="0"/>
            </a:br>
            <a:br>
              <a:rPr lang="en-CA" dirty="0"/>
            </a:br>
            <a:br>
              <a:rPr lang="en-CA" dirty="0"/>
            </a:br>
            <a:r>
              <a:rPr lang="en-CA" dirty="0"/>
              <a:t>Roles and Responsibilities of a Practice Supervisor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916832"/>
            <a:ext cx="7520940" cy="4104456"/>
          </a:xfrm>
        </p:spPr>
        <p:txBody>
          <a:bodyPr>
            <a:normAutofit fontScale="2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CA" sz="6400" dirty="0"/>
              <a:t>To review the provisionally registered physician’s practice at regular intervals</a:t>
            </a:r>
          </a:p>
          <a:p>
            <a:pPr lvl="3"/>
            <a:r>
              <a:rPr lang="en-CA" sz="6400" dirty="0"/>
              <a:t>Is the physician practising safely?</a:t>
            </a:r>
          </a:p>
          <a:p>
            <a:pPr lvl="3"/>
            <a:r>
              <a:rPr lang="en-CA" sz="6400" dirty="0"/>
              <a:t>Does the physician meet the expected clinical standards of care?*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6400" dirty="0"/>
              <a:t>Maintain appropriate boundaries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6400" dirty="0"/>
              <a:t>Must be an unbiased reporter of observations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6400" dirty="0"/>
              <a:t>Must provide written reports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6400" dirty="0"/>
              <a:t>Must relay information to the College should the requirement for additional monitoring be identified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6400" dirty="0"/>
              <a:t>Must provide feedback to the provisional registrant which could help identify physician enhancement opportunities and/or assist in learning about community resources to help meet patient needs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6400" dirty="0"/>
              <a:t>The supervisor should have a similar scope of practice and be in the same geographic location as the provisional registrant</a:t>
            </a:r>
          </a:p>
          <a:p>
            <a:pPr marL="128016" lvl="2" indent="0">
              <a:buNone/>
            </a:pPr>
            <a:endParaRPr lang="en-CA" dirty="0"/>
          </a:p>
          <a:p>
            <a:pPr marL="128016" lvl="2" indent="0">
              <a:buNone/>
            </a:pPr>
            <a:r>
              <a:rPr lang="en-CA" sz="4000" dirty="0"/>
              <a:t>*Medical standards of care defined as the level at which the average, prudent provider in a given community would practice. It is how similarly qualified practitioners would have managed the patient’s care under the same or similar circumstances.</a:t>
            </a:r>
            <a:endParaRPr lang="en-US" sz="4000" dirty="0"/>
          </a:p>
          <a:p>
            <a:pPr>
              <a:buFont typeface="Arial" panose="020B0604020202020204" pitchFamily="34" charset="0"/>
              <a:buChar char="•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82302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dirty="0"/>
              <a:t>Agreements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 An undertaking is signed by the provisional registrant for the entire duration of provisional registration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The practice supervisor must also sign an undertaking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The supervision phase of practice is clearly defined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If the practice supervisor resigns or ceases practice in Manitoba, the provisional registrant must stop practice until a new practice supervisor is appointed and approved by the College</a:t>
            </a:r>
          </a:p>
          <a:p>
            <a:pPr>
              <a:buFont typeface="Arial" panose="020B0604020202020204" pitchFamily="34" charset="0"/>
              <a:buChar char="•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30378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dirty="0"/>
              <a:t>What is a Provisional Registrant?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CA" dirty="0"/>
          </a:p>
          <a:p>
            <a:pPr>
              <a:buFont typeface="Arial" panose="020B0604020202020204" pitchFamily="34" charset="0"/>
              <a:buChar char="•"/>
            </a:pPr>
            <a:endParaRPr lang="en-CA" dirty="0"/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A physician who does not yet meet the requirements for Full (Practising) Class Registration</a:t>
            </a:r>
          </a:p>
          <a:p>
            <a:pPr marL="68580" indent="0">
              <a:buNone/>
            </a:pPr>
            <a:endParaRPr lang="en-CA" dirty="0"/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Under the College’s current regulation, Provisional Registrants are given a specific time frame to meet the requirements for Full (Practising) Class Registration</a:t>
            </a:r>
          </a:p>
          <a:p>
            <a:endParaRPr lang="en-CA" dirty="0"/>
          </a:p>
          <a:p>
            <a:pPr marL="6858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15446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660332" cy="2016224"/>
          </a:xfrm>
        </p:spPr>
        <p:txBody>
          <a:bodyPr>
            <a:normAutofit fontScale="90000"/>
          </a:bodyPr>
          <a:lstStyle/>
          <a:p>
            <a:pPr algn="ctr"/>
            <a:br>
              <a:rPr lang="en-CA" dirty="0"/>
            </a:br>
            <a:br>
              <a:rPr lang="en-CA" dirty="0"/>
            </a:br>
            <a:br>
              <a:rPr lang="en-CA" dirty="0"/>
            </a:br>
            <a:br>
              <a:rPr lang="en-CA" dirty="0"/>
            </a:br>
            <a:br>
              <a:rPr lang="en-CA" dirty="0"/>
            </a:br>
            <a:br>
              <a:rPr lang="en-CA" dirty="0"/>
            </a:br>
            <a:br>
              <a:rPr lang="en-CA" dirty="0"/>
            </a:br>
            <a:r>
              <a:rPr lang="en-CA" dirty="0"/>
              <a:t>Requirements for Full (Practising) Class Registration </a:t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099" y="1844824"/>
            <a:ext cx="7543801" cy="4023360"/>
          </a:xfrm>
        </p:spPr>
        <p:txBody>
          <a:bodyPr>
            <a:normAutofit/>
          </a:bodyPr>
          <a:lstStyle/>
          <a:p>
            <a:endParaRPr lang="en-CA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CA" b="1" dirty="0"/>
              <a:t> </a:t>
            </a:r>
            <a:r>
              <a:rPr lang="en-CA" sz="1800" b="1" dirty="0"/>
              <a:t>Family Medicine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must obtain the Licentiate of the Medical Council of Canada (LMCC) and College of Family Physicians Certification Examination (CCFP) within 5 years of the initial date of provisional registration; 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Successfully complete the Manitoba Practice Assessment Program (MPAP)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CA" sz="1800" b="1" dirty="0"/>
              <a:t>Specialty Area of Practice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must obtain the Licentiate of the Medical Council of Canada (LMCC) and Royal College Certification within 5 years of the initial date of provisional registration; 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Successfully complete the Manitoba Practice Assessment Program (MPAP)</a:t>
            </a:r>
            <a:endParaRPr lang="en-US" dirty="0"/>
          </a:p>
          <a:p>
            <a:pPr marL="6858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58686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dirty="0"/>
              <a:t>Length of Period of Supervision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CA" sz="1800" dirty="0"/>
              <a:t>Supervision is one component of a progressive path to Full (Practising) Class Registration</a:t>
            </a:r>
            <a:endParaRPr lang="en-CA" sz="1800" strike="sngStrike" dirty="0"/>
          </a:p>
          <a:p>
            <a:pPr marL="354330" indent="-285750">
              <a:buFont typeface="Arial" panose="020B0604020202020204" pitchFamily="34" charset="0"/>
              <a:buChar char="•"/>
            </a:pPr>
            <a:endParaRPr lang="en-CA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CA" sz="1800" dirty="0"/>
              <a:t>Some components remain in place until the physician obtains Full (Practising) Class Registration</a:t>
            </a:r>
          </a:p>
          <a:p>
            <a:pPr marL="354330" indent="-285750">
              <a:buFont typeface="Arial" panose="020B0604020202020204" pitchFamily="34" charset="0"/>
              <a:buChar char="•"/>
            </a:pPr>
            <a:endParaRPr lang="en-CA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CA" sz="1800" dirty="0"/>
              <a:t>Components and frequency of reporting are determined by the College</a:t>
            </a:r>
          </a:p>
          <a:p>
            <a:pPr marL="354330" indent="-285750">
              <a:buFont typeface="Arial" panose="020B0604020202020204" pitchFamily="34" charset="0"/>
              <a:buChar char="•"/>
            </a:pPr>
            <a:endParaRPr lang="en-CA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CA" sz="1800" dirty="0"/>
              <a:t>Supervision, for most provisional registrants,  will gradually reduce throughout the duration of Provisional Registration</a:t>
            </a:r>
          </a:p>
        </p:txBody>
      </p:sp>
    </p:spTree>
    <p:extLst>
      <p:ext uri="{BB962C8B-B14F-4D97-AF65-F5344CB8AC3E}">
        <p14:creationId xmlns:p14="http://schemas.microsoft.com/office/powerpoint/2010/main" val="3363585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DB375-C998-4EDE-B6F3-D0599F883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Frequency of Reporting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B0447C-DA10-401E-8CFC-5AAC69CC2B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Although a reporting structure will be provided, should there be concerns about competence, more frequent reporting may be required</a:t>
            </a:r>
          </a:p>
          <a:p>
            <a:pPr marL="354330" indent="-285750">
              <a:buFont typeface="Arial" panose="020B0604020202020204" pitchFamily="34" charset="0"/>
              <a:buChar char="•"/>
            </a:pPr>
            <a:endParaRPr lang="en-CA" dirty="0"/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Reports are shared with provisional registrant to identify personal areas for continuing professional development</a:t>
            </a:r>
          </a:p>
          <a:p>
            <a:pPr marL="0" indent="0"/>
            <a:endParaRPr lang="en-CA" dirty="0"/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Report must be signed by provisional registrant and shared with the Mentor</a:t>
            </a:r>
          </a:p>
          <a:p>
            <a:pPr marL="354330" indent="-285750">
              <a:buFont typeface="Arial" panose="020B0604020202020204" pitchFamily="34" charset="0"/>
              <a:buChar char="•"/>
            </a:pPr>
            <a:endParaRPr lang="en-CA" dirty="0"/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Report will be held on file by College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069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AA3B0-B45D-445B-8558-61FF25053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Reporting Requirements for the Practice Supervisor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E02D09-6C6B-4FD6-87C4-350A71DD3B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CA" dirty="0"/>
              <a:t>A reporting structure is provided by the College, prior to supervision commencing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CA" dirty="0"/>
              <a:t>A formal documented report (template provided by the College) is required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CA" dirty="0"/>
              <a:t>The report must include the tools used by the practice supervisor for the chart review (stimulated chart recall, interviews with other health professionals/staff, direct observation – if required - and communication skills assessment)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CA" dirty="0"/>
              <a:t>Specific areas where professional development or upgrading are highlighted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47485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1424</TotalTime>
  <Words>848</Words>
  <Application>Microsoft Office PowerPoint</Application>
  <PresentationFormat>On-screen Show (4:3)</PresentationFormat>
  <Paragraphs>94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Arial Black</vt:lpstr>
      <vt:lpstr>Calibri</vt:lpstr>
      <vt:lpstr>Calibri Light</vt:lpstr>
      <vt:lpstr>Retrospect</vt:lpstr>
      <vt:lpstr>Roles, Responsibilities and Reporting Requirements of a  Practice Supervisor  2019 </vt:lpstr>
      <vt:lpstr>Qualifications and Criteria of a Practice Supervisor</vt:lpstr>
      <vt:lpstr>     Roles and Responsibilities of a Practice Supervisor</vt:lpstr>
      <vt:lpstr>Agreements</vt:lpstr>
      <vt:lpstr>What is a Provisional Registrant?</vt:lpstr>
      <vt:lpstr>       Requirements for Full (Practising) Class Registration  </vt:lpstr>
      <vt:lpstr>Length of Period of Supervision</vt:lpstr>
      <vt:lpstr>Frequency of Reporting</vt:lpstr>
      <vt:lpstr>Reporting Requirements for the Practice Supervisor</vt:lpstr>
      <vt:lpstr>Reporting Schedules</vt:lpstr>
      <vt:lpstr>Basis of Immediate Reporting to the College</vt:lpstr>
      <vt:lpstr>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 and Responsibilities of a Practice Supervisor</dc:title>
  <dc:creator>Joanne Conway</dc:creator>
  <cp:lastModifiedBy>Jo-Ell Stevenson</cp:lastModifiedBy>
  <cp:revision>74</cp:revision>
  <cp:lastPrinted>2017-05-04T18:11:55Z</cp:lastPrinted>
  <dcterms:created xsi:type="dcterms:W3CDTF">2015-12-15T16:28:55Z</dcterms:created>
  <dcterms:modified xsi:type="dcterms:W3CDTF">2019-04-01T13:37:55Z</dcterms:modified>
</cp:coreProperties>
</file>