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52" r:id="rId1"/>
  </p:sldMasterIdLst>
  <p:sldIdLst>
    <p:sldId id="256" r:id="rId2"/>
    <p:sldId id="271" r:id="rId3"/>
    <p:sldId id="272" r:id="rId4"/>
    <p:sldId id="257" r:id="rId5"/>
    <p:sldId id="258" r:id="rId6"/>
    <p:sldId id="259" r:id="rId7"/>
    <p:sldId id="270" r:id="rId8"/>
    <p:sldId id="260" r:id="rId9"/>
    <p:sldId id="261" r:id="rId10"/>
    <p:sldId id="265" r:id="rId11"/>
    <p:sldId id="262" r:id="rId12"/>
    <p:sldId id="263" r:id="rId13"/>
    <p:sldId id="268" r:id="rId14"/>
    <p:sldId id="277" r:id="rId15"/>
    <p:sldId id="264" r:id="rId16"/>
    <p:sldId id="276" r:id="rId17"/>
    <p:sldId id="267" r:id="rId18"/>
    <p:sldId id="273" r:id="rId19"/>
    <p:sldId id="274" r:id="rId20"/>
    <p:sldId id="275" r:id="rId21"/>
    <p:sldId id="278" r:id="rId22"/>
    <p:sldId id="266" r:id="rId23"/>
    <p:sldId id="269" r:id="rId2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showGuides="1">
      <p:cViewPr varScale="1">
        <p:scale>
          <a:sx n="67" d="100"/>
          <a:sy n="67" d="100"/>
        </p:scale>
        <p:origin x="604" y="4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1999"/>
            <a:ext cx="2925318" cy="5334001"/>
          </a:xfrm>
          <a:prstGeom prst="rect">
            <a:avLst/>
          </a:prstGeom>
          <a:solidFill>
            <a:srgbClr val="C8C8C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smtClean="0"/>
              <a:pPr/>
              <a:t>11/19/2020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6539340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smtClean="0"/>
              <a:pPr/>
              <a:t>11/19/2020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114730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smtClean="0"/>
              <a:pPr/>
              <a:t>11/19/2020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2874359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smtClean="0"/>
              <a:pPr/>
              <a:t>11/19/2020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9148467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1">
                    <a:lumMod val="65000"/>
                    <a:lumOff val="3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586B75A-687E-405C-8A0B-8D00578BA2C3}" type="datetimeFigureOut">
              <a:rPr lang="en-US" smtClean="0"/>
              <a:pPr/>
              <a:t>11/19/2020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6429416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5586B75A-687E-405C-8A0B-8D00578BA2C3}" type="datetimeFigureOut">
              <a:rPr lang="en-US" smtClean="0"/>
              <a:pPr/>
              <a:t>11/19/2020</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4889457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smtClean="0"/>
              <a:pPr/>
              <a:t>11/19/2020</a:t>
            </a:fld>
            <a:endParaRPr lang="en-US" dirty="0"/>
          </a:p>
        </p:txBody>
      </p:sp>
      <p:sp>
        <p:nvSpPr>
          <p:cNvPr id="11" name="Footer Placeholder 10"/>
          <p:cNvSpPr>
            <a:spLocks noGrp="1"/>
          </p:cNvSpPr>
          <p:nvPr>
            <p:ph type="ftr" sz="quarter" idx="11"/>
          </p:nvPr>
        </p:nvSpPr>
        <p:spPr/>
        <p:txBody>
          <a:bodyPr/>
          <a:lstStyle/>
          <a:p>
            <a:endParaRPr lang="en-US" dirty="0"/>
          </a:p>
        </p:txBody>
      </p:sp>
      <p:sp>
        <p:nvSpPr>
          <p:cNvPr id="12" name="Slide Number Placeholder 11"/>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0399713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smtClean="0"/>
              <a:pPr/>
              <a:t>11/19/2020</a:t>
            </a:fld>
            <a:endParaRPr lang="en-US" dirty="0"/>
          </a:p>
        </p:txBody>
      </p:sp>
      <p:sp>
        <p:nvSpPr>
          <p:cNvPr id="7" name="Footer Placeholder 6"/>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5571471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5586B75A-687E-405C-8A0B-8D00578BA2C3}" type="datetimeFigureOut">
              <a:rPr lang="en-US" smtClean="0"/>
              <a:pPr/>
              <a:t>11/19/2020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9770256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en-US"/>
              <a:t>Click to edit Master title style</a:t>
            </a:r>
            <a:endParaRPr lang="en-US" dirty="0"/>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8" name="Date Placeholder 7"/>
          <p:cNvSpPr>
            <a:spLocks noGrp="1"/>
          </p:cNvSpPr>
          <p:nvPr>
            <p:ph type="dt" sz="half" idx="10"/>
          </p:nvPr>
        </p:nvSpPr>
        <p:spPr/>
        <p:txBody>
          <a:bodyPr/>
          <a:lstStyle/>
          <a:p>
            <a:fld id="{5586B75A-687E-405C-8A0B-8D00578BA2C3}" type="datetimeFigureOut">
              <a:rPr lang="en-US" smtClean="0"/>
              <a:pPr/>
              <a:t>11/19/2020</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6746346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8" name="Date Placeholder 7"/>
          <p:cNvSpPr>
            <a:spLocks noGrp="1"/>
          </p:cNvSpPr>
          <p:nvPr>
            <p:ph type="dt" sz="half" idx="10"/>
          </p:nvPr>
        </p:nvSpPr>
        <p:spPr/>
        <p:txBody>
          <a:bodyPr/>
          <a:lstStyle/>
          <a:p>
            <a:fld id="{5586B75A-687E-405C-8A0B-8D00578BA2C3}" type="datetimeFigureOut">
              <a:rPr lang="en-US" smtClean="0"/>
              <a:pPr/>
              <a:t>11/19/2020</a:t>
            </a:fld>
            <a:endParaRPr lang="en-US" dirty="0"/>
          </a:p>
        </p:txBody>
      </p:sp>
      <p:sp>
        <p:nvSpPr>
          <p:cNvPr id="9" name="Footer Placeholder 8"/>
          <p:cNvSpPr>
            <a:spLocks noGrp="1"/>
          </p:cNvSpPr>
          <p:nvPr>
            <p:ph type="ftr" sz="quarter" idx="11"/>
          </p:nvPr>
        </p:nvSpPr>
        <p:spPr>
          <a:xfrm>
            <a:off x="3499101" y="6356350"/>
            <a:ext cx="5911517" cy="365125"/>
          </a:xfrm>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799131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fld id="{5586B75A-687E-405C-8A0B-8D00578BA2C3}" type="datetimeFigureOut">
              <a:rPr lang="en-US" smtClean="0"/>
              <a:pPr/>
              <a:t>11/19/2020</a:t>
            </a:fld>
            <a:endParaRPr lang="en-US" dirty="0"/>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endParaRPr lang="en-US" dirty="0"/>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528409183"/>
      </p:ext>
    </p:extLst>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Lst>
  <p:hf sldNum="0" hdr="0" ftr="0" dt="0"/>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1.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College Audits</a:t>
            </a:r>
          </a:p>
        </p:txBody>
      </p:sp>
      <p:sp>
        <p:nvSpPr>
          <p:cNvPr id="3" name="Subtitle 2"/>
          <p:cNvSpPr>
            <a:spLocks noGrp="1"/>
          </p:cNvSpPr>
          <p:nvPr>
            <p:ph type="subTitle" idx="1"/>
          </p:nvPr>
        </p:nvSpPr>
        <p:spPr/>
        <p:txBody>
          <a:bodyPr>
            <a:normAutofit fontScale="92500" lnSpcReduction="10000"/>
          </a:bodyPr>
          <a:lstStyle/>
          <a:p>
            <a:r>
              <a:rPr lang="en-US" sz="3200" dirty="0"/>
              <a:t>Why, What, How</a:t>
            </a:r>
          </a:p>
          <a:p>
            <a:r>
              <a:rPr lang="en-US" sz="2600" dirty="0"/>
              <a:t>Marilyn Singer MD CFPC</a:t>
            </a:r>
          </a:p>
        </p:txBody>
      </p:sp>
      <p:pic>
        <p:nvPicPr>
          <p:cNvPr id="4" name="Audio 3">
            <a:hlinkClick r:id="" action="ppaction://media"/>
            <a:extLst>
              <a:ext uri="{FF2B5EF4-FFF2-40B4-BE49-F238E27FC236}">
                <a16:creationId xmlns:a16="http://schemas.microsoft.com/office/drawing/2014/main" id="{09BB6970-CE10-4068-AFF3-8730CD56B43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2975219"/>
      </p:ext>
    </p:extLst>
  </p:cSld>
  <p:clrMapOvr>
    <a:masterClrMapping/>
  </p:clrMapOvr>
  <mc:AlternateContent xmlns:mc="http://schemas.openxmlformats.org/markup-compatibility/2006" xmlns:p14="http://schemas.microsoft.com/office/powerpoint/2010/main">
    <mc:Choice Requires="p14">
      <p:transition spd="slow" p14:dur="2000" advTm="30104"/>
    </mc:Choice>
    <mc:Fallback xmlns="">
      <p:transition spd="slow" advTm="301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Category -Standards</a:t>
            </a:r>
          </a:p>
        </p:txBody>
      </p:sp>
      <p:sp>
        <p:nvSpPr>
          <p:cNvPr id="3" name="Content Placeholder 2"/>
          <p:cNvSpPr>
            <a:spLocks noGrp="1"/>
          </p:cNvSpPr>
          <p:nvPr>
            <p:ph idx="1"/>
          </p:nvPr>
        </p:nvSpPr>
        <p:spPr/>
        <p:txBody>
          <a:bodyPr>
            <a:normAutofit/>
          </a:bodyPr>
          <a:lstStyle/>
          <a:p>
            <a:r>
              <a:rPr lang="en-US" sz="2800" dirty="0"/>
              <a:t>A new Quality Improvement Program has been developed which will result in more physicians undergoing an audit as they participate in the program.</a:t>
            </a:r>
          </a:p>
          <a:p>
            <a:r>
              <a:rPr lang="en-US" sz="2800" dirty="0"/>
              <a:t>Employs off site chart reviews, and on site office visits which will include a chart review as part of the visit.</a:t>
            </a:r>
          </a:p>
        </p:txBody>
      </p:sp>
      <p:pic>
        <p:nvPicPr>
          <p:cNvPr id="4" name="Audio 3">
            <a:hlinkClick r:id="" action="ppaction://media"/>
            <a:extLst>
              <a:ext uri="{FF2B5EF4-FFF2-40B4-BE49-F238E27FC236}">
                <a16:creationId xmlns:a16="http://schemas.microsoft.com/office/drawing/2014/main" id="{BBEA4AB8-61E6-493C-8BF0-7F6CB36F155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303853674"/>
      </p:ext>
    </p:extLst>
  </p:cSld>
  <p:clrMapOvr>
    <a:masterClrMapping/>
  </p:clrMapOvr>
  <mc:AlternateContent xmlns:mc="http://schemas.openxmlformats.org/markup-compatibility/2006" xmlns:p14="http://schemas.microsoft.com/office/powerpoint/2010/main">
    <mc:Choice Requires="p14">
      <p:transition spd="slow" p14:dur="2000" advTm="68435"/>
    </mc:Choice>
    <mc:Fallback xmlns="">
      <p:transition spd="slow" advTm="684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br>
              <a:rPr lang="en-US" dirty="0"/>
            </a:br>
            <a:r>
              <a:rPr lang="en-US" dirty="0"/>
              <a:t>Category -Investigation</a:t>
            </a:r>
          </a:p>
        </p:txBody>
      </p:sp>
      <p:sp>
        <p:nvSpPr>
          <p:cNvPr id="3" name="Content Placeholder 2"/>
          <p:cNvSpPr>
            <a:spLocks noGrp="1"/>
          </p:cNvSpPr>
          <p:nvPr>
            <p:ph idx="1"/>
          </p:nvPr>
        </p:nvSpPr>
        <p:spPr/>
        <p:txBody>
          <a:bodyPr>
            <a:normAutofit/>
          </a:bodyPr>
          <a:lstStyle/>
          <a:p>
            <a:r>
              <a:rPr lang="en-US" sz="2800" dirty="0"/>
              <a:t>Starts with a complaint, or a referral of a concern to the Registrar.</a:t>
            </a:r>
          </a:p>
          <a:p>
            <a:r>
              <a:rPr lang="en-US" sz="2800" dirty="0"/>
              <a:t>Complaint reviewed and attempt made to resolve informally if appropriate.</a:t>
            </a:r>
          </a:p>
          <a:p>
            <a:r>
              <a:rPr lang="en-US" sz="2800" dirty="0"/>
              <a:t>Serious concerns referred directly to Investigation.  </a:t>
            </a:r>
          </a:p>
          <a:p>
            <a:r>
              <a:rPr lang="en-US" sz="2800" dirty="0"/>
              <a:t>Audits conducted related to specific identified concerns.</a:t>
            </a:r>
          </a:p>
          <a:p>
            <a:r>
              <a:rPr lang="en-US" sz="2800" dirty="0"/>
              <a:t>Look at the areas of concern but also the overall practice.  </a:t>
            </a:r>
          </a:p>
        </p:txBody>
      </p:sp>
      <p:pic>
        <p:nvPicPr>
          <p:cNvPr id="4" name="Audio 3">
            <a:hlinkClick r:id="" action="ppaction://media"/>
            <a:extLst>
              <a:ext uri="{FF2B5EF4-FFF2-40B4-BE49-F238E27FC236}">
                <a16:creationId xmlns:a16="http://schemas.microsoft.com/office/drawing/2014/main" id="{A3542D74-53AE-4961-B589-FB98B0777FC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667473167"/>
      </p:ext>
    </p:extLst>
  </p:cSld>
  <p:clrMapOvr>
    <a:masterClrMapping/>
  </p:clrMapOvr>
  <mc:AlternateContent xmlns:mc="http://schemas.openxmlformats.org/markup-compatibility/2006" xmlns:p14="http://schemas.microsoft.com/office/powerpoint/2010/main">
    <mc:Choice Requires="p14">
      <p:transition spd="slow" p14:dur="2000" advTm="81827"/>
    </mc:Choice>
    <mc:Fallback xmlns="">
      <p:transition spd="slow" advTm="818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Types of Audit</a:t>
            </a:r>
          </a:p>
        </p:txBody>
      </p:sp>
      <p:sp>
        <p:nvSpPr>
          <p:cNvPr id="3" name="Content Placeholder 2"/>
          <p:cNvSpPr>
            <a:spLocks noGrp="1"/>
          </p:cNvSpPr>
          <p:nvPr>
            <p:ph idx="1"/>
          </p:nvPr>
        </p:nvSpPr>
        <p:spPr/>
        <p:txBody>
          <a:bodyPr>
            <a:normAutofit/>
          </a:bodyPr>
          <a:lstStyle/>
          <a:p>
            <a:r>
              <a:rPr lang="en-US" sz="2800" dirty="0"/>
              <a:t>Chart or off site audit - conducted at College office – paper charts, remote access of some electronic charts, or print-out of electronic chart.  Written report provided.</a:t>
            </a:r>
          </a:p>
          <a:p>
            <a:pPr marL="0" indent="0">
              <a:buNone/>
            </a:pPr>
            <a:endParaRPr lang="en-US" sz="2800" dirty="0"/>
          </a:p>
          <a:p>
            <a:r>
              <a:rPr lang="en-US" sz="2800" dirty="0"/>
              <a:t>Provisional registration audits, elderly physician audits, and some Standards audits are done in this format.</a:t>
            </a:r>
          </a:p>
          <a:p>
            <a:endParaRPr lang="en-US" sz="2800" dirty="0"/>
          </a:p>
          <a:p>
            <a:r>
              <a:rPr lang="en-US" sz="2800" dirty="0"/>
              <a:t>Off site chart reviews for QI program.</a:t>
            </a:r>
          </a:p>
        </p:txBody>
      </p:sp>
      <p:pic>
        <p:nvPicPr>
          <p:cNvPr id="4" name="Audio 3">
            <a:hlinkClick r:id="" action="ppaction://media"/>
            <a:extLst>
              <a:ext uri="{FF2B5EF4-FFF2-40B4-BE49-F238E27FC236}">
                <a16:creationId xmlns:a16="http://schemas.microsoft.com/office/drawing/2014/main" id="{FA7569F6-74C1-49CF-B9E5-4A77C177B37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574289622"/>
      </p:ext>
    </p:extLst>
  </p:cSld>
  <p:clrMapOvr>
    <a:masterClrMapping/>
  </p:clrMapOvr>
  <mc:AlternateContent xmlns:mc="http://schemas.openxmlformats.org/markup-compatibility/2006" xmlns:p14="http://schemas.microsoft.com/office/powerpoint/2010/main">
    <mc:Choice Requires="p14">
      <p:transition spd="slow" p14:dur="2000" advTm="60685"/>
    </mc:Choice>
    <mc:Fallback xmlns="">
      <p:transition spd="slow" advTm="606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Types of Audit</a:t>
            </a:r>
          </a:p>
        </p:txBody>
      </p:sp>
      <p:sp>
        <p:nvSpPr>
          <p:cNvPr id="3" name="Content Placeholder 2"/>
          <p:cNvSpPr>
            <a:spLocks noGrp="1"/>
          </p:cNvSpPr>
          <p:nvPr>
            <p:ph idx="1"/>
          </p:nvPr>
        </p:nvSpPr>
        <p:spPr/>
        <p:txBody>
          <a:bodyPr/>
          <a:lstStyle/>
          <a:p>
            <a:pPr marL="0" lvl="0" indent="0">
              <a:buClr>
                <a:srgbClr val="F0A22E"/>
              </a:buClr>
              <a:buNone/>
            </a:pPr>
            <a:endParaRPr lang="en-US" sz="2800" dirty="0">
              <a:solidFill>
                <a:prstClr val="black">
                  <a:lumMod val="65000"/>
                  <a:lumOff val="35000"/>
                </a:prstClr>
              </a:solidFill>
            </a:endParaRPr>
          </a:p>
          <a:p>
            <a:pPr lvl="0">
              <a:buClr>
                <a:srgbClr val="F0A22E"/>
              </a:buClr>
            </a:pPr>
            <a:r>
              <a:rPr lang="en-US" sz="2800" dirty="0">
                <a:solidFill>
                  <a:prstClr val="black">
                    <a:lumMod val="65000"/>
                    <a:lumOff val="35000"/>
                  </a:prstClr>
                </a:solidFill>
              </a:rPr>
              <a:t>Interactive – audit conducted at the physician’s office.  Chart review done, then chart-based discussion or chart-stimulated recall session.  Verbal feedback given at visit.  Written report provided.</a:t>
            </a:r>
          </a:p>
          <a:p>
            <a:pPr marL="0" lvl="0" indent="0">
              <a:buClr>
                <a:srgbClr val="F0A22E"/>
              </a:buClr>
              <a:buNone/>
            </a:pPr>
            <a:endParaRPr lang="en-US" sz="2800" dirty="0">
              <a:solidFill>
                <a:prstClr val="black">
                  <a:lumMod val="65000"/>
                  <a:lumOff val="35000"/>
                </a:prstClr>
              </a:solidFill>
            </a:endParaRPr>
          </a:p>
          <a:p>
            <a:pPr lvl="0">
              <a:buClr>
                <a:srgbClr val="F0A22E"/>
              </a:buClr>
            </a:pPr>
            <a:r>
              <a:rPr lang="en-US" sz="2800" dirty="0">
                <a:solidFill>
                  <a:prstClr val="black">
                    <a:lumMod val="65000"/>
                    <a:lumOff val="35000"/>
                  </a:prstClr>
                </a:solidFill>
              </a:rPr>
              <a:t>If chart audits raise concerns not resolved after a repeat audit.  Direct discussion with a physician gives the auditor insight into clinical reasoning and decision making.</a:t>
            </a:r>
          </a:p>
          <a:p>
            <a:pPr lvl="0">
              <a:buClr>
                <a:srgbClr val="F0A22E"/>
              </a:buClr>
            </a:pPr>
            <a:endParaRPr lang="en-US" sz="2800" dirty="0">
              <a:solidFill>
                <a:prstClr val="black">
                  <a:lumMod val="65000"/>
                  <a:lumOff val="35000"/>
                </a:prstClr>
              </a:solidFill>
            </a:endParaRPr>
          </a:p>
          <a:p>
            <a:endParaRPr lang="en-US" dirty="0"/>
          </a:p>
        </p:txBody>
      </p:sp>
      <p:pic>
        <p:nvPicPr>
          <p:cNvPr id="4" name="Audio 3">
            <a:hlinkClick r:id="" action="ppaction://media"/>
            <a:extLst>
              <a:ext uri="{FF2B5EF4-FFF2-40B4-BE49-F238E27FC236}">
                <a16:creationId xmlns:a16="http://schemas.microsoft.com/office/drawing/2014/main" id="{877F809E-E323-46B7-B6F2-3C2DE3E0808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961712212"/>
      </p:ext>
    </p:extLst>
  </p:cSld>
  <p:clrMapOvr>
    <a:masterClrMapping/>
  </p:clrMapOvr>
  <mc:AlternateContent xmlns:mc="http://schemas.openxmlformats.org/markup-compatibility/2006" xmlns:p14="http://schemas.microsoft.com/office/powerpoint/2010/main">
    <mc:Choice Requires="p14">
      <p:transition spd="slow" p14:dur="2000" advTm="78298"/>
    </mc:Choice>
    <mc:Fallback xmlns="">
      <p:transition spd="slow" advTm="782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835A5D-8E0C-471A-83B0-4CFF4C6FE9D9}"/>
              </a:ext>
            </a:extLst>
          </p:cNvPr>
          <p:cNvSpPr>
            <a:spLocks noGrp="1"/>
          </p:cNvSpPr>
          <p:nvPr>
            <p:ph type="title"/>
          </p:nvPr>
        </p:nvSpPr>
        <p:spPr/>
        <p:txBody>
          <a:bodyPr/>
          <a:lstStyle/>
          <a:p>
            <a:r>
              <a:rPr lang="en-CA" dirty="0"/>
              <a:t>Types of Audit</a:t>
            </a:r>
          </a:p>
        </p:txBody>
      </p:sp>
      <p:sp>
        <p:nvSpPr>
          <p:cNvPr id="3" name="Content Placeholder 2">
            <a:extLst>
              <a:ext uri="{FF2B5EF4-FFF2-40B4-BE49-F238E27FC236}">
                <a16:creationId xmlns:a16="http://schemas.microsoft.com/office/drawing/2014/main" id="{04EA577E-A0CC-4462-90C6-764E42E70C67}"/>
              </a:ext>
            </a:extLst>
          </p:cNvPr>
          <p:cNvSpPr>
            <a:spLocks noGrp="1"/>
          </p:cNvSpPr>
          <p:nvPr>
            <p:ph idx="1"/>
          </p:nvPr>
        </p:nvSpPr>
        <p:spPr/>
        <p:txBody>
          <a:bodyPr>
            <a:normAutofit/>
          </a:bodyPr>
          <a:lstStyle/>
          <a:p>
            <a:r>
              <a:rPr lang="en-CA" sz="2800" dirty="0"/>
              <a:t>On Site QI Review – selected for participation in QI program – has not had previous chart audits.</a:t>
            </a:r>
          </a:p>
          <a:p>
            <a:endParaRPr lang="en-CA" sz="2800" dirty="0"/>
          </a:p>
          <a:p>
            <a:r>
              <a:rPr lang="en-US" sz="2800" dirty="0">
                <a:solidFill>
                  <a:prstClr val="black">
                    <a:lumMod val="65000"/>
                    <a:lumOff val="35000"/>
                  </a:prstClr>
                </a:solidFill>
              </a:rPr>
              <a:t>Chart review done, then chart-based discussion or chart-stimulated recall session.  Verbal feedback given at visit.  Written report provided.</a:t>
            </a:r>
          </a:p>
          <a:p>
            <a:endParaRPr lang="en-US" sz="2800" dirty="0">
              <a:solidFill>
                <a:prstClr val="black">
                  <a:lumMod val="65000"/>
                  <a:lumOff val="35000"/>
                </a:prstClr>
              </a:solidFill>
            </a:endParaRPr>
          </a:p>
          <a:p>
            <a:r>
              <a:rPr lang="en-US" sz="2800" dirty="0">
                <a:solidFill>
                  <a:prstClr val="black">
                    <a:lumMod val="65000"/>
                    <a:lumOff val="35000"/>
                  </a:prstClr>
                </a:solidFill>
              </a:rPr>
              <a:t>Direct discussion with a physician gives the auditor insight into clinical reasoning and decision making.</a:t>
            </a:r>
            <a:endParaRPr lang="en-CA" sz="2800" dirty="0"/>
          </a:p>
        </p:txBody>
      </p:sp>
      <p:pic>
        <p:nvPicPr>
          <p:cNvPr id="4" name="Audio 3">
            <a:hlinkClick r:id="" action="ppaction://media"/>
            <a:extLst>
              <a:ext uri="{FF2B5EF4-FFF2-40B4-BE49-F238E27FC236}">
                <a16:creationId xmlns:a16="http://schemas.microsoft.com/office/drawing/2014/main" id="{D7F23294-C16C-42BF-8451-953EA2175A8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059710604"/>
      </p:ext>
    </p:extLst>
  </p:cSld>
  <p:clrMapOvr>
    <a:masterClrMapping/>
  </p:clrMapOvr>
  <mc:AlternateContent xmlns:mc="http://schemas.openxmlformats.org/markup-compatibility/2006" xmlns:p14="http://schemas.microsoft.com/office/powerpoint/2010/main">
    <mc:Choice Requires="p14">
      <p:transition spd="slow" p14:dur="2000" advTm="70594"/>
    </mc:Choice>
    <mc:Fallback xmlns="">
      <p:transition spd="slow" advTm="705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Types of Audit</a:t>
            </a:r>
          </a:p>
        </p:txBody>
      </p:sp>
      <p:sp>
        <p:nvSpPr>
          <p:cNvPr id="3" name="Content Placeholder 2"/>
          <p:cNvSpPr>
            <a:spLocks noGrp="1"/>
          </p:cNvSpPr>
          <p:nvPr>
            <p:ph idx="1"/>
          </p:nvPr>
        </p:nvSpPr>
        <p:spPr/>
        <p:txBody>
          <a:bodyPr>
            <a:normAutofit/>
          </a:bodyPr>
          <a:lstStyle/>
          <a:p>
            <a:r>
              <a:rPr lang="en-US" sz="2800" dirty="0"/>
              <a:t>Registration, Standards, and QI audits are viewed as educational in nature – to support practice improvements.</a:t>
            </a:r>
          </a:p>
          <a:p>
            <a:pPr marL="0" indent="0">
              <a:buNone/>
            </a:pPr>
            <a:endParaRPr lang="en-US" sz="2800" dirty="0"/>
          </a:p>
          <a:p>
            <a:r>
              <a:rPr lang="en-US" sz="2800" dirty="0">
                <a:solidFill>
                  <a:prstClr val="black">
                    <a:lumMod val="65000"/>
                    <a:lumOff val="35000"/>
                  </a:prstClr>
                </a:solidFill>
              </a:rPr>
              <a:t>Investigation audits are part of a disciplinary process, and the purpose is not primarily educational.</a:t>
            </a:r>
            <a:endParaRPr lang="en-US" sz="2800" dirty="0"/>
          </a:p>
          <a:p>
            <a:pPr marL="0" indent="0">
              <a:buNone/>
            </a:pPr>
            <a:r>
              <a:rPr lang="en-US" sz="2800" dirty="0"/>
              <a:t>	</a:t>
            </a:r>
          </a:p>
        </p:txBody>
      </p:sp>
      <p:pic>
        <p:nvPicPr>
          <p:cNvPr id="4" name="Audio 3">
            <a:hlinkClick r:id="" action="ppaction://media"/>
            <a:extLst>
              <a:ext uri="{FF2B5EF4-FFF2-40B4-BE49-F238E27FC236}">
                <a16:creationId xmlns:a16="http://schemas.microsoft.com/office/drawing/2014/main" id="{49997E79-036D-4D2A-BFA4-5440190B0BE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227137976"/>
      </p:ext>
    </p:extLst>
  </p:cSld>
  <p:clrMapOvr>
    <a:masterClrMapping/>
  </p:clrMapOvr>
  <mc:AlternateContent xmlns:mc="http://schemas.openxmlformats.org/markup-compatibility/2006" xmlns:p14="http://schemas.microsoft.com/office/powerpoint/2010/main">
    <mc:Choice Requires="p14">
      <p:transition spd="slow" p14:dur="2000" advTm="52921"/>
    </mc:Choice>
    <mc:Fallback xmlns="">
      <p:transition spd="slow" advTm="529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Chart Selection</a:t>
            </a:r>
          </a:p>
        </p:txBody>
      </p:sp>
      <p:sp>
        <p:nvSpPr>
          <p:cNvPr id="3" name="Content Placeholder 2"/>
          <p:cNvSpPr>
            <a:spLocks noGrp="1"/>
          </p:cNvSpPr>
          <p:nvPr>
            <p:ph idx="1"/>
          </p:nvPr>
        </p:nvSpPr>
        <p:spPr/>
        <p:txBody>
          <a:bodyPr>
            <a:normAutofit/>
          </a:bodyPr>
          <a:lstStyle/>
          <a:p>
            <a:r>
              <a:rPr lang="en-US" sz="2800" dirty="0"/>
              <a:t>Standards and Registration - a list of charts is generated by MB Health as per College parameters about time frame, age, gender, diagnostic codes.   Charts are couriered to CPSM office, or accessed remotely as possible. </a:t>
            </a:r>
          </a:p>
          <a:p>
            <a:r>
              <a:rPr lang="en-US" sz="2800" dirty="0"/>
              <a:t>QI chart reviews - the participant is directed to select charts meeting specific parameters.  Copies of charts are couriered to CPSM office, or accessed remotely as possible.</a:t>
            </a:r>
          </a:p>
          <a:p>
            <a:r>
              <a:rPr lang="en-US" sz="2800" dirty="0"/>
              <a:t>Interactive audits - physicians are asked to generate a recent day sheet and pull the charts of patients seen on that day.  </a:t>
            </a:r>
          </a:p>
        </p:txBody>
      </p:sp>
      <p:pic>
        <p:nvPicPr>
          <p:cNvPr id="4" name="Audio 3">
            <a:hlinkClick r:id="" action="ppaction://media"/>
            <a:extLst>
              <a:ext uri="{FF2B5EF4-FFF2-40B4-BE49-F238E27FC236}">
                <a16:creationId xmlns:a16="http://schemas.microsoft.com/office/drawing/2014/main" id="{F0D0F91A-5DD6-4287-B2FA-4BE971CA8E2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857570454"/>
      </p:ext>
    </p:extLst>
  </p:cSld>
  <p:clrMapOvr>
    <a:masterClrMapping/>
  </p:clrMapOvr>
  <mc:AlternateContent xmlns:mc="http://schemas.openxmlformats.org/markup-compatibility/2006" xmlns:p14="http://schemas.microsoft.com/office/powerpoint/2010/main">
    <mc:Choice Requires="p14">
      <p:transition spd="slow" p14:dur="2000" advTm="120773"/>
    </mc:Choice>
    <mc:Fallback xmlns="">
      <p:transition spd="slow" advTm="1207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Where is the bar?</a:t>
            </a:r>
          </a:p>
        </p:txBody>
      </p:sp>
      <p:sp>
        <p:nvSpPr>
          <p:cNvPr id="3" name="Content Placeholder 2"/>
          <p:cNvSpPr>
            <a:spLocks noGrp="1"/>
          </p:cNvSpPr>
          <p:nvPr>
            <p:ph idx="1"/>
          </p:nvPr>
        </p:nvSpPr>
        <p:spPr/>
        <p:txBody>
          <a:bodyPr>
            <a:normAutofit/>
          </a:bodyPr>
          <a:lstStyle/>
          <a:p>
            <a:r>
              <a:rPr lang="en-US" sz="2800" dirty="0"/>
              <a:t>The medical standard of care is defined as the level at which the average, prudent provider in a given community would practice. It is how similarly qualified practitioners would have managed the patient’s care under the same or similar circumstances.</a:t>
            </a:r>
          </a:p>
          <a:p>
            <a:pPr marL="0" indent="0">
              <a:buNone/>
            </a:pPr>
            <a:endParaRPr lang="en-US" sz="2800" dirty="0"/>
          </a:p>
          <a:p>
            <a:r>
              <a:rPr lang="en-US" sz="2800" dirty="0"/>
              <a:t>Safe care is the bottom line.</a:t>
            </a:r>
          </a:p>
          <a:p>
            <a:pPr marL="0" indent="0">
              <a:buNone/>
            </a:pPr>
            <a:endParaRPr lang="en-US" sz="2800" dirty="0"/>
          </a:p>
          <a:p>
            <a:r>
              <a:rPr lang="en-US" sz="2800" dirty="0"/>
              <a:t>Application of guidelines, but recognizing individual patient variations and need.</a:t>
            </a:r>
          </a:p>
        </p:txBody>
      </p:sp>
      <p:pic>
        <p:nvPicPr>
          <p:cNvPr id="4" name="Audio 3">
            <a:hlinkClick r:id="" action="ppaction://media"/>
            <a:extLst>
              <a:ext uri="{FF2B5EF4-FFF2-40B4-BE49-F238E27FC236}">
                <a16:creationId xmlns:a16="http://schemas.microsoft.com/office/drawing/2014/main" id="{EBB34DB3-9C2E-485B-B10B-CFCE6E8C805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4263241"/>
      </p:ext>
    </p:extLst>
  </p:cSld>
  <p:clrMapOvr>
    <a:masterClrMapping/>
  </p:clrMapOvr>
  <mc:AlternateContent xmlns:mc="http://schemas.openxmlformats.org/markup-compatibility/2006" xmlns:p14="http://schemas.microsoft.com/office/powerpoint/2010/main">
    <mc:Choice Requires="p14">
      <p:transition spd="slow" p14:dur="2000" advTm="94711"/>
    </mc:Choice>
    <mc:Fallback xmlns="">
      <p:transition spd="slow" advTm="947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Confidentiality</a:t>
            </a:r>
          </a:p>
        </p:txBody>
      </p:sp>
      <p:sp>
        <p:nvSpPr>
          <p:cNvPr id="3" name="Content Placeholder 2"/>
          <p:cNvSpPr>
            <a:spLocks noGrp="1"/>
          </p:cNvSpPr>
          <p:nvPr>
            <p:ph idx="1"/>
          </p:nvPr>
        </p:nvSpPr>
        <p:spPr/>
        <p:txBody>
          <a:bodyPr>
            <a:normAutofit/>
          </a:bodyPr>
          <a:lstStyle/>
          <a:p>
            <a:r>
              <a:rPr lang="en-US" sz="2800" dirty="0"/>
              <a:t>Anyone participating in work for the College will be asked to sign a confidentiality agreement.</a:t>
            </a:r>
          </a:p>
          <a:p>
            <a:pPr marL="0" indent="0">
              <a:buNone/>
            </a:pPr>
            <a:endParaRPr lang="en-US" sz="2800" dirty="0"/>
          </a:p>
          <a:p>
            <a:r>
              <a:rPr lang="en-US" sz="2800" dirty="0"/>
              <a:t>It is inappropriate to discuss work done as an auditor with anyone outside of the College, even if no names are mentioned.  </a:t>
            </a:r>
          </a:p>
        </p:txBody>
      </p:sp>
      <p:pic>
        <p:nvPicPr>
          <p:cNvPr id="4" name="Audio 3">
            <a:hlinkClick r:id="" action="ppaction://media"/>
            <a:extLst>
              <a:ext uri="{FF2B5EF4-FFF2-40B4-BE49-F238E27FC236}">
                <a16:creationId xmlns:a16="http://schemas.microsoft.com/office/drawing/2014/main" id="{877E7D07-C09A-4E1E-9B43-940C01CF595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922350711"/>
      </p:ext>
    </p:extLst>
  </p:cSld>
  <p:clrMapOvr>
    <a:masterClrMapping/>
  </p:clrMapOvr>
  <mc:AlternateContent xmlns:mc="http://schemas.openxmlformats.org/markup-compatibility/2006" xmlns:p14="http://schemas.microsoft.com/office/powerpoint/2010/main">
    <mc:Choice Requires="p14">
      <p:transition spd="slow" p14:dur="2000" advTm="41887"/>
    </mc:Choice>
    <mc:Fallback xmlns="">
      <p:transition spd="slow" advTm="418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Confidentiality Part 2</a:t>
            </a:r>
          </a:p>
        </p:txBody>
      </p:sp>
      <p:sp>
        <p:nvSpPr>
          <p:cNvPr id="3" name="Content Placeholder 2"/>
          <p:cNvSpPr>
            <a:spLocks noGrp="1"/>
          </p:cNvSpPr>
          <p:nvPr>
            <p:ph idx="1"/>
          </p:nvPr>
        </p:nvSpPr>
        <p:spPr/>
        <p:txBody>
          <a:bodyPr>
            <a:normAutofit/>
          </a:bodyPr>
          <a:lstStyle/>
          <a:p>
            <a:r>
              <a:rPr lang="en-US" sz="2800" dirty="0"/>
              <a:t>For those involved in chart audits, the name of the auditor is removed from the report before it is sent to the physician audited.  </a:t>
            </a:r>
          </a:p>
          <a:p>
            <a:r>
              <a:rPr lang="en-US" sz="2800" dirty="0"/>
              <a:t>Auditor names are also removed from reports sent to committees for review.</a:t>
            </a:r>
          </a:p>
          <a:p>
            <a:r>
              <a:rPr lang="en-US" sz="2800" dirty="0"/>
              <a:t>Interactive audit reports include names as they are never anonymous.  </a:t>
            </a:r>
          </a:p>
        </p:txBody>
      </p:sp>
      <p:pic>
        <p:nvPicPr>
          <p:cNvPr id="4" name="Audio 3">
            <a:hlinkClick r:id="" action="ppaction://media"/>
            <a:extLst>
              <a:ext uri="{FF2B5EF4-FFF2-40B4-BE49-F238E27FC236}">
                <a16:creationId xmlns:a16="http://schemas.microsoft.com/office/drawing/2014/main" id="{B9E17BA8-F6D2-424B-BB64-7513CE4D7B7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689606839"/>
      </p:ext>
    </p:extLst>
  </p:cSld>
  <p:clrMapOvr>
    <a:masterClrMapping/>
  </p:clrMapOvr>
  <mc:AlternateContent xmlns:mc="http://schemas.openxmlformats.org/markup-compatibility/2006" xmlns:p14="http://schemas.microsoft.com/office/powerpoint/2010/main">
    <mc:Choice Requires="p14">
      <p:transition spd="slow" p14:dur="2000" advTm="59941"/>
    </mc:Choice>
    <mc:Fallback xmlns="">
      <p:transition spd="slow" advTm="599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Conflict disclosure</a:t>
            </a:r>
          </a:p>
        </p:txBody>
      </p:sp>
      <p:sp>
        <p:nvSpPr>
          <p:cNvPr id="3" name="Content Placeholder 2"/>
          <p:cNvSpPr>
            <a:spLocks noGrp="1"/>
          </p:cNvSpPr>
          <p:nvPr>
            <p:ph idx="1"/>
          </p:nvPr>
        </p:nvSpPr>
        <p:spPr/>
        <p:txBody>
          <a:bodyPr>
            <a:normAutofit/>
          </a:bodyPr>
          <a:lstStyle/>
          <a:p>
            <a:r>
              <a:rPr lang="en-US" sz="2800" dirty="0"/>
              <a:t>I have no conflicts of interest to disclose.</a:t>
            </a:r>
          </a:p>
        </p:txBody>
      </p:sp>
      <p:pic>
        <p:nvPicPr>
          <p:cNvPr id="4" name="Audio 3">
            <a:hlinkClick r:id="" action="ppaction://media"/>
            <a:extLst>
              <a:ext uri="{FF2B5EF4-FFF2-40B4-BE49-F238E27FC236}">
                <a16:creationId xmlns:a16="http://schemas.microsoft.com/office/drawing/2014/main" id="{BC4E2993-AA2C-4FCF-A4E3-13425E65EB8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976825265"/>
      </p:ext>
    </p:extLst>
  </p:cSld>
  <p:clrMapOvr>
    <a:masterClrMapping/>
  </p:clrMapOvr>
  <mc:AlternateContent xmlns:mc="http://schemas.openxmlformats.org/markup-compatibility/2006" xmlns:p14="http://schemas.microsoft.com/office/powerpoint/2010/main">
    <mc:Choice Requires="p14">
      <p:transition spd="slow" p14:dur="2000" advTm="4830"/>
    </mc:Choice>
    <mc:Fallback xmlns="">
      <p:transition spd="slow" advTm="48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Conflict of Interest</a:t>
            </a:r>
          </a:p>
        </p:txBody>
      </p:sp>
      <p:sp>
        <p:nvSpPr>
          <p:cNvPr id="3" name="Content Placeholder 2"/>
          <p:cNvSpPr>
            <a:spLocks noGrp="1"/>
          </p:cNvSpPr>
          <p:nvPr>
            <p:ph idx="1"/>
          </p:nvPr>
        </p:nvSpPr>
        <p:spPr/>
        <p:txBody>
          <a:bodyPr>
            <a:normAutofit/>
          </a:bodyPr>
          <a:lstStyle/>
          <a:p>
            <a:r>
              <a:rPr lang="en-US" sz="2800" dirty="0"/>
              <a:t>If you are asked to perform an audit and realize that there is or could be a real or perceived conflict of interest, inform College staff as soon as possible.  </a:t>
            </a:r>
          </a:p>
        </p:txBody>
      </p:sp>
      <p:pic>
        <p:nvPicPr>
          <p:cNvPr id="4" name="Audio 3">
            <a:hlinkClick r:id="" action="ppaction://media"/>
            <a:extLst>
              <a:ext uri="{FF2B5EF4-FFF2-40B4-BE49-F238E27FC236}">
                <a16:creationId xmlns:a16="http://schemas.microsoft.com/office/drawing/2014/main" id="{CD9EE7DA-6FE7-4374-9B00-A6BF7AE6E80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142850604"/>
      </p:ext>
    </p:extLst>
  </p:cSld>
  <p:clrMapOvr>
    <a:masterClrMapping/>
  </p:clrMapOvr>
  <mc:AlternateContent xmlns:mc="http://schemas.openxmlformats.org/markup-compatibility/2006" xmlns:p14="http://schemas.microsoft.com/office/powerpoint/2010/main">
    <mc:Choice Requires="p14">
      <p:transition spd="slow" p14:dur="2000" advTm="33102"/>
    </mc:Choice>
    <mc:Fallback xmlns="">
      <p:transition spd="slow" advTm="331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885BA9-5A79-4554-B958-DE7756706BF4}"/>
              </a:ext>
            </a:extLst>
          </p:cNvPr>
          <p:cNvSpPr>
            <a:spLocks noGrp="1"/>
          </p:cNvSpPr>
          <p:nvPr>
            <p:ph type="title"/>
          </p:nvPr>
        </p:nvSpPr>
        <p:spPr/>
        <p:txBody>
          <a:bodyPr/>
          <a:lstStyle/>
          <a:p>
            <a:r>
              <a:rPr lang="en-CA" dirty="0"/>
              <a:t>Reviewer Bias</a:t>
            </a:r>
          </a:p>
        </p:txBody>
      </p:sp>
      <p:sp>
        <p:nvSpPr>
          <p:cNvPr id="3" name="Content Placeholder 2">
            <a:extLst>
              <a:ext uri="{FF2B5EF4-FFF2-40B4-BE49-F238E27FC236}">
                <a16:creationId xmlns:a16="http://schemas.microsoft.com/office/drawing/2014/main" id="{3D640025-CF77-44AD-8404-FD396E69C33D}"/>
              </a:ext>
            </a:extLst>
          </p:cNvPr>
          <p:cNvSpPr>
            <a:spLocks noGrp="1"/>
          </p:cNvSpPr>
          <p:nvPr>
            <p:ph idx="1"/>
          </p:nvPr>
        </p:nvSpPr>
        <p:spPr/>
        <p:txBody>
          <a:bodyPr>
            <a:normAutofit/>
          </a:bodyPr>
          <a:lstStyle/>
          <a:p>
            <a:r>
              <a:rPr lang="en-CA" sz="2800" dirty="0"/>
              <a:t>As reviewers, we must be aware of biases that we bring with us </a:t>
            </a:r>
          </a:p>
          <a:p>
            <a:r>
              <a:rPr lang="en-CA" sz="2800" dirty="0"/>
              <a:t>Can be related to practice setting (rural vs urban, group vs solo practice), practice style, or culture</a:t>
            </a:r>
          </a:p>
          <a:p>
            <a:r>
              <a:rPr lang="en-CA" sz="2800" dirty="0"/>
              <a:t>It is important to try to exercise self-reflection and be as objective as possible when approaching reviews</a:t>
            </a:r>
          </a:p>
        </p:txBody>
      </p:sp>
      <p:pic>
        <p:nvPicPr>
          <p:cNvPr id="4" name="Audio 3">
            <a:hlinkClick r:id="" action="ppaction://media"/>
            <a:extLst>
              <a:ext uri="{FF2B5EF4-FFF2-40B4-BE49-F238E27FC236}">
                <a16:creationId xmlns:a16="http://schemas.microsoft.com/office/drawing/2014/main" id="{0A905BB6-1294-4714-963D-731AB7E4FCD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438724203"/>
      </p:ext>
    </p:extLst>
  </p:cSld>
  <p:clrMapOvr>
    <a:masterClrMapping/>
  </p:clrMapOvr>
  <mc:AlternateContent xmlns:mc="http://schemas.openxmlformats.org/markup-compatibility/2006" xmlns:p14="http://schemas.microsoft.com/office/powerpoint/2010/main">
    <mc:Choice Requires="p14">
      <p:transition spd="slow" p14:dur="2000" advTm="66768"/>
    </mc:Choice>
    <mc:Fallback xmlns="">
      <p:transition spd="slow" advTm="667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Benefits of being an auditor</a:t>
            </a:r>
          </a:p>
        </p:txBody>
      </p:sp>
      <p:sp>
        <p:nvSpPr>
          <p:cNvPr id="3" name="Content Placeholder 2"/>
          <p:cNvSpPr>
            <a:spLocks noGrp="1"/>
          </p:cNvSpPr>
          <p:nvPr>
            <p:ph idx="1"/>
          </p:nvPr>
        </p:nvSpPr>
        <p:spPr/>
        <p:txBody>
          <a:bodyPr>
            <a:normAutofit/>
          </a:bodyPr>
          <a:lstStyle/>
          <a:p>
            <a:r>
              <a:rPr lang="en-US" sz="2800" dirty="0"/>
              <a:t>Contribute to the profession</a:t>
            </a:r>
          </a:p>
          <a:p>
            <a:r>
              <a:rPr lang="en-US" sz="2800" dirty="0"/>
              <a:t>Stimulate your own learning</a:t>
            </a:r>
          </a:p>
          <a:p>
            <a:r>
              <a:rPr lang="en-US" sz="2800" dirty="0"/>
              <a:t>Claim CME credits</a:t>
            </a:r>
          </a:p>
          <a:p>
            <a:r>
              <a:rPr lang="en-US" sz="2800" dirty="0"/>
              <a:t>Give a fair assessment to your peer</a:t>
            </a:r>
          </a:p>
          <a:p>
            <a:r>
              <a:rPr lang="en-US" sz="2800" dirty="0"/>
              <a:t>Change of pace from your regular work</a:t>
            </a:r>
          </a:p>
          <a:p>
            <a:endParaRPr lang="en-US" sz="2800" dirty="0"/>
          </a:p>
        </p:txBody>
      </p:sp>
      <p:pic>
        <p:nvPicPr>
          <p:cNvPr id="4" name="Audio 3">
            <a:hlinkClick r:id="" action="ppaction://media"/>
            <a:extLst>
              <a:ext uri="{FF2B5EF4-FFF2-40B4-BE49-F238E27FC236}">
                <a16:creationId xmlns:a16="http://schemas.microsoft.com/office/drawing/2014/main" id="{9DB5C2C5-8703-4D0D-BADB-C04798AB7F6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605225089"/>
      </p:ext>
    </p:extLst>
  </p:cSld>
  <p:clrMapOvr>
    <a:masterClrMapping/>
  </p:clrMapOvr>
  <mc:AlternateContent xmlns:mc="http://schemas.openxmlformats.org/markup-compatibility/2006" xmlns:p14="http://schemas.microsoft.com/office/powerpoint/2010/main">
    <mc:Choice Requires="p14">
      <p:transition spd="slow" p14:dur="2000" advTm="79977"/>
    </mc:Choice>
    <mc:Fallback xmlns="">
      <p:transition spd="slow" advTm="799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Questions</a:t>
            </a:r>
          </a:p>
        </p:txBody>
      </p:sp>
      <p:sp>
        <p:nvSpPr>
          <p:cNvPr id="3" name="Content Placeholder 2"/>
          <p:cNvSpPr>
            <a:spLocks noGrp="1"/>
          </p:cNvSpPr>
          <p:nvPr>
            <p:ph idx="1"/>
          </p:nvPr>
        </p:nvSpPr>
        <p:spPr/>
        <p:txBody>
          <a:bodyPr>
            <a:normAutofit/>
          </a:bodyPr>
          <a:lstStyle/>
          <a:p>
            <a:pPr marL="0" indent="0" algn="ctr">
              <a:buNone/>
            </a:pPr>
            <a:r>
              <a:rPr lang="en-US" sz="4800" dirty="0" err="1"/>
              <a:t>msinger@cpsm.</a:t>
            </a:r>
            <a:r>
              <a:rPr lang="en-US" sz="4800" err="1"/>
              <a:t>mb</a:t>
            </a:r>
            <a:r>
              <a:rPr lang="en-US" sz="4800"/>
              <a:t>.c</a:t>
            </a:r>
            <a:r>
              <a:rPr lang="en-US" sz="4800" dirty="0"/>
              <a:t>a</a:t>
            </a:r>
          </a:p>
        </p:txBody>
      </p:sp>
      <p:pic>
        <p:nvPicPr>
          <p:cNvPr id="5" name="Audio 4">
            <a:hlinkClick r:id="" action="ppaction://media"/>
            <a:extLst>
              <a:ext uri="{FF2B5EF4-FFF2-40B4-BE49-F238E27FC236}">
                <a16:creationId xmlns:a16="http://schemas.microsoft.com/office/drawing/2014/main" id="{9CAC70B5-2DE6-478D-9C15-AB216AD71F8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177356656"/>
      </p:ext>
    </p:extLst>
  </p:cSld>
  <p:clrMapOvr>
    <a:masterClrMapping/>
  </p:clrMapOvr>
  <mc:AlternateContent xmlns:mc="http://schemas.openxmlformats.org/markup-compatibility/2006" xmlns:p14="http://schemas.microsoft.com/office/powerpoint/2010/main">
    <mc:Choice Requires="p14">
      <p:transition spd="slow" p14:dur="2000" advTm="24816"/>
    </mc:Choice>
    <mc:Fallback xmlns="">
      <p:transition spd="slow" advTm="248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Learning Objectives</a:t>
            </a:r>
          </a:p>
        </p:txBody>
      </p:sp>
      <p:sp>
        <p:nvSpPr>
          <p:cNvPr id="3" name="Content Placeholder 2"/>
          <p:cNvSpPr>
            <a:spLocks noGrp="1"/>
          </p:cNvSpPr>
          <p:nvPr>
            <p:ph idx="1"/>
          </p:nvPr>
        </p:nvSpPr>
        <p:spPr/>
        <p:txBody>
          <a:bodyPr>
            <a:normAutofit/>
          </a:bodyPr>
          <a:lstStyle/>
          <a:p>
            <a:pPr marL="0" lvl="0" indent="0" fontAlgn="base">
              <a:spcAft>
                <a:spcPct val="0"/>
              </a:spcAft>
              <a:buClr>
                <a:srgbClr val="F0A22E"/>
              </a:buClr>
              <a:buNone/>
            </a:pPr>
            <a:r>
              <a:rPr lang="en-US" sz="2800" dirty="0">
                <a:solidFill>
                  <a:srgbClr val="595959"/>
                </a:solidFill>
              </a:rPr>
              <a:t>By the end of this session, participants should be able to:</a:t>
            </a:r>
          </a:p>
          <a:p>
            <a:pPr marL="182563" lvl="0" indent="-182563" fontAlgn="base">
              <a:spcAft>
                <a:spcPct val="0"/>
              </a:spcAft>
              <a:buClr>
                <a:srgbClr val="F0A22E"/>
              </a:buClr>
            </a:pPr>
            <a:r>
              <a:rPr lang="en-US" sz="2800" dirty="0">
                <a:solidFill>
                  <a:srgbClr val="595959"/>
                </a:solidFill>
              </a:rPr>
              <a:t>Describe the mandate of the College</a:t>
            </a:r>
          </a:p>
          <a:p>
            <a:pPr marL="182563" lvl="0" indent="-182563" fontAlgn="base">
              <a:spcAft>
                <a:spcPct val="0"/>
              </a:spcAft>
              <a:buClr>
                <a:srgbClr val="F0A22E"/>
              </a:buClr>
            </a:pPr>
            <a:r>
              <a:rPr lang="en-US" sz="2800" dirty="0">
                <a:solidFill>
                  <a:srgbClr val="595959"/>
                </a:solidFill>
              </a:rPr>
              <a:t>Identify the different types of audits done by the College</a:t>
            </a:r>
          </a:p>
          <a:p>
            <a:endParaRPr lang="en-US" sz="2800" dirty="0"/>
          </a:p>
        </p:txBody>
      </p:sp>
      <p:pic>
        <p:nvPicPr>
          <p:cNvPr id="4" name="Audio 3">
            <a:hlinkClick r:id="" action="ppaction://media"/>
            <a:extLst>
              <a:ext uri="{FF2B5EF4-FFF2-40B4-BE49-F238E27FC236}">
                <a16:creationId xmlns:a16="http://schemas.microsoft.com/office/drawing/2014/main" id="{8E7B44DC-6827-4BE0-A071-67440013B57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905075419"/>
      </p:ext>
    </p:extLst>
  </p:cSld>
  <p:clrMapOvr>
    <a:masterClrMapping/>
  </p:clrMapOvr>
  <mc:AlternateContent xmlns:mc="http://schemas.openxmlformats.org/markup-compatibility/2006" xmlns:p14="http://schemas.microsoft.com/office/powerpoint/2010/main">
    <mc:Choice Requires="p14">
      <p:transition spd="slow" p14:dur="2000" advTm="15535"/>
    </mc:Choice>
    <mc:Fallback xmlns="">
      <p:transition spd="slow" advTm="155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College mandate</a:t>
            </a:r>
          </a:p>
        </p:txBody>
      </p:sp>
      <p:sp>
        <p:nvSpPr>
          <p:cNvPr id="3" name="Content Placeholder 2"/>
          <p:cNvSpPr>
            <a:spLocks noGrp="1"/>
          </p:cNvSpPr>
          <p:nvPr>
            <p:ph idx="1"/>
          </p:nvPr>
        </p:nvSpPr>
        <p:spPr/>
        <p:txBody>
          <a:bodyPr>
            <a:normAutofit/>
          </a:bodyPr>
          <a:lstStyle/>
          <a:p>
            <a:r>
              <a:rPr lang="en-US" sz="2800" b="1" dirty="0"/>
              <a:t>Protect the public as consumers of medical care and promote the safe and ethical delivery of quality medical care by physicians in Manitoba.</a:t>
            </a:r>
            <a:endParaRPr lang="en-US" sz="2800" dirty="0"/>
          </a:p>
          <a:p>
            <a:pPr marL="0" indent="0">
              <a:buNone/>
            </a:pPr>
            <a:endParaRPr lang="en-US" sz="2800" dirty="0"/>
          </a:p>
          <a:p>
            <a:r>
              <a:rPr lang="en-US" sz="2800" dirty="0"/>
              <a:t>This responsibility also includes medical students, residents, physician assistants, and clinical assistants.</a:t>
            </a:r>
          </a:p>
          <a:p>
            <a:endParaRPr lang="en-US" sz="2800" dirty="0"/>
          </a:p>
          <a:p>
            <a:r>
              <a:rPr lang="en-US" sz="2800" dirty="0"/>
              <a:t>How is this achieved?</a:t>
            </a:r>
          </a:p>
        </p:txBody>
      </p:sp>
      <p:pic>
        <p:nvPicPr>
          <p:cNvPr id="4" name="Audio 3">
            <a:hlinkClick r:id="" action="ppaction://media"/>
            <a:extLst>
              <a:ext uri="{FF2B5EF4-FFF2-40B4-BE49-F238E27FC236}">
                <a16:creationId xmlns:a16="http://schemas.microsoft.com/office/drawing/2014/main" id="{5F35B342-2B4C-40B1-B275-787AE81FD1D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822822422"/>
      </p:ext>
    </p:extLst>
  </p:cSld>
  <p:clrMapOvr>
    <a:masterClrMapping/>
  </p:clrMapOvr>
  <mc:AlternateContent xmlns:mc="http://schemas.openxmlformats.org/markup-compatibility/2006" xmlns:p14="http://schemas.microsoft.com/office/powerpoint/2010/main">
    <mc:Choice Requires="p14">
      <p:transition spd="slow" p14:dur="2000" advTm="49554"/>
    </mc:Choice>
    <mc:Fallback xmlns="">
      <p:transition spd="slow" advTm="495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Category - Registration</a:t>
            </a:r>
          </a:p>
        </p:txBody>
      </p:sp>
      <p:sp>
        <p:nvSpPr>
          <p:cNvPr id="3" name="Content Placeholder 2"/>
          <p:cNvSpPr>
            <a:spLocks noGrp="1"/>
          </p:cNvSpPr>
          <p:nvPr>
            <p:ph idx="1"/>
          </p:nvPr>
        </p:nvSpPr>
        <p:spPr/>
        <p:txBody>
          <a:bodyPr>
            <a:normAutofit/>
          </a:bodyPr>
          <a:lstStyle/>
          <a:p>
            <a:r>
              <a:rPr lang="en-US" sz="2800" dirty="0"/>
              <a:t>The College has a duty to </a:t>
            </a:r>
          </a:p>
          <a:p>
            <a:pPr marL="0" indent="0">
              <a:buNone/>
            </a:pPr>
            <a:endParaRPr lang="en-US" sz="2800" dirty="0"/>
          </a:p>
          <a:p>
            <a:pPr lvl="1"/>
            <a:r>
              <a:rPr lang="en-US" sz="2600" dirty="0"/>
              <a:t>ensure that those initially entering practice have met the requirements to practice safely – completion of training and certification exams.</a:t>
            </a:r>
          </a:p>
          <a:p>
            <a:pPr marL="502920" lvl="1" indent="0">
              <a:buNone/>
            </a:pPr>
            <a:endParaRPr lang="en-US" sz="2600" dirty="0"/>
          </a:p>
          <a:p>
            <a:pPr marL="0" indent="0">
              <a:buNone/>
            </a:pPr>
            <a:endParaRPr lang="en-US" sz="2800" dirty="0"/>
          </a:p>
        </p:txBody>
      </p:sp>
      <p:pic>
        <p:nvPicPr>
          <p:cNvPr id="4" name="Audio 3">
            <a:hlinkClick r:id="" action="ppaction://media"/>
            <a:extLst>
              <a:ext uri="{FF2B5EF4-FFF2-40B4-BE49-F238E27FC236}">
                <a16:creationId xmlns:a16="http://schemas.microsoft.com/office/drawing/2014/main" id="{115EAC79-36D0-44DB-93E1-DE910DE289B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000352097"/>
      </p:ext>
    </p:extLst>
  </p:cSld>
  <p:clrMapOvr>
    <a:masterClrMapping/>
  </p:clrMapOvr>
  <mc:AlternateContent xmlns:mc="http://schemas.openxmlformats.org/markup-compatibility/2006" xmlns:p14="http://schemas.microsoft.com/office/powerpoint/2010/main">
    <mc:Choice Requires="p14">
      <p:transition spd="slow" p14:dur="2000" advTm="38382"/>
    </mc:Choice>
    <mc:Fallback xmlns="">
      <p:transition spd="slow" advTm="383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Category - Registration</a:t>
            </a:r>
          </a:p>
        </p:txBody>
      </p:sp>
      <p:sp>
        <p:nvSpPr>
          <p:cNvPr id="3" name="Content Placeholder 2"/>
          <p:cNvSpPr>
            <a:spLocks noGrp="1"/>
          </p:cNvSpPr>
          <p:nvPr>
            <p:ph idx="1"/>
          </p:nvPr>
        </p:nvSpPr>
        <p:spPr/>
        <p:txBody>
          <a:bodyPr>
            <a:normAutofit/>
          </a:bodyPr>
          <a:lstStyle/>
          <a:p>
            <a:r>
              <a:rPr lang="en-US" sz="2800" dirty="0"/>
              <a:t>Full registration</a:t>
            </a:r>
          </a:p>
          <a:p>
            <a:pPr lvl="1"/>
            <a:r>
              <a:rPr lang="en-US" sz="2600" dirty="0"/>
              <a:t>Members who have their full Canadian credentials (CCFP, FRCP) – activities move to Standards and fall under CPD.</a:t>
            </a:r>
          </a:p>
          <a:p>
            <a:pPr lvl="1"/>
            <a:r>
              <a:rPr lang="en-US" sz="2600" dirty="0"/>
              <a:t>Ensuring ongoing competence is part of the individual’s professional responsibility.</a:t>
            </a:r>
          </a:p>
          <a:p>
            <a:pPr lvl="1"/>
            <a:r>
              <a:rPr lang="en-US" sz="2600" dirty="0"/>
              <a:t>Would only undergo audit as part standards/quality improvement program, or investigation.</a:t>
            </a:r>
          </a:p>
        </p:txBody>
      </p:sp>
      <p:pic>
        <p:nvPicPr>
          <p:cNvPr id="4" name="Audio 3">
            <a:hlinkClick r:id="" action="ppaction://media"/>
            <a:extLst>
              <a:ext uri="{FF2B5EF4-FFF2-40B4-BE49-F238E27FC236}">
                <a16:creationId xmlns:a16="http://schemas.microsoft.com/office/drawing/2014/main" id="{3274836A-91F0-4AA4-AE72-8066C01D063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081121652"/>
      </p:ext>
    </p:extLst>
  </p:cSld>
  <p:clrMapOvr>
    <a:masterClrMapping/>
  </p:clrMapOvr>
  <mc:AlternateContent xmlns:mc="http://schemas.openxmlformats.org/markup-compatibility/2006" xmlns:p14="http://schemas.microsoft.com/office/powerpoint/2010/main">
    <mc:Choice Requires="p14">
      <p:transition spd="slow" p14:dur="2000" advTm="70419"/>
    </mc:Choice>
    <mc:Fallback xmlns="">
      <p:transition spd="slow" advTm="704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Category -Registration</a:t>
            </a:r>
          </a:p>
        </p:txBody>
      </p:sp>
      <p:sp>
        <p:nvSpPr>
          <p:cNvPr id="3" name="Content Placeholder 2"/>
          <p:cNvSpPr>
            <a:spLocks noGrp="1"/>
          </p:cNvSpPr>
          <p:nvPr>
            <p:ph idx="1"/>
          </p:nvPr>
        </p:nvSpPr>
        <p:spPr/>
        <p:txBody>
          <a:bodyPr>
            <a:normAutofit fontScale="92500"/>
          </a:bodyPr>
          <a:lstStyle/>
          <a:p>
            <a:pPr>
              <a:buClr>
                <a:srgbClr val="F0A22E"/>
              </a:buClr>
            </a:pPr>
            <a:r>
              <a:rPr lang="en-US" sz="2800" dirty="0">
                <a:solidFill>
                  <a:prstClr val="black">
                    <a:lumMod val="65000"/>
                    <a:lumOff val="35000"/>
                  </a:prstClr>
                </a:solidFill>
              </a:rPr>
              <a:t>Provisional registration</a:t>
            </a:r>
          </a:p>
          <a:p>
            <a:pPr lvl="1">
              <a:buClr>
                <a:srgbClr val="F0A22E"/>
              </a:buClr>
            </a:pPr>
            <a:r>
              <a:rPr lang="en-US" sz="2600" dirty="0">
                <a:solidFill>
                  <a:prstClr val="black">
                    <a:lumMod val="65000"/>
                    <a:lumOff val="35000"/>
                  </a:prstClr>
                </a:solidFill>
              </a:rPr>
              <a:t>Members who </a:t>
            </a:r>
            <a:r>
              <a:rPr lang="en-US" sz="2600" u="sng" dirty="0">
                <a:solidFill>
                  <a:prstClr val="black">
                    <a:lumMod val="65000"/>
                    <a:lumOff val="35000"/>
                  </a:prstClr>
                </a:solidFill>
              </a:rPr>
              <a:t>do not</a:t>
            </a:r>
            <a:r>
              <a:rPr lang="en-US" sz="2600" dirty="0">
                <a:solidFill>
                  <a:prstClr val="black">
                    <a:lumMod val="65000"/>
                    <a:lumOff val="35000"/>
                  </a:prstClr>
                </a:solidFill>
              </a:rPr>
              <a:t> have their full Canadian credentials but are in independent practice.  </a:t>
            </a:r>
          </a:p>
          <a:p>
            <a:pPr lvl="1">
              <a:buClr>
                <a:srgbClr val="F0A22E"/>
              </a:buClr>
            </a:pPr>
            <a:r>
              <a:rPr lang="en-US" sz="2600" dirty="0">
                <a:solidFill>
                  <a:prstClr val="black">
                    <a:lumMod val="65000"/>
                    <a:lumOff val="35000"/>
                  </a:prstClr>
                </a:solidFill>
              </a:rPr>
              <a:t>Usually International Medical Graduates who have undergone an assessment process for licensure.</a:t>
            </a:r>
          </a:p>
          <a:p>
            <a:pPr lvl="1">
              <a:buClr>
                <a:srgbClr val="F0A22E"/>
              </a:buClr>
            </a:pPr>
            <a:r>
              <a:rPr lang="en-US" sz="2600" dirty="0">
                <a:solidFill>
                  <a:prstClr val="black">
                    <a:lumMod val="65000"/>
                    <a:lumOff val="35000"/>
                  </a:prstClr>
                </a:solidFill>
              </a:rPr>
              <a:t>Must practice under College supervision while holding provisional registration.  </a:t>
            </a:r>
          </a:p>
          <a:p>
            <a:pPr lvl="1">
              <a:buClr>
                <a:srgbClr val="F0A22E"/>
              </a:buClr>
            </a:pPr>
            <a:r>
              <a:rPr lang="en-US" sz="2600" dirty="0">
                <a:solidFill>
                  <a:prstClr val="black">
                    <a:lumMod val="65000"/>
                    <a:lumOff val="35000"/>
                  </a:prstClr>
                </a:solidFill>
              </a:rPr>
              <a:t>Must have a mentor for the first year in practice.</a:t>
            </a:r>
          </a:p>
          <a:p>
            <a:pPr lvl="1">
              <a:buClr>
                <a:srgbClr val="F0A22E"/>
              </a:buClr>
            </a:pPr>
            <a:r>
              <a:rPr lang="en-US" sz="2600" dirty="0">
                <a:solidFill>
                  <a:prstClr val="black">
                    <a:lumMod val="65000"/>
                    <a:lumOff val="35000"/>
                  </a:prstClr>
                </a:solidFill>
              </a:rPr>
              <a:t>Expected to achieve Canadian credentials within a specified time frame.</a:t>
            </a:r>
          </a:p>
          <a:p>
            <a:pPr lvl="1">
              <a:buClr>
                <a:srgbClr val="F0A22E"/>
              </a:buClr>
            </a:pPr>
            <a:r>
              <a:rPr lang="en-US" sz="2600" dirty="0">
                <a:solidFill>
                  <a:prstClr val="black">
                    <a:lumMod val="65000"/>
                    <a:lumOff val="35000"/>
                  </a:prstClr>
                </a:solidFill>
              </a:rPr>
              <a:t>During the first year of supervision, they must undergo a chart audit around the 6 month mark. </a:t>
            </a:r>
          </a:p>
          <a:p>
            <a:endParaRPr lang="en-US" dirty="0"/>
          </a:p>
        </p:txBody>
      </p:sp>
      <p:pic>
        <p:nvPicPr>
          <p:cNvPr id="4" name="Audio 3">
            <a:hlinkClick r:id="" action="ppaction://media"/>
            <a:extLst>
              <a:ext uri="{FF2B5EF4-FFF2-40B4-BE49-F238E27FC236}">
                <a16:creationId xmlns:a16="http://schemas.microsoft.com/office/drawing/2014/main" id="{2D8B265B-BEB7-4F25-9FE9-14EA4BC50CF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058110257"/>
      </p:ext>
    </p:extLst>
  </p:cSld>
  <p:clrMapOvr>
    <a:masterClrMapping/>
  </p:clrMapOvr>
  <mc:AlternateContent xmlns:mc="http://schemas.openxmlformats.org/markup-compatibility/2006" xmlns:p14="http://schemas.microsoft.com/office/powerpoint/2010/main">
    <mc:Choice Requires="p14">
      <p:transition spd="slow" p14:dur="2000" advTm="178599"/>
    </mc:Choice>
    <mc:Fallback xmlns="">
      <p:transition spd="slow" advTm="1785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Category -Standards</a:t>
            </a:r>
          </a:p>
        </p:txBody>
      </p:sp>
      <p:sp>
        <p:nvSpPr>
          <p:cNvPr id="3" name="Content Placeholder 2"/>
          <p:cNvSpPr>
            <a:spLocks noGrp="1"/>
          </p:cNvSpPr>
          <p:nvPr>
            <p:ph idx="1"/>
          </p:nvPr>
        </p:nvSpPr>
        <p:spPr/>
        <p:txBody>
          <a:bodyPr>
            <a:normAutofit/>
          </a:bodyPr>
          <a:lstStyle/>
          <a:p>
            <a:pPr lvl="1">
              <a:buClr>
                <a:srgbClr val="F0A22E"/>
              </a:buClr>
            </a:pPr>
            <a:r>
              <a:rPr lang="en-US" sz="2800" dirty="0">
                <a:solidFill>
                  <a:prstClr val="black">
                    <a:lumMod val="65000"/>
                    <a:lumOff val="35000"/>
                  </a:prstClr>
                </a:solidFill>
              </a:rPr>
              <a:t>The College has a duty to  </a:t>
            </a:r>
          </a:p>
          <a:p>
            <a:pPr lvl="1">
              <a:buClr>
                <a:srgbClr val="F0A22E"/>
              </a:buClr>
            </a:pPr>
            <a:endParaRPr lang="en-US" sz="2600" dirty="0">
              <a:solidFill>
                <a:prstClr val="black">
                  <a:lumMod val="65000"/>
                  <a:lumOff val="35000"/>
                </a:prstClr>
              </a:solidFill>
            </a:endParaRPr>
          </a:p>
          <a:p>
            <a:pPr lvl="2">
              <a:buClr>
                <a:srgbClr val="F0A22E"/>
              </a:buClr>
            </a:pPr>
            <a:r>
              <a:rPr lang="en-US" sz="2400" dirty="0">
                <a:solidFill>
                  <a:prstClr val="black">
                    <a:lumMod val="65000"/>
                    <a:lumOff val="35000"/>
                  </a:prstClr>
                </a:solidFill>
              </a:rPr>
              <a:t>Ensure that those in practice maintain their knowledge and skills – meet CPD requirements, participate in quality or review programs.</a:t>
            </a:r>
          </a:p>
          <a:p>
            <a:pPr marL="960120" lvl="2" indent="0">
              <a:buClr>
                <a:srgbClr val="F0A22E"/>
              </a:buClr>
              <a:buNone/>
            </a:pPr>
            <a:endParaRPr lang="en-US" sz="2400" dirty="0">
              <a:solidFill>
                <a:prstClr val="black">
                  <a:lumMod val="65000"/>
                  <a:lumOff val="35000"/>
                </a:prstClr>
              </a:solidFill>
            </a:endParaRPr>
          </a:p>
          <a:p>
            <a:pPr lvl="2">
              <a:buClr>
                <a:srgbClr val="F0A22E"/>
              </a:buClr>
            </a:pPr>
            <a:r>
              <a:rPr lang="en-US" sz="2400" dirty="0">
                <a:solidFill>
                  <a:prstClr val="black">
                    <a:lumMod val="65000"/>
                    <a:lumOff val="35000"/>
                  </a:prstClr>
                </a:solidFill>
              </a:rPr>
              <a:t>Implement a Continuing Competence Program - mandatory for all health regulatory colleges under the Regulated Health Professions Act.</a:t>
            </a:r>
          </a:p>
          <a:p>
            <a:pPr marL="0" indent="0">
              <a:buNone/>
            </a:pPr>
            <a:endParaRPr lang="en-US" sz="2800" dirty="0"/>
          </a:p>
        </p:txBody>
      </p:sp>
      <p:pic>
        <p:nvPicPr>
          <p:cNvPr id="4" name="Audio 3">
            <a:hlinkClick r:id="" action="ppaction://media"/>
            <a:extLst>
              <a:ext uri="{FF2B5EF4-FFF2-40B4-BE49-F238E27FC236}">
                <a16:creationId xmlns:a16="http://schemas.microsoft.com/office/drawing/2014/main" id="{5E74474C-2488-4743-B07B-BEBD352518F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074911701"/>
      </p:ext>
    </p:extLst>
  </p:cSld>
  <p:clrMapOvr>
    <a:masterClrMapping/>
  </p:clrMapOvr>
  <mc:AlternateContent xmlns:mc="http://schemas.openxmlformats.org/markup-compatibility/2006" xmlns:p14="http://schemas.microsoft.com/office/powerpoint/2010/main">
    <mc:Choice Requires="p14">
      <p:transition spd="slow" p14:dur="2000" advTm="58780"/>
    </mc:Choice>
    <mc:Fallback xmlns="">
      <p:transition spd="slow" advTm="587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Category -Standards</a:t>
            </a:r>
          </a:p>
        </p:txBody>
      </p:sp>
      <p:sp>
        <p:nvSpPr>
          <p:cNvPr id="3" name="Content Placeholder 2"/>
          <p:cNvSpPr>
            <a:spLocks noGrp="1"/>
          </p:cNvSpPr>
          <p:nvPr>
            <p:ph idx="1"/>
          </p:nvPr>
        </p:nvSpPr>
        <p:spPr/>
        <p:txBody>
          <a:bodyPr>
            <a:normAutofit/>
          </a:bodyPr>
          <a:lstStyle/>
          <a:p>
            <a:r>
              <a:rPr lang="en-US" sz="2800" dirty="0"/>
              <a:t>Elderly Physician Audits – all physicians who are still in practice at the age of 75 must undergo a chart audit.</a:t>
            </a:r>
          </a:p>
          <a:p>
            <a:r>
              <a:rPr lang="en-US" sz="2800" dirty="0"/>
              <a:t>Referral from Complaints/Investigation – a complaint may be resolved, but in the course of resolution other concerns are identified.  The case may be referred to Standards if it is felt to be of an educational nature.</a:t>
            </a:r>
          </a:p>
        </p:txBody>
      </p:sp>
      <p:pic>
        <p:nvPicPr>
          <p:cNvPr id="4" name="Audio 3">
            <a:hlinkClick r:id="" action="ppaction://media"/>
            <a:extLst>
              <a:ext uri="{FF2B5EF4-FFF2-40B4-BE49-F238E27FC236}">
                <a16:creationId xmlns:a16="http://schemas.microsoft.com/office/drawing/2014/main" id="{DC757040-298F-4308-8C2A-31C5DADD068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336480207"/>
      </p:ext>
    </p:extLst>
  </p:cSld>
  <p:clrMapOvr>
    <a:masterClrMapping/>
  </p:clrMapOvr>
  <mc:AlternateContent xmlns:mc="http://schemas.openxmlformats.org/markup-compatibility/2006" xmlns:p14="http://schemas.microsoft.com/office/powerpoint/2010/main">
    <mc:Choice Requires="p14">
      <p:transition spd="slow" p14:dur="2000" advTm="53273"/>
    </mc:Choice>
    <mc:Fallback xmlns="">
      <p:transition spd="slow" advTm="532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Frame">
  <a:themeElements>
    <a:clrScheme name="Frame">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Frame">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39D77354-939E-4A26-AE51-B3F9618B14B7}"/>
    </a:ext>
  </a:extLst>
</a:theme>
</file>

<file path=docProps/app.xml><?xml version="1.0" encoding="utf-8"?>
<Properties xmlns="http://schemas.openxmlformats.org/officeDocument/2006/extended-properties" xmlns:vt="http://schemas.openxmlformats.org/officeDocument/2006/docPropsVTypes">
  <Template>TM03457475[[fn=Frame]]</Template>
  <TotalTime>1744</TotalTime>
  <Words>1096</Words>
  <Application>Microsoft Office PowerPoint</Application>
  <PresentationFormat>Widescreen</PresentationFormat>
  <Paragraphs>104</Paragraphs>
  <Slides>23</Slides>
  <Notes>0</Notes>
  <HiddenSlides>0</HiddenSlides>
  <MMClips>23</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23</vt:i4>
      </vt:variant>
    </vt:vector>
  </HeadingPairs>
  <TitlesOfParts>
    <vt:vector size="26" baseType="lpstr">
      <vt:lpstr>Corbel</vt:lpstr>
      <vt:lpstr>Wingdings 2</vt:lpstr>
      <vt:lpstr>Frame</vt:lpstr>
      <vt:lpstr>College Audits</vt:lpstr>
      <vt:lpstr>Conflict disclosure</vt:lpstr>
      <vt:lpstr>Learning Objectives</vt:lpstr>
      <vt:lpstr>College mandate</vt:lpstr>
      <vt:lpstr>Category - Registration</vt:lpstr>
      <vt:lpstr>Category - Registration</vt:lpstr>
      <vt:lpstr>Category -Registration</vt:lpstr>
      <vt:lpstr>Category -Standards</vt:lpstr>
      <vt:lpstr>Category -Standards</vt:lpstr>
      <vt:lpstr>Category -Standards</vt:lpstr>
      <vt:lpstr> Category -Investigation</vt:lpstr>
      <vt:lpstr>Types of Audit</vt:lpstr>
      <vt:lpstr>Types of Audit</vt:lpstr>
      <vt:lpstr>Types of Audit</vt:lpstr>
      <vt:lpstr>Types of Audit</vt:lpstr>
      <vt:lpstr>Chart Selection</vt:lpstr>
      <vt:lpstr>Where is the bar?</vt:lpstr>
      <vt:lpstr>Confidentiality</vt:lpstr>
      <vt:lpstr>Confidentiality Part 2</vt:lpstr>
      <vt:lpstr>Conflict of Interest</vt:lpstr>
      <vt:lpstr>Reviewer Bias</vt:lpstr>
      <vt:lpstr>Benefits of being an auditor</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College Audits</dc:title>
  <dc:creator>Marilyn Singer</dc:creator>
  <cp:lastModifiedBy>Marilyn</cp:lastModifiedBy>
  <cp:revision>34</cp:revision>
  <dcterms:created xsi:type="dcterms:W3CDTF">2017-08-24T20:38:24Z</dcterms:created>
  <dcterms:modified xsi:type="dcterms:W3CDTF">2020-11-20T00:53:54Z</dcterms:modified>
</cp:coreProperties>
</file>