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60" r:id="rId4"/>
    <p:sldId id="257" r:id="rId5"/>
    <p:sldId id="258" r:id="rId6"/>
    <p:sldId id="266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the Audit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Marilyn Singer MD CCFP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82E7B0A-2C1D-47DD-9094-7E7F1018F5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8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33"/>
    </mc:Choice>
    <mc:Fallback>
      <p:transition spd="slow" advTm="13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msinger@cpsm.mb.ca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ABC7A51-E9C8-452F-8247-CE0333E2C6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6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08"/>
    </mc:Choice>
    <mc:Fallback>
      <p:transition spd="slow" advTm="18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 have no conflict of interest to disclose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72E518E-0539-4016-9607-E5A5B4963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5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4"/>
    </mc:Choice>
    <mc:Fallback>
      <p:transition spd="slow" advTm="3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By the end of this session, participants should be able to</a:t>
            </a:r>
          </a:p>
          <a:p>
            <a:pPr lvl="1"/>
            <a:r>
              <a:rPr lang="en-US" sz="2600" dirty="0"/>
              <a:t>Understand how to complete the different sections of the form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CB8ED48-34A6-4B4B-A1D3-62008C836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5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33"/>
    </mc:Choice>
    <mc:Fallback>
      <p:transition spd="slow" advTm="11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Different forms used by different areas in the past</a:t>
            </a:r>
          </a:p>
          <a:p>
            <a:r>
              <a:rPr lang="en-US" sz="2800" dirty="0"/>
              <a:t>New version to be used by Registration and Standards/QI, Investigation as possible</a:t>
            </a:r>
          </a:p>
          <a:p>
            <a:r>
              <a:rPr lang="en-US" sz="2800" dirty="0"/>
              <a:t>We will welcome feedback about utility of form as you use it.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418EC97-F2A2-483E-B9B4-D4A9CC554B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8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63"/>
    </mc:Choice>
    <mc:Fallback>
      <p:transition spd="slow" advTm="40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 – Chart by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General review of chart for completeness, e.g., demographics, problem list, medications etc.</a:t>
            </a:r>
          </a:p>
          <a:p>
            <a:r>
              <a:rPr lang="en-US" sz="2800" dirty="0"/>
              <a:t>Look at specific visit on index date (provided by MB Health, or date from day sheet).</a:t>
            </a:r>
          </a:p>
          <a:p>
            <a:r>
              <a:rPr lang="en-US" sz="2800" dirty="0"/>
              <a:t>Review visits before and/or after index visit as appropriate to the situation.</a:t>
            </a:r>
          </a:p>
          <a:p>
            <a:r>
              <a:rPr lang="en-US" sz="2800" dirty="0"/>
              <a:t>Flag concerns by making comments, or setting aside for discussion if interactive audit.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88C2816-EAA6-4282-966E-63801B3BDE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0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89"/>
    </mc:Choice>
    <mc:Fallback>
      <p:transition spd="slow" advTm="84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D609-9D29-42E4-B49C-E106C81D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Section 1 – Chart by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C19AD-1D70-422C-A15F-8315C5B87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Auditor Guideline – has been developed to bring uniformity to chart audits</a:t>
            </a:r>
          </a:p>
          <a:p>
            <a:endParaRPr lang="en-CA" sz="2800" dirty="0"/>
          </a:p>
          <a:p>
            <a:r>
              <a:rPr lang="en-CA" sz="2800" dirty="0"/>
              <a:t>Reminder of salient points to remember when reviewing charts</a:t>
            </a:r>
          </a:p>
          <a:p>
            <a:endParaRPr lang="en-CA" sz="2800" dirty="0"/>
          </a:p>
          <a:p>
            <a:r>
              <a:rPr lang="en-CA" sz="2800" dirty="0"/>
              <a:t>Lists different categories of information to keep in mind for chart review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8EFBBEA-85B3-465F-B9A0-62EAAAA50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1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58"/>
    </mc:Choice>
    <mc:Fallback>
      <p:transition spd="slow" advTm="35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 – Overview of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After doing chart by chart review, analyze the overall picture of record keeping and safety of care provision across all charts.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1CCBDE1-3B03-4BB1-A556-AA1E9C734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0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48"/>
    </mc:Choice>
    <mc:Fallback>
      <p:transition spd="slow" advTm="53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bottom line question – is this safe care?  </a:t>
            </a:r>
          </a:p>
          <a:p>
            <a:r>
              <a:rPr lang="en-US" sz="2800" dirty="0"/>
              <a:t>“No” answer must be accompanied by comments outlining examples and rationale for rating as not meeting standard of care. </a:t>
            </a:r>
          </a:p>
          <a:p>
            <a:r>
              <a:rPr lang="en-US" sz="2800" dirty="0"/>
              <a:t> Comments may be positive or negative.</a:t>
            </a:r>
          </a:p>
          <a:p>
            <a:endParaRPr lang="en-US" sz="28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B86B909-AC83-416B-9AF8-0B4A2C8C67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1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693"/>
    </mc:Choice>
    <mc:Fallback>
      <p:transition spd="slow" advTm="56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Practice Improvement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May include </a:t>
            </a:r>
          </a:p>
          <a:p>
            <a:pPr lvl="1"/>
            <a:r>
              <a:rPr lang="en-US" sz="2600" dirty="0"/>
              <a:t>Record keeping practices</a:t>
            </a:r>
          </a:p>
          <a:p>
            <a:pPr lvl="1"/>
            <a:r>
              <a:rPr lang="en-US" sz="2600" dirty="0"/>
              <a:t>Education on specific topics, guideline review</a:t>
            </a:r>
          </a:p>
          <a:p>
            <a:pPr lvl="1"/>
            <a:r>
              <a:rPr lang="en-US" sz="2600" dirty="0"/>
              <a:t>Incorporation of process improvements, e.g., flow sheets</a:t>
            </a:r>
          </a:p>
          <a:p>
            <a:pPr lvl="1"/>
            <a:r>
              <a:rPr lang="en-US" sz="2600" dirty="0"/>
              <a:t>Suggestions of support resources, e.g., websites</a:t>
            </a:r>
          </a:p>
          <a:p>
            <a:pPr lvl="1"/>
            <a:endParaRPr lang="en-US" sz="2600" dirty="0"/>
          </a:p>
          <a:p>
            <a:pPr marL="502920" lvl="1" indent="0">
              <a:buNone/>
            </a:pPr>
            <a:r>
              <a:rPr lang="en-US" sz="2600" dirty="0"/>
              <a:t>Investigation audits may omit this section. 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A73B2BF-0F19-4348-97D5-706DA6F136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4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84"/>
    </mc:Choice>
    <mc:Fallback>
      <p:transition spd="slow" advTm="64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84</TotalTime>
  <Words>317</Words>
  <Application>Microsoft Office PowerPoint</Application>
  <PresentationFormat>Widescreen</PresentationFormat>
  <Paragraphs>39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Wingdings 2</vt:lpstr>
      <vt:lpstr>Frame</vt:lpstr>
      <vt:lpstr>Introduction to the Audit Tool</vt:lpstr>
      <vt:lpstr>Disclosure</vt:lpstr>
      <vt:lpstr>Learning Objective</vt:lpstr>
      <vt:lpstr>About the form</vt:lpstr>
      <vt:lpstr>Section 1 – Chart by Chart</vt:lpstr>
      <vt:lpstr>Section 1 – Chart by Chart</vt:lpstr>
      <vt:lpstr>Section 2 – Overview of Charts</vt:lpstr>
      <vt:lpstr>Overall Assessment</vt:lpstr>
      <vt:lpstr>Practice Improvement Recommendations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Audit Tool</dc:title>
  <dc:creator>Marilyn Singer</dc:creator>
  <cp:lastModifiedBy>Marilyn</cp:lastModifiedBy>
  <cp:revision>8</cp:revision>
  <dcterms:created xsi:type="dcterms:W3CDTF">2017-09-07T20:13:18Z</dcterms:created>
  <dcterms:modified xsi:type="dcterms:W3CDTF">2020-11-20T00:52:49Z</dcterms:modified>
</cp:coreProperties>
</file>