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2" r:id="rId1"/>
  </p:sldMasterIdLst>
  <p:notesMasterIdLst>
    <p:notesMasterId r:id="rId33"/>
  </p:notesMasterIdLst>
  <p:handoutMasterIdLst>
    <p:handoutMasterId r:id="rId34"/>
  </p:handoutMasterIdLst>
  <p:sldIdLst>
    <p:sldId id="256" r:id="rId2"/>
    <p:sldId id="283" r:id="rId3"/>
    <p:sldId id="284" r:id="rId4"/>
    <p:sldId id="257" r:id="rId5"/>
    <p:sldId id="258" r:id="rId6"/>
    <p:sldId id="285" r:id="rId7"/>
    <p:sldId id="259" r:id="rId8"/>
    <p:sldId id="260" r:id="rId9"/>
    <p:sldId id="282"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6" r:id="rId32"/>
  </p:sldIdLst>
  <p:sldSz cx="9144000" cy="6858000" type="screen4x3"/>
  <p:notesSz cx="6858000" cy="9117013"/>
  <p:defaultTextStyle>
    <a:defPPr>
      <a:defRPr lang="en-US"/>
    </a:defPPr>
    <a:lvl1pPr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5" autoAdjust="0"/>
    <p:restoredTop sz="94660"/>
  </p:normalViewPr>
  <p:slideViewPr>
    <p:cSldViewPr>
      <p:cViewPr varScale="1">
        <p:scale>
          <a:sx n="62" d="100"/>
          <a:sy n="62" d="100"/>
        </p:scale>
        <p:origin x="142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5FDFE01-9A4B-4FF2-8502-D51B2B302C07}"/>
              </a:ext>
            </a:extLst>
          </p:cNvPr>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75779" name="Rectangle 3">
            <a:extLst>
              <a:ext uri="{FF2B5EF4-FFF2-40B4-BE49-F238E27FC236}">
                <a16:creationId xmlns:a16="http://schemas.microsoft.com/office/drawing/2014/main" id="{13E3356C-9613-4159-BA34-4D96E5A2428B}"/>
              </a:ext>
            </a:extLst>
          </p:cNvPr>
          <p:cNvSpPr>
            <a:spLocks noGrp="1" noChangeArrowheads="1"/>
          </p:cNvSpPr>
          <p:nvPr>
            <p:ph type="dt" sz="quarter"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defRPr>
            </a:lvl1pPr>
          </a:lstStyle>
          <a:p>
            <a:pPr>
              <a:defRPr/>
            </a:pPr>
            <a:endParaRPr lang="en-US"/>
          </a:p>
        </p:txBody>
      </p:sp>
      <p:sp>
        <p:nvSpPr>
          <p:cNvPr id="75780" name="Rectangle 4">
            <a:extLst>
              <a:ext uri="{FF2B5EF4-FFF2-40B4-BE49-F238E27FC236}">
                <a16:creationId xmlns:a16="http://schemas.microsoft.com/office/drawing/2014/main" id="{9DE5FA4D-86C5-4C61-8689-4B4303CF14C1}"/>
              </a:ext>
            </a:extLst>
          </p:cNvPr>
          <p:cNvSpPr>
            <a:spLocks noGrp="1" noChangeArrowheads="1"/>
          </p:cNvSpPr>
          <p:nvPr>
            <p:ph type="ftr" sz="quarter" idx="2"/>
          </p:nvPr>
        </p:nvSpPr>
        <p:spPr bwMode="auto">
          <a:xfrm>
            <a:off x="0"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75781" name="Rectangle 5">
            <a:extLst>
              <a:ext uri="{FF2B5EF4-FFF2-40B4-BE49-F238E27FC236}">
                <a16:creationId xmlns:a16="http://schemas.microsoft.com/office/drawing/2014/main" id="{256CD122-0C85-497F-A772-98BE657BF2E8}"/>
              </a:ext>
            </a:extLst>
          </p:cNvPr>
          <p:cNvSpPr>
            <a:spLocks noGrp="1" noChangeArrowheads="1"/>
          </p:cNvSpPr>
          <p:nvPr>
            <p:ph type="sldNum" sz="quarter" idx="3"/>
          </p:nvPr>
        </p:nvSpPr>
        <p:spPr bwMode="auto">
          <a:xfrm>
            <a:off x="3884613"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1CD3E3CE-CF5C-4683-9860-86051450F8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015C78D-0FDC-4356-9056-6D61C0F9C326}"/>
              </a:ext>
            </a:extLst>
          </p:cNvPr>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78851" name="Rectangle 3">
            <a:extLst>
              <a:ext uri="{FF2B5EF4-FFF2-40B4-BE49-F238E27FC236}">
                <a16:creationId xmlns:a16="http://schemas.microsoft.com/office/drawing/2014/main" id="{1179E563-D7C1-497D-A46D-B0148CD41FA9}"/>
              </a:ext>
            </a:extLst>
          </p:cNvPr>
          <p:cNvSpPr>
            <a:spLocks noGrp="1" noChangeArrowheads="1"/>
          </p:cNvSpPr>
          <p:nvPr>
            <p:ph type="dt"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defRPr>
            </a:lvl1pPr>
          </a:lstStyle>
          <a:p>
            <a:pPr>
              <a:defRPr/>
            </a:pPr>
            <a:endParaRPr lang="en-US"/>
          </a:p>
        </p:txBody>
      </p:sp>
      <p:sp>
        <p:nvSpPr>
          <p:cNvPr id="5124" name="Rectangle 4">
            <a:extLst>
              <a:ext uri="{FF2B5EF4-FFF2-40B4-BE49-F238E27FC236}">
                <a16:creationId xmlns:a16="http://schemas.microsoft.com/office/drawing/2014/main" id="{605FAC29-C96D-488A-A142-03ADE4C74107}"/>
              </a:ext>
            </a:extLst>
          </p:cNvPr>
          <p:cNvSpPr>
            <a:spLocks noGrp="1" noRot="1" noChangeAspect="1" noChangeArrowheads="1" noTextEdit="1"/>
          </p:cNvSpPr>
          <p:nvPr>
            <p:ph type="sldImg" idx="2"/>
          </p:nvPr>
        </p:nvSpPr>
        <p:spPr bwMode="auto">
          <a:xfrm>
            <a:off x="1150938" y="684213"/>
            <a:ext cx="4557712"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3" name="Rectangle 5">
            <a:extLst>
              <a:ext uri="{FF2B5EF4-FFF2-40B4-BE49-F238E27FC236}">
                <a16:creationId xmlns:a16="http://schemas.microsoft.com/office/drawing/2014/main" id="{33886275-BF7D-47E7-B591-C678F9F4B0DD}"/>
              </a:ext>
            </a:extLst>
          </p:cNvPr>
          <p:cNvSpPr>
            <a:spLocks noGrp="1" noChangeArrowheads="1"/>
          </p:cNvSpPr>
          <p:nvPr>
            <p:ph type="body" sz="quarter" idx="3"/>
          </p:nvPr>
        </p:nvSpPr>
        <p:spPr bwMode="auto">
          <a:xfrm>
            <a:off x="685800" y="4330700"/>
            <a:ext cx="5486400" cy="410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8854" name="Rectangle 6">
            <a:extLst>
              <a:ext uri="{FF2B5EF4-FFF2-40B4-BE49-F238E27FC236}">
                <a16:creationId xmlns:a16="http://schemas.microsoft.com/office/drawing/2014/main" id="{FAC9E68D-CBBB-40B3-B78C-C68E38E73B51}"/>
              </a:ext>
            </a:extLst>
          </p:cNvPr>
          <p:cNvSpPr>
            <a:spLocks noGrp="1" noChangeArrowheads="1"/>
          </p:cNvSpPr>
          <p:nvPr>
            <p:ph type="ftr" sz="quarter" idx="4"/>
          </p:nvPr>
        </p:nvSpPr>
        <p:spPr bwMode="auto">
          <a:xfrm>
            <a:off x="0"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78855" name="Rectangle 7">
            <a:extLst>
              <a:ext uri="{FF2B5EF4-FFF2-40B4-BE49-F238E27FC236}">
                <a16:creationId xmlns:a16="http://schemas.microsoft.com/office/drawing/2014/main" id="{CA38D959-55C4-45D5-8AC6-51D97E9EC7AF}"/>
              </a:ext>
            </a:extLst>
          </p:cNvPr>
          <p:cNvSpPr>
            <a:spLocks noGrp="1" noChangeArrowheads="1"/>
          </p:cNvSpPr>
          <p:nvPr>
            <p:ph type="sldNum" sz="quarter" idx="5"/>
          </p:nvPr>
        </p:nvSpPr>
        <p:spPr bwMode="auto">
          <a:xfrm>
            <a:off x="3884613"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A9EA5B17-73C0-4537-B5BE-DEF71AF2D6A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971C6DC1-A737-46C4-A252-DC4BD6AB61BE}"/>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5321B0F5-1AC8-442B-B8D9-88A912FB4B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14340" name="Slide Number Placeholder 3">
            <a:extLst>
              <a:ext uri="{FF2B5EF4-FFF2-40B4-BE49-F238E27FC236}">
                <a16:creationId xmlns:a16="http://schemas.microsoft.com/office/drawing/2014/main" id="{1F4BFE7F-250B-4355-83FE-6454D20F1B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2E1B45AC-5345-4F7A-BE65-84F68F36ECA4}" type="slidenum">
              <a:rPr lang="en-US" altLang="en-US">
                <a:latin typeface="Arial" panose="020B0604020202020204" pitchFamily="34" charset="0"/>
              </a:rPr>
              <a:pPr/>
              <a:t>7</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2DC8B-1DC5-4606-89D9-FE3E0953ED9D}"/>
              </a:ext>
            </a:extLst>
          </p:cNvPr>
          <p:cNvSpPr/>
          <p:nvPr/>
        </p:nvSpPr>
        <p:spPr>
          <a:xfrm>
            <a:off x="0" y="762000"/>
            <a:ext cx="6856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E135CF4F-D807-4729-8082-447FE1B6093F}"/>
              </a:ext>
            </a:extLst>
          </p:cNvPr>
          <p:cNvSpPr/>
          <p:nvPr/>
        </p:nvSpPr>
        <p:spPr>
          <a:xfrm>
            <a:off x="6953250" y="762000"/>
            <a:ext cx="2193925" cy="533400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1F9AE80D-0CED-45C3-8901-FDB19C025728}"/>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1099C95B-E0B7-4D57-8E32-A60FB7A24C0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2AB25FC-0DC5-4567-A865-EB57C8334287}"/>
              </a:ext>
            </a:extLst>
          </p:cNvPr>
          <p:cNvSpPr>
            <a:spLocks noGrp="1"/>
          </p:cNvSpPr>
          <p:nvPr>
            <p:ph type="sldNum" sz="quarter" idx="12"/>
          </p:nvPr>
        </p:nvSpPr>
        <p:spPr/>
        <p:txBody>
          <a:bodyPr/>
          <a:lstStyle>
            <a:lvl1pPr>
              <a:defRPr smtClean="0"/>
            </a:lvl1pPr>
          </a:lstStyle>
          <a:p>
            <a:pPr>
              <a:defRPr/>
            </a:pPr>
            <a:fld id="{FE91067C-C575-4EA5-94FB-C45AEB9D4050}" type="slidenum">
              <a:rPr lang="en-US" altLang="en-US"/>
              <a:pPr>
                <a:defRPr/>
              </a:pPr>
              <a:t>‹#›</a:t>
            </a:fld>
            <a:endParaRPr lang="en-US" altLang="en-US"/>
          </a:p>
        </p:txBody>
      </p:sp>
    </p:spTree>
    <p:extLst>
      <p:ext uri="{BB962C8B-B14F-4D97-AF65-F5344CB8AC3E}">
        <p14:creationId xmlns:p14="http://schemas.microsoft.com/office/powerpoint/2010/main" val="69225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58128D-0B13-438E-B3FF-F4F14590E2A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38ABD9-2CFB-4605-AAD3-E5DA7256DF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B59832-2DB8-46DF-84A4-B95ABCF413C9}"/>
              </a:ext>
            </a:extLst>
          </p:cNvPr>
          <p:cNvSpPr>
            <a:spLocks noGrp="1"/>
          </p:cNvSpPr>
          <p:nvPr>
            <p:ph type="sldNum" sz="quarter" idx="12"/>
          </p:nvPr>
        </p:nvSpPr>
        <p:spPr/>
        <p:txBody>
          <a:bodyPr/>
          <a:lstStyle>
            <a:lvl1pPr>
              <a:defRPr/>
            </a:lvl1pPr>
          </a:lstStyle>
          <a:p>
            <a:pPr>
              <a:defRPr/>
            </a:pPr>
            <a:fld id="{942946AF-5607-4FF9-8DC5-43C617830F37}" type="slidenum">
              <a:rPr lang="en-US" altLang="en-US"/>
              <a:pPr>
                <a:defRPr/>
              </a:pPr>
              <a:t>‹#›</a:t>
            </a:fld>
            <a:endParaRPr lang="en-US" altLang="en-US"/>
          </a:p>
        </p:txBody>
      </p:sp>
    </p:spTree>
    <p:extLst>
      <p:ext uri="{BB962C8B-B14F-4D97-AF65-F5344CB8AC3E}">
        <p14:creationId xmlns:p14="http://schemas.microsoft.com/office/powerpoint/2010/main" val="413361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B9987-05F8-4242-B0B4-ED0E4455F8C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4A039CE-9BDD-44A0-BCDF-E2B60639E4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30B609-E70A-4995-B522-2B8311D4C238}"/>
              </a:ext>
            </a:extLst>
          </p:cNvPr>
          <p:cNvSpPr>
            <a:spLocks noGrp="1"/>
          </p:cNvSpPr>
          <p:nvPr>
            <p:ph type="sldNum" sz="quarter" idx="12"/>
          </p:nvPr>
        </p:nvSpPr>
        <p:spPr/>
        <p:txBody>
          <a:bodyPr/>
          <a:lstStyle>
            <a:lvl1pPr>
              <a:defRPr/>
            </a:lvl1pPr>
          </a:lstStyle>
          <a:p>
            <a:pPr>
              <a:defRPr/>
            </a:pPr>
            <a:fld id="{B1EBF7B2-9330-4EE9-B5D2-62561D62F08C}" type="slidenum">
              <a:rPr lang="en-US" altLang="en-US"/>
              <a:pPr>
                <a:defRPr/>
              </a:pPr>
              <a:t>‹#›</a:t>
            </a:fld>
            <a:endParaRPr lang="en-US" altLang="en-US"/>
          </a:p>
        </p:txBody>
      </p:sp>
    </p:spTree>
    <p:extLst>
      <p:ext uri="{BB962C8B-B14F-4D97-AF65-F5344CB8AC3E}">
        <p14:creationId xmlns:p14="http://schemas.microsoft.com/office/powerpoint/2010/main" val="316307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C98C2F-298C-4EED-9A2E-7CA9386CBA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D55C378-9ED2-4468-805A-8700D5B521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A8A237-FACB-421E-BE6D-53FCC936E161}"/>
              </a:ext>
            </a:extLst>
          </p:cNvPr>
          <p:cNvSpPr>
            <a:spLocks noGrp="1"/>
          </p:cNvSpPr>
          <p:nvPr>
            <p:ph type="sldNum" sz="quarter" idx="12"/>
          </p:nvPr>
        </p:nvSpPr>
        <p:spPr/>
        <p:txBody>
          <a:bodyPr/>
          <a:lstStyle>
            <a:lvl1pPr>
              <a:defRPr/>
            </a:lvl1pPr>
          </a:lstStyle>
          <a:p>
            <a:pPr>
              <a:defRPr/>
            </a:pPr>
            <a:fld id="{528533CD-D22D-48A8-8C4A-A3875AD9A985}" type="slidenum">
              <a:rPr lang="en-US" altLang="en-US"/>
              <a:pPr>
                <a:defRPr/>
              </a:pPr>
              <a:t>‹#›</a:t>
            </a:fld>
            <a:endParaRPr lang="en-US" altLang="en-US"/>
          </a:p>
        </p:txBody>
      </p:sp>
    </p:spTree>
    <p:extLst>
      <p:ext uri="{BB962C8B-B14F-4D97-AF65-F5344CB8AC3E}">
        <p14:creationId xmlns:p14="http://schemas.microsoft.com/office/powerpoint/2010/main" val="48335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DD9A00-C43A-433A-97D2-9789FAF3566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8FE321A-D6C0-4ECC-AC2C-76CE9346A6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D0791D-390A-47EC-AA3B-8737E15A9FC0}"/>
              </a:ext>
            </a:extLst>
          </p:cNvPr>
          <p:cNvSpPr>
            <a:spLocks noGrp="1"/>
          </p:cNvSpPr>
          <p:nvPr>
            <p:ph type="sldNum" sz="quarter" idx="12"/>
          </p:nvPr>
        </p:nvSpPr>
        <p:spPr/>
        <p:txBody>
          <a:bodyPr/>
          <a:lstStyle>
            <a:lvl1pPr>
              <a:defRPr/>
            </a:lvl1pPr>
          </a:lstStyle>
          <a:p>
            <a:pPr>
              <a:defRPr/>
            </a:pPr>
            <a:fld id="{F557F99C-EAC2-4506-85AE-753657188418}" type="slidenum">
              <a:rPr lang="en-US" altLang="en-US"/>
              <a:pPr>
                <a:defRPr/>
              </a:pPr>
              <a:t>‹#›</a:t>
            </a:fld>
            <a:endParaRPr lang="en-US" altLang="en-US"/>
          </a:p>
        </p:txBody>
      </p:sp>
    </p:spTree>
    <p:extLst>
      <p:ext uri="{BB962C8B-B14F-4D97-AF65-F5344CB8AC3E}">
        <p14:creationId xmlns:p14="http://schemas.microsoft.com/office/powerpoint/2010/main" val="414885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55A8DBC-B0BD-4C96-A0EB-973EFBFADB1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F8C1526-D19C-4CC9-84C7-932C8846B3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C2FBC0-AEF6-4BB8-A0F5-6E501149A6F8}"/>
              </a:ext>
            </a:extLst>
          </p:cNvPr>
          <p:cNvSpPr>
            <a:spLocks noGrp="1"/>
          </p:cNvSpPr>
          <p:nvPr>
            <p:ph type="sldNum" sz="quarter" idx="12"/>
          </p:nvPr>
        </p:nvSpPr>
        <p:spPr/>
        <p:txBody>
          <a:bodyPr/>
          <a:lstStyle>
            <a:lvl1pPr>
              <a:defRPr/>
            </a:lvl1pPr>
          </a:lstStyle>
          <a:p>
            <a:pPr>
              <a:defRPr/>
            </a:pPr>
            <a:fld id="{40DAE65B-5543-4CF6-BD43-5751808482CC}" type="slidenum">
              <a:rPr lang="en-US" altLang="en-US"/>
              <a:pPr>
                <a:defRPr/>
              </a:pPr>
              <a:t>‹#›</a:t>
            </a:fld>
            <a:endParaRPr lang="en-US" altLang="en-US"/>
          </a:p>
        </p:txBody>
      </p:sp>
    </p:spTree>
    <p:extLst>
      <p:ext uri="{BB962C8B-B14F-4D97-AF65-F5344CB8AC3E}">
        <p14:creationId xmlns:p14="http://schemas.microsoft.com/office/powerpoint/2010/main" val="219302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1E6D5D7-D98A-413B-ABB2-D08F79C0494B}"/>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221F454-9909-4C2F-A4FF-DD5AF85EC66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B704A63-B999-4B1B-9F3B-54949D43B9B3}"/>
              </a:ext>
            </a:extLst>
          </p:cNvPr>
          <p:cNvSpPr>
            <a:spLocks noGrp="1"/>
          </p:cNvSpPr>
          <p:nvPr>
            <p:ph type="sldNum" sz="quarter" idx="12"/>
          </p:nvPr>
        </p:nvSpPr>
        <p:spPr/>
        <p:txBody>
          <a:bodyPr/>
          <a:lstStyle>
            <a:lvl1pPr>
              <a:defRPr/>
            </a:lvl1pPr>
          </a:lstStyle>
          <a:p>
            <a:pPr>
              <a:defRPr/>
            </a:pPr>
            <a:fld id="{4A1C1AF2-4479-40A8-B70B-2B1D54986668}" type="slidenum">
              <a:rPr lang="en-US" altLang="en-US"/>
              <a:pPr>
                <a:defRPr/>
              </a:pPr>
              <a:t>‹#›</a:t>
            </a:fld>
            <a:endParaRPr lang="en-US" altLang="en-US"/>
          </a:p>
        </p:txBody>
      </p:sp>
    </p:spTree>
    <p:extLst>
      <p:ext uri="{BB962C8B-B14F-4D97-AF65-F5344CB8AC3E}">
        <p14:creationId xmlns:p14="http://schemas.microsoft.com/office/powerpoint/2010/main" val="4066441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8933256-4F8D-475B-89FB-40154354B75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47E569E-3C9C-4595-920B-53EEC5CFC43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1CDE15-34E6-4046-98BA-C092E6306B76}"/>
              </a:ext>
            </a:extLst>
          </p:cNvPr>
          <p:cNvSpPr>
            <a:spLocks noGrp="1"/>
          </p:cNvSpPr>
          <p:nvPr>
            <p:ph type="sldNum" sz="quarter" idx="12"/>
          </p:nvPr>
        </p:nvSpPr>
        <p:spPr/>
        <p:txBody>
          <a:bodyPr/>
          <a:lstStyle>
            <a:lvl1pPr>
              <a:defRPr/>
            </a:lvl1pPr>
          </a:lstStyle>
          <a:p>
            <a:pPr>
              <a:defRPr/>
            </a:pPr>
            <a:fld id="{FF3D5F6D-2173-4B69-B6BE-E67F50C768CE}" type="slidenum">
              <a:rPr lang="en-US" altLang="en-US"/>
              <a:pPr>
                <a:defRPr/>
              </a:pPr>
              <a:t>‹#›</a:t>
            </a:fld>
            <a:endParaRPr lang="en-US" altLang="en-US"/>
          </a:p>
        </p:txBody>
      </p:sp>
    </p:spTree>
    <p:extLst>
      <p:ext uri="{BB962C8B-B14F-4D97-AF65-F5344CB8AC3E}">
        <p14:creationId xmlns:p14="http://schemas.microsoft.com/office/powerpoint/2010/main" val="370494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7EC48898-6A7A-4835-AE6F-741851EDB8E6}"/>
              </a:ext>
            </a:extLst>
          </p:cNvPr>
          <p:cNvSpPr>
            <a:spLocks noGrp="1"/>
          </p:cNvSpPr>
          <p:nvPr>
            <p:ph type="dt" sz="half" idx="10"/>
          </p:nvPr>
        </p:nvSpPr>
        <p:spPr/>
        <p:txBody>
          <a:bodyPr/>
          <a:lstStyle>
            <a:lvl1pPr>
              <a:defRPr/>
            </a:lvl1pPr>
          </a:lstStyle>
          <a:p>
            <a:pPr>
              <a:defRPr/>
            </a:pPr>
            <a:endParaRPr lang="en-US"/>
          </a:p>
        </p:txBody>
      </p:sp>
      <p:sp>
        <p:nvSpPr>
          <p:cNvPr id="3" name="Footer Placeholder 5">
            <a:extLst>
              <a:ext uri="{FF2B5EF4-FFF2-40B4-BE49-F238E27FC236}">
                <a16:creationId xmlns:a16="http://schemas.microsoft.com/office/drawing/2014/main" id="{828F15A0-464E-4A0D-B7BD-C761E5E70BB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86749FEF-DF14-4457-98BC-AEA9B16C6D38}"/>
              </a:ext>
            </a:extLst>
          </p:cNvPr>
          <p:cNvSpPr>
            <a:spLocks noGrp="1"/>
          </p:cNvSpPr>
          <p:nvPr>
            <p:ph type="sldNum" sz="quarter" idx="12"/>
          </p:nvPr>
        </p:nvSpPr>
        <p:spPr/>
        <p:txBody>
          <a:bodyPr/>
          <a:lstStyle>
            <a:lvl1pPr>
              <a:defRPr smtClean="0"/>
            </a:lvl1pPr>
          </a:lstStyle>
          <a:p>
            <a:pPr>
              <a:defRPr/>
            </a:pPr>
            <a:fld id="{4195C704-7519-487E-AA1D-501CCED555C4}" type="slidenum">
              <a:rPr lang="en-US" altLang="en-US"/>
              <a:pPr>
                <a:defRPr/>
              </a:pPr>
              <a:t>‹#›</a:t>
            </a:fld>
            <a:endParaRPr lang="en-US" altLang="en-US"/>
          </a:p>
        </p:txBody>
      </p:sp>
    </p:spTree>
    <p:extLst>
      <p:ext uri="{BB962C8B-B14F-4D97-AF65-F5344CB8AC3E}">
        <p14:creationId xmlns:p14="http://schemas.microsoft.com/office/powerpoint/2010/main" val="109922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FE61E9F3-695D-4F01-875E-655D5E85688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32B4E63-EB91-4252-B624-795116E934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80AC95-8D40-419A-9DE6-BD2B8D990709}"/>
              </a:ext>
            </a:extLst>
          </p:cNvPr>
          <p:cNvSpPr>
            <a:spLocks noGrp="1"/>
          </p:cNvSpPr>
          <p:nvPr>
            <p:ph type="sldNum" sz="quarter" idx="12"/>
          </p:nvPr>
        </p:nvSpPr>
        <p:spPr/>
        <p:txBody>
          <a:bodyPr/>
          <a:lstStyle>
            <a:lvl1pPr>
              <a:defRPr/>
            </a:lvl1pPr>
          </a:lstStyle>
          <a:p>
            <a:pPr>
              <a:defRPr/>
            </a:pPr>
            <a:fld id="{04278A51-0F35-44C6-A4F0-19C7118736AC}" type="slidenum">
              <a:rPr lang="en-US" altLang="en-US"/>
              <a:pPr>
                <a:defRPr/>
              </a:pPr>
              <a:t>‹#›</a:t>
            </a:fld>
            <a:endParaRPr lang="en-US" altLang="en-US"/>
          </a:p>
        </p:txBody>
      </p:sp>
    </p:spTree>
    <p:extLst>
      <p:ext uri="{BB962C8B-B14F-4D97-AF65-F5344CB8AC3E}">
        <p14:creationId xmlns:p14="http://schemas.microsoft.com/office/powerpoint/2010/main" val="400808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rtlCol="0" anchor="t">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7">
            <a:extLst>
              <a:ext uri="{FF2B5EF4-FFF2-40B4-BE49-F238E27FC236}">
                <a16:creationId xmlns:a16="http://schemas.microsoft.com/office/drawing/2014/main" id="{9F0AEA23-FAD0-4AE4-AB55-DF1412000C0D}"/>
              </a:ext>
            </a:extLst>
          </p:cNvPr>
          <p:cNvSpPr>
            <a:spLocks noGrp="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174C9DE4-4263-40C0-9AF5-38C810AA3D0B}"/>
              </a:ext>
            </a:extLst>
          </p:cNvPr>
          <p:cNvSpPr>
            <a:spLocks noGrp="1"/>
          </p:cNvSpPr>
          <p:nvPr>
            <p:ph type="ftr" sz="quarter" idx="11"/>
          </p:nvPr>
        </p:nvSpPr>
        <p:spPr>
          <a:xfrm>
            <a:off x="2624138" y="6356350"/>
            <a:ext cx="4433887" cy="365125"/>
          </a:xfrm>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A77F0387-0F36-472F-9AA5-E32FCBCE890A}"/>
              </a:ext>
            </a:extLst>
          </p:cNvPr>
          <p:cNvSpPr>
            <a:spLocks noGrp="1"/>
          </p:cNvSpPr>
          <p:nvPr>
            <p:ph type="sldNum" sz="quarter" idx="12"/>
          </p:nvPr>
        </p:nvSpPr>
        <p:spPr/>
        <p:txBody>
          <a:bodyPr/>
          <a:lstStyle>
            <a:lvl1pPr>
              <a:defRPr smtClean="0"/>
            </a:lvl1pPr>
          </a:lstStyle>
          <a:p>
            <a:pPr>
              <a:defRPr/>
            </a:pPr>
            <a:fld id="{3FB11072-6333-4970-8C8C-2BB9D75AFB85}" type="slidenum">
              <a:rPr lang="en-US" altLang="en-US"/>
              <a:pPr>
                <a:defRPr/>
              </a:pPr>
              <a:t>‹#›</a:t>
            </a:fld>
            <a:endParaRPr lang="en-US" altLang="en-US"/>
          </a:p>
        </p:txBody>
      </p:sp>
    </p:spTree>
    <p:extLst>
      <p:ext uri="{BB962C8B-B14F-4D97-AF65-F5344CB8AC3E}">
        <p14:creationId xmlns:p14="http://schemas.microsoft.com/office/powerpoint/2010/main" val="996867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1077A-F4EE-41F9-A92A-3F6015055FA4}"/>
              </a:ext>
            </a:extLst>
          </p:cNvPr>
          <p:cNvSpPr/>
          <p:nvPr/>
        </p:nvSpPr>
        <p:spPr>
          <a:xfrm>
            <a:off x="0" y="758825"/>
            <a:ext cx="2582863"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6ED044F9-2D45-4B96-A61F-ACD18C3BE0B7}"/>
              </a:ext>
            </a:extLst>
          </p:cNvPr>
          <p:cNvSpPr>
            <a:spLocks noGrp="1"/>
          </p:cNvSpPr>
          <p:nvPr>
            <p:ph type="title"/>
          </p:nvPr>
        </p:nvSpPr>
        <p:spPr>
          <a:xfrm>
            <a:off x="188913" y="1123950"/>
            <a:ext cx="2211387" cy="46005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a:extLst>
              <a:ext uri="{FF2B5EF4-FFF2-40B4-BE49-F238E27FC236}">
                <a16:creationId xmlns:a16="http://schemas.microsoft.com/office/drawing/2014/main" id="{D435CD6D-5372-4FB3-9349-E03FF360D076}"/>
              </a:ext>
            </a:extLst>
          </p:cNvPr>
          <p:cNvSpPr/>
          <p:nvPr/>
        </p:nvSpPr>
        <p:spPr>
          <a:xfrm>
            <a:off x="8861425" y="758825"/>
            <a:ext cx="28892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ext Placeholder 2">
            <a:extLst>
              <a:ext uri="{FF2B5EF4-FFF2-40B4-BE49-F238E27FC236}">
                <a16:creationId xmlns:a16="http://schemas.microsoft.com/office/drawing/2014/main" id="{6F41E33B-75BA-4ED8-B1AC-F17D87656C58}"/>
              </a:ext>
            </a:extLst>
          </p:cNvPr>
          <p:cNvSpPr>
            <a:spLocks noGrp="1"/>
          </p:cNvSpPr>
          <p:nvPr>
            <p:ph type="body" idx="1"/>
          </p:nvPr>
        </p:nvSpPr>
        <p:spPr bwMode="auto">
          <a:xfrm>
            <a:off x="2901950" y="863600"/>
            <a:ext cx="54864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2C0FE73-EAF1-4B75-A9AB-D743ACBB47A9}"/>
              </a:ext>
            </a:extLst>
          </p:cNvPr>
          <p:cNvSpPr>
            <a:spLocks noGrp="1"/>
          </p:cNvSpPr>
          <p:nvPr>
            <p:ph type="dt" sz="half" idx="2"/>
          </p:nvPr>
        </p:nvSpPr>
        <p:spPr>
          <a:xfrm>
            <a:off x="1968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E9E9E9DE-9F30-474F-BD15-44D47CACAEFC}"/>
              </a:ext>
            </a:extLst>
          </p:cNvPr>
          <p:cNvSpPr>
            <a:spLocks noGrp="1"/>
          </p:cNvSpPr>
          <p:nvPr>
            <p:ph type="ftr" sz="quarter" idx="3"/>
          </p:nvPr>
        </p:nvSpPr>
        <p:spPr>
          <a:xfrm>
            <a:off x="2901950" y="6356350"/>
            <a:ext cx="4433888"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2DDB2B3-F15B-4E11-9ABA-F9209918B3B1}"/>
              </a:ext>
            </a:extLst>
          </p:cNvPr>
          <p:cNvSpPr>
            <a:spLocks noGrp="1"/>
          </p:cNvSpPr>
          <p:nvPr>
            <p:ph type="sldNum" sz="quarter" idx="4"/>
          </p:nvPr>
        </p:nvSpPr>
        <p:spPr>
          <a:xfrm>
            <a:off x="7975600" y="6356350"/>
            <a:ext cx="1147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b="1" smtClean="0">
                <a:solidFill>
                  <a:schemeClr val="accent1"/>
                </a:solidFill>
              </a:defRPr>
            </a:lvl1pPr>
          </a:lstStyle>
          <a:p>
            <a:pPr>
              <a:defRPr/>
            </a:pPr>
            <a:fld id="{04991BA6-0A92-459B-AE91-725FE65D86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19" r:id="rId1"/>
    <p:sldLayoutId id="2147483911" r:id="rId2"/>
    <p:sldLayoutId id="2147483912" r:id="rId3"/>
    <p:sldLayoutId id="2147483913" r:id="rId4"/>
    <p:sldLayoutId id="2147483914" r:id="rId5"/>
    <p:sldLayoutId id="2147483915" r:id="rId6"/>
    <p:sldLayoutId id="2147483920" r:id="rId7"/>
    <p:sldLayoutId id="2147483916" r:id="rId8"/>
    <p:sldLayoutId id="2147483921" r:id="rId9"/>
    <p:sldLayoutId id="2147483917" r:id="rId10"/>
    <p:sldLayoutId id="2147483918" r:id="rId11"/>
  </p:sldLayoutIdLst>
  <p:hf hdr="0" ftr="0" dt="0"/>
  <p:txStyles>
    <p:titleStyle>
      <a:lvl1pPr algn="l" rtl="0" eaLnBrk="0" fontAlgn="base" hangingPunct="0">
        <a:lnSpc>
          <a:spcPct val="90000"/>
        </a:lnSpc>
        <a:spcBef>
          <a:spcPct val="0"/>
        </a:spcBef>
        <a:spcAft>
          <a:spcPct val="0"/>
        </a:spcAft>
        <a:defRPr sz="3000" kern="1200" spc="-60">
          <a:solidFill>
            <a:srgbClr val="FFFFFF"/>
          </a:solidFill>
          <a:latin typeface="+mj-lt"/>
          <a:ea typeface="+mj-ea"/>
          <a:cs typeface="+mj-cs"/>
        </a:defRPr>
      </a:lvl1pPr>
      <a:lvl2pPr algn="l" rtl="0" eaLnBrk="0" fontAlgn="base" hangingPunct="0">
        <a:lnSpc>
          <a:spcPct val="90000"/>
        </a:lnSpc>
        <a:spcBef>
          <a:spcPct val="0"/>
        </a:spcBef>
        <a:spcAft>
          <a:spcPct val="0"/>
        </a:spcAft>
        <a:defRPr sz="3000">
          <a:solidFill>
            <a:srgbClr val="FFFFFF"/>
          </a:solidFill>
          <a:latin typeface="Corbel" panose="020B0503020204020204" pitchFamily="34" charset="0"/>
        </a:defRPr>
      </a:lvl2pPr>
      <a:lvl3pPr algn="l" rtl="0" eaLnBrk="0" fontAlgn="base" hangingPunct="0">
        <a:lnSpc>
          <a:spcPct val="90000"/>
        </a:lnSpc>
        <a:spcBef>
          <a:spcPct val="0"/>
        </a:spcBef>
        <a:spcAft>
          <a:spcPct val="0"/>
        </a:spcAft>
        <a:defRPr sz="3000">
          <a:solidFill>
            <a:srgbClr val="FFFFFF"/>
          </a:solidFill>
          <a:latin typeface="Corbel" panose="020B0503020204020204" pitchFamily="34" charset="0"/>
        </a:defRPr>
      </a:lvl3pPr>
      <a:lvl4pPr algn="l" rtl="0" eaLnBrk="0" fontAlgn="base" hangingPunct="0">
        <a:lnSpc>
          <a:spcPct val="90000"/>
        </a:lnSpc>
        <a:spcBef>
          <a:spcPct val="0"/>
        </a:spcBef>
        <a:spcAft>
          <a:spcPct val="0"/>
        </a:spcAft>
        <a:defRPr sz="3000">
          <a:solidFill>
            <a:srgbClr val="FFFFFF"/>
          </a:solidFill>
          <a:latin typeface="Corbel" panose="020B0503020204020204" pitchFamily="34" charset="0"/>
        </a:defRPr>
      </a:lvl4pPr>
      <a:lvl5pPr algn="l" rtl="0" eaLnBrk="0" fontAlgn="base" hangingPunct="0">
        <a:lnSpc>
          <a:spcPct val="90000"/>
        </a:lnSpc>
        <a:spcBef>
          <a:spcPct val="0"/>
        </a:spcBef>
        <a:spcAft>
          <a:spcPct val="0"/>
        </a:spcAft>
        <a:defRPr sz="3000">
          <a:solidFill>
            <a:srgbClr val="FFFFFF"/>
          </a:solidFill>
          <a:latin typeface="Corbel" panose="020B0503020204020204" pitchFamily="34" charset="0"/>
        </a:defRPr>
      </a:lvl5pPr>
      <a:lvl6pPr marL="457200" algn="l" rtl="0" fontAlgn="base">
        <a:lnSpc>
          <a:spcPct val="90000"/>
        </a:lnSpc>
        <a:spcBef>
          <a:spcPct val="0"/>
        </a:spcBef>
        <a:spcAft>
          <a:spcPct val="0"/>
        </a:spcAft>
        <a:defRPr sz="3000">
          <a:solidFill>
            <a:srgbClr val="FFFFFF"/>
          </a:solidFill>
          <a:latin typeface="Corbel" panose="020B0503020204020204" pitchFamily="34" charset="0"/>
        </a:defRPr>
      </a:lvl6pPr>
      <a:lvl7pPr marL="914400" algn="l" rtl="0" fontAlgn="base">
        <a:lnSpc>
          <a:spcPct val="90000"/>
        </a:lnSpc>
        <a:spcBef>
          <a:spcPct val="0"/>
        </a:spcBef>
        <a:spcAft>
          <a:spcPct val="0"/>
        </a:spcAft>
        <a:defRPr sz="3000">
          <a:solidFill>
            <a:srgbClr val="FFFFFF"/>
          </a:solidFill>
          <a:latin typeface="Corbel" panose="020B0503020204020204" pitchFamily="34" charset="0"/>
        </a:defRPr>
      </a:lvl7pPr>
      <a:lvl8pPr marL="1371600" algn="l" rtl="0" fontAlgn="base">
        <a:lnSpc>
          <a:spcPct val="90000"/>
        </a:lnSpc>
        <a:spcBef>
          <a:spcPct val="0"/>
        </a:spcBef>
        <a:spcAft>
          <a:spcPct val="0"/>
        </a:spcAft>
        <a:defRPr sz="3000">
          <a:solidFill>
            <a:srgbClr val="FFFFFF"/>
          </a:solidFill>
          <a:latin typeface="Corbel" panose="020B0503020204020204" pitchFamily="34" charset="0"/>
        </a:defRPr>
      </a:lvl8pPr>
      <a:lvl9pPr marL="1828800" algn="l" rtl="0" fontAlgn="base">
        <a:lnSpc>
          <a:spcPct val="90000"/>
        </a:lnSpc>
        <a:spcBef>
          <a:spcPct val="0"/>
        </a:spcBef>
        <a:spcAft>
          <a:spcPct val="0"/>
        </a:spcAft>
        <a:defRPr sz="3000">
          <a:solidFill>
            <a:srgbClr val="FFFFFF"/>
          </a:solidFill>
          <a:latin typeface="Corbel" panose="020B0503020204020204" pitchFamily="34" charset="0"/>
        </a:defRPr>
      </a:lvl9pPr>
    </p:titleStyle>
    <p:bodyStyle>
      <a:lvl1pPr marL="182563" indent="-182563" algn="l" rtl="0" eaLnBrk="0" fontAlgn="base" hangingPunct="0">
        <a:lnSpc>
          <a:spcPct val="90000"/>
        </a:lnSpc>
        <a:spcBef>
          <a:spcPts val="1200"/>
        </a:spcBef>
        <a:spcAft>
          <a:spcPct val="0"/>
        </a:spcAft>
        <a:buClr>
          <a:schemeClr val="accent1"/>
        </a:buClr>
        <a:buFont typeface="Wingdings 2" panose="05020102010507070707" pitchFamily="18" charset="2"/>
        <a:buChar char=""/>
        <a:defRPr sz="1900" kern="1200">
          <a:solidFill>
            <a:srgbClr val="595959"/>
          </a:solidFill>
          <a:latin typeface="+mn-lt"/>
          <a:ea typeface="+mn-ea"/>
          <a:cs typeface="+mn-cs"/>
        </a:defRPr>
      </a:lvl1pPr>
      <a:lvl2pPr marL="6858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700" kern="1200">
          <a:solidFill>
            <a:srgbClr val="595959"/>
          </a:solidFill>
          <a:latin typeface="+mn-lt"/>
          <a:ea typeface="+mn-ea"/>
          <a:cs typeface="+mn-cs"/>
        </a:defRPr>
      </a:lvl2pPr>
      <a:lvl3pPr marL="11430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500" kern="1200">
          <a:solidFill>
            <a:srgbClr val="595959"/>
          </a:solidFill>
          <a:latin typeface="+mn-lt"/>
          <a:ea typeface="+mn-ea"/>
          <a:cs typeface="+mn-cs"/>
        </a:defRPr>
      </a:lvl3pPr>
      <a:lvl4pPr marL="16002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300" kern="1200">
          <a:solidFill>
            <a:srgbClr val="595959"/>
          </a:solidFill>
          <a:latin typeface="+mn-lt"/>
          <a:ea typeface="+mn-ea"/>
          <a:cs typeface="+mn-cs"/>
        </a:defRPr>
      </a:lvl4pPr>
      <a:lvl5pPr marL="20574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300" kern="1200">
          <a:solidFill>
            <a:srgbClr val="595959"/>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0525F8F-525F-47E1-B54A-033FED253615}"/>
              </a:ext>
            </a:extLst>
          </p:cNvPr>
          <p:cNvSpPr>
            <a:spLocks noGrp="1" noChangeArrowheads="1"/>
          </p:cNvSpPr>
          <p:nvPr>
            <p:ph type="ctrTitle"/>
          </p:nvPr>
        </p:nvSpPr>
        <p:spPr>
          <a:xfrm>
            <a:off x="801688" y="1298575"/>
            <a:ext cx="5486400" cy="3254375"/>
          </a:xfrm>
        </p:spPr>
        <p:txBody>
          <a:bodyPr/>
          <a:lstStyle/>
          <a:p>
            <a:pPr eaLnBrk="1" fontAlgn="auto" hangingPunct="1">
              <a:spcAft>
                <a:spcPts val="0"/>
              </a:spcAft>
              <a:defRPr/>
            </a:pPr>
            <a:r>
              <a:rPr lang="en-US" sz="4000">
                <a:solidFill>
                  <a:schemeClr val="tx2">
                    <a:satMod val="130000"/>
                  </a:schemeClr>
                </a:solidFill>
              </a:rPr>
              <a:t>Medical Record Keeping</a:t>
            </a:r>
            <a:br>
              <a:rPr lang="en-US" sz="4000">
                <a:solidFill>
                  <a:schemeClr val="tx2">
                    <a:satMod val="130000"/>
                  </a:schemeClr>
                </a:solidFill>
              </a:rPr>
            </a:br>
            <a:br>
              <a:rPr lang="en-US" sz="4000">
                <a:solidFill>
                  <a:schemeClr val="tx2">
                    <a:satMod val="130000"/>
                  </a:schemeClr>
                </a:solidFill>
              </a:rPr>
            </a:br>
            <a:r>
              <a:rPr lang="en-US" sz="3200">
                <a:solidFill>
                  <a:schemeClr val="tx2">
                    <a:satMod val="130000"/>
                  </a:schemeClr>
                </a:solidFill>
              </a:rPr>
              <a:t>What does the College of Physicians &amp; Surgeons require?</a:t>
            </a:r>
            <a:br>
              <a:rPr lang="en-US" sz="3200">
                <a:solidFill>
                  <a:schemeClr val="tx2">
                    <a:satMod val="130000"/>
                  </a:schemeClr>
                </a:solidFill>
              </a:rPr>
            </a:br>
            <a:endParaRPr lang="en-US" sz="3200">
              <a:solidFill>
                <a:schemeClr val="tx2">
                  <a:satMod val="130000"/>
                </a:schemeClr>
              </a:solidFill>
            </a:endParaRPr>
          </a:p>
        </p:txBody>
      </p:sp>
      <p:sp>
        <p:nvSpPr>
          <p:cNvPr id="2051" name="Rectangle 3">
            <a:extLst>
              <a:ext uri="{FF2B5EF4-FFF2-40B4-BE49-F238E27FC236}">
                <a16:creationId xmlns:a16="http://schemas.microsoft.com/office/drawing/2014/main" id="{3C643803-7278-4E3B-AA86-1889462CD323}"/>
              </a:ext>
            </a:extLst>
          </p:cNvPr>
          <p:cNvSpPr>
            <a:spLocks noGrp="1" noChangeArrowheads="1"/>
          </p:cNvSpPr>
          <p:nvPr>
            <p:ph type="subTitle" idx="1"/>
          </p:nvPr>
        </p:nvSpPr>
        <p:spPr>
          <a:xfrm>
            <a:off x="825500" y="4670425"/>
            <a:ext cx="5486400" cy="914400"/>
          </a:xfrm>
        </p:spPr>
        <p:txBody>
          <a:bodyPr rtlCol="0">
            <a:normAutofit fontScale="70000" lnSpcReduction="20000"/>
          </a:bodyPr>
          <a:lstStyle/>
          <a:p>
            <a:pPr eaLnBrk="1" fontAlgn="auto" hangingPunct="1">
              <a:spcAft>
                <a:spcPts val="0"/>
              </a:spcAft>
              <a:buFont typeface="Wingdings 2"/>
              <a:buNone/>
              <a:defRPr/>
            </a:pPr>
            <a:endParaRPr lang="en-US" dirty="0"/>
          </a:p>
          <a:p>
            <a:pPr eaLnBrk="1" fontAlgn="auto" hangingPunct="1">
              <a:spcAft>
                <a:spcPts val="0"/>
              </a:spcAft>
              <a:buFont typeface="Wingdings 2"/>
              <a:buNone/>
              <a:defRPr/>
            </a:pPr>
            <a:endParaRPr lang="en-US" dirty="0"/>
          </a:p>
          <a:p>
            <a:pPr eaLnBrk="1" fontAlgn="auto" hangingPunct="1">
              <a:spcAft>
                <a:spcPts val="0"/>
              </a:spcAft>
              <a:buFont typeface="Wingdings 2"/>
              <a:buNone/>
              <a:defRPr/>
            </a:pPr>
            <a:r>
              <a:rPr lang="en-US" sz="2400" dirty="0"/>
              <a:t>Marilyn Singer MD CCFP</a:t>
            </a:r>
          </a:p>
          <a:p>
            <a:pPr eaLnBrk="1" fontAlgn="auto" hangingPunct="1">
              <a:spcAft>
                <a:spcPts val="0"/>
              </a:spcAft>
              <a:buFont typeface="Wingdings 2"/>
              <a:buNone/>
              <a:defRPr/>
            </a:pPr>
            <a:endParaRPr lang="en-US" sz="2400" dirty="0"/>
          </a:p>
          <a:p>
            <a:pPr eaLnBrk="1" fontAlgn="auto" hangingPunct="1">
              <a:spcAft>
                <a:spcPts val="0"/>
              </a:spcAft>
              <a:buFont typeface="Wingdings 2"/>
              <a:buNone/>
              <a:defRPr/>
            </a:pPr>
            <a:endParaRPr lang="en-US" sz="2400" dirty="0"/>
          </a:p>
          <a:p>
            <a:pPr eaLnBrk="1" fontAlgn="auto" hangingPunct="1">
              <a:spcAft>
                <a:spcPts val="0"/>
              </a:spcAft>
              <a:buFont typeface="Wingdings 2"/>
              <a:buNone/>
              <a:defRPr/>
            </a:pPr>
            <a:endParaRPr lang="en-US" dirty="0"/>
          </a:p>
          <a:p>
            <a:pPr eaLnBrk="1" fontAlgn="auto" hangingPunct="1">
              <a:spcAft>
                <a:spcPts val="0"/>
              </a:spcAft>
              <a:buFont typeface="Wingdings 2"/>
              <a:buNone/>
              <a:defRPr/>
            </a:pPr>
            <a:endParaRPr lang="en-US" dirty="0"/>
          </a:p>
        </p:txBody>
      </p:sp>
      <p:pic>
        <p:nvPicPr>
          <p:cNvPr id="2" name="Audio 1">
            <a:hlinkClick r:id="" action="ppaction://media"/>
            <a:extLst>
              <a:ext uri="{FF2B5EF4-FFF2-40B4-BE49-F238E27FC236}">
                <a16:creationId xmlns:a16="http://schemas.microsoft.com/office/drawing/2014/main" id="{B32B5969-B9DB-47D1-9307-F60148AFD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77"/>
    </mc:Choice>
    <mc:Fallback xmlns="">
      <p:transition spd="slow" advTm="2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FE5F436-3013-4FC1-B0EF-8039D05FFFC1}"/>
              </a:ext>
            </a:extLst>
          </p:cNvPr>
          <p:cNvSpPr>
            <a:spLocks noGrp="1" noChangeArrowheads="1"/>
          </p:cNvSpPr>
          <p:nvPr>
            <p:ph type="title"/>
          </p:nvPr>
        </p:nvSpPr>
        <p:spPr/>
        <p:txBody>
          <a:bodyPr/>
          <a:lstStyle/>
          <a:p>
            <a:pPr eaLnBrk="1" fontAlgn="auto" hangingPunct="1">
              <a:spcAft>
                <a:spcPts val="0"/>
              </a:spcAft>
              <a:defRPr/>
            </a:pPr>
            <a:r>
              <a:rPr lang="en-US">
                <a:solidFill>
                  <a:schemeClr val="tx2">
                    <a:satMod val="130000"/>
                  </a:schemeClr>
                </a:solidFill>
              </a:rPr>
              <a:t>The Bottom Line</a:t>
            </a:r>
          </a:p>
        </p:txBody>
      </p:sp>
      <p:sp>
        <p:nvSpPr>
          <p:cNvPr id="17411" name="Rectangle 3">
            <a:extLst>
              <a:ext uri="{FF2B5EF4-FFF2-40B4-BE49-F238E27FC236}">
                <a16:creationId xmlns:a16="http://schemas.microsoft.com/office/drawing/2014/main" id="{1E470621-E566-433B-9D86-9EF81DE02735}"/>
              </a:ext>
            </a:extLst>
          </p:cNvPr>
          <p:cNvSpPr>
            <a:spLocks noGrp="1"/>
          </p:cNvSpPr>
          <p:nvPr>
            <p:ph idx="1"/>
          </p:nvPr>
        </p:nvSpPr>
        <p:spPr/>
        <p:txBody>
          <a:bodyPr/>
          <a:lstStyle/>
          <a:p>
            <a:pPr eaLnBrk="1" hangingPunct="1">
              <a:buFont typeface="Wingdings" panose="05000000000000000000" pitchFamily="2" charset="2"/>
              <a:buNone/>
            </a:pPr>
            <a:r>
              <a:rPr lang="en-US" altLang="en-US" sz="2800"/>
              <a:t>If you:</a:t>
            </a:r>
          </a:p>
          <a:p>
            <a:pPr eaLnBrk="1" hangingPunct="1">
              <a:buFont typeface="Wingdings" panose="05000000000000000000" pitchFamily="2" charset="2"/>
              <a:buNone/>
            </a:pPr>
            <a:r>
              <a:rPr lang="en-US" altLang="en-US" sz="2800"/>
              <a:t>      - won the Lotto Max</a:t>
            </a:r>
          </a:p>
          <a:p>
            <a:pPr eaLnBrk="1" hangingPunct="1">
              <a:buFont typeface="Wingdings" panose="05000000000000000000" pitchFamily="2" charset="2"/>
              <a:buNone/>
            </a:pPr>
            <a:r>
              <a:rPr lang="en-US" altLang="en-US" sz="2800"/>
              <a:t>      - got hit by a bus</a:t>
            </a:r>
            <a:br>
              <a:rPr lang="en-US" altLang="en-US" sz="2800"/>
            </a:br>
            <a:endParaRPr lang="en-US" altLang="en-US" sz="2800"/>
          </a:p>
          <a:p>
            <a:pPr eaLnBrk="1" hangingPunct="1">
              <a:buFont typeface="Wingdings" panose="05000000000000000000" pitchFamily="2" charset="2"/>
              <a:buNone/>
            </a:pPr>
            <a:r>
              <a:rPr lang="en-US" altLang="en-US" sz="2800"/>
              <a:t>   Would another physician be able to take over your charts and have a clear picture of what is happening with your patients?</a:t>
            </a:r>
          </a:p>
        </p:txBody>
      </p:sp>
      <p:sp>
        <p:nvSpPr>
          <p:cNvPr id="17412" name="Slide Number Placeholder 5">
            <a:extLst>
              <a:ext uri="{FF2B5EF4-FFF2-40B4-BE49-F238E27FC236}">
                <a16:creationId xmlns:a16="http://schemas.microsoft.com/office/drawing/2014/main" id="{DA5A0716-E265-4C43-9D8F-1122AA43E9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B8635272-C057-4316-BAA2-6765BEA7C946}" type="slidenum">
              <a:rPr lang="en-US" altLang="en-US">
                <a:solidFill>
                  <a:srgbClr val="B5A788"/>
                </a:solidFill>
                <a:latin typeface="Tahoma" panose="020B0604030504040204" pitchFamily="34" charset="0"/>
              </a:rPr>
              <a:pPr/>
              <a:t>10</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77D020F2-98E9-4E89-8B85-B9BABBEF5D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75"/>
    </mc:Choice>
    <mc:Fallback>
      <p:transition spd="slow" advTm="50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F20074E-BB28-4335-84EA-58661B2B0431}"/>
              </a:ext>
            </a:extLst>
          </p:cNvPr>
          <p:cNvSpPr>
            <a:spLocks noGrp="1" noChangeArrowheads="1"/>
          </p:cNvSpPr>
          <p:nvPr>
            <p:ph type="title"/>
          </p:nvPr>
        </p:nvSpPr>
        <p:spPr/>
        <p:txBody>
          <a:bodyPr/>
          <a:lstStyle/>
          <a:p>
            <a:pPr eaLnBrk="1" fontAlgn="auto" hangingPunct="1">
              <a:spcAft>
                <a:spcPts val="0"/>
              </a:spcAft>
              <a:defRPr/>
            </a:pPr>
            <a:br>
              <a:rPr lang="en-US" sz="4000">
                <a:solidFill>
                  <a:schemeClr val="tx2">
                    <a:satMod val="130000"/>
                  </a:schemeClr>
                </a:solidFill>
              </a:rPr>
            </a:br>
            <a:r>
              <a:rPr lang="en-US" sz="4000">
                <a:solidFill>
                  <a:schemeClr val="tx2">
                    <a:satMod val="130000"/>
                  </a:schemeClr>
                </a:solidFill>
              </a:rPr>
              <a:t>Legibility</a:t>
            </a:r>
            <a:br>
              <a:rPr lang="en-US" sz="4000">
                <a:solidFill>
                  <a:schemeClr val="tx2">
                    <a:satMod val="130000"/>
                  </a:schemeClr>
                </a:solidFill>
              </a:rPr>
            </a:br>
            <a:r>
              <a:rPr lang="en-US" sz="4000">
                <a:solidFill>
                  <a:schemeClr val="tx2">
                    <a:satMod val="130000"/>
                  </a:schemeClr>
                </a:solidFill>
              </a:rPr>
              <a:t>	</a:t>
            </a:r>
          </a:p>
        </p:txBody>
      </p:sp>
      <p:sp>
        <p:nvSpPr>
          <p:cNvPr id="18435" name="Rectangle 3">
            <a:extLst>
              <a:ext uri="{FF2B5EF4-FFF2-40B4-BE49-F238E27FC236}">
                <a16:creationId xmlns:a16="http://schemas.microsoft.com/office/drawing/2014/main" id="{6BD97A8E-4E7E-4051-B095-0B8DB762B095}"/>
              </a:ext>
            </a:extLst>
          </p:cNvPr>
          <p:cNvSpPr>
            <a:spLocks noGrp="1"/>
          </p:cNvSpPr>
          <p:nvPr>
            <p:ph idx="1"/>
          </p:nvPr>
        </p:nvSpPr>
        <p:spPr/>
        <p:txBody>
          <a:bodyPr/>
          <a:lstStyle/>
          <a:p>
            <a:pPr eaLnBrk="1" hangingPunct="1"/>
            <a:r>
              <a:rPr lang="en-US" altLang="en-US" sz="2800"/>
              <a:t>The law requires that all records shall be typed or legibly written and kept in suitable systematic permanent forms such as files either paper or electronic.</a:t>
            </a:r>
          </a:p>
        </p:txBody>
      </p:sp>
      <p:sp>
        <p:nvSpPr>
          <p:cNvPr id="18436" name="Slide Number Placeholder 5">
            <a:extLst>
              <a:ext uri="{FF2B5EF4-FFF2-40B4-BE49-F238E27FC236}">
                <a16:creationId xmlns:a16="http://schemas.microsoft.com/office/drawing/2014/main" id="{8DEF23F7-7C09-4C40-B559-E51D26E405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11DF8B80-DA28-40FD-BAC3-822E224935FB}" type="slidenum">
              <a:rPr lang="en-US" altLang="en-US">
                <a:solidFill>
                  <a:srgbClr val="B5A788"/>
                </a:solidFill>
                <a:latin typeface="Tahoma" panose="020B0604030504040204" pitchFamily="34" charset="0"/>
              </a:rPr>
              <a:pPr/>
              <a:t>11</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8653A35E-A839-4014-8206-9D4CD9670A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72"/>
    </mc:Choice>
    <mc:Fallback>
      <p:transition spd="slow" advTm="3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A5A82F9-97B8-4064-8E72-77AF66BAFE21}"/>
              </a:ext>
            </a:extLst>
          </p:cNvPr>
          <p:cNvSpPr>
            <a:spLocks noGrp="1" noChangeArrowheads="1"/>
          </p:cNvSpPr>
          <p:nvPr>
            <p:ph type="title"/>
          </p:nvPr>
        </p:nvSpPr>
        <p:spPr/>
        <p:txBody>
          <a:bodyPr/>
          <a:lstStyle/>
          <a:p>
            <a:pPr eaLnBrk="1" fontAlgn="auto" hangingPunct="1">
              <a:spcAft>
                <a:spcPts val="0"/>
              </a:spcAft>
              <a:defRPr/>
            </a:pPr>
            <a:r>
              <a:rPr lang="en-US">
                <a:solidFill>
                  <a:schemeClr val="tx2">
                    <a:satMod val="130000"/>
                  </a:schemeClr>
                </a:solidFill>
              </a:rPr>
              <a:t>Physician Reference File</a:t>
            </a:r>
          </a:p>
        </p:txBody>
      </p:sp>
      <p:sp>
        <p:nvSpPr>
          <p:cNvPr id="17411" name="Rectangle 3">
            <a:extLst>
              <a:ext uri="{FF2B5EF4-FFF2-40B4-BE49-F238E27FC236}">
                <a16:creationId xmlns:a16="http://schemas.microsoft.com/office/drawing/2014/main" id="{3799B383-CAFA-4BAC-AD87-D0F25EA33DDC}"/>
              </a:ext>
            </a:extLst>
          </p:cNvPr>
          <p:cNvSpPr>
            <a:spLocks noGrp="1" noChangeArrowheads="1"/>
          </p:cNvSpPr>
          <p:nvPr>
            <p:ph idx="1"/>
          </p:nvPr>
        </p:nvSpPr>
        <p:spPr/>
        <p:txBody>
          <a:bodyPr rtlCol="0">
            <a:normAutofit fontScale="92500" lnSpcReduction="10000"/>
          </a:bodyPr>
          <a:lstStyle/>
          <a:p>
            <a:pPr marL="182880" indent="-182880" eaLnBrk="1" fontAlgn="auto" hangingPunct="1">
              <a:spcAft>
                <a:spcPts val="0"/>
              </a:spcAft>
              <a:buFont typeface="Wingdings" panose="05000000000000000000" pitchFamily="2" charset="2"/>
              <a:buNone/>
              <a:defRPr/>
            </a:pPr>
            <a:r>
              <a:rPr lang="en-US" altLang="en-US" sz="2400" dirty="0">
                <a:solidFill>
                  <a:schemeClr val="tx1">
                    <a:lumMod val="65000"/>
                    <a:lumOff val="35000"/>
                  </a:schemeClr>
                </a:solidFill>
              </a:rPr>
              <a:t>Physicians are advised to maintain a separate file for personal information which </a:t>
            </a:r>
          </a:p>
          <a:p>
            <a:pPr marL="182880" indent="-182880" eaLnBrk="1" fontAlgn="auto" hangingPunct="1">
              <a:spcAft>
                <a:spcPts val="0"/>
              </a:spcAft>
              <a:defRPr/>
            </a:pPr>
            <a:r>
              <a:rPr lang="en-US" altLang="en-US" sz="2400" dirty="0">
                <a:solidFill>
                  <a:schemeClr val="tx1">
                    <a:lumMod val="65000"/>
                    <a:lumOff val="35000"/>
                  </a:schemeClr>
                </a:solidFill>
              </a:rPr>
              <a:t>Is used for the physician’s education  </a:t>
            </a:r>
          </a:p>
          <a:p>
            <a:pPr marL="182880" indent="-182880" eaLnBrk="1" fontAlgn="auto" hangingPunct="1">
              <a:spcAft>
                <a:spcPts val="0"/>
              </a:spcAft>
              <a:defRPr/>
            </a:pPr>
            <a:r>
              <a:rPr lang="en-US" altLang="en-US" sz="2400" dirty="0">
                <a:solidFill>
                  <a:schemeClr val="tx1">
                    <a:lumMod val="65000"/>
                    <a:lumOff val="35000"/>
                  </a:schemeClr>
                </a:solidFill>
              </a:rPr>
              <a:t>Arises from legal issues pertaining to a patient’s care. </a:t>
            </a:r>
          </a:p>
          <a:p>
            <a:pPr marL="182880" indent="-182880" eaLnBrk="1" fontAlgn="auto" hangingPunct="1">
              <a:spcAft>
                <a:spcPts val="0"/>
              </a:spcAft>
              <a:defRPr/>
            </a:pPr>
            <a:endParaRPr lang="en-US" altLang="en-US" sz="2400" dirty="0">
              <a:solidFill>
                <a:schemeClr val="tx1">
                  <a:lumMod val="65000"/>
                  <a:lumOff val="35000"/>
                </a:schemeClr>
              </a:solidFill>
            </a:endParaRPr>
          </a:p>
          <a:p>
            <a:pPr marL="0" indent="0" eaLnBrk="1" fontAlgn="auto" hangingPunct="1">
              <a:spcAft>
                <a:spcPts val="0"/>
              </a:spcAft>
              <a:buFont typeface="Wingdings 2" panose="05020102010507070707" pitchFamily="18" charset="2"/>
              <a:buNone/>
              <a:defRPr/>
            </a:pPr>
            <a:r>
              <a:rPr lang="en-US" altLang="en-US" sz="2400" dirty="0">
                <a:solidFill>
                  <a:schemeClr val="tx1">
                    <a:lumMod val="65000"/>
                    <a:lumOff val="35000"/>
                  </a:schemeClr>
                </a:solidFill>
              </a:rPr>
              <a:t>Such material includes communications between the physician and:</a:t>
            </a:r>
            <a:br>
              <a:rPr lang="en-US" altLang="en-US" sz="2000" dirty="0">
                <a:solidFill>
                  <a:schemeClr val="tx1">
                    <a:lumMod val="65000"/>
                    <a:lumOff val="35000"/>
                  </a:schemeClr>
                </a:solidFill>
              </a:rPr>
            </a:br>
            <a:endParaRPr lang="en-US" altLang="en-US" sz="2000" dirty="0">
              <a:solidFill>
                <a:schemeClr val="tx1">
                  <a:lumMod val="65000"/>
                  <a:lumOff val="35000"/>
                </a:schemeClr>
              </a:solidFill>
            </a:endParaRPr>
          </a:p>
          <a:p>
            <a:pPr marL="182880" indent="-182880" eaLnBrk="1" fontAlgn="auto" hangingPunct="1">
              <a:spcAft>
                <a:spcPts val="0"/>
              </a:spcAft>
              <a:buFont typeface="Wingdings" panose="05000000000000000000" pitchFamily="2" charset="2"/>
              <a:buNone/>
              <a:defRPr/>
            </a:pPr>
            <a:r>
              <a:rPr lang="en-US" altLang="en-US" sz="1600" dirty="0">
                <a:solidFill>
                  <a:schemeClr val="tx1">
                    <a:lumMod val="65000"/>
                    <a:lumOff val="35000"/>
                  </a:schemeClr>
                </a:solidFill>
              </a:rPr>
              <a:t>      - Regional Health Authority, Hospital or Area Standards Committee</a:t>
            </a:r>
          </a:p>
          <a:p>
            <a:pPr marL="182880" indent="-182880" eaLnBrk="1" fontAlgn="auto" hangingPunct="1">
              <a:spcAft>
                <a:spcPts val="0"/>
              </a:spcAft>
              <a:buFont typeface="Wingdings" panose="05000000000000000000" pitchFamily="2" charset="2"/>
              <a:buNone/>
              <a:defRPr/>
            </a:pPr>
            <a:r>
              <a:rPr lang="en-US" altLang="en-US" sz="1600" dirty="0">
                <a:solidFill>
                  <a:schemeClr val="tx1">
                    <a:lumMod val="65000"/>
                    <a:lumOff val="35000"/>
                  </a:schemeClr>
                </a:solidFill>
              </a:rPr>
              <a:t>      - College of Physicians and Surgeons</a:t>
            </a:r>
          </a:p>
          <a:p>
            <a:pPr marL="182880" indent="-182880" eaLnBrk="1" fontAlgn="auto" hangingPunct="1">
              <a:spcAft>
                <a:spcPts val="0"/>
              </a:spcAft>
              <a:buFont typeface="Wingdings" panose="05000000000000000000" pitchFamily="2" charset="2"/>
              <a:buNone/>
              <a:defRPr/>
            </a:pPr>
            <a:r>
              <a:rPr lang="en-US" altLang="en-US" sz="1600" dirty="0">
                <a:solidFill>
                  <a:schemeClr val="tx1">
                    <a:lumMod val="65000"/>
                    <a:lumOff val="35000"/>
                  </a:schemeClr>
                </a:solidFill>
              </a:rPr>
              <a:t>      - Canadian Medical Protective Association</a:t>
            </a:r>
          </a:p>
          <a:p>
            <a:pPr marL="182880" indent="-182880" eaLnBrk="1" fontAlgn="auto" hangingPunct="1">
              <a:spcAft>
                <a:spcPts val="0"/>
              </a:spcAft>
              <a:buFont typeface="Wingdings" panose="05000000000000000000" pitchFamily="2" charset="2"/>
              <a:buNone/>
              <a:defRPr/>
            </a:pPr>
            <a:r>
              <a:rPr lang="en-US" altLang="en-US" sz="1600" dirty="0">
                <a:solidFill>
                  <a:schemeClr val="tx1">
                    <a:lumMod val="65000"/>
                    <a:lumOff val="35000"/>
                  </a:schemeClr>
                </a:solidFill>
              </a:rPr>
              <a:t>      - Manitoba Health</a:t>
            </a:r>
          </a:p>
          <a:p>
            <a:pPr marL="182880" indent="-182880" eaLnBrk="1" fontAlgn="auto" hangingPunct="1">
              <a:spcAft>
                <a:spcPts val="0"/>
              </a:spcAft>
              <a:buFont typeface="Wingdings" panose="05000000000000000000" pitchFamily="2" charset="2"/>
              <a:buNone/>
              <a:defRPr/>
            </a:pPr>
            <a:r>
              <a:rPr lang="en-US" altLang="en-US" sz="1600" dirty="0">
                <a:solidFill>
                  <a:schemeClr val="tx1">
                    <a:lumMod val="65000"/>
                    <a:lumOff val="35000"/>
                  </a:schemeClr>
                </a:solidFill>
              </a:rPr>
              <a:t>      - Legal Counsel</a:t>
            </a:r>
          </a:p>
        </p:txBody>
      </p:sp>
      <p:sp>
        <p:nvSpPr>
          <p:cNvPr id="19460" name="Slide Number Placeholder 5">
            <a:extLst>
              <a:ext uri="{FF2B5EF4-FFF2-40B4-BE49-F238E27FC236}">
                <a16:creationId xmlns:a16="http://schemas.microsoft.com/office/drawing/2014/main" id="{F4F97DBA-BAFC-44A4-9D9F-88FEEFCA50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49254CEA-8D33-4FD0-92D2-B18E7D26D4A9}" type="slidenum">
              <a:rPr lang="en-US" altLang="en-US">
                <a:solidFill>
                  <a:srgbClr val="B5A788"/>
                </a:solidFill>
                <a:latin typeface="Tahoma" panose="020B0604030504040204" pitchFamily="34" charset="0"/>
              </a:rPr>
              <a:pPr/>
              <a:t>12</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A0261BF9-59FA-4118-9B2A-211D30BC52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045"/>
    </mc:Choice>
    <mc:Fallback>
      <p:transition spd="slow" advTm="6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B7BBD5B-6DB2-4E35-A0A3-E9F700811C10}"/>
              </a:ext>
            </a:extLst>
          </p:cNvPr>
          <p:cNvSpPr>
            <a:spLocks noGrp="1" noChangeArrowheads="1"/>
          </p:cNvSpPr>
          <p:nvPr>
            <p:ph type="title"/>
          </p:nvPr>
        </p:nvSpPr>
        <p:spPr/>
        <p:txBody>
          <a:bodyPr/>
          <a:lstStyle/>
          <a:p>
            <a:pPr eaLnBrk="1" fontAlgn="auto" hangingPunct="1">
              <a:spcAft>
                <a:spcPts val="0"/>
              </a:spcAft>
              <a:defRPr/>
            </a:pPr>
            <a:r>
              <a:rPr lang="en-US">
                <a:solidFill>
                  <a:schemeClr val="tx2">
                    <a:satMod val="130000"/>
                  </a:schemeClr>
                </a:solidFill>
              </a:rPr>
              <a:t>Ownership of Records</a:t>
            </a:r>
          </a:p>
        </p:txBody>
      </p:sp>
      <p:sp>
        <p:nvSpPr>
          <p:cNvPr id="20483" name="Rectangle 3">
            <a:extLst>
              <a:ext uri="{FF2B5EF4-FFF2-40B4-BE49-F238E27FC236}">
                <a16:creationId xmlns:a16="http://schemas.microsoft.com/office/drawing/2014/main" id="{59469B26-72C7-45CA-8EB5-FBC2A8D4B89B}"/>
              </a:ext>
            </a:extLst>
          </p:cNvPr>
          <p:cNvSpPr>
            <a:spLocks noGrp="1"/>
          </p:cNvSpPr>
          <p:nvPr>
            <p:ph idx="1"/>
          </p:nvPr>
        </p:nvSpPr>
        <p:spPr/>
        <p:txBody>
          <a:bodyPr/>
          <a:lstStyle/>
          <a:p>
            <a:pPr eaLnBrk="1" hangingPunct="1"/>
            <a:r>
              <a:rPr lang="en-US" altLang="en-US" sz="2800"/>
              <a:t>The record is owned by the physician, with few exceptions (federal/provincial facility, private company).</a:t>
            </a:r>
          </a:p>
          <a:p>
            <a:pPr eaLnBrk="1" hangingPunct="1"/>
            <a:r>
              <a:rPr lang="en-US" altLang="en-US" sz="2800"/>
              <a:t>In a group practice, physicians are advised to have an agreement regarding departure of a partner or dissolution of the practice.</a:t>
            </a:r>
          </a:p>
          <a:p>
            <a:pPr eaLnBrk="1" hangingPunct="1"/>
            <a:endParaRPr lang="en-US" altLang="en-US" sz="2800"/>
          </a:p>
          <a:p>
            <a:pPr eaLnBrk="1" hangingPunct="1"/>
            <a:r>
              <a:rPr lang="en-US" altLang="en-US" sz="2800"/>
              <a:t>The physician owns the record, </a:t>
            </a:r>
            <a:r>
              <a:rPr lang="en-US" altLang="en-US" sz="2800" u="sng"/>
              <a:t>but</a:t>
            </a:r>
            <a:r>
              <a:rPr lang="en-US" altLang="en-US" sz="2800"/>
              <a:t> the patient owns the information.</a:t>
            </a:r>
          </a:p>
        </p:txBody>
      </p:sp>
      <p:sp>
        <p:nvSpPr>
          <p:cNvPr id="20484" name="Slide Number Placeholder 5">
            <a:extLst>
              <a:ext uri="{FF2B5EF4-FFF2-40B4-BE49-F238E27FC236}">
                <a16:creationId xmlns:a16="http://schemas.microsoft.com/office/drawing/2014/main" id="{44F5BBC1-91B0-414E-A8F8-AF6D33FABF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A5BB60FC-97EF-4D66-BE64-3940AD6C5D3F}" type="slidenum">
              <a:rPr lang="en-US" altLang="en-US">
                <a:solidFill>
                  <a:srgbClr val="B5A788"/>
                </a:solidFill>
                <a:latin typeface="Tahoma" panose="020B0604030504040204" pitchFamily="34" charset="0"/>
              </a:rPr>
              <a:pPr/>
              <a:t>13</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B465739A-E145-4F85-BFA0-C2BCA7C67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798"/>
    </mc:Choice>
    <mc:Fallback>
      <p:transition spd="slow" advTm="4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698E8C9-4823-4CF4-B670-F82F361FD638}"/>
              </a:ext>
            </a:extLst>
          </p:cNvPr>
          <p:cNvSpPr>
            <a:spLocks noGrp="1" noChangeArrowheads="1"/>
          </p:cNvSpPr>
          <p:nvPr>
            <p:ph type="title"/>
          </p:nvPr>
        </p:nvSpPr>
        <p:spPr/>
        <p:txBody>
          <a:bodyPr/>
          <a:lstStyle/>
          <a:p>
            <a:pPr eaLnBrk="1" fontAlgn="auto" hangingPunct="1">
              <a:spcAft>
                <a:spcPts val="0"/>
              </a:spcAft>
              <a:defRPr/>
            </a:pPr>
            <a:r>
              <a:rPr lang="en-US">
                <a:solidFill>
                  <a:schemeClr val="tx2">
                    <a:satMod val="130000"/>
                  </a:schemeClr>
                </a:solidFill>
              </a:rPr>
              <a:t>Transfer of Records</a:t>
            </a:r>
          </a:p>
        </p:txBody>
      </p:sp>
      <p:sp>
        <p:nvSpPr>
          <p:cNvPr id="21507" name="Rectangle 3">
            <a:extLst>
              <a:ext uri="{FF2B5EF4-FFF2-40B4-BE49-F238E27FC236}">
                <a16:creationId xmlns:a16="http://schemas.microsoft.com/office/drawing/2014/main" id="{5C2BA807-060E-4431-BF6C-CA3C93C8CE9A}"/>
              </a:ext>
            </a:extLst>
          </p:cNvPr>
          <p:cNvSpPr>
            <a:spLocks noGrp="1"/>
          </p:cNvSpPr>
          <p:nvPr>
            <p:ph idx="1"/>
          </p:nvPr>
        </p:nvSpPr>
        <p:spPr/>
        <p:txBody>
          <a:bodyPr/>
          <a:lstStyle/>
          <a:p>
            <a:pPr eaLnBrk="1" hangingPunct="1">
              <a:lnSpc>
                <a:spcPct val="80000"/>
              </a:lnSpc>
            </a:pPr>
            <a:r>
              <a:rPr lang="en-US" altLang="en-US" sz="2400"/>
              <a:t>The patient has the right to request/demand transfer of their record.</a:t>
            </a:r>
            <a:br>
              <a:rPr lang="en-US" altLang="en-US" sz="2400"/>
            </a:br>
            <a:endParaRPr lang="en-US" altLang="en-US" sz="2400"/>
          </a:p>
          <a:p>
            <a:pPr eaLnBrk="1" hangingPunct="1">
              <a:lnSpc>
                <a:spcPct val="80000"/>
              </a:lnSpc>
            </a:pPr>
            <a:r>
              <a:rPr lang="en-US" altLang="en-US" sz="2400"/>
              <a:t>The transferring physician has a legal responsibility to keep the original record.</a:t>
            </a:r>
            <a:br>
              <a:rPr lang="en-US" altLang="en-US" sz="2400"/>
            </a:br>
            <a:endParaRPr lang="en-US" altLang="en-US" sz="2400"/>
          </a:p>
          <a:p>
            <a:pPr eaLnBrk="1" hangingPunct="1">
              <a:lnSpc>
                <a:spcPct val="80000"/>
              </a:lnSpc>
            </a:pPr>
            <a:r>
              <a:rPr lang="en-US" altLang="en-US" sz="2400"/>
              <a:t>The requesting physician must obtain written consent from the patient and provide it to the transferring physician.</a:t>
            </a:r>
            <a:br>
              <a:rPr lang="en-US" altLang="en-US" sz="2400"/>
            </a:br>
            <a:endParaRPr lang="en-US" altLang="en-US" sz="2400"/>
          </a:p>
          <a:p>
            <a:pPr eaLnBrk="1" hangingPunct="1">
              <a:lnSpc>
                <a:spcPct val="80000"/>
              </a:lnSpc>
            </a:pPr>
            <a:r>
              <a:rPr lang="en-US" altLang="en-US" sz="2400"/>
              <a:t>The requesting physician determines what information is required.</a:t>
            </a:r>
          </a:p>
          <a:p>
            <a:pPr eaLnBrk="1" hangingPunct="1">
              <a:lnSpc>
                <a:spcPct val="80000"/>
              </a:lnSpc>
            </a:pPr>
            <a:endParaRPr lang="en-US" altLang="en-US" sz="2400"/>
          </a:p>
        </p:txBody>
      </p:sp>
      <p:sp>
        <p:nvSpPr>
          <p:cNvPr id="21508" name="Slide Number Placeholder 5">
            <a:extLst>
              <a:ext uri="{FF2B5EF4-FFF2-40B4-BE49-F238E27FC236}">
                <a16:creationId xmlns:a16="http://schemas.microsoft.com/office/drawing/2014/main" id="{AC8E461A-4E70-4A6D-9238-6CDAA0C4CEB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AE31B0F3-2854-4B48-81BF-D85DEBB1A692}" type="slidenum">
              <a:rPr lang="en-US" altLang="en-US">
                <a:solidFill>
                  <a:srgbClr val="B5A788"/>
                </a:solidFill>
                <a:latin typeface="Tahoma" panose="020B0604030504040204" pitchFamily="34" charset="0"/>
              </a:rPr>
              <a:pPr/>
              <a:t>14</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D01E7DAD-3EE2-42EB-AEAA-321D5426D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734"/>
    </mc:Choice>
    <mc:Fallback>
      <p:transition spd="slow" advTm="5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DFAB788-E5C2-407B-B213-4AC3CA55C265}"/>
              </a:ext>
            </a:extLst>
          </p:cNvPr>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Transfer of records </a:t>
            </a:r>
          </a:p>
        </p:txBody>
      </p:sp>
      <p:sp>
        <p:nvSpPr>
          <p:cNvPr id="20483" name="Rectangle 3">
            <a:extLst>
              <a:ext uri="{FF2B5EF4-FFF2-40B4-BE49-F238E27FC236}">
                <a16:creationId xmlns:a16="http://schemas.microsoft.com/office/drawing/2014/main" id="{9361D8CB-4D91-406C-A39E-BB69A686F6DD}"/>
              </a:ext>
            </a:extLst>
          </p:cNvPr>
          <p:cNvSpPr>
            <a:spLocks noGrp="1" noChangeArrowheads="1"/>
          </p:cNvSpPr>
          <p:nvPr>
            <p:ph idx="1"/>
          </p:nvPr>
        </p:nvSpPr>
        <p:spPr/>
        <p:txBody>
          <a:bodyPr rtlCol="0">
            <a:normAutofit fontScale="92500" lnSpcReduction="10000"/>
          </a:bodyPr>
          <a:lstStyle/>
          <a:p>
            <a:pPr marL="182880" indent="-182880" eaLnBrk="1" fontAlgn="auto" hangingPunct="1">
              <a:spcAft>
                <a:spcPts val="0"/>
              </a:spcAft>
              <a:defRPr/>
            </a:pPr>
            <a:r>
              <a:rPr lang="en-US" altLang="en-US" sz="2800">
                <a:solidFill>
                  <a:schemeClr val="tx1">
                    <a:lumMod val="65000"/>
                    <a:lumOff val="35000"/>
                  </a:schemeClr>
                </a:solidFill>
              </a:rPr>
              <a:t>Fees may be charged in accordance with the Doctors Manitoba guidelines commensurate with the time involved and costs of postage. Payment should not be collected in advance, but when the record is transferred.</a:t>
            </a:r>
          </a:p>
          <a:p>
            <a:pPr marL="182880" indent="-182880" eaLnBrk="1" fontAlgn="auto" hangingPunct="1">
              <a:spcAft>
                <a:spcPts val="0"/>
              </a:spcAft>
              <a:defRPr/>
            </a:pPr>
            <a:r>
              <a:rPr lang="en-US" altLang="en-US" sz="2800">
                <a:solidFill>
                  <a:schemeClr val="tx1">
                    <a:lumMod val="65000"/>
                    <a:lumOff val="35000"/>
                  </a:schemeClr>
                </a:solidFill>
              </a:rPr>
              <a:t>Transfer of necessary information must not be delayed due to non payment of fees.</a:t>
            </a:r>
          </a:p>
          <a:p>
            <a:pPr marL="182880" indent="-182880" eaLnBrk="1" fontAlgn="auto" hangingPunct="1">
              <a:spcAft>
                <a:spcPts val="0"/>
              </a:spcAft>
              <a:defRPr/>
            </a:pPr>
            <a:r>
              <a:rPr lang="en-US" altLang="en-US" sz="2800">
                <a:solidFill>
                  <a:schemeClr val="tx1">
                    <a:lumMod val="65000"/>
                    <a:lumOff val="35000"/>
                  </a:schemeClr>
                </a:solidFill>
              </a:rPr>
              <a:t>It is appropriate to send a chart summary as opposed to a copy of the file – some receiving offices may prefer this.</a:t>
            </a:r>
          </a:p>
          <a:p>
            <a:pPr marL="182880" indent="-182880" eaLnBrk="1" fontAlgn="auto" hangingPunct="1">
              <a:spcAft>
                <a:spcPts val="0"/>
              </a:spcAft>
              <a:defRPr/>
            </a:pPr>
            <a:endParaRPr lang="en-US" altLang="en-US" sz="2800">
              <a:solidFill>
                <a:schemeClr val="tx1">
                  <a:lumMod val="65000"/>
                  <a:lumOff val="35000"/>
                </a:schemeClr>
              </a:solidFill>
            </a:endParaRPr>
          </a:p>
        </p:txBody>
      </p:sp>
      <p:sp>
        <p:nvSpPr>
          <p:cNvPr id="22532" name="Slide Number Placeholder 5">
            <a:extLst>
              <a:ext uri="{FF2B5EF4-FFF2-40B4-BE49-F238E27FC236}">
                <a16:creationId xmlns:a16="http://schemas.microsoft.com/office/drawing/2014/main" id="{694B8CD9-8F0B-4137-B700-EFDA0A715F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A236DD95-763F-426D-AD53-F1529AF55FA3}" type="slidenum">
              <a:rPr lang="en-US" altLang="en-US">
                <a:solidFill>
                  <a:srgbClr val="B5A788"/>
                </a:solidFill>
                <a:latin typeface="Tahoma" panose="020B0604030504040204" pitchFamily="34" charset="0"/>
              </a:rPr>
              <a:pPr/>
              <a:t>15</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4E5F2ECD-C941-43B6-91A5-C72112AA5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848"/>
    </mc:Choice>
    <mc:Fallback>
      <p:transition spd="slow" advTm="6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ED35BDB-9B37-404B-A758-6C8C4B579C56}"/>
              </a:ext>
            </a:extLst>
          </p:cNvPr>
          <p:cNvSpPr>
            <a:spLocks noGrp="1" noChangeArrowheads="1"/>
          </p:cNvSpPr>
          <p:nvPr>
            <p:ph type="title"/>
          </p:nvPr>
        </p:nvSpPr>
        <p:spPr/>
        <p:txBody>
          <a:bodyPr/>
          <a:lstStyle/>
          <a:p>
            <a:pPr eaLnBrk="1" fontAlgn="auto" hangingPunct="1">
              <a:spcAft>
                <a:spcPts val="0"/>
              </a:spcAft>
              <a:defRPr/>
            </a:pPr>
            <a:r>
              <a:rPr lang="en-US" sz="3600" dirty="0">
                <a:solidFill>
                  <a:schemeClr val="tx2">
                    <a:satMod val="130000"/>
                  </a:schemeClr>
                </a:solidFill>
              </a:rPr>
              <a:t>Disclosure of Records without Consent</a:t>
            </a:r>
          </a:p>
        </p:txBody>
      </p:sp>
      <p:sp>
        <p:nvSpPr>
          <p:cNvPr id="23555" name="Rectangle 3">
            <a:extLst>
              <a:ext uri="{FF2B5EF4-FFF2-40B4-BE49-F238E27FC236}">
                <a16:creationId xmlns:a16="http://schemas.microsoft.com/office/drawing/2014/main" id="{EF339735-3B6A-416D-9965-363A2A87C401}"/>
              </a:ext>
            </a:extLst>
          </p:cNvPr>
          <p:cNvSpPr>
            <a:spLocks noGrp="1"/>
          </p:cNvSpPr>
          <p:nvPr>
            <p:ph idx="1"/>
          </p:nvPr>
        </p:nvSpPr>
        <p:spPr/>
        <p:txBody>
          <a:bodyPr/>
          <a:lstStyle/>
          <a:p>
            <a:pPr algn="ctr" eaLnBrk="1" hangingPunct="1">
              <a:lnSpc>
                <a:spcPct val="80000"/>
              </a:lnSpc>
              <a:buFont typeface="Wingdings" panose="05000000000000000000" pitchFamily="2" charset="2"/>
              <a:buNone/>
            </a:pPr>
            <a:endParaRPr lang="en-US" altLang="en-US" sz="2400"/>
          </a:p>
          <a:p>
            <a:pPr eaLnBrk="1" hangingPunct="1">
              <a:lnSpc>
                <a:spcPct val="80000"/>
              </a:lnSpc>
              <a:buFont typeface="Wingdings" panose="05000000000000000000" pitchFamily="2" charset="2"/>
              <a:buNone/>
            </a:pPr>
            <a:r>
              <a:rPr lang="en-US" altLang="en-US" sz="2400"/>
              <a:t>   Physicians may be compelled by Legislation to produce records or disclose information about their patients by:</a:t>
            </a:r>
            <a:br>
              <a:rPr lang="en-US" altLang="en-US" sz="2400"/>
            </a:br>
            <a:endParaRPr lang="en-US" altLang="en-US" sz="2400"/>
          </a:p>
          <a:p>
            <a:pPr eaLnBrk="1" hangingPunct="1">
              <a:lnSpc>
                <a:spcPct val="80000"/>
              </a:lnSpc>
              <a:buFont typeface="Wingdings" panose="05000000000000000000" pitchFamily="2" charset="2"/>
              <a:buNone/>
            </a:pPr>
            <a:r>
              <a:rPr lang="en-US" altLang="en-US" sz="2400"/>
              <a:t>      - Manitoba Health</a:t>
            </a:r>
          </a:p>
          <a:p>
            <a:pPr eaLnBrk="1" hangingPunct="1">
              <a:lnSpc>
                <a:spcPct val="80000"/>
              </a:lnSpc>
              <a:buFont typeface="Wingdings" panose="05000000000000000000" pitchFamily="2" charset="2"/>
              <a:buNone/>
            </a:pPr>
            <a:r>
              <a:rPr lang="en-US" altLang="en-US" sz="2400"/>
              <a:t>      - Workers Compensation Board</a:t>
            </a:r>
          </a:p>
          <a:p>
            <a:pPr eaLnBrk="1" hangingPunct="1">
              <a:lnSpc>
                <a:spcPct val="80000"/>
              </a:lnSpc>
              <a:buFont typeface="Wingdings" panose="05000000000000000000" pitchFamily="2" charset="2"/>
              <a:buNone/>
            </a:pPr>
            <a:r>
              <a:rPr lang="en-US" altLang="en-US" sz="2400"/>
              <a:t>      - College of Physicians &amp; Surgeons</a:t>
            </a:r>
          </a:p>
          <a:p>
            <a:pPr eaLnBrk="1" hangingPunct="1">
              <a:lnSpc>
                <a:spcPct val="80000"/>
              </a:lnSpc>
              <a:buFont typeface="Wingdings" panose="05000000000000000000" pitchFamily="2" charset="2"/>
              <a:buNone/>
            </a:pPr>
            <a:r>
              <a:rPr lang="en-US" altLang="en-US" sz="2400"/>
              <a:t>      - Office of the Chief Medical Examiner</a:t>
            </a:r>
            <a:br>
              <a:rPr lang="en-US" altLang="en-US" sz="2400"/>
            </a:br>
            <a:endParaRPr lang="en-US" altLang="en-US" sz="2400"/>
          </a:p>
          <a:p>
            <a:pPr eaLnBrk="1" hangingPunct="1">
              <a:lnSpc>
                <a:spcPct val="80000"/>
              </a:lnSpc>
              <a:buFont typeface="Wingdings" panose="05000000000000000000" pitchFamily="2" charset="2"/>
              <a:buNone/>
            </a:pPr>
            <a:r>
              <a:rPr lang="en-US" altLang="en-US" sz="2400"/>
              <a:t>   The physician is responsible to ensure that the legislation is applicable to the specific situation.</a:t>
            </a:r>
          </a:p>
          <a:p>
            <a:pPr eaLnBrk="1" hangingPunct="1">
              <a:lnSpc>
                <a:spcPct val="80000"/>
              </a:lnSpc>
              <a:buFont typeface="Wingdings" panose="05000000000000000000" pitchFamily="2" charset="2"/>
              <a:buNone/>
            </a:pPr>
            <a:endParaRPr lang="en-US" altLang="en-US" sz="2400"/>
          </a:p>
        </p:txBody>
      </p:sp>
      <p:sp>
        <p:nvSpPr>
          <p:cNvPr id="23556" name="Slide Number Placeholder 5">
            <a:extLst>
              <a:ext uri="{FF2B5EF4-FFF2-40B4-BE49-F238E27FC236}">
                <a16:creationId xmlns:a16="http://schemas.microsoft.com/office/drawing/2014/main" id="{F4DD721C-D8F2-4157-B1DF-E56B1CF0AC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5761CE26-818D-4DE8-8483-9FC37C419970}" type="slidenum">
              <a:rPr lang="en-US" altLang="en-US">
                <a:solidFill>
                  <a:srgbClr val="B5A788"/>
                </a:solidFill>
                <a:latin typeface="Tahoma" panose="020B0604030504040204" pitchFamily="34" charset="0"/>
              </a:rPr>
              <a:pPr/>
              <a:t>16</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26F5747E-620A-44CF-99F2-9D6B9FA4E1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637"/>
    </mc:Choice>
    <mc:Fallback>
      <p:transition spd="slow" advTm="38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115C28B-6792-4409-BAE6-7CA9A45CF216}"/>
              </a:ext>
            </a:extLst>
          </p:cNvPr>
          <p:cNvSpPr>
            <a:spLocks noGrp="1" noChangeArrowheads="1"/>
          </p:cNvSpPr>
          <p:nvPr>
            <p:ph type="title"/>
          </p:nvPr>
        </p:nvSpPr>
        <p:spPr/>
        <p:txBody>
          <a:bodyPr/>
          <a:lstStyle/>
          <a:p>
            <a:pPr eaLnBrk="1" fontAlgn="auto" hangingPunct="1">
              <a:spcAft>
                <a:spcPts val="0"/>
              </a:spcAft>
              <a:defRPr/>
            </a:pPr>
            <a:r>
              <a:rPr lang="en-US" sz="3600" dirty="0">
                <a:solidFill>
                  <a:schemeClr val="tx2">
                    <a:satMod val="130000"/>
                  </a:schemeClr>
                </a:solidFill>
              </a:rPr>
              <a:t>Disclosure of Records without Consent</a:t>
            </a:r>
          </a:p>
        </p:txBody>
      </p:sp>
      <p:sp>
        <p:nvSpPr>
          <p:cNvPr id="22531" name="Rectangle 3">
            <a:extLst>
              <a:ext uri="{FF2B5EF4-FFF2-40B4-BE49-F238E27FC236}">
                <a16:creationId xmlns:a16="http://schemas.microsoft.com/office/drawing/2014/main" id="{3619BFC5-A41A-4E01-8196-7A114DE9FB01}"/>
              </a:ext>
            </a:extLst>
          </p:cNvPr>
          <p:cNvSpPr>
            <a:spLocks noGrp="1" noChangeArrowheads="1"/>
          </p:cNvSpPr>
          <p:nvPr>
            <p:ph idx="1"/>
          </p:nvPr>
        </p:nvSpPr>
        <p:spPr/>
        <p:txBody>
          <a:bodyPr rtlCol="0">
            <a:normAutofit fontScale="92500" lnSpcReduction="10000"/>
          </a:bodyPr>
          <a:lstStyle/>
          <a:p>
            <a:pPr marL="182880" indent="-182880" eaLnBrk="1" fontAlgn="auto" hangingPunct="1">
              <a:lnSpc>
                <a:spcPct val="80000"/>
              </a:lnSpc>
              <a:spcAft>
                <a:spcPts val="0"/>
              </a:spcAft>
              <a:buFont typeface="Wingdings" panose="05000000000000000000" pitchFamily="2" charset="2"/>
              <a:buNone/>
              <a:defRPr/>
            </a:pPr>
            <a:endParaRPr lang="en-US" altLang="en-US" sz="2000" dirty="0">
              <a:solidFill>
                <a:schemeClr val="tx1">
                  <a:lumMod val="65000"/>
                  <a:lumOff val="35000"/>
                </a:schemeClr>
              </a:solidFill>
            </a:endParaRPr>
          </a:p>
          <a:p>
            <a:pPr marL="182880" indent="-182880" eaLnBrk="1" fontAlgn="auto" hangingPunct="1">
              <a:lnSpc>
                <a:spcPct val="80000"/>
              </a:lnSpc>
              <a:spcAft>
                <a:spcPts val="0"/>
              </a:spcAft>
              <a:buFont typeface="Wingdings" panose="05000000000000000000" pitchFamily="2" charset="2"/>
              <a:buNone/>
              <a:defRPr/>
            </a:pPr>
            <a:endParaRPr lang="en-US" altLang="en-US" dirty="0">
              <a:solidFill>
                <a:schemeClr val="tx1">
                  <a:lumMod val="65000"/>
                  <a:lumOff val="35000"/>
                </a:schemeClr>
              </a:solidFill>
            </a:endParaRPr>
          </a:p>
          <a:p>
            <a:pPr marL="182880" indent="-182880" eaLnBrk="1" fontAlgn="auto" hangingPunct="1">
              <a:lnSpc>
                <a:spcPct val="80000"/>
              </a:lnSpc>
              <a:spcAft>
                <a:spcPts val="0"/>
              </a:spcAft>
              <a:buFont typeface="Wingdings" panose="05000000000000000000" pitchFamily="2" charset="2"/>
              <a:buNone/>
              <a:defRPr/>
            </a:pPr>
            <a:r>
              <a:rPr lang="en-US" altLang="en-US" dirty="0">
                <a:solidFill>
                  <a:schemeClr val="tx1">
                    <a:lumMod val="65000"/>
                    <a:lumOff val="35000"/>
                  </a:schemeClr>
                </a:solidFill>
              </a:rPr>
              <a:t>Acceptable under the Personal Health Information Act (PHIA)</a:t>
            </a:r>
            <a:br>
              <a:rPr lang="en-US" altLang="en-US" dirty="0">
                <a:solidFill>
                  <a:schemeClr val="tx1">
                    <a:lumMod val="65000"/>
                    <a:lumOff val="35000"/>
                  </a:schemeClr>
                </a:solidFill>
              </a:rPr>
            </a:br>
            <a:br>
              <a:rPr lang="en-US" altLang="en-US" dirty="0">
                <a:solidFill>
                  <a:schemeClr val="tx1">
                    <a:lumMod val="65000"/>
                    <a:lumOff val="35000"/>
                  </a:schemeClr>
                </a:solidFill>
              </a:rPr>
            </a:br>
            <a:endParaRPr lang="en-US" altLang="en-US" dirty="0">
              <a:solidFill>
                <a:schemeClr val="tx1">
                  <a:lumMod val="65000"/>
                  <a:lumOff val="35000"/>
                </a:schemeClr>
              </a:solidFill>
            </a:endParaRPr>
          </a:p>
          <a:p>
            <a:pPr marL="182880" indent="-182880" eaLnBrk="1" fontAlgn="auto" hangingPunct="1">
              <a:lnSpc>
                <a:spcPct val="80000"/>
              </a:lnSpc>
              <a:spcAft>
                <a:spcPts val="0"/>
              </a:spcAft>
              <a:buFont typeface="Wingdings" panose="05000000000000000000" pitchFamily="2" charset="2"/>
              <a:buNone/>
              <a:defRPr/>
            </a:pPr>
            <a:r>
              <a:rPr lang="en-US" altLang="en-US" dirty="0">
                <a:solidFill>
                  <a:schemeClr val="tx1">
                    <a:lumMod val="65000"/>
                    <a:lumOff val="35000"/>
                  </a:schemeClr>
                </a:solidFill>
              </a:rPr>
              <a:t>        - to another patient’s health care provider as necessary</a:t>
            </a:r>
            <a:br>
              <a:rPr lang="en-US" altLang="en-US" dirty="0">
                <a:solidFill>
                  <a:schemeClr val="tx1">
                    <a:lumMod val="65000"/>
                    <a:lumOff val="35000"/>
                  </a:schemeClr>
                </a:solidFill>
              </a:rPr>
            </a:br>
            <a:endParaRPr lang="en-US" altLang="en-US" dirty="0">
              <a:solidFill>
                <a:schemeClr val="tx1">
                  <a:lumMod val="65000"/>
                  <a:lumOff val="35000"/>
                </a:schemeClr>
              </a:solidFill>
            </a:endParaRPr>
          </a:p>
          <a:p>
            <a:pPr marL="182880" indent="-182880" eaLnBrk="1" fontAlgn="auto" hangingPunct="1">
              <a:lnSpc>
                <a:spcPct val="80000"/>
              </a:lnSpc>
              <a:spcAft>
                <a:spcPts val="0"/>
              </a:spcAft>
              <a:buFont typeface="Wingdings" panose="05000000000000000000" pitchFamily="2" charset="2"/>
              <a:buNone/>
              <a:defRPr/>
            </a:pPr>
            <a:r>
              <a:rPr lang="en-US" altLang="en-US" dirty="0">
                <a:solidFill>
                  <a:schemeClr val="tx1">
                    <a:lumMod val="65000"/>
                    <a:lumOff val="35000"/>
                  </a:schemeClr>
                </a:solidFill>
              </a:rPr>
              <a:t>      - for humanitarian purposes such as identifying next-of-kin</a:t>
            </a:r>
            <a:br>
              <a:rPr lang="en-US" altLang="en-US" dirty="0">
                <a:solidFill>
                  <a:schemeClr val="tx1">
                    <a:lumMod val="65000"/>
                    <a:lumOff val="35000"/>
                  </a:schemeClr>
                </a:solidFill>
              </a:rPr>
            </a:br>
            <a:endParaRPr lang="en-US" altLang="en-US" dirty="0">
              <a:solidFill>
                <a:schemeClr val="tx1">
                  <a:lumMod val="65000"/>
                  <a:lumOff val="35000"/>
                </a:schemeClr>
              </a:solidFill>
            </a:endParaRPr>
          </a:p>
          <a:p>
            <a:pPr marL="182880" indent="-182880" eaLnBrk="1" fontAlgn="auto" hangingPunct="1">
              <a:lnSpc>
                <a:spcPct val="80000"/>
              </a:lnSpc>
              <a:spcAft>
                <a:spcPts val="0"/>
              </a:spcAft>
              <a:buFont typeface="Wingdings" panose="05000000000000000000" pitchFamily="2" charset="2"/>
              <a:buNone/>
              <a:defRPr/>
            </a:pPr>
            <a:r>
              <a:rPr lang="en-US" altLang="en-US" dirty="0">
                <a:solidFill>
                  <a:schemeClr val="tx1">
                    <a:lumMod val="65000"/>
                    <a:lumOff val="35000"/>
                  </a:schemeClr>
                </a:solidFill>
              </a:rPr>
              <a:t>      - in case of a serious and immediate threat to the mental or  physical health or safety of a person or the public</a:t>
            </a:r>
            <a:br>
              <a:rPr lang="en-US" altLang="en-US" dirty="0">
                <a:solidFill>
                  <a:schemeClr val="tx1">
                    <a:lumMod val="65000"/>
                    <a:lumOff val="35000"/>
                  </a:schemeClr>
                </a:solidFill>
              </a:rPr>
            </a:br>
            <a:endParaRPr lang="en-US" altLang="en-US" dirty="0">
              <a:solidFill>
                <a:schemeClr val="tx1">
                  <a:lumMod val="65000"/>
                  <a:lumOff val="35000"/>
                </a:schemeClr>
              </a:solidFill>
            </a:endParaRPr>
          </a:p>
          <a:p>
            <a:pPr marL="182880" indent="-182880" eaLnBrk="1" fontAlgn="auto" hangingPunct="1">
              <a:lnSpc>
                <a:spcPct val="80000"/>
              </a:lnSpc>
              <a:spcAft>
                <a:spcPts val="0"/>
              </a:spcAft>
              <a:buFont typeface="Wingdings" panose="05000000000000000000" pitchFamily="2" charset="2"/>
              <a:buNone/>
              <a:defRPr/>
            </a:pPr>
            <a:r>
              <a:rPr lang="en-US" altLang="en-US" dirty="0">
                <a:solidFill>
                  <a:schemeClr val="tx1">
                    <a:lumMod val="65000"/>
                    <a:lumOff val="35000"/>
                  </a:schemeClr>
                </a:solidFill>
              </a:rPr>
              <a:t>      - for peer review or risk management purposes</a:t>
            </a:r>
            <a:br>
              <a:rPr lang="en-US" altLang="en-US" dirty="0">
                <a:solidFill>
                  <a:schemeClr val="tx1">
                    <a:lumMod val="65000"/>
                    <a:lumOff val="35000"/>
                  </a:schemeClr>
                </a:solidFill>
              </a:rPr>
            </a:br>
            <a:endParaRPr lang="en-US" altLang="en-US" dirty="0">
              <a:solidFill>
                <a:schemeClr val="tx1">
                  <a:lumMod val="65000"/>
                  <a:lumOff val="35000"/>
                </a:schemeClr>
              </a:solidFill>
            </a:endParaRPr>
          </a:p>
          <a:p>
            <a:pPr marL="182880" indent="-182880" eaLnBrk="1" fontAlgn="auto" hangingPunct="1">
              <a:lnSpc>
                <a:spcPct val="80000"/>
              </a:lnSpc>
              <a:spcAft>
                <a:spcPts val="0"/>
              </a:spcAft>
              <a:buFont typeface="Wingdings" panose="05000000000000000000" pitchFamily="2" charset="2"/>
              <a:buNone/>
              <a:defRPr/>
            </a:pPr>
            <a:r>
              <a:rPr lang="en-US" altLang="en-US" dirty="0">
                <a:solidFill>
                  <a:schemeClr val="tx1">
                    <a:lumMod val="65000"/>
                    <a:lumOff val="35000"/>
                  </a:schemeClr>
                </a:solidFill>
              </a:rPr>
              <a:t>      - as compelled by a subpoena or summons</a:t>
            </a:r>
          </a:p>
          <a:p>
            <a:pPr marL="182880" indent="-182880" eaLnBrk="1" fontAlgn="auto" hangingPunct="1">
              <a:lnSpc>
                <a:spcPct val="80000"/>
              </a:lnSpc>
              <a:spcAft>
                <a:spcPts val="0"/>
              </a:spcAft>
              <a:buFont typeface="Wingdings" panose="05000000000000000000" pitchFamily="2" charset="2"/>
              <a:buNone/>
              <a:defRPr/>
            </a:pPr>
            <a:endParaRPr lang="en-US" altLang="en-US" sz="1800" dirty="0">
              <a:solidFill>
                <a:schemeClr val="tx1">
                  <a:lumMod val="65000"/>
                  <a:lumOff val="35000"/>
                </a:schemeClr>
              </a:solidFill>
            </a:endParaRPr>
          </a:p>
        </p:txBody>
      </p:sp>
      <p:sp>
        <p:nvSpPr>
          <p:cNvPr id="24580" name="Slide Number Placeholder 5">
            <a:extLst>
              <a:ext uri="{FF2B5EF4-FFF2-40B4-BE49-F238E27FC236}">
                <a16:creationId xmlns:a16="http://schemas.microsoft.com/office/drawing/2014/main" id="{18654A58-B2CF-41CD-B8C3-039F839690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7C2DB3E9-EAFD-479B-A303-56BC5A27AA20}" type="slidenum">
              <a:rPr lang="en-US" altLang="en-US">
                <a:solidFill>
                  <a:srgbClr val="B5A788"/>
                </a:solidFill>
                <a:latin typeface="Tahoma" panose="020B0604030504040204" pitchFamily="34" charset="0"/>
              </a:rPr>
              <a:pPr/>
              <a:t>17</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6A7B8BC0-C8FC-417C-8A30-EBB68F88AF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948"/>
    </mc:Choice>
    <mc:Fallback>
      <p:transition spd="slow" advTm="9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A21C56B-E5D2-4498-8BE8-DA6CCB8B786A}"/>
              </a:ext>
            </a:extLst>
          </p:cNvPr>
          <p:cNvSpPr>
            <a:spLocks noGrp="1" noChangeArrowheads="1"/>
          </p:cNvSpPr>
          <p:nvPr>
            <p:ph type="title"/>
          </p:nvPr>
        </p:nvSpPr>
        <p:spPr/>
        <p:txBody>
          <a:bodyPr/>
          <a:lstStyle/>
          <a:p>
            <a:pPr eaLnBrk="1" fontAlgn="auto" hangingPunct="1">
              <a:spcAft>
                <a:spcPts val="0"/>
              </a:spcAft>
              <a:defRPr/>
            </a:pPr>
            <a:r>
              <a:rPr lang="en-US" sz="3600" dirty="0">
                <a:solidFill>
                  <a:schemeClr val="tx2">
                    <a:satMod val="130000"/>
                  </a:schemeClr>
                </a:solidFill>
              </a:rPr>
              <a:t>Disclosure to a Third Party with Consent</a:t>
            </a:r>
          </a:p>
        </p:txBody>
      </p:sp>
      <p:sp>
        <p:nvSpPr>
          <p:cNvPr id="25603" name="Rectangle 3">
            <a:extLst>
              <a:ext uri="{FF2B5EF4-FFF2-40B4-BE49-F238E27FC236}">
                <a16:creationId xmlns:a16="http://schemas.microsoft.com/office/drawing/2014/main" id="{01607CF7-F5A9-4645-AA31-9FA45DFF1015}"/>
              </a:ext>
            </a:extLst>
          </p:cNvPr>
          <p:cNvSpPr>
            <a:spLocks noGrp="1"/>
          </p:cNvSpPr>
          <p:nvPr>
            <p:ph idx="1"/>
          </p:nvPr>
        </p:nvSpPr>
        <p:spPr/>
        <p:txBody>
          <a:bodyPr/>
          <a:lstStyle/>
          <a:p>
            <a:pPr eaLnBrk="1" hangingPunct="1"/>
            <a:endParaRPr lang="en-US" altLang="en-US"/>
          </a:p>
          <a:p>
            <a:pPr eaLnBrk="1" hangingPunct="1"/>
            <a:r>
              <a:rPr lang="en-US" altLang="en-US" sz="2800"/>
              <a:t>Consent must be received – does not have to be written.  If verbal, advisable to document in chart.</a:t>
            </a:r>
            <a:br>
              <a:rPr lang="en-US" altLang="en-US" sz="2800"/>
            </a:br>
            <a:endParaRPr lang="en-US" altLang="en-US" sz="2800"/>
          </a:p>
          <a:p>
            <a:pPr eaLnBrk="1" hangingPunct="1"/>
            <a:r>
              <a:rPr lang="en-US" altLang="en-US" sz="2800"/>
              <a:t>Disclosure should be specific to the request and the consent.</a:t>
            </a:r>
          </a:p>
        </p:txBody>
      </p:sp>
      <p:sp>
        <p:nvSpPr>
          <p:cNvPr id="25604" name="Slide Number Placeholder 5">
            <a:extLst>
              <a:ext uri="{FF2B5EF4-FFF2-40B4-BE49-F238E27FC236}">
                <a16:creationId xmlns:a16="http://schemas.microsoft.com/office/drawing/2014/main" id="{127F7DE6-8F7F-49D2-A52C-27CA457847F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7E2AE279-EB73-44EA-B41F-52FF74F3F84D}" type="slidenum">
              <a:rPr lang="en-US" altLang="en-US">
                <a:solidFill>
                  <a:srgbClr val="B5A788"/>
                </a:solidFill>
                <a:latin typeface="Tahoma" panose="020B0604030504040204" pitchFamily="34" charset="0"/>
              </a:rPr>
              <a:pPr/>
              <a:t>18</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C5F9671C-34CB-4C39-8515-B36499E74A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62"/>
    </mc:Choice>
    <mc:Fallback>
      <p:transition spd="slow" advTm="3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73E18D7-8957-4272-960F-90420306392A}"/>
              </a:ext>
            </a:extLst>
          </p:cNvPr>
          <p:cNvSpPr>
            <a:spLocks noGrp="1" noChangeArrowheads="1"/>
          </p:cNvSpPr>
          <p:nvPr>
            <p:ph type="title"/>
          </p:nvPr>
        </p:nvSpPr>
        <p:spPr/>
        <p:txBody>
          <a:bodyPr/>
          <a:lstStyle/>
          <a:p>
            <a:pPr eaLnBrk="1" fontAlgn="auto" hangingPunct="1">
              <a:spcAft>
                <a:spcPts val="0"/>
              </a:spcAft>
              <a:defRPr/>
            </a:pPr>
            <a:r>
              <a:rPr lang="en-US" sz="3600" dirty="0">
                <a:solidFill>
                  <a:schemeClr val="tx2">
                    <a:satMod val="130000"/>
                  </a:schemeClr>
                </a:solidFill>
              </a:rPr>
              <a:t>Disclosure to the Patient</a:t>
            </a:r>
            <a:br>
              <a:rPr lang="en-US" sz="4000" dirty="0">
                <a:solidFill>
                  <a:schemeClr val="tx2">
                    <a:satMod val="130000"/>
                  </a:schemeClr>
                </a:solidFill>
              </a:rPr>
            </a:br>
            <a:endParaRPr lang="en-US" sz="4000" dirty="0">
              <a:solidFill>
                <a:schemeClr val="tx2">
                  <a:satMod val="130000"/>
                </a:schemeClr>
              </a:solidFill>
            </a:endParaRPr>
          </a:p>
        </p:txBody>
      </p:sp>
      <p:sp>
        <p:nvSpPr>
          <p:cNvPr id="24579" name="Rectangle 3">
            <a:extLst>
              <a:ext uri="{FF2B5EF4-FFF2-40B4-BE49-F238E27FC236}">
                <a16:creationId xmlns:a16="http://schemas.microsoft.com/office/drawing/2014/main" id="{00B6BD30-5F5F-4753-9E9D-66D6FFE40DA6}"/>
              </a:ext>
            </a:extLst>
          </p:cNvPr>
          <p:cNvSpPr>
            <a:spLocks noGrp="1" noChangeArrowheads="1"/>
          </p:cNvSpPr>
          <p:nvPr>
            <p:ph idx="1"/>
          </p:nvPr>
        </p:nvSpPr>
        <p:spPr/>
        <p:txBody>
          <a:bodyPr rtlCol="0">
            <a:normAutofit lnSpcReduction="10000"/>
          </a:bodyPr>
          <a:lstStyle/>
          <a:p>
            <a:pPr marL="182880" indent="-182880" eaLnBrk="1" fontAlgn="auto" hangingPunct="1">
              <a:spcAft>
                <a:spcPts val="0"/>
              </a:spcAft>
              <a:defRPr/>
            </a:pPr>
            <a:r>
              <a:rPr lang="en-US" altLang="en-US" sz="2400" dirty="0">
                <a:solidFill>
                  <a:schemeClr val="tx1">
                    <a:lumMod val="65000"/>
                    <a:lumOff val="35000"/>
                  </a:schemeClr>
                </a:solidFill>
              </a:rPr>
              <a:t>PHIA provides that an individual has a right, on request, to examine and receive a copy of their personal health information.</a:t>
            </a:r>
            <a:br>
              <a:rPr lang="en-US" altLang="en-US" sz="2400" dirty="0">
                <a:solidFill>
                  <a:schemeClr val="tx1">
                    <a:lumMod val="65000"/>
                    <a:lumOff val="35000"/>
                  </a:schemeClr>
                </a:solidFill>
              </a:rPr>
            </a:br>
            <a:endParaRPr lang="en-US" altLang="en-US" sz="2400" dirty="0">
              <a:solidFill>
                <a:schemeClr val="tx1">
                  <a:lumMod val="65000"/>
                  <a:lumOff val="35000"/>
                </a:schemeClr>
              </a:solidFill>
            </a:endParaRPr>
          </a:p>
          <a:p>
            <a:pPr marL="182880" indent="-182880" eaLnBrk="1" fontAlgn="auto" hangingPunct="1">
              <a:spcAft>
                <a:spcPts val="0"/>
              </a:spcAft>
              <a:defRPr/>
            </a:pPr>
            <a:r>
              <a:rPr lang="en-US" altLang="en-US" sz="2400" dirty="0">
                <a:solidFill>
                  <a:schemeClr val="tx1">
                    <a:lumMod val="65000"/>
                    <a:lumOff val="35000"/>
                  </a:schemeClr>
                </a:solidFill>
              </a:rPr>
              <a:t>Obligation to respond promptly – at most within 30 days.</a:t>
            </a:r>
            <a:br>
              <a:rPr lang="en-US" altLang="en-US" sz="2400" dirty="0">
                <a:solidFill>
                  <a:schemeClr val="tx1">
                    <a:lumMod val="65000"/>
                    <a:lumOff val="35000"/>
                  </a:schemeClr>
                </a:solidFill>
              </a:rPr>
            </a:br>
            <a:endParaRPr lang="en-US" altLang="en-US" sz="2400" dirty="0">
              <a:solidFill>
                <a:schemeClr val="tx1">
                  <a:lumMod val="65000"/>
                  <a:lumOff val="35000"/>
                </a:schemeClr>
              </a:solidFill>
            </a:endParaRPr>
          </a:p>
          <a:p>
            <a:pPr marL="182880" indent="-182880" eaLnBrk="1" fontAlgn="auto" hangingPunct="1">
              <a:spcAft>
                <a:spcPts val="0"/>
              </a:spcAft>
              <a:defRPr/>
            </a:pPr>
            <a:r>
              <a:rPr lang="en-US" altLang="en-US" sz="2400" dirty="0">
                <a:solidFill>
                  <a:schemeClr val="tx1">
                    <a:lumMod val="65000"/>
                    <a:lumOff val="35000"/>
                  </a:schemeClr>
                </a:solidFill>
              </a:rPr>
              <a:t>Physicians may require the request to be made in writing.</a:t>
            </a:r>
            <a:br>
              <a:rPr lang="en-US" altLang="en-US" sz="2400" dirty="0">
                <a:solidFill>
                  <a:schemeClr val="tx1">
                    <a:lumMod val="65000"/>
                    <a:lumOff val="35000"/>
                  </a:schemeClr>
                </a:solidFill>
              </a:rPr>
            </a:br>
            <a:endParaRPr lang="en-US" altLang="en-US" sz="2400" dirty="0">
              <a:solidFill>
                <a:schemeClr val="tx1">
                  <a:lumMod val="65000"/>
                  <a:lumOff val="35000"/>
                </a:schemeClr>
              </a:solidFill>
            </a:endParaRPr>
          </a:p>
          <a:p>
            <a:pPr marL="182880" indent="-182880" eaLnBrk="1" fontAlgn="auto" hangingPunct="1">
              <a:spcAft>
                <a:spcPts val="0"/>
              </a:spcAft>
              <a:defRPr/>
            </a:pPr>
            <a:r>
              <a:rPr lang="en-US" altLang="en-US" sz="2400" dirty="0">
                <a:solidFill>
                  <a:schemeClr val="tx1">
                    <a:lumMod val="65000"/>
                    <a:lumOff val="35000"/>
                  </a:schemeClr>
                </a:solidFill>
              </a:rPr>
              <a:t>Physicians have a duty to assist with the request, and respond without delay, openly, accurately, completely.</a:t>
            </a:r>
          </a:p>
        </p:txBody>
      </p:sp>
      <p:sp>
        <p:nvSpPr>
          <p:cNvPr id="26628" name="Slide Number Placeholder 5">
            <a:extLst>
              <a:ext uri="{FF2B5EF4-FFF2-40B4-BE49-F238E27FC236}">
                <a16:creationId xmlns:a16="http://schemas.microsoft.com/office/drawing/2014/main" id="{9CF55DD8-448F-458A-8C4E-E400EC2A9B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E772DD23-2D96-4F5E-A8ED-FBA9CF7C6FF8}" type="slidenum">
              <a:rPr lang="en-US" altLang="en-US">
                <a:solidFill>
                  <a:srgbClr val="B5A788"/>
                </a:solidFill>
                <a:latin typeface="Tahoma" panose="020B0604030504040204" pitchFamily="34" charset="0"/>
              </a:rPr>
              <a:pPr/>
              <a:t>19</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A8866E66-0167-40A0-97BE-FC5CBC5ED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10"/>
    </mc:Choice>
    <mc:Fallback>
      <p:transition spd="slow" advTm="4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5553-E44C-4E66-9BF6-2EAA530BFE6B}"/>
              </a:ext>
            </a:extLst>
          </p:cNvPr>
          <p:cNvSpPr>
            <a:spLocks noGrp="1"/>
          </p:cNvSpPr>
          <p:nvPr>
            <p:ph type="title"/>
          </p:nvPr>
        </p:nvSpPr>
        <p:spPr/>
        <p:txBody>
          <a:bodyPr/>
          <a:lstStyle/>
          <a:p>
            <a:pPr eaLnBrk="1" fontAlgn="auto" hangingPunct="1">
              <a:spcAft>
                <a:spcPts val="0"/>
              </a:spcAft>
              <a:defRPr/>
            </a:pPr>
            <a:r>
              <a:rPr lang="en-CA" dirty="0">
                <a:solidFill>
                  <a:schemeClr val="tx2"/>
                </a:solidFill>
              </a:rPr>
              <a:t>Disclosure</a:t>
            </a:r>
          </a:p>
        </p:txBody>
      </p:sp>
      <p:sp>
        <p:nvSpPr>
          <p:cNvPr id="8195" name="Content Placeholder 2">
            <a:extLst>
              <a:ext uri="{FF2B5EF4-FFF2-40B4-BE49-F238E27FC236}">
                <a16:creationId xmlns:a16="http://schemas.microsoft.com/office/drawing/2014/main" id="{4D1C639E-938B-43C2-BE9E-38B0AC2BC21B}"/>
              </a:ext>
            </a:extLst>
          </p:cNvPr>
          <p:cNvSpPr>
            <a:spLocks noGrp="1"/>
          </p:cNvSpPr>
          <p:nvPr>
            <p:ph idx="1"/>
          </p:nvPr>
        </p:nvSpPr>
        <p:spPr/>
        <p:txBody>
          <a:bodyPr/>
          <a:lstStyle/>
          <a:p>
            <a:pPr eaLnBrk="1" hangingPunct="1"/>
            <a:endParaRPr lang="en-CA" altLang="en-US"/>
          </a:p>
          <a:p>
            <a:pPr eaLnBrk="1" hangingPunct="1"/>
            <a:r>
              <a:rPr lang="en-CA" altLang="en-US"/>
              <a:t>I have no conflict of interest to disclose.</a:t>
            </a:r>
          </a:p>
        </p:txBody>
      </p:sp>
      <p:sp>
        <p:nvSpPr>
          <p:cNvPr id="8196" name="Slide Number Placeholder 3">
            <a:extLst>
              <a:ext uri="{FF2B5EF4-FFF2-40B4-BE49-F238E27FC236}">
                <a16:creationId xmlns:a16="http://schemas.microsoft.com/office/drawing/2014/main" id="{C22875B8-2DDD-4A54-BFAD-23ABD89BCB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3AC64983-5ED2-40FE-82C7-661733BF283F}" type="slidenum">
              <a:rPr lang="en-US" altLang="en-US">
                <a:solidFill>
                  <a:srgbClr val="B5A788"/>
                </a:solidFill>
                <a:latin typeface="Tahoma" panose="020B0604030504040204" pitchFamily="34" charset="0"/>
              </a:rPr>
              <a:pPr/>
              <a:t>2</a:t>
            </a:fld>
            <a:endParaRPr lang="en-US" altLang="en-US">
              <a:solidFill>
                <a:srgbClr val="B5A788"/>
              </a:solidFill>
              <a:latin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208F22E2-33D2-4082-B2A1-375C6A89B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31"/>
    </mc:Choice>
    <mc:Fallback>
      <p:transition spd="slow" advTm="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4BFE19E-8A88-4CBD-997A-F8A7A4EED731}"/>
              </a:ext>
            </a:extLst>
          </p:cNvPr>
          <p:cNvSpPr>
            <a:spLocks noGrp="1" noChangeArrowheads="1"/>
          </p:cNvSpPr>
          <p:nvPr>
            <p:ph type="title"/>
          </p:nvPr>
        </p:nvSpPr>
        <p:spPr/>
        <p:txBody>
          <a:bodyPr/>
          <a:lstStyle/>
          <a:p>
            <a:pPr eaLnBrk="1" fontAlgn="auto" hangingPunct="1">
              <a:spcAft>
                <a:spcPts val="0"/>
              </a:spcAft>
              <a:defRPr/>
            </a:pPr>
            <a:r>
              <a:rPr lang="en-US" sz="3600" dirty="0">
                <a:solidFill>
                  <a:schemeClr val="tx2">
                    <a:satMod val="130000"/>
                  </a:schemeClr>
                </a:solidFill>
              </a:rPr>
              <a:t>Disclosure to the Patient</a:t>
            </a:r>
            <a:br>
              <a:rPr lang="en-US" sz="4000" dirty="0">
                <a:solidFill>
                  <a:schemeClr val="tx2">
                    <a:satMod val="130000"/>
                  </a:schemeClr>
                </a:solidFill>
              </a:rPr>
            </a:br>
            <a:endParaRPr lang="en-US" sz="4000" dirty="0">
              <a:solidFill>
                <a:schemeClr val="tx2">
                  <a:satMod val="130000"/>
                </a:schemeClr>
              </a:solidFill>
            </a:endParaRPr>
          </a:p>
        </p:txBody>
      </p:sp>
      <p:sp>
        <p:nvSpPr>
          <p:cNvPr id="27651" name="Rectangle 3">
            <a:extLst>
              <a:ext uri="{FF2B5EF4-FFF2-40B4-BE49-F238E27FC236}">
                <a16:creationId xmlns:a16="http://schemas.microsoft.com/office/drawing/2014/main" id="{F96B2810-5BDE-43AC-A6EB-692639927CF0}"/>
              </a:ext>
            </a:extLst>
          </p:cNvPr>
          <p:cNvSpPr>
            <a:spLocks noGrp="1"/>
          </p:cNvSpPr>
          <p:nvPr>
            <p:ph idx="1"/>
          </p:nvPr>
        </p:nvSpPr>
        <p:spPr/>
        <p:txBody>
          <a:bodyPr/>
          <a:lstStyle/>
          <a:p>
            <a:pPr marL="609600" indent="-609600" algn="ctr" eaLnBrk="1" hangingPunct="1">
              <a:lnSpc>
                <a:spcPct val="80000"/>
              </a:lnSpc>
              <a:buFont typeface="Wingdings" panose="05000000000000000000" pitchFamily="2" charset="2"/>
              <a:buNone/>
            </a:pPr>
            <a:endParaRPr lang="en-US" altLang="en-US" sz="2800"/>
          </a:p>
          <a:p>
            <a:pPr marL="609600" indent="-609600" algn="ctr" eaLnBrk="1" hangingPunct="1">
              <a:lnSpc>
                <a:spcPct val="80000"/>
              </a:lnSpc>
              <a:buFont typeface="Wingdings" panose="05000000000000000000" pitchFamily="2" charset="2"/>
              <a:buNone/>
            </a:pPr>
            <a:r>
              <a:rPr lang="en-US" altLang="en-US" sz="2800" u="sng"/>
              <a:t>Three (3) options in responding to request.</a:t>
            </a:r>
            <a:br>
              <a:rPr lang="en-US" altLang="en-US" sz="2800" u="sng"/>
            </a:br>
            <a:endParaRPr lang="en-US" altLang="en-US" sz="2800" u="sng"/>
          </a:p>
          <a:p>
            <a:pPr marL="609600" indent="-609600" eaLnBrk="1" hangingPunct="1">
              <a:lnSpc>
                <a:spcPct val="80000"/>
              </a:lnSpc>
              <a:buClr>
                <a:schemeClr val="tx1"/>
              </a:buClr>
              <a:buFontTx/>
              <a:buAutoNum type="arabicPeriod"/>
            </a:pPr>
            <a:r>
              <a:rPr lang="en-US" altLang="en-US" sz="2400"/>
              <a:t>Make the information available and provide a copy on request.</a:t>
            </a:r>
            <a:br>
              <a:rPr lang="en-US" altLang="en-US" sz="2400"/>
            </a:br>
            <a:endParaRPr lang="en-US" altLang="en-US" sz="2400"/>
          </a:p>
          <a:p>
            <a:pPr marL="609600" indent="-609600" eaLnBrk="1" hangingPunct="1">
              <a:lnSpc>
                <a:spcPct val="80000"/>
              </a:lnSpc>
              <a:buClr>
                <a:schemeClr val="tx1"/>
              </a:buClr>
              <a:buFontTx/>
              <a:buAutoNum type="arabicPeriod"/>
            </a:pPr>
            <a:r>
              <a:rPr lang="en-US" altLang="en-US" sz="2400"/>
              <a:t>Advise in writing if information does not exist or cannot be found.</a:t>
            </a:r>
            <a:br>
              <a:rPr lang="en-US" altLang="en-US" sz="2400"/>
            </a:br>
            <a:endParaRPr lang="en-US" altLang="en-US" sz="2400"/>
          </a:p>
          <a:p>
            <a:pPr marL="609600" indent="-609600" eaLnBrk="1" hangingPunct="1">
              <a:lnSpc>
                <a:spcPct val="80000"/>
              </a:lnSpc>
              <a:buClr>
                <a:schemeClr val="tx1"/>
              </a:buClr>
              <a:buFontTx/>
              <a:buAutoNum type="arabicPeriod"/>
            </a:pPr>
            <a:r>
              <a:rPr lang="en-US" altLang="en-US" sz="2400"/>
              <a:t>Advise in writing if request refused, and advise of the person’s right to make a complaint under PHIA.</a:t>
            </a:r>
          </a:p>
        </p:txBody>
      </p:sp>
      <p:sp>
        <p:nvSpPr>
          <p:cNvPr id="27652" name="Slide Number Placeholder 5">
            <a:extLst>
              <a:ext uri="{FF2B5EF4-FFF2-40B4-BE49-F238E27FC236}">
                <a16:creationId xmlns:a16="http://schemas.microsoft.com/office/drawing/2014/main" id="{608EA5E6-9165-48D2-8750-8376183599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B8948293-713A-4806-8DF8-904A6BA3E2DC}" type="slidenum">
              <a:rPr lang="en-US" altLang="en-US">
                <a:solidFill>
                  <a:srgbClr val="B5A788"/>
                </a:solidFill>
                <a:latin typeface="Tahoma" panose="020B0604030504040204" pitchFamily="34" charset="0"/>
              </a:rPr>
              <a:pPr/>
              <a:t>20</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DC6FAFD5-B321-425F-8CB0-80FC3E0C8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318"/>
    </mc:Choice>
    <mc:Fallback>
      <p:transition spd="slow" advTm="5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D58F618-A254-4A81-83DD-2C202D096AD7}"/>
              </a:ext>
            </a:extLst>
          </p:cNvPr>
          <p:cNvSpPr>
            <a:spLocks noGrp="1" noChangeArrowheads="1"/>
          </p:cNvSpPr>
          <p:nvPr>
            <p:ph type="title"/>
          </p:nvPr>
        </p:nvSpPr>
        <p:spPr/>
        <p:txBody>
          <a:bodyPr/>
          <a:lstStyle/>
          <a:p>
            <a:pPr eaLnBrk="1" fontAlgn="auto" hangingPunct="1">
              <a:spcAft>
                <a:spcPts val="0"/>
              </a:spcAft>
              <a:defRPr/>
            </a:pPr>
            <a:r>
              <a:rPr lang="en-US" sz="3600" dirty="0">
                <a:solidFill>
                  <a:schemeClr val="tx2">
                    <a:satMod val="130000"/>
                  </a:schemeClr>
                </a:solidFill>
              </a:rPr>
              <a:t>Disclosure to the Patient</a:t>
            </a:r>
            <a:br>
              <a:rPr lang="en-US" sz="4000" dirty="0">
                <a:solidFill>
                  <a:schemeClr val="tx2">
                    <a:satMod val="130000"/>
                  </a:schemeClr>
                </a:solidFill>
              </a:rPr>
            </a:br>
            <a:endParaRPr lang="en-US" sz="4000" dirty="0">
              <a:solidFill>
                <a:schemeClr val="tx2">
                  <a:satMod val="130000"/>
                </a:schemeClr>
              </a:solidFill>
            </a:endParaRPr>
          </a:p>
        </p:txBody>
      </p:sp>
      <p:sp>
        <p:nvSpPr>
          <p:cNvPr id="28675" name="Rectangle 3">
            <a:extLst>
              <a:ext uri="{FF2B5EF4-FFF2-40B4-BE49-F238E27FC236}">
                <a16:creationId xmlns:a16="http://schemas.microsoft.com/office/drawing/2014/main" id="{1DDE9A12-1FFD-4B4B-AECF-4B601740D9E3}"/>
              </a:ext>
            </a:extLst>
          </p:cNvPr>
          <p:cNvSpPr>
            <a:spLocks noGrp="1"/>
          </p:cNvSpPr>
          <p:nvPr>
            <p:ph idx="1"/>
          </p:nvPr>
        </p:nvSpPr>
        <p:spPr/>
        <p:txBody>
          <a:bodyPr/>
          <a:lstStyle/>
          <a:p>
            <a:pPr eaLnBrk="1" hangingPunct="1"/>
            <a:r>
              <a:rPr lang="en-US" altLang="en-US" sz="2400"/>
              <a:t>Fees for providing a copy and permitting examination of the record may be charged per PHIA regulations.</a:t>
            </a:r>
            <a:br>
              <a:rPr lang="en-US" altLang="en-US" sz="2400"/>
            </a:br>
            <a:endParaRPr lang="en-US" altLang="en-US" sz="2400"/>
          </a:p>
          <a:p>
            <a:pPr eaLnBrk="1" hangingPunct="1"/>
            <a:r>
              <a:rPr lang="en-US" altLang="en-US" sz="2400"/>
              <a:t>When granting a patient access to an original record, it is recommended that the physician or a staff member supervise the review.</a:t>
            </a:r>
            <a:br>
              <a:rPr lang="en-US" altLang="en-US" sz="2400"/>
            </a:br>
            <a:endParaRPr lang="en-US" altLang="en-US" sz="2400"/>
          </a:p>
          <a:p>
            <a:pPr eaLnBrk="1" hangingPunct="1"/>
            <a:r>
              <a:rPr lang="en-US" altLang="en-US" sz="2400"/>
              <a:t>Prior to granting access, the physician should review the file to ensure it does not contain the physician’s personal material, or information on other patients misfiled in the record.</a:t>
            </a:r>
          </a:p>
        </p:txBody>
      </p:sp>
      <p:sp>
        <p:nvSpPr>
          <p:cNvPr id="28676" name="Slide Number Placeholder 5">
            <a:extLst>
              <a:ext uri="{FF2B5EF4-FFF2-40B4-BE49-F238E27FC236}">
                <a16:creationId xmlns:a16="http://schemas.microsoft.com/office/drawing/2014/main" id="{C61F2BC4-B8AE-48FA-A1B7-6DC52DB1080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49390CAC-EDDC-45A1-BFDD-C0D5FD6B766D}" type="slidenum">
              <a:rPr lang="en-US" altLang="en-US">
                <a:solidFill>
                  <a:srgbClr val="B5A788"/>
                </a:solidFill>
                <a:latin typeface="Tahoma" panose="020B0604030504040204" pitchFamily="34" charset="0"/>
              </a:rPr>
              <a:pPr/>
              <a:t>21</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4486C060-54EF-444C-86C2-06CA7C486A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867"/>
    </mc:Choice>
    <mc:Fallback>
      <p:transition spd="slow" advTm="8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A30D7F9-A6E5-415F-A061-4DBBE4430DB9}"/>
              </a:ext>
            </a:extLst>
          </p:cNvPr>
          <p:cNvSpPr>
            <a:spLocks noGrp="1" noChangeArrowheads="1"/>
          </p:cNvSpPr>
          <p:nvPr>
            <p:ph type="title"/>
          </p:nvPr>
        </p:nvSpPr>
        <p:spPr/>
        <p:txBody>
          <a:bodyPr/>
          <a:lstStyle/>
          <a:p>
            <a:pPr eaLnBrk="1" fontAlgn="auto" hangingPunct="1">
              <a:spcAft>
                <a:spcPts val="0"/>
              </a:spcAft>
              <a:defRPr/>
            </a:pPr>
            <a:r>
              <a:rPr lang="en-US">
                <a:solidFill>
                  <a:schemeClr val="tx2">
                    <a:satMod val="130000"/>
                  </a:schemeClr>
                </a:solidFill>
              </a:rPr>
              <a:t>Consultant Reports</a:t>
            </a:r>
          </a:p>
        </p:txBody>
      </p:sp>
      <p:sp>
        <p:nvSpPr>
          <p:cNvPr id="29699" name="Rectangle 3">
            <a:extLst>
              <a:ext uri="{FF2B5EF4-FFF2-40B4-BE49-F238E27FC236}">
                <a16:creationId xmlns:a16="http://schemas.microsoft.com/office/drawing/2014/main" id="{14D30C72-2EF9-4F38-9CF2-F98240556FEE}"/>
              </a:ext>
            </a:extLst>
          </p:cNvPr>
          <p:cNvSpPr>
            <a:spLocks noGrp="1"/>
          </p:cNvSpPr>
          <p:nvPr>
            <p:ph idx="1"/>
          </p:nvPr>
        </p:nvSpPr>
        <p:spPr/>
        <p:txBody>
          <a:bodyPr/>
          <a:lstStyle/>
          <a:p>
            <a:pPr eaLnBrk="1" hangingPunct="1"/>
            <a:r>
              <a:rPr lang="en-US" altLang="en-US" sz="2800"/>
              <a:t>Are part of the permanent record.</a:t>
            </a:r>
            <a:br>
              <a:rPr lang="en-US" altLang="en-US" sz="2800"/>
            </a:br>
            <a:endParaRPr lang="en-US" altLang="en-US" sz="2800"/>
          </a:p>
          <a:p>
            <a:pPr eaLnBrk="1" hangingPunct="1"/>
            <a:r>
              <a:rPr lang="en-US" altLang="en-US" sz="2800"/>
              <a:t>“Confidential” stamps – have no legal significance and do not affect the way the record should be handled.</a:t>
            </a:r>
          </a:p>
          <a:p>
            <a:pPr eaLnBrk="1" hangingPunct="1">
              <a:buFont typeface="Wingdings" panose="05000000000000000000" pitchFamily="2" charset="2"/>
              <a:buNone/>
            </a:pPr>
            <a:r>
              <a:rPr lang="en-US" altLang="en-US"/>
              <a:t> </a:t>
            </a:r>
          </a:p>
        </p:txBody>
      </p:sp>
      <p:sp>
        <p:nvSpPr>
          <p:cNvPr id="29700" name="Slide Number Placeholder 5">
            <a:extLst>
              <a:ext uri="{FF2B5EF4-FFF2-40B4-BE49-F238E27FC236}">
                <a16:creationId xmlns:a16="http://schemas.microsoft.com/office/drawing/2014/main" id="{38773B4F-797C-4B4E-A9F3-BD4122A226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E302933E-4573-4BFB-A04F-CE27A4D9EB32}" type="slidenum">
              <a:rPr lang="en-US" altLang="en-US">
                <a:solidFill>
                  <a:srgbClr val="B5A788"/>
                </a:solidFill>
                <a:latin typeface="Tahoma" panose="020B0604030504040204" pitchFamily="34" charset="0"/>
              </a:rPr>
              <a:pPr/>
              <a:t>22</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EFD3B7BE-D58A-4F98-A6F5-FACF950EA5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487"/>
    </mc:Choice>
    <mc:Fallback>
      <p:transition spd="slow" advTm="3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9ACFFBE-D630-4F57-A032-92531F6786F5}"/>
              </a:ext>
            </a:extLst>
          </p:cNvPr>
          <p:cNvSpPr>
            <a:spLocks noGrp="1" noChangeArrowheads="1"/>
          </p:cNvSpPr>
          <p:nvPr>
            <p:ph type="title"/>
          </p:nvPr>
        </p:nvSpPr>
        <p:spPr/>
        <p:txBody>
          <a:bodyPr/>
          <a:lstStyle/>
          <a:p>
            <a:pPr eaLnBrk="1" fontAlgn="auto" hangingPunct="1">
              <a:spcAft>
                <a:spcPts val="0"/>
              </a:spcAft>
              <a:defRPr/>
            </a:pPr>
            <a:r>
              <a:rPr lang="en-US" sz="4000">
                <a:solidFill>
                  <a:schemeClr val="tx2">
                    <a:satMod val="130000"/>
                  </a:schemeClr>
                </a:solidFill>
              </a:rPr>
              <a:t>Reasons for Refusing Access – PHIA</a:t>
            </a:r>
          </a:p>
        </p:txBody>
      </p:sp>
      <p:sp>
        <p:nvSpPr>
          <p:cNvPr id="28675" name="Rectangle 3">
            <a:extLst>
              <a:ext uri="{FF2B5EF4-FFF2-40B4-BE49-F238E27FC236}">
                <a16:creationId xmlns:a16="http://schemas.microsoft.com/office/drawing/2014/main" id="{7B4554D1-D8A3-4546-AE69-FBDE2339178E}"/>
              </a:ext>
            </a:extLst>
          </p:cNvPr>
          <p:cNvSpPr>
            <a:spLocks noGrp="1" noChangeArrowheads="1"/>
          </p:cNvSpPr>
          <p:nvPr>
            <p:ph idx="1"/>
          </p:nvPr>
        </p:nvSpPr>
        <p:spPr/>
        <p:txBody>
          <a:bodyPr rtlCol="0">
            <a:normAutofit lnSpcReduction="10000"/>
          </a:bodyPr>
          <a:lstStyle/>
          <a:p>
            <a:pPr marL="182880" indent="-182880" eaLnBrk="1" fontAlgn="auto" hangingPunct="1">
              <a:spcAft>
                <a:spcPts val="0"/>
              </a:spcAft>
              <a:defRPr/>
            </a:pPr>
            <a:endParaRPr lang="en-US" altLang="en-US" sz="2400">
              <a:solidFill>
                <a:schemeClr val="tx1">
                  <a:lumMod val="65000"/>
                  <a:lumOff val="35000"/>
                </a:schemeClr>
              </a:solidFill>
            </a:endParaRPr>
          </a:p>
          <a:p>
            <a:pPr marL="182880" indent="-182880" eaLnBrk="1" fontAlgn="auto" hangingPunct="1">
              <a:spcAft>
                <a:spcPts val="0"/>
              </a:spcAft>
              <a:defRPr/>
            </a:pPr>
            <a:r>
              <a:rPr lang="en-US" altLang="en-US" sz="2400">
                <a:solidFill>
                  <a:schemeClr val="tx1">
                    <a:lumMod val="65000"/>
                    <a:lumOff val="35000"/>
                  </a:schemeClr>
                </a:solidFill>
              </a:rPr>
              <a:t>Knowledge of information could reasonably be expected to endanger the mental or physical health or safety of the individual or another person.</a:t>
            </a:r>
            <a:br>
              <a:rPr lang="en-US" altLang="en-US" sz="2400">
                <a:solidFill>
                  <a:schemeClr val="tx1">
                    <a:lumMod val="65000"/>
                    <a:lumOff val="35000"/>
                  </a:schemeClr>
                </a:solidFill>
              </a:rPr>
            </a:br>
            <a:endParaRPr lang="en-US" altLang="en-US" sz="2400">
              <a:solidFill>
                <a:schemeClr val="tx1">
                  <a:lumMod val="65000"/>
                  <a:lumOff val="35000"/>
                </a:schemeClr>
              </a:solidFill>
            </a:endParaRPr>
          </a:p>
          <a:p>
            <a:pPr marL="182880" indent="-182880" eaLnBrk="1" fontAlgn="auto" hangingPunct="1">
              <a:spcAft>
                <a:spcPts val="0"/>
              </a:spcAft>
              <a:defRPr/>
            </a:pPr>
            <a:r>
              <a:rPr lang="en-US" altLang="en-US" sz="2400">
                <a:solidFill>
                  <a:schemeClr val="tx1">
                    <a:lumMod val="65000"/>
                    <a:lumOff val="35000"/>
                  </a:schemeClr>
                </a:solidFill>
              </a:rPr>
              <a:t>Disclosure of the information would reveal personal information about another person who has not consented to disclosure.</a:t>
            </a:r>
            <a:br>
              <a:rPr lang="en-US" altLang="en-US" sz="2400">
                <a:solidFill>
                  <a:schemeClr val="tx1">
                    <a:lumMod val="65000"/>
                    <a:lumOff val="35000"/>
                  </a:schemeClr>
                </a:solidFill>
              </a:rPr>
            </a:br>
            <a:endParaRPr lang="en-US" altLang="en-US" sz="2400">
              <a:solidFill>
                <a:schemeClr val="tx1">
                  <a:lumMod val="65000"/>
                  <a:lumOff val="35000"/>
                </a:schemeClr>
              </a:solidFill>
            </a:endParaRPr>
          </a:p>
          <a:p>
            <a:pPr marL="182880" indent="-182880" eaLnBrk="1" fontAlgn="auto" hangingPunct="1">
              <a:spcAft>
                <a:spcPts val="0"/>
              </a:spcAft>
              <a:defRPr/>
            </a:pPr>
            <a:r>
              <a:rPr lang="en-US" altLang="en-US" sz="2400">
                <a:solidFill>
                  <a:schemeClr val="tx1">
                    <a:lumMod val="65000"/>
                    <a:lumOff val="35000"/>
                  </a:schemeClr>
                </a:solidFill>
              </a:rPr>
              <a:t>Disclosure could reasonably expect to identify a third party who supplied information in confidence.</a:t>
            </a:r>
          </a:p>
          <a:p>
            <a:pPr marL="182880" indent="-182880" eaLnBrk="1" fontAlgn="auto" hangingPunct="1">
              <a:spcAft>
                <a:spcPts val="0"/>
              </a:spcAft>
              <a:defRPr/>
            </a:pPr>
            <a:endParaRPr lang="en-US" altLang="en-US" sz="2400">
              <a:solidFill>
                <a:schemeClr val="tx1">
                  <a:lumMod val="65000"/>
                  <a:lumOff val="35000"/>
                </a:schemeClr>
              </a:solidFill>
            </a:endParaRPr>
          </a:p>
        </p:txBody>
      </p:sp>
      <p:sp>
        <p:nvSpPr>
          <p:cNvPr id="30724" name="Slide Number Placeholder 5">
            <a:extLst>
              <a:ext uri="{FF2B5EF4-FFF2-40B4-BE49-F238E27FC236}">
                <a16:creationId xmlns:a16="http://schemas.microsoft.com/office/drawing/2014/main" id="{ADE9FCF3-9D1D-4865-83C4-DEB4AC6BAF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B0A1FD15-24F6-4E9C-BABF-A17D6B87C374}" type="slidenum">
              <a:rPr lang="en-US" altLang="en-US">
                <a:solidFill>
                  <a:srgbClr val="B5A788"/>
                </a:solidFill>
                <a:latin typeface="Tahoma" panose="020B0604030504040204" pitchFamily="34" charset="0"/>
              </a:rPr>
              <a:pPr/>
              <a:t>23</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A0FAF79C-17CF-4A16-9FF9-EEF9AB6FE4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073"/>
    </mc:Choice>
    <mc:Fallback>
      <p:transition spd="slow" advTm="6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08CE634-FCB8-40F1-8437-A713D732CCEC}"/>
              </a:ext>
            </a:extLst>
          </p:cNvPr>
          <p:cNvSpPr>
            <a:spLocks noGrp="1" noChangeArrowheads="1"/>
          </p:cNvSpPr>
          <p:nvPr>
            <p:ph type="title"/>
          </p:nvPr>
        </p:nvSpPr>
        <p:spPr/>
        <p:txBody>
          <a:bodyPr/>
          <a:lstStyle/>
          <a:p>
            <a:pPr eaLnBrk="1" fontAlgn="auto" hangingPunct="1">
              <a:spcAft>
                <a:spcPts val="0"/>
              </a:spcAft>
              <a:defRPr/>
            </a:pPr>
            <a:r>
              <a:rPr lang="en-US" sz="4000" dirty="0">
                <a:solidFill>
                  <a:schemeClr val="tx2">
                    <a:satMod val="130000"/>
                  </a:schemeClr>
                </a:solidFill>
              </a:rPr>
              <a:t>Reasons for Refusing Access</a:t>
            </a:r>
          </a:p>
        </p:txBody>
      </p:sp>
      <p:sp>
        <p:nvSpPr>
          <p:cNvPr id="31747" name="Rectangle 3">
            <a:extLst>
              <a:ext uri="{FF2B5EF4-FFF2-40B4-BE49-F238E27FC236}">
                <a16:creationId xmlns:a16="http://schemas.microsoft.com/office/drawing/2014/main" id="{0E9C7054-37F0-4F2B-AFE5-46B8620EBFA4}"/>
              </a:ext>
            </a:extLst>
          </p:cNvPr>
          <p:cNvSpPr>
            <a:spLocks noGrp="1"/>
          </p:cNvSpPr>
          <p:nvPr>
            <p:ph idx="1"/>
          </p:nvPr>
        </p:nvSpPr>
        <p:spPr/>
        <p:txBody>
          <a:bodyPr/>
          <a:lstStyle/>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r>
              <a:rPr lang="en-US" altLang="en-US" sz="1800"/>
              <a:t>The information was compiled and is used solely:</a:t>
            </a:r>
            <a:br>
              <a:rPr lang="en-US" altLang="en-US" sz="1800"/>
            </a:br>
            <a:endParaRPr lang="en-US" altLang="en-US" sz="1800"/>
          </a:p>
          <a:p>
            <a:pPr eaLnBrk="1" hangingPunct="1">
              <a:lnSpc>
                <a:spcPct val="80000"/>
              </a:lnSpc>
              <a:buFont typeface="Wingdings" panose="05000000000000000000" pitchFamily="2" charset="2"/>
              <a:buNone/>
            </a:pPr>
            <a:r>
              <a:rPr lang="en-US" altLang="en-US" sz="1800"/>
              <a:t>      - for the purpose of peer review</a:t>
            </a:r>
            <a:br>
              <a:rPr lang="en-US" altLang="en-US" sz="1800"/>
            </a:br>
            <a:endParaRPr lang="en-US" altLang="en-US" sz="1800"/>
          </a:p>
          <a:p>
            <a:pPr eaLnBrk="1" hangingPunct="1">
              <a:lnSpc>
                <a:spcPct val="80000"/>
              </a:lnSpc>
              <a:buFont typeface="Wingdings" panose="05000000000000000000" pitchFamily="2" charset="2"/>
              <a:buNone/>
            </a:pPr>
            <a:r>
              <a:rPr lang="en-US" altLang="en-US" sz="1800"/>
              <a:t>      - for review by a standards committee</a:t>
            </a:r>
            <a:br>
              <a:rPr lang="en-US" altLang="en-US" sz="1800"/>
            </a:br>
            <a:endParaRPr lang="en-US" altLang="en-US" sz="1800"/>
          </a:p>
          <a:p>
            <a:pPr eaLnBrk="1" hangingPunct="1">
              <a:lnSpc>
                <a:spcPct val="80000"/>
              </a:lnSpc>
              <a:buFont typeface="Wingdings" panose="05000000000000000000" pitchFamily="2" charset="2"/>
              <a:buNone/>
            </a:pPr>
            <a:r>
              <a:rPr lang="en-US" altLang="en-US" sz="1800"/>
              <a:t>      - for the purpose of review by a regulatory body or quality or standards program</a:t>
            </a:r>
            <a:br>
              <a:rPr lang="en-US" altLang="en-US" sz="1800"/>
            </a:br>
            <a:endParaRPr lang="en-US" altLang="en-US" sz="1800"/>
          </a:p>
          <a:p>
            <a:pPr eaLnBrk="1" hangingPunct="1">
              <a:lnSpc>
                <a:spcPct val="80000"/>
              </a:lnSpc>
              <a:buFont typeface="Wingdings" panose="05000000000000000000" pitchFamily="2" charset="2"/>
              <a:buNone/>
            </a:pPr>
            <a:r>
              <a:rPr lang="en-US" altLang="en-US" sz="1800"/>
              <a:t>      - for the purpose of risk management  assessments</a:t>
            </a:r>
            <a:br>
              <a:rPr lang="en-US" altLang="en-US" sz="1800"/>
            </a:br>
            <a:endParaRPr lang="en-US" altLang="en-US" sz="1800"/>
          </a:p>
          <a:p>
            <a:pPr eaLnBrk="1" hangingPunct="1">
              <a:lnSpc>
                <a:spcPct val="80000"/>
              </a:lnSpc>
            </a:pPr>
            <a:endParaRPr lang="en-US" altLang="en-US" sz="1800"/>
          </a:p>
          <a:p>
            <a:pPr eaLnBrk="1" hangingPunct="1">
              <a:lnSpc>
                <a:spcPct val="80000"/>
              </a:lnSpc>
            </a:pPr>
            <a:r>
              <a:rPr lang="en-US" altLang="en-US" sz="1800"/>
              <a:t>The information was compiled in anticipation of, or for use in, a  civil, criminal or judicial proceeding.</a:t>
            </a:r>
          </a:p>
          <a:p>
            <a:pPr eaLnBrk="1" hangingPunct="1">
              <a:lnSpc>
                <a:spcPct val="80000"/>
              </a:lnSpc>
            </a:pPr>
            <a:endParaRPr lang="en-US" altLang="en-US" sz="2000"/>
          </a:p>
          <a:p>
            <a:pPr eaLnBrk="1" hangingPunct="1">
              <a:lnSpc>
                <a:spcPct val="80000"/>
              </a:lnSpc>
              <a:buFont typeface="Wingdings" panose="05000000000000000000" pitchFamily="2" charset="2"/>
              <a:buNone/>
            </a:pPr>
            <a:endParaRPr lang="en-US" altLang="en-US" sz="1400"/>
          </a:p>
        </p:txBody>
      </p:sp>
      <p:sp>
        <p:nvSpPr>
          <p:cNvPr id="31748" name="Slide Number Placeholder 5">
            <a:extLst>
              <a:ext uri="{FF2B5EF4-FFF2-40B4-BE49-F238E27FC236}">
                <a16:creationId xmlns:a16="http://schemas.microsoft.com/office/drawing/2014/main" id="{349AD310-4A4F-4B12-A195-5C19E0047F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52DA8996-7E6B-4BD6-9B8B-050F651F01AB}" type="slidenum">
              <a:rPr lang="en-US" altLang="en-US">
                <a:solidFill>
                  <a:srgbClr val="B5A788"/>
                </a:solidFill>
                <a:latin typeface="Tahoma" panose="020B0604030504040204" pitchFamily="34" charset="0"/>
              </a:rPr>
              <a:pPr/>
              <a:t>24</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F55FA64D-4B3E-4656-9712-D671E6895C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65"/>
    </mc:Choice>
    <mc:Fallback>
      <p:transition spd="slow" advTm="2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199EC3E-436C-4938-B35F-7EF98FCFD592}"/>
              </a:ext>
            </a:extLst>
          </p:cNvPr>
          <p:cNvSpPr>
            <a:spLocks noGrp="1" noChangeArrowheads="1"/>
          </p:cNvSpPr>
          <p:nvPr>
            <p:ph type="title"/>
          </p:nvPr>
        </p:nvSpPr>
        <p:spPr/>
        <p:txBody>
          <a:bodyPr/>
          <a:lstStyle/>
          <a:p>
            <a:pPr eaLnBrk="1" fontAlgn="auto" hangingPunct="1">
              <a:spcAft>
                <a:spcPts val="0"/>
              </a:spcAft>
              <a:defRPr/>
            </a:pPr>
            <a:r>
              <a:rPr lang="en-US" sz="4000" dirty="0">
                <a:solidFill>
                  <a:schemeClr val="tx2">
                    <a:satMod val="130000"/>
                  </a:schemeClr>
                </a:solidFill>
              </a:rPr>
              <a:t>Reasons for Refusing Access</a:t>
            </a:r>
          </a:p>
        </p:txBody>
      </p:sp>
      <p:sp>
        <p:nvSpPr>
          <p:cNvPr id="32771" name="Rectangle 3">
            <a:extLst>
              <a:ext uri="{FF2B5EF4-FFF2-40B4-BE49-F238E27FC236}">
                <a16:creationId xmlns:a16="http://schemas.microsoft.com/office/drawing/2014/main" id="{20839E1D-94F8-48F2-847E-D353FEADA071}"/>
              </a:ext>
            </a:extLst>
          </p:cNvPr>
          <p:cNvSpPr>
            <a:spLocks noGrp="1"/>
          </p:cNvSpPr>
          <p:nvPr>
            <p:ph idx="1"/>
          </p:nvPr>
        </p:nvSpPr>
        <p:spPr/>
        <p:txBody>
          <a:bodyPr/>
          <a:lstStyle/>
          <a:p>
            <a:pPr eaLnBrk="1" hangingPunct="1"/>
            <a:endParaRPr lang="en-US" altLang="en-US" sz="2800"/>
          </a:p>
          <a:p>
            <a:pPr eaLnBrk="1" hangingPunct="1"/>
            <a:r>
              <a:rPr lang="en-US" altLang="en-US" sz="2800"/>
              <a:t>Physicians are required, to the extent possible, to sever the information which cannot be examined and disclose the balance.</a:t>
            </a:r>
            <a:br>
              <a:rPr lang="en-US" altLang="en-US" sz="2800"/>
            </a:br>
            <a:endParaRPr lang="en-US" altLang="en-US" sz="2800"/>
          </a:p>
          <a:p>
            <a:pPr eaLnBrk="1" hangingPunct="1"/>
            <a:r>
              <a:rPr lang="en-US" altLang="en-US" sz="2800"/>
              <a:t>The patient has a right to make a complaint when access is denied. The Ombudsman has jurisdiction to investigate.</a:t>
            </a:r>
          </a:p>
          <a:p>
            <a:pPr eaLnBrk="1" hangingPunct="1">
              <a:buFont typeface="Wingdings" panose="05000000000000000000" pitchFamily="2" charset="2"/>
              <a:buNone/>
            </a:pPr>
            <a:endParaRPr lang="en-US" altLang="en-US" sz="2800"/>
          </a:p>
        </p:txBody>
      </p:sp>
      <p:sp>
        <p:nvSpPr>
          <p:cNvPr id="32772" name="Slide Number Placeholder 5">
            <a:extLst>
              <a:ext uri="{FF2B5EF4-FFF2-40B4-BE49-F238E27FC236}">
                <a16:creationId xmlns:a16="http://schemas.microsoft.com/office/drawing/2014/main" id="{0B1A870E-11E0-40BE-A3BB-AF0D27BDCA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01E984AE-6F06-4202-AC15-20BDA9DBAEBD}" type="slidenum">
              <a:rPr lang="en-US" altLang="en-US">
                <a:solidFill>
                  <a:srgbClr val="B5A788"/>
                </a:solidFill>
                <a:latin typeface="Tahoma" panose="020B0604030504040204" pitchFamily="34" charset="0"/>
              </a:rPr>
              <a:pPr/>
              <a:t>25</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24B5B40A-BC62-4481-B58F-EDD52B977F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449"/>
    </mc:Choice>
    <mc:Fallback>
      <p:transition spd="slow" advTm="4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54A33E0-C36C-47FF-8081-0ADEDEFF674D}"/>
              </a:ext>
            </a:extLst>
          </p:cNvPr>
          <p:cNvSpPr>
            <a:spLocks noGrp="1" noChangeArrowheads="1"/>
          </p:cNvSpPr>
          <p:nvPr>
            <p:ph type="title"/>
          </p:nvPr>
        </p:nvSpPr>
        <p:spPr/>
        <p:txBody>
          <a:bodyPr/>
          <a:lstStyle/>
          <a:p>
            <a:pPr eaLnBrk="1" fontAlgn="auto" hangingPunct="1">
              <a:spcAft>
                <a:spcPts val="0"/>
              </a:spcAft>
              <a:defRPr/>
            </a:pPr>
            <a:r>
              <a:rPr lang="en-US" sz="3200" dirty="0">
                <a:solidFill>
                  <a:schemeClr val="tx2">
                    <a:satMod val="130000"/>
                  </a:schemeClr>
                </a:solidFill>
              </a:rPr>
              <a:t>Corrections to the Record - PHIA</a:t>
            </a:r>
          </a:p>
        </p:txBody>
      </p:sp>
      <p:sp>
        <p:nvSpPr>
          <p:cNvPr id="33795" name="Rectangle 3">
            <a:extLst>
              <a:ext uri="{FF2B5EF4-FFF2-40B4-BE49-F238E27FC236}">
                <a16:creationId xmlns:a16="http://schemas.microsoft.com/office/drawing/2014/main" id="{2DCA85A0-B830-4AEE-9911-FECEE62C46B0}"/>
              </a:ext>
            </a:extLst>
          </p:cNvPr>
          <p:cNvSpPr>
            <a:spLocks noGrp="1"/>
          </p:cNvSpPr>
          <p:nvPr>
            <p:ph idx="1"/>
          </p:nvPr>
        </p:nvSpPr>
        <p:spPr/>
        <p:txBody>
          <a:bodyPr/>
          <a:lstStyle/>
          <a:p>
            <a:pPr eaLnBrk="1" hangingPunct="1"/>
            <a:endParaRPr lang="en-US" altLang="en-US"/>
          </a:p>
          <a:p>
            <a:pPr eaLnBrk="1" hangingPunct="1"/>
            <a:r>
              <a:rPr lang="en-US" altLang="en-US" sz="2800"/>
              <a:t>Individuals may request corrections to records “for purposes of accuracy and completeness”.  Such requests must be made in writing.</a:t>
            </a:r>
            <a:br>
              <a:rPr lang="en-US" altLang="en-US" sz="2800"/>
            </a:br>
            <a:endParaRPr lang="en-US" altLang="en-US" sz="2800"/>
          </a:p>
          <a:p>
            <a:pPr eaLnBrk="1" hangingPunct="1"/>
            <a:r>
              <a:rPr lang="en-US" altLang="en-US" sz="2800"/>
              <a:t>Physicians must respond with 30 days.</a:t>
            </a:r>
          </a:p>
          <a:p>
            <a:pPr eaLnBrk="1" hangingPunct="1"/>
            <a:endParaRPr lang="en-US" altLang="en-US"/>
          </a:p>
        </p:txBody>
      </p:sp>
      <p:sp>
        <p:nvSpPr>
          <p:cNvPr id="33796" name="Slide Number Placeholder 5">
            <a:extLst>
              <a:ext uri="{FF2B5EF4-FFF2-40B4-BE49-F238E27FC236}">
                <a16:creationId xmlns:a16="http://schemas.microsoft.com/office/drawing/2014/main" id="{95081CFE-6EF3-424C-AF75-6544AFC038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90AF41E2-6989-4B6F-A48F-2D5D9B50D2C6}" type="slidenum">
              <a:rPr lang="en-US" altLang="en-US">
                <a:solidFill>
                  <a:srgbClr val="B5A788"/>
                </a:solidFill>
                <a:latin typeface="Tahoma" panose="020B0604030504040204" pitchFamily="34" charset="0"/>
              </a:rPr>
              <a:pPr/>
              <a:t>26</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7D1CFDBC-FCB4-40D0-B3AF-8C49A7AC0A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595"/>
    </mc:Choice>
    <mc:Fallback>
      <p:transition spd="slow" advTm="28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519D700-5452-448F-AC83-2CBF1F5B6FEB}"/>
              </a:ext>
            </a:extLst>
          </p:cNvPr>
          <p:cNvSpPr>
            <a:spLocks noGrp="1" noChangeArrowheads="1"/>
          </p:cNvSpPr>
          <p:nvPr>
            <p:ph type="title"/>
          </p:nvPr>
        </p:nvSpPr>
        <p:spPr/>
        <p:txBody>
          <a:bodyPr/>
          <a:lstStyle/>
          <a:p>
            <a:pPr eaLnBrk="1" fontAlgn="auto" hangingPunct="1">
              <a:spcAft>
                <a:spcPts val="0"/>
              </a:spcAft>
              <a:defRPr/>
            </a:pPr>
            <a:r>
              <a:rPr lang="en-US" sz="3200" dirty="0">
                <a:solidFill>
                  <a:schemeClr val="tx2">
                    <a:satMod val="130000"/>
                  </a:schemeClr>
                </a:solidFill>
              </a:rPr>
              <a:t>Corrections to the Record – PHIA</a:t>
            </a:r>
          </a:p>
        </p:txBody>
      </p:sp>
      <p:sp>
        <p:nvSpPr>
          <p:cNvPr id="34819" name="Rectangle 3">
            <a:extLst>
              <a:ext uri="{FF2B5EF4-FFF2-40B4-BE49-F238E27FC236}">
                <a16:creationId xmlns:a16="http://schemas.microsoft.com/office/drawing/2014/main" id="{5025BD19-CC3B-4E6D-B2C8-BB9539F84302}"/>
              </a:ext>
            </a:extLst>
          </p:cNvPr>
          <p:cNvSpPr>
            <a:spLocks noGrp="1"/>
          </p:cNvSpPr>
          <p:nvPr>
            <p:ph idx="1"/>
          </p:nvPr>
        </p:nvSpPr>
        <p:spPr/>
        <p:txBody>
          <a:bodyPr/>
          <a:lstStyle/>
          <a:p>
            <a:pPr eaLnBrk="1" hangingPunct="1">
              <a:lnSpc>
                <a:spcPct val="80000"/>
              </a:lnSpc>
              <a:buFont typeface="Wingdings" panose="05000000000000000000" pitchFamily="2" charset="2"/>
              <a:buNone/>
            </a:pPr>
            <a:endParaRPr lang="en-US" altLang="en-US" sz="1800"/>
          </a:p>
          <a:p>
            <a:pPr eaLnBrk="1" hangingPunct="1">
              <a:lnSpc>
                <a:spcPct val="80000"/>
              </a:lnSpc>
              <a:buFont typeface="Wingdings" panose="05000000000000000000" pitchFamily="2" charset="2"/>
              <a:buNone/>
            </a:pPr>
            <a:r>
              <a:rPr lang="en-US" altLang="en-US" sz="2000"/>
              <a:t>The Physician may:</a:t>
            </a:r>
            <a:br>
              <a:rPr lang="en-US" altLang="en-US" sz="2000"/>
            </a:br>
            <a:endParaRPr lang="en-US" altLang="en-US" sz="2000"/>
          </a:p>
          <a:p>
            <a:pPr eaLnBrk="1" hangingPunct="1">
              <a:lnSpc>
                <a:spcPct val="80000"/>
              </a:lnSpc>
              <a:buFont typeface="Wingdings" panose="05000000000000000000" pitchFamily="2" charset="2"/>
              <a:buNone/>
            </a:pPr>
            <a:r>
              <a:rPr lang="en-US" altLang="en-US" sz="1600"/>
              <a:t>      </a:t>
            </a:r>
            <a:r>
              <a:rPr lang="en-US" altLang="en-US" sz="1800"/>
              <a:t>- make the requested correction by incorporating the corrected information into the record.</a:t>
            </a:r>
            <a:br>
              <a:rPr lang="en-US" altLang="en-US" sz="1800"/>
            </a:br>
            <a:endParaRPr lang="en-US" altLang="en-US" sz="1800"/>
          </a:p>
          <a:p>
            <a:pPr eaLnBrk="1" hangingPunct="1">
              <a:lnSpc>
                <a:spcPct val="80000"/>
              </a:lnSpc>
              <a:buFont typeface="Wingdings" panose="05000000000000000000" pitchFamily="2" charset="2"/>
              <a:buNone/>
            </a:pPr>
            <a:r>
              <a:rPr lang="en-US" altLang="en-US" sz="1800"/>
              <a:t>      - inform the individual that the personal health information no longer exists or cannot be found.</a:t>
            </a:r>
            <a:br>
              <a:rPr lang="en-US" altLang="en-US" sz="1800"/>
            </a:br>
            <a:endParaRPr lang="en-US" altLang="en-US" sz="1800"/>
          </a:p>
          <a:p>
            <a:pPr eaLnBrk="1" hangingPunct="1">
              <a:lnSpc>
                <a:spcPct val="80000"/>
              </a:lnSpc>
              <a:buFont typeface="Wingdings" panose="05000000000000000000" pitchFamily="2" charset="2"/>
              <a:buNone/>
            </a:pPr>
            <a:r>
              <a:rPr lang="en-US" altLang="en-US" sz="1800"/>
              <a:t>      - inform the individual that the trustee does not maintain the information and provide them with information of who does, if known.</a:t>
            </a:r>
            <a:br>
              <a:rPr lang="en-US" altLang="en-US" sz="1800"/>
            </a:br>
            <a:endParaRPr lang="en-US" altLang="en-US" sz="1800"/>
          </a:p>
          <a:p>
            <a:pPr eaLnBrk="1" hangingPunct="1">
              <a:lnSpc>
                <a:spcPct val="80000"/>
              </a:lnSpc>
              <a:buFont typeface="Wingdings" panose="05000000000000000000" pitchFamily="2" charset="2"/>
              <a:buNone/>
            </a:pPr>
            <a:r>
              <a:rPr lang="en-US" altLang="en-US" sz="1800"/>
              <a:t>      - inform the individual in writing of refusal to correct the record as requested, the reason for the refusal, the individual’s right to add a statement of disagreement to the record, and to make a complaint about the refusal.</a:t>
            </a:r>
          </a:p>
        </p:txBody>
      </p:sp>
      <p:sp>
        <p:nvSpPr>
          <p:cNvPr id="34820" name="Slide Number Placeholder 5">
            <a:extLst>
              <a:ext uri="{FF2B5EF4-FFF2-40B4-BE49-F238E27FC236}">
                <a16:creationId xmlns:a16="http://schemas.microsoft.com/office/drawing/2014/main" id="{B011ABC2-6417-4C4B-A302-54ADFC4190E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AA579EEC-C234-4EF3-A9BE-C7AEE937EFEB}" type="slidenum">
              <a:rPr lang="en-US" altLang="en-US">
                <a:solidFill>
                  <a:srgbClr val="B5A788"/>
                </a:solidFill>
                <a:latin typeface="Tahoma" panose="020B0604030504040204" pitchFamily="34" charset="0"/>
              </a:rPr>
              <a:pPr/>
              <a:t>27</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77CA0BA2-9DB1-48A3-808C-17C6475E3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259"/>
    </mc:Choice>
    <mc:Fallback>
      <p:transition spd="slow" advTm="8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293BAC94-BED1-4E30-9498-3274248D4A81}"/>
              </a:ext>
            </a:extLst>
          </p:cNvPr>
          <p:cNvSpPr>
            <a:spLocks noGrp="1" noChangeArrowheads="1"/>
          </p:cNvSpPr>
          <p:nvPr>
            <p:ph type="title"/>
          </p:nvPr>
        </p:nvSpPr>
        <p:spPr/>
        <p:txBody>
          <a:bodyPr/>
          <a:lstStyle/>
          <a:p>
            <a:pPr eaLnBrk="1" fontAlgn="auto" hangingPunct="1">
              <a:spcAft>
                <a:spcPts val="0"/>
              </a:spcAft>
              <a:defRPr/>
            </a:pPr>
            <a:r>
              <a:rPr lang="en-US" sz="4000">
                <a:solidFill>
                  <a:schemeClr val="tx2">
                    <a:satMod val="130000"/>
                  </a:schemeClr>
                </a:solidFill>
              </a:rPr>
              <a:t>Retention of Records</a:t>
            </a:r>
            <a:br>
              <a:rPr lang="en-US" sz="4000">
                <a:solidFill>
                  <a:schemeClr val="tx2">
                    <a:satMod val="130000"/>
                  </a:schemeClr>
                </a:solidFill>
              </a:rPr>
            </a:br>
            <a:endParaRPr lang="en-US" sz="4000">
              <a:solidFill>
                <a:schemeClr val="tx2">
                  <a:satMod val="130000"/>
                </a:schemeClr>
              </a:solidFill>
            </a:endParaRPr>
          </a:p>
        </p:txBody>
      </p:sp>
      <p:sp>
        <p:nvSpPr>
          <p:cNvPr id="35843" name="Rectangle 3">
            <a:extLst>
              <a:ext uri="{FF2B5EF4-FFF2-40B4-BE49-F238E27FC236}">
                <a16:creationId xmlns:a16="http://schemas.microsoft.com/office/drawing/2014/main" id="{B0000DC3-E4E9-45A6-B50B-4ABEC35B90B0}"/>
              </a:ext>
            </a:extLst>
          </p:cNvPr>
          <p:cNvSpPr>
            <a:spLocks noGrp="1"/>
          </p:cNvSpPr>
          <p:nvPr>
            <p:ph idx="1"/>
          </p:nvPr>
        </p:nvSpPr>
        <p:spPr/>
        <p:txBody>
          <a:bodyPr/>
          <a:lstStyle/>
          <a:p>
            <a:pPr eaLnBrk="1" hangingPunct="1"/>
            <a:endParaRPr lang="en-US" altLang="en-US"/>
          </a:p>
          <a:p>
            <a:pPr eaLnBrk="1" hangingPunct="1"/>
            <a:r>
              <a:rPr lang="en-US" altLang="en-US" sz="2800"/>
              <a:t>Adults – 10 years from date of each visit.</a:t>
            </a:r>
            <a:br>
              <a:rPr lang="en-US" altLang="en-US" sz="2800"/>
            </a:br>
            <a:endParaRPr lang="en-US" altLang="en-US" sz="2800"/>
          </a:p>
          <a:p>
            <a:pPr eaLnBrk="1" hangingPunct="1"/>
            <a:r>
              <a:rPr lang="en-US" altLang="en-US" sz="2800"/>
              <a:t>Pediatric – until 10 years past the age of 18 (age of majority)</a:t>
            </a:r>
          </a:p>
        </p:txBody>
      </p:sp>
      <p:sp>
        <p:nvSpPr>
          <p:cNvPr id="35844" name="Slide Number Placeholder 5">
            <a:extLst>
              <a:ext uri="{FF2B5EF4-FFF2-40B4-BE49-F238E27FC236}">
                <a16:creationId xmlns:a16="http://schemas.microsoft.com/office/drawing/2014/main" id="{CF471A6C-8A52-42CD-8BCC-6056A3ED17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987D66C9-069C-4651-8771-95CE7CFF9252}" type="slidenum">
              <a:rPr lang="en-US" altLang="en-US">
                <a:solidFill>
                  <a:srgbClr val="B5A788"/>
                </a:solidFill>
                <a:latin typeface="Tahoma" panose="020B0604030504040204" pitchFamily="34" charset="0"/>
              </a:rPr>
              <a:pPr/>
              <a:t>28</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86742A41-371E-43C9-8BFE-373CB88A7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98"/>
    </mc:Choice>
    <mc:Fallback>
      <p:transition spd="slow" advTm="2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FEC9CB3-3C04-48F7-812B-27BBBBAD8B76}"/>
              </a:ext>
            </a:extLst>
          </p:cNvPr>
          <p:cNvSpPr>
            <a:spLocks noGrp="1" noChangeArrowheads="1"/>
          </p:cNvSpPr>
          <p:nvPr>
            <p:ph type="title"/>
          </p:nvPr>
        </p:nvSpPr>
        <p:spPr/>
        <p:txBody>
          <a:bodyPr/>
          <a:lstStyle/>
          <a:p>
            <a:pPr eaLnBrk="1" fontAlgn="auto" hangingPunct="1">
              <a:spcAft>
                <a:spcPts val="0"/>
              </a:spcAft>
              <a:defRPr/>
            </a:pPr>
            <a:r>
              <a:rPr lang="en-US" sz="3200" dirty="0">
                <a:solidFill>
                  <a:schemeClr val="tx2">
                    <a:satMod val="130000"/>
                  </a:schemeClr>
                </a:solidFill>
              </a:rPr>
              <a:t>Destruction of Records</a:t>
            </a:r>
          </a:p>
        </p:txBody>
      </p:sp>
      <p:sp>
        <p:nvSpPr>
          <p:cNvPr id="34819" name="Rectangle 3">
            <a:extLst>
              <a:ext uri="{FF2B5EF4-FFF2-40B4-BE49-F238E27FC236}">
                <a16:creationId xmlns:a16="http://schemas.microsoft.com/office/drawing/2014/main" id="{9833A5E9-258E-47BE-A706-C39314237CFF}"/>
              </a:ext>
            </a:extLst>
          </p:cNvPr>
          <p:cNvSpPr>
            <a:spLocks noGrp="1" noChangeArrowheads="1"/>
          </p:cNvSpPr>
          <p:nvPr>
            <p:ph idx="1"/>
          </p:nvPr>
        </p:nvSpPr>
        <p:spPr/>
        <p:txBody>
          <a:bodyPr rtlCol="0">
            <a:normAutofit fontScale="92500" lnSpcReduction="10000"/>
          </a:bodyPr>
          <a:lstStyle/>
          <a:p>
            <a:pPr marL="182880" indent="-182880" eaLnBrk="1" fontAlgn="auto" hangingPunct="1">
              <a:spcAft>
                <a:spcPts val="0"/>
              </a:spcAft>
              <a:defRPr/>
            </a:pPr>
            <a:endParaRPr lang="en-US" altLang="en-US" sz="2800" dirty="0">
              <a:solidFill>
                <a:schemeClr val="tx1">
                  <a:lumMod val="65000"/>
                  <a:lumOff val="35000"/>
                </a:schemeClr>
              </a:solidFill>
            </a:endParaRPr>
          </a:p>
          <a:p>
            <a:pPr marL="182880" indent="-182880" eaLnBrk="1" fontAlgn="auto" hangingPunct="1">
              <a:spcAft>
                <a:spcPts val="0"/>
              </a:spcAft>
              <a:defRPr/>
            </a:pPr>
            <a:r>
              <a:rPr lang="en-US" altLang="en-US" sz="2800" dirty="0">
                <a:solidFill>
                  <a:schemeClr val="tx1">
                    <a:lumMod val="65000"/>
                    <a:lumOff val="35000"/>
                  </a:schemeClr>
                </a:solidFill>
              </a:rPr>
              <a:t>Must preserve privacy and be in accordance with PHIA.</a:t>
            </a:r>
            <a:br>
              <a:rPr lang="en-US" altLang="en-US" sz="2800" dirty="0">
                <a:solidFill>
                  <a:schemeClr val="tx1">
                    <a:lumMod val="65000"/>
                    <a:lumOff val="35000"/>
                  </a:schemeClr>
                </a:solidFill>
              </a:rPr>
            </a:br>
            <a:endParaRPr lang="en-US" altLang="en-US" sz="2800" dirty="0">
              <a:solidFill>
                <a:schemeClr val="tx1">
                  <a:lumMod val="65000"/>
                  <a:lumOff val="35000"/>
                </a:schemeClr>
              </a:solidFill>
            </a:endParaRPr>
          </a:p>
          <a:p>
            <a:pPr marL="182880" indent="-182880" eaLnBrk="1" fontAlgn="auto" hangingPunct="1">
              <a:spcAft>
                <a:spcPts val="0"/>
              </a:spcAft>
              <a:defRPr/>
            </a:pPr>
            <a:r>
              <a:rPr lang="en-US" altLang="en-US" sz="2800" dirty="0">
                <a:solidFill>
                  <a:schemeClr val="tx1">
                    <a:lumMod val="65000"/>
                    <a:lumOff val="35000"/>
                  </a:schemeClr>
                </a:solidFill>
              </a:rPr>
              <a:t>Supervised incineration, supervised shredding.</a:t>
            </a:r>
          </a:p>
          <a:p>
            <a:pPr marL="182880" indent="-182880" eaLnBrk="1" fontAlgn="auto" hangingPunct="1">
              <a:spcAft>
                <a:spcPts val="0"/>
              </a:spcAft>
              <a:defRPr/>
            </a:pPr>
            <a:r>
              <a:rPr lang="en-US" altLang="en-US" sz="2800" dirty="0">
                <a:solidFill>
                  <a:schemeClr val="tx1">
                    <a:lumMod val="65000"/>
                    <a:lumOff val="35000"/>
                  </a:schemeClr>
                </a:solidFill>
              </a:rPr>
              <a:t>Computer hardware destroyed to military standards.</a:t>
            </a:r>
          </a:p>
          <a:p>
            <a:pPr marL="182880" indent="-182880" eaLnBrk="1" fontAlgn="auto" hangingPunct="1">
              <a:spcAft>
                <a:spcPts val="0"/>
              </a:spcAft>
              <a:defRPr/>
            </a:pPr>
            <a:r>
              <a:rPr lang="en-US" altLang="en-US" sz="2800" dirty="0">
                <a:solidFill>
                  <a:schemeClr val="tx1">
                    <a:lumMod val="65000"/>
                    <a:lumOff val="35000"/>
                  </a:schemeClr>
                </a:solidFill>
              </a:rPr>
              <a:t>A record must be kept re charts destroyed-  </a:t>
            </a:r>
            <a:br>
              <a:rPr lang="en-US" altLang="en-US" sz="2800" dirty="0">
                <a:solidFill>
                  <a:schemeClr val="tx1">
                    <a:lumMod val="65000"/>
                    <a:lumOff val="35000"/>
                  </a:schemeClr>
                </a:solidFill>
              </a:rPr>
            </a:br>
            <a:r>
              <a:rPr lang="en-US" altLang="en-US" sz="2800" dirty="0">
                <a:solidFill>
                  <a:schemeClr val="tx1">
                    <a:lumMod val="65000"/>
                    <a:lumOff val="35000"/>
                  </a:schemeClr>
                </a:solidFill>
              </a:rPr>
              <a:t>list of charts, time period to which it relates, method of destruction and person responsible.</a:t>
            </a:r>
          </a:p>
          <a:p>
            <a:pPr marL="182880" indent="-182880" eaLnBrk="1" fontAlgn="auto" hangingPunct="1">
              <a:spcAft>
                <a:spcPts val="0"/>
              </a:spcAft>
              <a:buFont typeface="Wingdings" panose="05000000000000000000" pitchFamily="2" charset="2"/>
              <a:buNone/>
              <a:defRPr/>
            </a:pPr>
            <a:endParaRPr lang="en-US" altLang="en-US" sz="2800" dirty="0">
              <a:solidFill>
                <a:schemeClr val="tx1">
                  <a:lumMod val="65000"/>
                  <a:lumOff val="35000"/>
                </a:schemeClr>
              </a:solidFill>
            </a:endParaRPr>
          </a:p>
        </p:txBody>
      </p:sp>
      <p:sp>
        <p:nvSpPr>
          <p:cNvPr id="36868" name="Slide Number Placeholder 5">
            <a:extLst>
              <a:ext uri="{FF2B5EF4-FFF2-40B4-BE49-F238E27FC236}">
                <a16:creationId xmlns:a16="http://schemas.microsoft.com/office/drawing/2014/main" id="{5152AF09-13ED-43BF-905B-41979BCCD0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AE1E1EE1-495F-4457-97A2-8DD4C6B5715D}" type="slidenum">
              <a:rPr lang="en-US" altLang="en-US">
                <a:solidFill>
                  <a:srgbClr val="B5A788"/>
                </a:solidFill>
                <a:latin typeface="Tahoma" panose="020B0604030504040204" pitchFamily="34" charset="0"/>
              </a:rPr>
              <a:pPr/>
              <a:t>29</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B47C2FBA-D61E-4C6B-B46D-33DF53EE2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040"/>
    </mc:Choice>
    <mc:Fallback>
      <p:transition spd="slow" advTm="8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7990-FC7B-48F3-A121-BFC2E4144DC1}"/>
              </a:ext>
            </a:extLst>
          </p:cNvPr>
          <p:cNvSpPr>
            <a:spLocks noGrp="1"/>
          </p:cNvSpPr>
          <p:nvPr>
            <p:ph type="title"/>
          </p:nvPr>
        </p:nvSpPr>
        <p:spPr/>
        <p:txBody>
          <a:bodyPr/>
          <a:lstStyle/>
          <a:p>
            <a:pPr eaLnBrk="1" hangingPunct="1">
              <a:defRPr/>
            </a:pPr>
            <a:r>
              <a:rPr lang="en-US" dirty="0">
                <a:solidFill>
                  <a:schemeClr val="tx2"/>
                </a:solidFill>
              </a:rPr>
              <a:t>Learning Objectives</a:t>
            </a:r>
          </a:p>
        </p:txBody>
      </p:sp>
      <p:sp>
        <p:nvSpPr>
          <p:cNvPr id="3" name="Content Placeholder 2">
            <a:extLst>
              <a:ext uri="{FF2B5EF4-FFF2-40B4-BE49-F238E27FC236}">
                <a16:creationId xmlns:a16="http://schemas.microsoft.com/office/drawing/2014/main" id="{3377D361-4960-4829-903D-2E9494EA31E3}"/>
              </a:ext>
            </a:extLst>
          </p:cNvPr>
          <p:cNvSpPr>
            <a:spLocks noGrp="1"/>
          </p:cNvSpPr>
          <p:nvPr>
            <p:ph idx="1"/>
          </p:nvPr>
        </p:nvSpPr>
        <p:spPr/>
        <p:txBody>
          <a:bodyPr/>
          <a:lstStyle/>
          <a:p>
            <a:pPr marL="0" indent="0" eaLnBrk="1" hangingPunct="1">
              <a:buFont typeface="Wingdings 2" panose="05020102010507070707" pitchFamily="18" charset="2"/>
              <a:buNone/>
              <a:defRPr/>
            </a:pPr>
            <a:r>
              <a:rPr lang="en-US" sz="2800" dirty="0"/>
              <a:t>At the end of this session, participants should be able to </a:t>
            </a:r>
          </a:p>
          <a:p>
            <a:pPr eaLnBrk="1" hangingPunct="1">
              <a:defRPr/>
            </a:pPr>
            <a:r>
              <a:rPr lang="en-US" sz="2800" dirty="0"/>
              <a:t>Understand the legal requirements of physicians related to medical record keeping.</a:t>
            </a:r>
          </a:p>
        </p:txBody>
      </p:sp>
      <p:sp>
        <p:nvSpPr>
          <p:cNvPr id="9220" name="Slide Number Placeholder 3">
            <a:extLst>
              <a:ext uri="{FF2B5EF4-FFF2-40B4-BE49-F238E27FC236}">
                <a16:creationId xmlns:a16="http://schemas.microsoft.com/office/drawing/2014/main" id="{1BF1AD24-B1B5-4C46-BDFB-81400D6AA4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130C398C-B136-452E-8D96-C0B8A7B1A41E}" type="slidenum">
              <a:rPr lang="en-US" altLang="en-US">
                <a:solidFill>
                  <a:schemeClr val="accent1"/>
                </a:solidFill>
              </a:rPr>
              <a:pPr/>
              <a:t>3</a:t>
            </a:fld>
            <a:endParaRPr lang="en-US" altLang="en-US">
              <a:solidFill>
                <a:schemeClr val="accent1"/>
              </a:solidFill>
            </a:endParaRPr>
          </a:p>
        </p:txBody>
      </p:sp>
      <p:pic>
        <p:nvPicPr>
          <p:cNvPr id="4" name="Audio 3">
            <a:hlinkClick r:id="" action="ppaction://media"/>
            <a:extLst>
              <a:ext uri="{FF2B5EF4-FFF2-40B4-BE49-F238E27FC236}">
                <a16:creationId xmlns:a16="http://schemas.microsoft.com/office/drawing/2014/main" id="{681C6186-C949-46B9-A9E0-5EBBDE059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83"/>
    </mc:Choice>
    <mc:Fallback>
      <p:transition spd="slow" advTm="1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D458A9F-6368-4F5F-A379-FA14EAD3D77E}"/>
              </a:ext>
            </a:extLst>
          </p:cNvPr>
          <p:cNvSpPr>
            <a:spLocks noGrp="1" noChangeArrowheads="1"/>
          </p:cNvSpPr>
          <p:nvPr>
            <p:ph type="title"/>
          </p:nvPr>
        </p:nvSpPr>
        <p:spPr/>
        <p:txBody>
          <a:bodyPr/>
          <a:lstStyle/>
          <a:p>
            <a:pPr eaLnBrk="1" fontAlgn="auto" hangingPunct="1">
              <a:spcAft>
                <a:spcPts val="0"/>
              </a:spcAft>
              <a:defRPr/>
            </a:pPr>
            <a:r>
              <a:rPr lang="en-US" sz="3200" dirty="0">
                <a:solidFill>
                  <a:schemeClr val="tx2">
                    <a:satMod val="130000"/>
                  </a:schemeClr>
                </a:solidFill>
              </a:rPr>
              <a:t>Termination of Practice</a:t>
            </a:r>
            <a:br>
              <a:rPr lang="en-US" sz="4000" dirty="0">
                <a:solidFill>
                  <a:schemeClr val="tx2">
                    <a:satMod val="130000"/>
                  </a:schemeClr>
                </a:solidFill>
              </a:rPr>
            </a:br>
            <a:endParaRPr lang="en-US" sz="4000" dirty="0">
              <a:solidFill>
                <a:schemeClr val="tx2">
                  <a:satMod val="130000"/>
                </a:schemeClr>
              </a:solidFill>
            </a:endParaRPr>
          </a:p>
        </p:txBody>
      </p:sp>
      <p:sp>
        <p:nvSpPr>
          <p:cNvPr id="37891" name="Rectangle 3">
            <a:extLst>
              <a:ext uri="{FF2B5EF4-FFF2-40B4-BE49-F238E27FC236}">
                <a16:creationId xmlns:a16="http://schemas.microsoft.com/office/drawing/2014/main" id="{CB51D0E4-466B-4EF8-8CF8-07BFF7AFF6AF}"/>
              </a:ext>
            </a:extLst>
          </p:cNvPr>
          <p:cNvSpPr>
            <a:spLocks noGrp="1"/>
          </p:cNvSpPr>
          <p:nvPr>
            <p:ph idx="1"/>
          </p:nvPr>
        </p:nvSpPr>
        <p:spPr/>
        <p:txBody>
          <a:bodyPr/>
          <a:lstStyle/>
          <a:p>
            <a:pPr eaLnBrk="1" hangingPunct="1"/>
            <a:r>
              <a:rPr lang="en-US" altLang="en-US" sz="2800"/>
              <a:t>All physicians planning to leave practice must notify the College of the name, address and telephone number of any custodian of the physician’s records.</a:t>
            </a:r>
            <a:br>
              <a:rPr lang="en-US" altLang="en-US" sz="2800"/>
            </a:br>
            <a:endParaRPr lang="en-US" altLang="en-US" sz="2800"/>
          </a:p>
          <a:p>
            <a:pPr eaLnBrk="1" hangingPunct="1"/>
            <a:r>
              <a:rPr lang="en-US" altLang="en-US" sz="2800"/>
              <a:t>Medical records should not be sold to another physician but they may be transferred to the custody of another physician. The transfer should be documented in a written agreement.</a:t>
            </a:r>
          </a:p>
        </p:txBody>
      </p:sp>
      <p:sp>
        <p:nvSpPr>
          <p:cNvPr id="37892" name="Slide Number Placeholder 5">
            <a:extLst>
              <a:ext uri="{FF2B5EF4-FFF2-40B4-BE49-F238E27FC236}">
                <a16:creationId xmlns:a16="http://schemas.microsoft.com/office/drawing/2014/main" id="{784A77F5-A6F6-42D1-B10F-4816DF19ED3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8EA01FA4-8731-4FC6-A682-465DD9423CC5}" type="slidenum">
              <a:rPr lang="en-US" altLang="en-US">
                <a:solidFill>
                  <a:srgbClr val="B5A788"/>
                </a:solidFill>
                <a:latin typeface="Tahoma" panose="020B0604030504040204" pitchFamily="34" charset="0"/>
              </a:rPr>
              <a:pPr/>
              <a:t>30</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1DE78C3F-6A7F-4A73-BE7C-63C98CAE45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518"/>
    </mc:Choice>
    <mc:Fallback>
      <p:transition spd="slow" advTm="6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6B46-9A18-49B4-BE69-C10E9029F903}"/>
              </a:ext>
            </a:extLst>
          </p:cNvPr>
          <p:cNvSpPr>
            <a:spLocks noGrp="1"/>
          </p:cNvSpPr>
          <p:nvPr>
            <p:ph type="title"/>
          </p:nvPr>
        </p:nvSpPr>
        <p:spPr/>
        <p:txBody>
          <a:bodyPr/>
          <a:lstStyle/>
          <a:p>
            <a:pPr>
              <a:defRPr/>
            </a:pPr>
            <a:r>
              <a:rPr lang="en-US" dirty="0"/>
              <a:t>Questions</a:t>
            </a:r>
          </a:p>
        </p:txBody>
      </p:sp>
      <p:sp>
        <p:nvSpPr>
          <p:cNvPr id="38915" name="Content Placeholder 2">
            <a:extLst>
              <a:ext uri="{FF2B5EF4-FFF2-40B4-BE49-F238E27FC236}">
                <a16:creationId xmlns:a16="http://schemas.microsoft.com/office/drawing/2014/main" id="{EC4B1576-6328-4D0A-A11F-4A4459EC5934}"/>
              </a:ext>
            </a:extLst>
          </p:cNvPr>
          <p:cNvSpPr>
            <a:spLocks noGrp="1"/>
          </p:cNvSpPr>
          <p:nvPr>
            <p:ph idx="1"/>
          </p:nvPr>
        </p:nvSpPr>
        <p:spPr/>
        <p:txBody>
          <a:bodyPr/>
          <a:lstStyle/>
          <a:p>
            <a:pPr marL="0" indent="0" algn="ctr">
              <a:buFont typeface="Wingdings 2" panose="05020102010507070707" pitchFamily="18" charset="2"/>
              <a:buNone/>
            </a:pPr>
            <a:r>
              <a:rPr lang="en-US" altLang="en-US" sz="3600" dirty="0"/>
              <a:t>msinger@cpsm.mb.ca</a:t>
            </a:r>
          </a:p>
        </p:txBody>
      </p:sp>
      <p:sp>
        <p:nvSpPr>
          <p:cNvPr id="38916" name="Slide Number Placeholder 3">
            <a:extLst>
              <a:ext uri="{FF2B5EF4-FFF2-40B4-BE49-F238E27FC236}">
                <a16:creationId xmlns:a16="http://schemas.microsoft.com/office/drawing/2014/main" id="{1571FC4D-69D6-4057-B57D-CDA8EA936E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6733C230-F5D8-4A0B-A985-0AB7160800B2}" type="slidenum">
              <a:rPr lang="en-US" altLang="en-US">
                <a:solidFill>
                  <a:schemeClr val="accent1"/>
                </a:solidFill>
              </a:rPr>
              <a:pPr/>
              <a:t>31</a:t>
            </a:fld>
            <a:endParaRPr lang="en-US" altLang="en-US">
              <a:solidFill>
                <a:schemeClr val="accent1"/>
              </a:solidFill>
            </a:endParaRPr>
          </a:p>
        </p:txBody>
      </p:sp>
      <p:pic>
        <p:nvPicPr>
          <p:cNvPr id="3" name="Audio 2">
            <a:hlinkClick r:id="" action="ppaction://media"/>
            <a:extLst>
              <a:ext uri="{FF2B5EF4-FFF2-40B4-BE49-F238E27FC236}">
                <a16:creationId xmlns:a16="http://schemas.microsoft.com/office/drawing/2014/main" id="{5B0FF6BE-D61D-497E-A917-76CF044E3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24"/>
    </mc:Choice>
    <mc:Fallback>
      <p:transition spd="slow" advTm="31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EE1307F-CC3C-4542-AED0-F28C76D42B6B}"/>
              </a:ext>
            </a:extLst>
          </p:cNvPr>
          <p:cNvSpPr>
            <a:spLocks noGrp="1" noChangeArrowheads="1"/>
          </p:cNvSpPr>
          <p:nvPr>
            <p:ph type="title"/>
          </p:nvPr>
        </p:nvSpPr>
        <p:spPr/>
        <p:txBody>
          <a:bodyPr/>
          <a:lstStyle/>
          <a:p>
            <a:pPr eaLnBrk="1" fontAlgn="auto" hangingPunct="1">
              <a:spcAft>
                <a:spcPts val="0"/>
              </a:spcAft>
              <a:defRPr/>
            </a:pPr>
            <a:r>
              <a:rPr lang="en-US">
                <a:solidFill>
                  <a:schemeClr val="tx2">
                    <a:satMod val="130000"/>
                  </a:schemeClr>
                </a:solidFill>
              </a:rPr>
              <a:t>Purpose of the Record</a:t>
            </a:r>
          </a:p>
        </p:txBody>
      </p:sp>
      <p:sp>
        <p:nvSpPr>
          <p:cNvPr id="10243" name="Rectangle 3">
            <a:extLst>
              <a:ext uri="{FF2B5EF4-FFF2-40B4-BE49-F238E27FC236}">
                <a16:creationId xmlns:a16="http://schemas.microsoft.com/office/drawing/2014/main" id="{C9D23BEA-AF2D-4CBF-9D04-CC121E91F2B1}"/>
              </a:ext>
            </a:extLst>
          </p:cNvPr>
          <p:cNvSpPr>
            <a:spLocks noGrp="1"/>
          </p:cNvSpPr>
          <p:nvPr>
            <p:ph idx="1"/>
          </p:nvPr>
        </p:nvSpPr>
        <p:spPr/>
        <p:txBody>
          <a:bodyPr/>
          <a:lstStyle/>
          <a:p>
            <a:pPr eaLnBrk="1" hangingPunct="1">
              <a:defRPr/>
            </a:pPr>
            <a:r>
              <a:rPr lang="en-US" altLang="en-US" sz="2800" dirty="0"/>
              <a:t>Source of information for ongoing care.</a:t>
            </a:r>
            <a:br>
              <a:rPr lang="en-US" altLang="en-US" sz="2800" dirty="0"/>
            </a:br>
            <a:endParaRPr lang="en-US" altLang="en-US" sz="2800" dirty="0"/>
          </a:p>
          <a:p>
            <a:pPr eaLnBrk="1" hangingPunct="1">
              <a:defRPr/>
            </a:pPr>
            <a:r>
              <a:rPr lang="en-US" altLang="en-US" sz="2800" dirty="0"/>
              <a:t>Source of communication between the physician &amp; other health care providers.</a:t>
            </a:r>
            <a:br>
              <a:rPr lang="en-US" altLang="en-US" sz="2800" dirty="0"/>
            </a:br>
            <a:br>
              <a:rPr lang="en-US" altLang="en-US" sz="2800" dirty="0"/>
            </a:br>
            <a:endParaRPr lang="en-US" altLang="en-US" sz="2800" dirty="0"/>
          </a:p>
          <a:p>
            <a:pPr eaLnBrk="1" hangingPunct="1">
              <a:defRPr/>
            </a:pPr>
            <a:r>
              <a:rPr lang="en-US" altLang="en-US" sz="2800" dirty="0"/>
              <a:t>As a mechanism of quality of care.</a:t>
            </a:r>
          </a:p>
          <a:p>
            <a:pPr marL="0" indent="0" eaLnBrk="1" hangingPunct="1">
              <a:buFont typeface="Wingdings 2" panose="05020102010507070707" pitchFamily="18" charset="2"/>
              <a:buNone/>
              <a:defRPr/>
            </a:pPr>
            <a:endParaRPr lang="en-US" altLang="en-US" sz="2800" dirty="0"/>
          </a:p>
          <a:p>
            <a:pPr eaLnBrk="1" hangingPunct="1">
              <a:defRPr/>
            </a:pPr>
            <a:r>
              <a:rPr lang="en-US" altLang="en-US" sz="2800" dirty="0"/>
              <a:t>For medico legal purposes</a:t>
            </a:r>
          </a:p>
        </p:txBody>
      </p:sp>
      <p:sp>
        <p:nvSpPr>
          <p:cNvPr id="10244" name="Slide Number Placeholder 5">
            <a:extLst>
              <a:ext uri="{FF2B5EF4-FFF2-40B4-BE49-F238E27FC236}">
                <a16:creationId xmlns:a16="http://schemas.microsoft.com/office/drawing/2014/main" id="{34D1957B-B312-4F0E-89B4-2FD28B9B2D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434C84D6-2712-4E6E-A8E7-45F4470E5A58}" type="slidenum">
              <a:rPr lang="en-US" altLang="en-US">
                <a:solidFill>
                  <a:srgbClr val="B5A788"/>
                </a:solidFill>
                <a:latin typeface="Tahoma" panose="020B0604030504040204" pitchFamily="34" charset="0"/>
              </a:rPr>
              <a:pPr/>
              <a:t>4</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B50BBE45-20C8-4851-96D8-DF20E05F3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206"/>
    </mc:Choice>
    <mc:Fallback>
      <p:transition spd="slow" advTm="6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777BE42-C82B-4AB4-8FBD-AC2EEB50D659}"/>
              </a:ext>
            </a:extLst>
          </p:cNvPr>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The Law</a:t>
            </a:r>
            <a:br>
              <a:rPr lang="en-US" dirty="0">
                <a:solidFill>
                  <a:schemeClr val="tx2">
                    <a:satMod val="130000"/>
                  </a:schemeClr>
                </a:solidFill>
              </a:rPr>
            </a:br>
            <a:r>
              <a:rPr lang="en-US" dirty="0">
                <a:solidFill>
                  <a:schemeClr val="tx2">
                    <a:satMod val="130000"/>
                  </a:schemeClr>
                </a:solidFill>
              </a:rPr>
              <a:t>(CPSM Regulation under the RHPA)</a:t>
            </a:r>
          </a:p>
        </p:txBody>
      </p:sp>
      <p:sp>
        <p:nvSpPr>
          <p:cNvPr id="11267" name="Rectangle 3">
            <a:extLst>
              <a:ext uri="{FF2B5EF4-FFF2-40B4-BE49-F238E27FC236}">
                <a16:creationId xmlns:a16="http://schemas.microsoft.com/office/drawing/2014/main" id="{B2710D03-A1BD-48B6-B510-11366DA4B215}"/>
              </a:ext>
            </a:extLst>
          </p:cNvPr>
          <p:cNvSpPr>
            <a:spLocks noGrp="1" noChangeArrowheads="1"/>
          </p:cNvSpPr>
          <p:nvPr>
            <p:ph idx="1"/>
          </p:nvPr>
        </p:nvSpPr>
        <p:spPr/>
        <p:txBody>
          <a:bodyPr rtlCol="0">
            <a:normAutofit fontScale="92500" lnSpcReduction="20000"/>
          </a:bodyPr>
          <a:lstStyle/>
          <a:p>
            <a:pPr marL="182880" indent="-182880" eaLnBrk="1" fontAlgn="auto" hangingPunct="1">
              <a:spcAft>
                <a:spcPts val="0"/>
              </a:spcAft>
              <a:buFont typeface="Wingdings" panose="05000000000000000000" pitchFamily="2" charset="2"/>
              <a:buNone/>
              <a:defRPr/>
            </a:pPr>
            <a:r>
              <a:rPr lang="en-US" altLang="en-US" sz="2400" dirty="0">
                <a:solidFill>
                  <a:schemeClr val="tx1">
                    <a:lumMod val="65000"/>
                    <a:lumOff val="35000"/>
                  </a:schemeClr>
                </a:solidFill>
              </a:rPr>
              <a:t>Members in practice must keep clinical records on every patient which must include:</a:t>
            </a:r>
            <a:br>
              <a:rPr lang="en-US" altLang="en-US" sz="2400" dirty="0">
                <a:solidFill>
                  <a:schemeClr val="tx1">
                    <a:lumMod val="65000"/>
                    <a:lumOff val="35000"/>
                  </a:schemeClr>
                </a:solidFill>
              </a:rPr>
            </a:br>
            <a:endParaRPr lang="en-US" altLang="en-US" sz="2400" dirty="0">
              <a:solidFill>
                <a:schemeClr val="tx1">
                  <a:lumMod val="65000"/>
                  <a:lumOff val="35000"/>
                </a:schemeClr>
              </a:solidFill>
            </a:endParaRP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full name, current address, contact information, PHIN, DOB, and next of kin</a:t>
            </a: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all dates on which the patient was seen</a:t>
            </a: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for each visit</a:t>
            </a: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an adequate patient history</a:t>
            </a: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findings on physical examination </a:t>
            </a: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diagnosis made (and/ or differential)</a:t>
            </a: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treatments advised/prescribed</a:t>
            </a:r>
          </a:p>
          <a:p>
            <a:pPr marL="182880" indent="-182880" eaLnBrk="1" fontAlgn="auto" hangingPunct="1">
              <a:spcAft>
                <a:spcPts val="0"/>
              </a:spcAft>
              <a:buFont typeface="Wingdings" panose="05000000000000000000" pitchFamily="2" charset="2"/>
              <a:buNone/>
              <a:defRPr/>
            </a:pPr>
            <a:r>
              <a:rPr lang="en-US" altLang="en-US" sz="2000" dirty="0">
                <a:solidFill>
                  <a:schemeClr val="tx1">
                    <a:lumMod val="65000"/>
                    <a:lumOff val="35000"/>
                  </a:schemeClr>
                </a:solidFill>
              </a:rPr>
              <a:t>      	- </a:t>
            </a:r>
            <a:r>
              <a:rPr lang="en-US" altLang="en-US" sz="2100" dirty="0">
                <a:solidFill>
                  <a:prstClr val="black">
                    <a:lumMod val="65000"/>
                    <a:lumOff val="35000"/>
                  </a:prstClr>
                </a:solidFill>
              </a:rPr>
              <a:t>investigation ordered and results obtained</a:t>
            </a:r>
          </a:p>
          <a:p>
            <a:pPr marL="182880" indent="-182880" eaLnBrk="1" fontAlgn="auto" hangingPunct="1">
              <a:spcAft>
                <a:spcPts val="0"/>
              </a:spcAft>
              <a:buFont typeface="Wingdings" panose="05000000000000000000" pitchFamily="2" charset="2"/>
              <a:buNone/>
              <a:defRPr/>
            </a:pPr>
            <a:r>
              <a:rPr lang="en-US" altLang="en-US" sz="2100" dirty="0">
                <a:solidFill>
                  <a:prstClr val="black">
                    <a:lumMod val="65000"/>
                    <a:lumOff val="35000"/>
                  </a:prstClr>
                </a:solidFill>
              </a:rPr>
              <a:t>		- instructions/follow up advised</a:t>
            </a:r>
          </a:p>
          <a:p>
            <a:pPr marL="182880" indent="-182880" eaLnBrk="1" fontAlgn="auto" hangingPunct="1">
              <a:spcAft>
                <a:spcPts val="0"/>
              </a:spcAft>
              <a:buFont typeface="Wingdings" panose="05000000000000000000" pitchFamily="2" charset="2"/>
              <a:buNone/>
              <a:defRPr/>
            </a:pPr>
            <a:r>
              <a:rPr lang="en-US" altLang="en-US" sz="2100" dirty="0">
                <a:solidFill>
                  <a:prstClr val="black">
                    <a:lumMod val="65000"/>
                    <a:lumOff val="35000"/>
                  </a:prstClr>
                </a:solidFill>
              </a:rPr>
              <a:t>	   - consultation letters and reports (lab, DI, hospital, pathology)</a:t>
            </a:r>
            <a:endParaRPr lang="en-US" altLang="en-US" sz="2000" dirty="0">
              <a:solidFill>
                <a:schemeClr val="tx1">
                  <a:lumMod val="65000"/>
                  <a:lumOff val="35000"/>
                </a:schemeClr>
              </a:solidFill>
            </a:endParaRPr>
          </a:p>
        </p:txBody>
      </p:sp>
      <p:sp>
        <p:nvSpPr>
          <p:cNvPr id="11268" name="Slide Number Placeholder 5">
            <a:extLst>
              <a:ext uri="{FF2B5EF4-FFF2-40B4-BE49-F238E27FC236}">
                <a16:creationId xmlns:a16="http://schemas.microsoft.com/office/drawing/2014/main" id="{D6323120-5B82-4EA6-A2F3-F631E9E809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E7B9B908-D456-4732-BF88-BE4627D63029}" type="slidenum">
              <a:rPr lang="en-US" altLang="en-US">
                <a:solidFill>
                  <a:srgbClr val="B5A788"/>
                </a:solidFill>
                <a:latin typeface="Tahoma" panose="020B0604030504040204" pitchFamily="34" charset="0"/>
              </a:rPr>
              <a:pPr/>
              <a:t>5</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951DFBD3-478E-4E07-939F-113014A8EA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435"/>
    </mc:Choice>
    <mc:Fallback>
      <p:transition spd="slow" advTm="6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7FB6-A722-4512-9B72-0BBD083A1564}"/>
              </a:ext>
            </a:extLst>
          </p:cNvPr>
          <p:cNvSpPr>
            <a:spLocks noGrp="1"/>
          </p:cNvSpPr>
          <p:nvPr>
            <p:ph type="title"/>
          </p:nvPr>
        </p:nvSpPr>
        <p:spPr/>
        <p:txBody>
          <a:bodyPr/>
          <a:lstStyle/>
          <a:p>
            <a:pPr eaLnBrk="1" hangingPunct="1">
              <a:defRPr/>
            </a:pPr>
            <a:r>
              <a:rPr lang="en-US" dirty="0">
                <a:solidFill>
                  <a:srgbClr val="4E3B30">
                    <a:satMod val="130000"/>
                  </a:srgbClr>
                </a:solidFill>
              </a:rPr>
              <a:t>The Law</a:t>
            </a:r>
            <a:br>
              <a:rPr lang="en-US" dirty="0">
                <a:solidFill>
                  <a:srgbClr val="4E3B30">
                    <a:satMod val="130000"/>
                  </a:srgbClr>
                </a:solidFill>
              </a:rPr>
            </a:br>
            <a:endParaRPr lang="en-US" dirty="0"/>
          </a:p>
        </p:txBody>
      </p:sp>
      <p:sp>
        <p:nvSpPr>
          <p:cNvPr id="3" name="Content Placeholder 2">
            <a:extLst>
              <a:ext uri="{FF2B5EF4-FFF2-40B4-BE49-F238E27FC236}">
                <a16:creationId xmlns:a16="http://schemas.microsoft.com/office/drawing/2014/main" id="{9B88FCAC-FFB6-4A4F-B4E9-DB696C461438}"/>
              </a:ext>
            </a:extLst>
          </p:cNvPr>
          <p:cNvSpPr>
            <a:spLocks noGrp="1"/>
          </p:cNvSpPr>
          <p:nvPr>
            <p:ph idx="1"/>
          </p:nvPr>
        </p:nvSpPr>
        <p:spPr/>
        <p:txBody>
          <a:bodyPr/>
          <a:lstStyle/>
          <a:p>
            <a:pPr marL="0" indent="0" eaLnBrk="1" hangingPunct="1">
              <a:buFont typeface="Wingdings 2" panose="05020102010507070707" pitchFamily="18" charset="2"/>
              <a:buNone/>
              <a:defRPr/>
            </a:pPr>
            <a:r>
              <a:rPr lang="en-US" sz="2800" dirty="0"/>
              <a:t>Specific to electronic medical records (EMRs)</a:t>
            </a:r>
          </a:p>
          <a:p>
            <a:pPr eaLnBrk="1" hangingPunct="1">
              <a:defRPr/>
            </a:pPr>
            <a:r>
              <a:rPr lang="en-US" sz="2800" dirty="0"/>
              <a:t>A member who uses templates must modify the content to reflect the actual circumstances of a patient encounter.</a:t>
            </a:r>
          </a:p>
          <a:p>
            <a:pPr eaLnBrk="1" hangingPunct="1">
              <a:defRPr/>
            </a:pPr>
            <a:r>
              <a:rPr lang="en-US" sz="2800" dirty="0"/>
              <a:t>A member must not copy and paste the note of a prior visit by the patient unless the entry is modified to reflect the actual circumstances of the later visit.</a:t>
            </a:r>
          </a:p>
        </p:txBody>
      </p:sp>
      <p:sp>
        <p:nvSpPr>
          <p:cNvPr id="12292" name="Slide Number Placeholder 3">
            <a:extLst>
              <a:ext uri="{FF2B5EF4-FFF2-40B4-BE49-F238E27FC236}">
                <a16:creationId xmlns:a16="http://schemas.microsoft.com/office/drawing/2014/main" id="{53AEBAEA-03CA-4E8B-BB39-72BB2E32B71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8CF30F89-0D3E-44EA-AF47-D0C28253C3A1}" type="slidenum">
              <a:rPr lang="en-US" altLang="en-US">
                <a:solidFill>
                  <a:schemeClr val="accent1"/>
                </a:solidFill>
              </a:rPr>
              <a:pPr/>
              <a:t>6</a:t>
            </a:fld>
            <a:endParaRPr lang="en-US" altLang="en-US">
              <a:solidFill>
                <a:schemeClr val="accent1"/>
              </a:solidFill>
            </a:endParaRPr>
          </a:p>
        </p:txBody>
      </p:sp>
      <p:pic>
        <p:nvPicPr>
          <p:cNvPr id="4" name="Audio 3">
            <a:hlinkClick r:id="" action="ppaction://media"/>
            <a:extLst>
              <a:ext uri="{FF2B5EF4-FFF2-40B4-BE49-F238E27FC236}">
                <a16:creationId xmlns:a16="http://schemas.microsoft.com/office/drawing/2014/main" id="{E416FB59-03B7-4F6A-8BCD-26316493E7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699"/>
    </mc:Choice>
    <mc:Fallback>
      <p:transition spd="slow" advTm="9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F9B6484-B24E-4261-98C9-E06E7E1F4220}"/>
              </a:ext>
            </a:extLst>
          </p:cNvPr>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The Law</a:t>
            </a:r>
            <a:br>
              <a:rPr lang="en-US" dirty="0">
                <a:solidFill>
                  <a:schemeClr val="tx2">
                    <a:satMod val="130000"/>
                  </a:schemeClr>
                </a:solidFill>
              </a:rPr>
            </a:br>
            <a:endParaRPr lang="en-US" dirty="0">
              <a:solidFill>
                <a:schemeClr val="tx2">
                  <a:satMod val="130000"/>
                </a:schemeClr>
              </a:solidFill>
            </a:endParaRPr>
          </a:p>
        </p:txBody>
      </p:sp>
      <p:sp>
        <p:nvSpPr>
          <p:cNvPr id="13315" name="Rectangle 3">
            <a:extLst>
              <a:ext uri="{FF2B5EF4-FFF2-40B4-BE49-F238E27FC236}">
                <a16:creationId xmlns:a16="http://schemas.microsoft.com/office/drawing/2014/main" id="{7D921C2F-C6C1-4D93-85BF-5260DDC73BCC}"/>
              </a:ext>
            </a:extLst>
          </p:cNvPr>
          <p:cNvSpPr>
            <a:spLocks noGrp="1"/>
          </p:cNvSpPr>
          <p:nvPr>
            <p:ph idx="1"/>
          </p:nvPr>
        </p:nvSpPr>
        <p:spPr/>
        <p:txBody>
          <a:bodyPr/>
          <a:lstStyle/>
          <a:p>
            <a:pPr eaLnBrk="1" hangingPunct="1">
              <a:defRPr/>
            </a:pPr>
            <a:r>
              <a:rPr lang="en-US" altLang="en-US" sz="2800" dirty="0"/>
              <a:t>Members in practice shall keep a daily diary or appointment sheet showing for each day, the names of patients seen or treated or in respect of which some professional service is rendered.</a:t>
            </a:r>
          </a:p>
          <a:p>
            <a:pPr marL="0" indent="0" eaLnBrk="1" hangingPunct="1">
              <a:buFont typeface="Wingdings 2" panose="05020102010507070707" pitchFamily="18" charset="2"/>
              <a:buNone/>
              <a:defRPr/>
            </a:pPr>
            <a:endParaRPr lang="en-US" altLang="en-US" sz="2800" dirty="0"/>
          </a:p>
          <a:p>
            <a:pPr eaLnBrk="1" hangingPunct="1">
              <a:defRPr/>
            </a:pPr>
            <a:r>
              <a:rPr lang="en-US" altLang="en-US" sz="2800" dirty="0"/>
              <a:t>This record must be retained for 10 years from the date of service.</a:t>
            </a:r>
          </a:p>
        </p:txBody>
      </p:sp>
      <p:sp>
        <p:nvSpPr>
          <p:cNvPr id="13316" name="Slide Number Placeholder 5">
            <a:extLst>
              <a:ext uri="{FF2B5EF4-FFF2-40B4-BE49-F238E27FC236}">
                <a16:creationId xmlns:a16="http://schemas.microsoft.com/office/drawing/2014/main" id="{D0377BAD-C0ED-4340-89A7-10AB33E90C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87207926-FDE1-46FB-B37C-C4AE4B1AFDCD}" type="slidenum">
              <a:rPr lang="en-US" altLang="en-US">
                <a:solidFill>
                  <a:srgbClr val="B5A788"/>
                </a:solidFill>
                <a:latin typeface="Tahoma" panose="020B0604030504040204" pitchFamily="34" charset="0"/>
              </a:rPr>
              <a:pPr/>
              <a:t>7</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307FF450-031D-4CB0-AFCF-B01423AF36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940"/>
    </mc:Choice>
    <mc:Fallback>
      <p:transition spd="slow" advTm="2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C3C4372-2CD1-400B-8D38-2E3AA3DA71B3}"/>
              </a:ext>
            </a:extLst>
          </p:cNvPr>
          <p:cNvSpPr>
            <a:spLocks noGrp="1" noChangeArrowheads="1"/>
          </p:cNvSpPr>
          <p:nvPr>
            <p:ph type="title"/>
          </p:nvPr>
        </p:nvSpPr>
        <p:spPr/>
        <p:txBody>
          <a:bodyPr/>
          <a:lstStyle/>
          <a:p>
            <a:pPr eaLnBrk="1" fontAlgn="auto" hangingPunct="1">
              <a:spcAft>
                <a:spcPts val="0"/>
              </a:spcAft>
              <a:defRPr/>
            </a:pPr>
            <a:r>
              <a:rPr lang="en-US">
                <a:solidFill>
                  <a:schemeClr val="tx2">
                    <a:satMod val="130000"/>
                  </a:schemeClr>
                </a:solidFill>
              </a:rPr>
              <a:t>The Medical Record should</a:t>
            </a:r>
          </a:p>
        </p:txBody>
      </p:sp>
      <p:sp>
        <p:nvSpPr>
          <p:cNvPr id="15363" name="Rectangle 3">
            <a:extLst>
              <a:ext uri="{FF2B5EF4-FFF2-40B4-BE49-F238E27FC236}">
                <a16:creationId xmlns:a16="http://schemas.microsoft.com/office/drawing/2014/main" id="{3597BAC8-9B82-4ADA-896A-90C5D1991030}"/>
              </a:ext>
            </a:extLst>
          </p:cNvPr>
          <p:cNvSpPr>
            <a:spLocks noGrp="1"/>
          </p:cNvSpPr>
          <p:nvPr>
            <p:ph idx="1"/>
          </p:nvPr>
        </p:nvSpPr>
        <p:spPr/>
        <p:txBody>
          <a:bodyPr/>
          <a:lstStyle/>
          <a:p>
            <a:pPr eaLnBrk="1" hangingPunct="1">
              <a:lnSpc>
                <a:spcPct val="80000"/>
              </a:lnSpc>
            </a:pPr>
            <a:r>
              <a:rPr lang="en-US" altLang="en-US" sz="2400"/>
              <a:t>Accurately reflect each patient- physician visit.</a:t>
            </a:r>
            <a:br>
              <a:rPr lang="en-US" altLang="en-US" sz="2400"/>
            </a:br>
            <a:endParaRPr lang="en-US" altLang="en-US" sz="2400"/>
          </a:p>
          <a:p>
            <a:pPr eaLnBrk="1" hangingPunct="1">
              <a:lnSpc>
                <a:spcPct val="80000"/>
              </a:lnSpc>
            </a:pPr>
            <a:r>
              <a:rPr lang="en-US" altLang="en-US" sz="2400"/>
              <a:t>Be as objective as possible.</a:t>
            </a:r>
            <a:br>
              <a:rPr lang="en-US" altLang="en-US" sz="2400"/>
            </a:br>
            <a:endParaRPr lang="en-US" altLang="en-US" sz="2400"/>
          </a:p>
          <a:p>
            <a:pPr eaLnBrk="1" hangingPunct="1">
              <a:lnSpc>
                <a:spcPct val="80000"/>
              </a:lnSpc>
            </a:pPr>
            <a:r>
              <a:rPr lang="en-US" altLang="en-US" sz="2400"/>
              <a:t>Contain sufficient detail to enable a physician reviewing the record to readily determine or retrieve the presenting complaint, investigation results, diagnosis, treatment prescribed, follow up recommended.</a:t>
            </a:r>
            <a:br>
              <a:rPr lang="en-US" altLang="en-US" sz="2400"/>
            </a:br>
            <a:endParaRPr lang="en-US" altLang="en-US" sz="2400"/>
          </a:p>
          <a:p>
            <a:pPr eaLnBrk="1" hangingPunct="1">
              <a:lnSpc>
                <a:spcPct val="80000"/>
              </a:lnSpc>
            </a:pPr>
            <a:r>
              <a:rPr lang="en-US" altLang="en-US" sz="2400"/>
              <a:t>Follow an appropriate format – e.g. SOAP.</a:t>
            </a:r>
          </a:p>
        </p:txBody>
      </p:sp>
      <p:sp>
        <p:nvSpPr>
          <p:cNvPr id="15364" name="Slide Number Placeholder 5">
            <a:extLst>
              <a:ext uri="{FF2B5EF4-FFF2-40B4-BE49-F238E27FC236}">
                <a16:creationId xmlns:a16="http://schemas.microsoft.com/office/drawing/2014/main" id="{80789DC2-423C-493F-8B32-3FC1E552D1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66BE892C-1DD6-4099-856B-7EB7378CAB28}" type="slidenum">
              <a:rPr lang="en-US" altLang="en-US">
                <a:solidFill>
                  <a:srgbClr val="B5A788"/>
                </a:solidFill>
                <a:latin typeface="Tahoma" panose="020B0604030504040204" pitchFamily="34" charset="0"/>
              </a:rPr>
              <a:pPr/>
              <a:t>8</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ECDB00AF-6521-4CAF-B0C6-B6C54B4B09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427"/>
    </mc:Choice>
    <mc:Fallback>
      <p:transition spd="slow" advTm="6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DF9C30F-F17B-4163-AFBE-AD4B35D70BAA}"/>
              </a:ext>
            </a:extLst>
          </p:cNvPr>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The Medical Record Should</a:t>
            </a:r>
          </a:p>
        </p:txBody>
      </p:sp>
      <p:sp>
        <p:nvSpPr>
          <p:cNvPr id="16387" name="Rectangle 3">
            <a:extLst>
              <a:ext uri="{FF2B5EF4-FFF2-40B4-BE49-F238E27FC236}">
                <a16:creationId xmlns:a16="http://schemas.microsoft.com/office/drawing/2014/main" id="{AA5CEF6E-AFF7-4D4A-9DB8-2AC1D73C9E93}"/>
              </a:ext>
            </a:extLst>
          </p:cNvPr>
          <p:cNvSpPr>
            <a:spLocks noGrp="1"/>
          </p:cNvSpPr>
          <p:nvPr>
            <p:ph idx="1"/>
          </p:nvPr>
        </p:nvSpPr>
        <p:spPr/>
        <p:txBody>
          <a:bodyPr/>
          <a:lstStyle/>
          <a:p>
            <a:pPr eaLnBrk="1" hangingPunct="1"/>
            <a:r>
              <a:rPr lang="en-US" altLang="en-US" sz="2400"/>
              <a:t>Reflect a time frame in situations such as Emergency or Critical Care</a:t>
            </a:r>
          </a:p>
          <a:p>
            <a:pPr eaLnBrk="1" hangingPunct="1"/>
            <a:r>
              <a:rPr lang="en-US" altLang="en-US" sz="2400"/>
              <a:t>Include a brief assessment of level of function at discharge or transfer to another facility, e.g. 02 sat, mobility, orientation – as appropriate to the situation</a:t>
            </a:r>
          </a:p>
          <a:p>
            <a:pPr eaLnBrk="1" hangingPunct="1"/>
            <a:r>
              <a:rPr lang="en-US" altLang="en-US" sz="2400"/>
              <a:t>Indicate if there is a delayed entry –  it could otherwise be interpreted as falsification of the record</a:t>
            </a:r>
          </a:p>
        </p:txBody>
      </p:sp>
      <p:sp>
        <p:nvSpPr>
          <p:cNvPr id="16388" name="Slide Number Placeholder 5">
            <a:extLst>
              <a:ext uri="{FF2B5EF4-FFF2-40B4-BE49-F238E27FC236}">
                <a16:creationId xmlns:a16="http://schemas.microsoft.com/office/drawing/2014/main" id="{134B07F1-652D-4501-B5FE-473DC924C2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390ED5E4-98EF-4B78-96F8-107CA05B153B}" type="slidenum">
              <a:rPr lang="en-US" altLang="en-US">
                <a:solidFill>
                  <a:srgbClr val="B5A788"/>
                </a:solidFill>
                <a:latin typeface="Tahoma" panose="020B0604030504040204" pitchFamily="34" charset="0"/>
              </a:rPr>
              <a:pPr/>
              <a:t>9</a:t>
            </a:fld>
            <a:endParaRPr lang="en-US" altLang="en-US">
              <a:solidFill>
                <a:srgbClr val="B5A788"/>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761C5C7F-4176-40AB-AD87-360304EA0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545"/>
    </mc:Choice>
    <mc:Fallback>
      <p:transition spd="slow" advTm="11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TM03457475[[fn=Frame]]</Template>
  <TotalTime>423</TotalTime>
  <Words>1770</Words>
  <Application>Microsoft Office PowerPoint</Application>
  <PresentationFormat>On-screen Show (4:3)</PresentationFormat>
  <Paragraphs>195</Paragraphs>
  <Slides>31</Slides>
  <Notes>1</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Corbel</vt:lpstr>
      <vt:lpstr>Tahoma</vt:lpstr>
      <vt:lpstr>Wingdings</vt:lpstr>
      <vt:lpstr>Wingdings 2</vt:lpstr>
      <vt:lpstr>Frame</vt:lpstr>
      <vt:lpstr>Medical Record Keeping  What does the College of Physicians &amp; Surgeons require? </vt:lpstr>
      <vt:lpstr>Disclosure</vt:lpstr>
      <vt:lpstr>Learning Objectives</vt:lpstr>
      <vt:lpstr>Purpose of the Record</vt:lpstr>
      <vt:lpstr>The Law (CPSM Regulation under the RHPA)</vt:lpstr>
      <vt:lpstr>The Law </vt:lpstr>
      <vt:lpstr>The Law </vt:lpstr>
      <vt:lpstr>The Medical Record should</vt:lpstr>
      <vt:lpstr>The Medical Record Should</vt:lpstr>
      <vt:lpstr>The Bottom Line</vt:lpstr>
      <vt:lpstr> Legibility  </vt:lpstr>
      <vt:lpstr>Physician Reference File</vt:lpstr>
      <vt:lpstr>Ownership of Records</vt:lpstr>
      <vt:lpstr>Transfer of Records</vt:lpstr>
      <vt:lpstr>Transfer of records </vt:lpstr>
      <vt:lpstr>Disclosure of Records without Consent</vt:lpstr>
      <vt:lpstr>Disclosure of Records without Consent</vt:lpstr>
      <vt:lpstr>Disclosure to a Third Party with Consent</vt:lpstr>
      <vt:lpstr>Disclosure to the Patient </vt:lpstr>
      <vt:lpstr>Disclosure to the Patient </vt:lpstr>
      <vt:lpstr>Disclosure to the Patient </vt:lpstr>
      <vt:lpstr>Consultant Reports</vt:lpstr>
      <vt:lpstr>Reasons for Refusing Access – PHIA</vt:lpstr>
      <vt:lpstr>Reasons for Refusing Access</vt:lpstr>
      <vt:lpstr>Reasons for Refusing Access</vt:lpstr>
      <vt:lpstr>Corrections to the Record - PHIA</vt:lpstr>
      <vt:lpstr>Corrections to the Record – PHIA</vt:lpstr>
      <vt:lpstr>Retention of Records </vt:lpstr>
      <vt:lpstr>Destruction of Records</vt:lpstr>
      <vt:lpstr>Termination of Practice </vt:lpstr>
      <vt:lpstr>Questions</vt:lpstr>
    </vt:vector>
  </TitlesOfParts>
  <Company>The University of Manitoba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Record Keeping</dc:title>
  <dc:creator>Medicine</dc:creator>
  <cp:lastModifiedBy>Marilyn</cp:lastModifiedBy>
  <cp:revision>33</cp:revision>
  <dcterms:created xsi:type="dcterms:W3CDTF">2008-02-07T14:38:16Z</dcterms:created>
  <dcterms:modified xsi:type="dcterms:W3CDTF">2020-11-19T23:36:19Z</dcterms:modified>
</cp:coreProperties>
</file>