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46" r:id="rId1"/>
  </p:sldMasterIdLst>
  <p:handoutMasterIdLst>
    <p:handoutMasterId r:id="rId22"/>
  </p:handoutMasterIdLst>
  <p:sldIdLst>
    <p:sldId id="256" r:id="rId2"/>
    <p:sldId id="298" r:id="rId3"/>
    <p:sldId id="312" r:id="rId4"/>
    <p:sldId id="287" r:id="rId5"/>
    <p:sldId id="288" r:id="rId6"/>
    <p:sldId id="289" r:id="rId7"/>
    <p:sldId id="290" r:id="rId8"/>
    <p:sldId id="291" r:id="rId9"/>
    <p:sldId id="292" r:id="rId10"/>
    <p:sldId id="257" r:id="rId11"/>
    <p:sldId id="304" r:id="rId12"/>
    <p:sldId id="258" r:id="rId13"/>
    <p:sldId id="259" r:id="rId14"/>
    <p:sldId id="308" r:id="rId15"/>
    <p:sldId id="311" r:id="rId16"/>
    <p:sldId id="310" r:id="rId17"/>
    <p:sldId id="278" r:id="rId18"/>
    <p:sldId id="283" r:id="rId19"/>
    <p:sldId id="313" r:id="rId20"/>
    <p:sldId id="314" r:id="rId21"/>
  </p:sldIdLst>
  <p:sldSz cx="12192000" cy="9144000"/>
  <p:notesSz cx="6934200" cy="9220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30" autoAdjust="0"/>
    <p:restoredTop sz="94660"/>
  </p:normalViewPr>
  <p:slideViewPr>
    <p:cSldViewPr>
      <p:cViewPr varScale="1">
        <p:scale>
          <a:sx n="47" d="100"/>
          <a:sy n="47" d="100"/>
        </p:scale>
        <p:origin x="1388" y="52"/>
      </p:cViewPr>
      <p:guideLst>
        <p:guide orient="horz" pos="288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E3C687C3-6D50-4740-BC22-75E7A41F60A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51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64" tIns="46232" rIns="92464" bIns="46232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id="{EF9131D6-AC38-4469-9D61-EF7D3BEFEE44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27475" y="0"/>
            <a:ext cx="30051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64" tIns="46232" rIns="92464" bIns="46232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4" name="Rectangle 4">
            <a:extLst>
              <a:ext uri="{FF2B5EF4-FFF2-40B4-BE49-F238E27FC236}">
                <a16:creationId xmlns:a16="http://schemas.microsoft.com/office/drawing/2014/main" id="{C54EB9D9-B625-493C-8AE8-4EE7AA1F8835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58238"/>
            <a:ext cx="30051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64" tIns="46232" rIns="92464" bIns="46232" numCol="1" anchor="b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5" name="Rectangle 5">
            <a:extLst>
              <a:ext uri="{FF2B5EF4-FFF2-40B4-BE49-F238E27FC236}">
                <a16:creationId xmlns:a16="http://schemas.microsoft.com/office/drawing/2014/main" id="{CD1DB1E2-4657-49B2-AB24-F99FF270CBB0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27475" y="8758238"/>
            <a:ext cx="30051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64" tIns="46232" rIns="92464" bIns="46232" numCol="1" anchor="b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584A3A1-FB05-4B7B-8111-ED09940672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1016001"/>
            <a:ext cx="9141619" cy="7112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1016001"/>
            <a:ext cx="2925319" cy="7112001"/>
          </a:xfrm>
          <a:prstGeom prst="rect">
            <a:avLst/>
          </a:prstGeom>
          <a:solidFill>
            <a:srgbClr val="C3C3C3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731264"/>
            <a:ext cx="7315200" cy="4340352"/>
          </a:xfrm>
        </p:spPr>
        <p:txBody>
          <a:bodyPr anchor="b">
            <a:normAutofit/>
          </a:bodyPr>
          <a:lstStyle>
            <a:lvl1pPr algn="l">
              <a:defRPr sz="7200" spc="-133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6226995"/>
            <a:ext cx="7315200" cy="1219200"/>
          </a:xfrm>
        </p:spPr>
        <p:txBody>
          <a:bodyPr anchor="t">
            <a:normAutofit/>
          </a:bodyPr>
          <a:lstStyle>
            <a:lvl1pPr marL="0" indent="0" algn="l">
              <a:buNone/>
              <a:defRPr sz="2667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667"/>
            </a:lvl3pPr>
            <a:lvl4pPr marL="1828754" indent="0" algn="ctr">
              <a:buNone/>
              <a:defRPr sz="2667"/>
            </a:lvl4pPr>
            <a:lvl5pPr marL="2438339" indent="0" algn="ctr">
              <a:buNone/>
              <a:defRPr sz="2667"/>
            </a:lvl5pPr>
            <a:lvl6pPr marL="3047924" indent="0" algn="ctr">
              <a:buNone/>
              <a:defRPr sz="2667"/>
            </a:lvl6pPr>
            <a:lvl7pPr marL="3657509" indent="0" algn="ctr">
              <a:buNone/>
              <a:defRPr sz="2667"/>
            </a:lvl7pPr>
            <a:lvl8pPr marL="4267093" indent="0" algn="ctr">
              <a:buNone/>
              <a:defRPr sz="2667"/>
            </a:lvl8pPr>
            <a:lvl9pPr marL="4876678" indent="0" algn="ctr">
              <a:buNone/>
              <a:defRPr sz="2667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890B89-01B8-4DEB-AEBA-508A19679BD1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33108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444529-B4A6-401C-B839-2EB8100D803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5605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1320800"/>
            <a:ext cx="2819400" cy="6604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1158240"/>
            <a:ext cx="7315200" cy="682752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51CAF9-C72F-45CF-8749-9894A630852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9979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FA31BF-529E-4541-85A5-968F17F7267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3923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731264"/>
            <a:ext cx="7315200" cy="4340352"/>
          </a:xfrm>
        </p:spPr>
        <p:txBody>
          <a:bodyPr anchor="b">
            <a:normAutofit/>
          </a:bodyPr>
          <a:lstStyle>
            <a:lvl1pPr>
              <a:defRPr sz="7200" b="0" spc="-133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6230112"/>
            <a:ext cx="7315200" cy="1219200"/>
          </a:xfrm>
        </p:spPr>
        <p:txBody>
          <a:bodyPr anchor="t">
            <a:normAutofit/>
          </a:bodyPr>
          <a:lstStyle>
            <a:lvl1pPr marL="0" indent="0">
              <a:buNone/>
              <a:defRPr sz="2667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822A1-A962-4324-99C1-4066D05933A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186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1158240"/>
            <a:ext cx="3474720" cy="6827520"/>
          </a:xfrm>
        </p:spPr>
        <p:txBody>
          <a:bodyPr/>
          <a:lstStyle>
            <a:lvl1pPr>
              <a:defRPr sz="2533"/>
            </a:lvl1pPr>
            <a:lvl2pPr>
              <a:defRPr sz="2267"/>
            </a:lvl2pPr>
            <a:lvl3pPr>
              <a:defRPr sz="2000"/>
            </a:lvl3pPr>
            <a:lvl4pPr>
              <a:defRPr sz="1733"/>
            </a:lvl4pPr>
            <a:lvl5pPr>
              <a:defRPr sz="1733"/>
            </a:lvl5pPr>
            <a:lvl6pPr>
              <a:defRPr sz="1733"/>
            </a:lvl6pPr>
            <a:lvl7pPr>
              <a:defRPr sz="1733"/>
            </a:lvl7pPr>
            <a:lvl8pPr>
              <a:defRPr sz="1733"/>
            </a:lvl8pPr>
            <a:lvl9pPr>
              <a:defRPr sz="17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1158240"/>
            <a:ext cx="3474720" cy="6827520"/>
          </a:xfrm>
        </p:spPr>
        <p:txBody>
          <a:bodyPr/>
          <a:lstStyle>
            <a:lvl1pPr>
              <a:defRPr sz="2533"/>
            </a:lvl1pPr>
            <a:lvl2pPr>
              <a:defRPr sz="2267"/>
            </a:lvl2pPr>
            <a:lvl3pPr>
              <a:defRPr sz="2000"/>
            </a:lvl3pPr>
            <a:lvl4pPr>
              <a:defRPr sz="1733"/>
            </a:lvl4pPr>
            <a:lvl5pPr>
              <a:defRPr sz="1733"/>
            </a:lvl5pPr>
            <a:lvl6pPr>
              <a:defRPr sz="1733"/>
            </a:lvl6pPr>
            <a:lvl7pPr>
              <a:defRPr sz="1733"/>
            </a:lvl7pPr>
            <a:lvl8pPr>
              <a:defRPr sz="1733"/>
            </a:lvl8pPr>
            <a:lvl9pPr>
              <a:defRPr sz="17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67557B-85EF-443B-8962-65EA33FC05D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3598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364781"/>
            <a:ext cx="3474720" cy="107696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533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09585" indent="0">
              <a:buNone/>
              <a:defRPr sz="2533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2574581"/>
            <a:ext cx="3474720" cy="5364480"/>
          </a:xfrm>
        </p:spPr>
        <p:txBody>
          <a:bodyPr/>
          <a:lstStyle>
            <a:lvl1pPr>
              <a:defRPr sz="2533"/>
            </a:lvl1pPr>
            <a:lvl2pPr>
              <a:defRPr sz="2267"/>
            </a:lvl2pPr>
            <a:lvl3pPr>
              <a:defRPr sz="2000"/>
            </a:lvl3pPr>
            <a:lvl4pPr>
              <a:defRPr sz="1733"/>
            </a:lvl4pPr>
            <a:lvl5pPr>
              <a:defRPr sz="1733"/>
            </a:lvl5pPr>
            <a:lvl6pPr>
              <a:defRPr sz="1733"/>
            </a:lvl6pPr>
            <a:lvl7pPr>
              <a:defRPr sz="1733"/>
            </a:lvl7pPr>
            <a:lvl8pPr>
              <a:defRPr sz="1733"/>
            </a:lvl8pPr>
            <a:lvl9pPr>
              <a:defRPr sz="17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364783"/>
            <a:ext cx="3474720" cy="1084228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533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09585" indent="0">
              <a:buNone/>
              <a:defRPr sz="2533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2574581"/>
            <a:ext cx="3474720" cy="5364480"/>
          </a:xfrm>
        </p:spPr>
        <p:txBody>
          <a:bodyPr/>
          <a:lstStyle>
            <a:lvl1pPr>
              <a:defRPr sz="2533"/>
            </a:lvl1pPr>
            <a:lvl2pPr>
              <a:defRPr sz="2267"/>
            </a:lvl2pPr>
            <a:lvl3pPr>
              <a:defRPr sz="2000"/>
            </a:lvl3pPr>
            <a:lvl4pPr>
              <a:defRPr sz="1733"/>
            </a:lvl4pPr>
            <a:lvl5pPr>
              <a:defRPr sz="1733"/>
            </a:lvl5pPr>
            <a:lvl6pPr>
              <a:defRPr sz="1733"/>
            </a:lvl6pPr>
            <a:lvl7pPr>
              <a:defRPr sz="1733"/>
            </a:lvl7pPr>
            <a:lvl8pPr>
              <a:defRPr sz="1733"/>
            </a:lvl8pPr>
            <a:lvl9pPr>
              <a:defRPr sz="17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B3750E-6393-457B-862B-A8D5C38377C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8278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13DDFF-F5A3-4465-A388-34B3E3575D8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74044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82B035-00B6-45EB-9D0C-ECE656596F0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6773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524000"/>
            <a:ext cx="2834640" cy="2926080"/>
          </a:xfrm>
        </p:spPr>
        <p:txBody>
          <a:bodyPr anchor="b">
            <a:normAutofit/>
          </a:bodyPr>
          <a:lstStyle>
            <a:lvl1pPr>
              <a:defRPr sz="3733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1158240"/>
            <a:ext cx="7315200" cy="6827520"/>
          </a:xfrm>
        </p:spPr>
        <p:txBody>
          <a:bodyPr/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1867"/>
            </a:lvl6pPr>
            <a:lvl7pPr>
              <a:defRPr sz="1867"/>
            </a:lvl7pPr>
            <a:lvl8pPr>
              <a:defRPr sz="1867"/>
            </a:lvl8pPr>
            <a:lvl9pPr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4450080"/>
            <a:ext cx="2834640" cy="341376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spcBef>
                <a:spcPts val="1067"/>
              </a:spcBef>
              <a:buNone/>
              <a:defRPr sz="1667">
                <a:solidFill>
                  <a:srgbClr val="FFFFFF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AA15C9-DC01-43B5-A007-BDC98F9C6A4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9121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524000"/>
            <a:ext cx="2834640" cy="2926080"/>
          </a:xfrm>
        </p:spPr>
        <p:txBody>
          <a:bodyPr anchor="b">
            <a:normAutofit/>
          </a:bodyPr>
          <a:lstStyle>
            <a:lvl1pPr>
              <a:defRPr sz="3733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5" y="1023225"/>
            <a:ext cx="8115231" cy="7107936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4454136"/>
            <a:ext cx="2834640" cy="341376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spcBef>
                <a:spcPts val="1067"/>
              </a:spcBef>
              <a:buNone/>
              <a:defRPr sz="1667">
                <a:solidFill>
                  <a:srgbClr val="FFFFFF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2" y="8475136"/>
            <a:ext cx="5911517" cy="486833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5B5912-39B2-4622-B9C9-6C0B8D622D5B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47238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" y="1011936"/>
            <a:ext cx="3443591" cy="71079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498451"/>
            <a:ext cx="2947483" cy="61349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1011936"/>
            <a:ext cx="384048" cy="7107936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1152144"/>
            <a:ext cx="7315200" cy="68275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8475136"/>
            <a:ext cx="2743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3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8475136"/>
            <a:ext cx="5911517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3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7" y="8475136"/>
            <a:ext cx="1530927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67" b="1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E3126063-2D1D-4DDC-8006-5A6A38B972F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8740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7" r:id="rId1"/>
    <p:sldLayoutId id="2147484048" r:id="rId2"/>
    <p:sldLayoutId id="2147484049" r:id="rId3"/>
    <p:sldLayoutId id="2147484050" r:id="rId4"/>
    <p:sldLayoutId id="2147484051" r:id="rId5"/>
    <p:sldLayoutId id="2147484052" r:id="rId6"/>
    <p:sldLayoutId id="2147484053" r:id="rId7"/>
    <p:sldLayoutId id="2147484054" r:id="rId8"/>
    <p:sldLayoutId id="2147484055" r:id="rId9"/>
    <p:sldLayoutId id="2147484056" r:id="rId10"/>
    <p:sldLayoutId id="2147484057" r:id="rId11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4000" kern="1200" spc="-8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243834" indent="-243834" algn="l" defTabSz="1219170" rtl="0" eaLnBrk="1" latinLnBrk="0" hangingPunct="1">
        <a:lnSpc>
          <a:spcPct val="90000"/>
        </a:lnSpc>
        <a:spcBef>
          <a:spcPts val="1600"/>
        </a:spcBef>
        <a:buClr>
          <a:schemeClr val="accent1"/>
        </a:buClr>
        <a:buFont typeface="Wingdings 2" pitchFamily="18" charset="2"/>
        <a:buChar char=""/>
        <a:defRPr sz="2533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914377" indent="-243834" algn="l" defTabSz="1219170" rtl="0" eaLnBrk="1" latinLnBrk="0" hangingPunct="1">
        <a:lnSpc>
          <a:spcPct val="90000"/>
        </a:lnSpc>
        <a:spcBef>
          <a:spcPts val="333"/>
        </a:spcBef>
        <a:spcAft>
          <a:spcPts val="333"/>
        </a:spcAft>
        <a:buClr>
          <a:schemeClr val="accent1"/>
        </a:buClr>
        <a:buFont typeface="Wingdings 2" pitchFamily="18" charset="2"/>
        <a:buChar char=""/>
        <a:defRPr sz="2267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523962" indent="-243834" algn="l" defTabSz="1219170" rtl="0" eaLnBrk="1" latinLnBrk="0" hangingPunct="1">
        <a:lnSpc>
          <a:spcPct val="90000"/>
        </a:lnSpc>
        <a:spcBef>
          <a:spcPts val="333"/>
        </a:spcBef>
        <a:spcAft>
          <a:spcPts val="333"/>
        </a:spcAft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2133547" indent="-243834" algn="l" defTabSz="1219170" rtl="0" eaLnBrk="1" latinLnBrk="0" hangingPunct="1">
        <a:lnSpc>
          <a:spcPct val="90000"/>
        </a:lnSpc>
        <a:spcBef>
          <a:spcPts val="333"/>
        </a:spcBef>
        <a:spcAft>
          <a:spcPts val="333"/>
        </a:spcAft>
        <a:buClr>
          <a:schemeClr val="accent1"/>
        </a:buClr>
        <a:buFont typeface="Wingdings 2" pitchFamily="18" charset="2"/>
        <a:buChar char=""/>
        <a:defRPr sz="1733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743131" indent="-243834" algn="l" defTabSz="1219170" rtl="0" eaLnBrk="1" latinLnBrk="0" hangingPunct="1">
        <a:lnSpc>
          <a:spcPct val="90000"/>
        </a:lnSpc>
        <a:spcBef>
          <a:spcPts val="333"/>
        </a:spcBef>
        <a:spcAft>
          <a:spcPts val="333"/>
        </a:spcAft>
        <a:buClr>
          <a:schemeClr val="accent1"/>
        </a:buClr>
        <a:buFont typeface="Wingdings 2" pitchFamily="18" charset="2"/>
        <a:buChar char=""/>
        <a:defRPr sz="1733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333"/>
        </a:spcBef>
        <a:spcAft>
          <a:spcPts val="333"/>
        </a:spcAft>
        <a:buClr>
          <a:schemeClr val="accent1"/>
        </a:buClr>
        <a:buFont typeface="Wingdings 2" pitchFamily="18" charset="2"/>
        <a:buChar char=""/>
        <a:defRPr sz="1733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333"/>
        </a:spcBef>
        <a:spcAft>
          <a:spcPts val="333"/>
        </a:spcAft>
        <a:buClr>
          <a:schemeClr val="accent1"/>
        </a:buClr>
        <a:buFont typeface="Wingdings 2" pitchFamily="18" charset="2"/>
        <a:buChar char=""/>
        <a:defRPr sz="1733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333"/>
        </a:spcBef>
        <a:spcAft>
          <a:spcPts val="333"/>
        </a:spcAft>
        <a:buClr>
          <a:schemeClr val="accent1"/>
        </a:buClr>
        <a:buFont typeface="Wingdings 2" pitchFamily="18" charset="2"/>
        <a:buChar char=""/>
        <a:defRPr sz="1733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333"/>
        </a:spcBef>
        <a:spcAft>
          <a:spcPts val="333"/>
        </a:spcAft>
        <a:buClr>
          <a:schemeClr val="accent1"/>
        </a:buClr>
        <a:buFont typeface="Wingdings 2" pitchFamily="18" charset="2"/>
        <a:buChar char=""/>
        <a:defRPr sz="1733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image" Target="../media/image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.png"/><Relationship Id="rId4" Type="http://schemas.openxmlformats.org/officeDocument/2006/relationships/image" Target="../media/image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BC047A37-1347-45C8-9A21-750C2C3CEFE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268663" y="1731964"/>
            <a:ext cx="4114800" cy="434022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Medical Record Keeping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0265E5D2-5576-46F4-850C-7B1D79113A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86125" y="6227763"/>
            <a:ext cx="4114800" cy="1219200"/>
          </a:xfrm>
        </p:spPr>
        <p:txBody>
          <a:bodyPr>
            <a:normAutofit fontScale="92500" lnSpcReduction="10000"/>
          </a:bodyPr>
          <a:lstStyle/>
          <a:p>
            <a:pPr fontAlgn="auto">
              <a:spcBef>
                <a:spcPct val="0"/>
              </a:spcBef>
              <a:defRPr/>
            </a:pPr>
            <a:endParaRPr lang="en-US" altLang="en-US" sz="1600" dirty="0"/>
          </a:p>
          <a:p>
            <a:pPr fontAlgn="auto">
              <a:spcBef>
                <a:spcPct val="0"/>
              </a:spcBef>
              <a:defRPr/>
            </a:pPr>
            <a:endParaRPr lang="en-US" altLang="en-US" sz="1600" dirty="0"/>
          </a:p>
          <a:p>
            <a:pPr fontAlgn="auto">
              <a:spcBef>
                <a:spcPct val="0"/>
              </a:spcBef>
              <a:defRPr/>
            </a:pPr>
            <a:r>
              <a:rPr lang="en-US" altLang="en-US" sz="2000" dirty="0"/>
              <a:t>WHAT TO LOOK FOR AS AN AUDITOR</a:t>
            </a:r>
          </a:p>
          <a:p>
            <a:pPr fontAlgn="auto">
              <a:spcBef>
                <a:spcPct val="0"/>
              </a:spcBef>
              <a:defRPr/>
            </a:pPr>
            <a:endParaRPr lang="en-US" altLang="en-US" sz="2000" dirty="0"/>
          </a:p>
          <a:p>
            <a:pPr fontAlgn="auto">
              <a:spcBef>
                <a:spcPct val="0"/>
              </a:spcBef>
              <a:defRPr/>
            </a:pPr>
            <a:r>
              <a:rPr lang="en-US" altLang="en-US" sz="2000" dirty="0"/>
              <a:t>Marilyn Singer MD CCFP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A598910-F845-4F8D-81B6-AF85FEA88D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8585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22"/>
    </mc:Choice>
    <mc:Fallback xmlns="">
      <p:transition spd="slow" advTm="158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B6E6B173-CA60-4FE0-9BE1-DAF75FB4D5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800" dirty="0">
                <a:solidFill>
                  <a:schemeClr val="bg1"/>
                </a:solidFill>
              </a:rPr>
              <a:t>Forms/Cumulative Information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F6C6DA4B-5410-4B41-8E1A-3247FE70E740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CA" altLang="en-US" sz="2000" dirty="0"/>
              <a:t>Problem List</a:t>
            </a:r>
          </a:p>
          <a:p>
            <a:r>
              <a:rPr lang="en-CA" altLang="en-US" sz="2000" dirty="0"/>
              <a:t>Client Alert/Allergies</a:t>
            </a:r>
          </a:p>
          <a:p>
            <a:r>
              <a:rPr lang="en-CA" altLang="en-US" sz="2000" dirty="0"/>
              <a:t>Cumulative Patient Profile</a:t>
            </a:r>
          </a:p>
          <a:p>
            <a:r>
              <a:rPr lang="en-CA" altLang="en-US" sz="2000" dirty="0"/>
              <a:t>Immunizations</a:t>
            </a:r>
          </a:p>
          <a:p>
            <a:r>
              <a:rPr lang="en-CA" altLang="en-US" sz="2000" dirty="0"/>
              <a:t>Preventive Care Checklist/Primary Care Quality Indicators</a:t>
            </a:r>
          </a:p>
          <a:p>
            <a:r>
              <a:rPr lang="en-CA" altLang="en-US" sz="2000" dirty="0"/>
              <a:t>Results Flow Sheet</a:t>
            </a:r>
            <a:endParaRPr lang="en-US" altLang="en-US" sz="2000" dirty="0"/>
          </a:p>
          <a:p>
            <a:r>
              <a:rPr lang="en-US" altLang="en-US" sz="2000" dirty="0"/>
              <a:t>Prenatal Form</a:t>
            </a:r>
          </a:p>
          <a:p>
            <a:r>
              <a:rPr lang="en-CA" altLang="en-US" sz="2000" dirty="0"/>
              <a:t>Rourke Baby Record</a:t>
            </a:r>
            <a:endParaRPr lang="en-US" altLang="en-US" sz="2000" dirty="0"/>
          </a:p>
          <a:p>
            <a:r>
              <a:rPr lang="en-US" altLang="en-US" sz="2000" dirty="0"/>
              <a:t>Growth Chart/Percentiles</a:t>
            </a:r>
          </a:p>
          <a:p>
            <a:endParaRPr lang="en-US" altLang="en-US" sz="20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07D7A29-134E-4FD8-BF38-E0058EA15A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8585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240"/>
    </mc:Choice>
    <mc:Fallback xmlns="">
      <p:transition spd="slow" advTm="1012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>
            <a:extLst>
              <a:ext uri="{FF2B5EF4-FFF2-40B4-BE49-F238E27FC236}">
                <a16:creationId xmlns:a16="http://schemas.microsoft.com/office/drawing/2014/main" id="{C63181B7-E8CF-47D2-8BAF-73F3A4175B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800" dirty="0">
                <a:solidFill>
                  <a:schemeClr val="bg1"/>
                </a:solidFill>
              </a:rPr>
              <a:t>Cumulative Patient Profile</a:t>
            </a: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CBCA3614-B3AD-42B5-B591-328E327501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-137160" fontAlgn="auto">
              <a:spcAft>
                <a:spcPts val="0"/>
              </a:spcAft>
              <a:defRPr/>
            </a:pPr>
            <a:endParaRPr lang="en-US" altLang="en-US" sz="1425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6388" name="Picture 5" descr="Cumulative health record ruth">
            <a:extLst>
              <a:ext uri="{FF2B5EF4-FFF2-40B4-BE49-F238E27FC236}">
                <a16:creationId xmlns:a16="http://schemas.microsoft.com/office/drawing/2014/main" id="{DF7619FF-EB14-4B51-8010-2BAE586E4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286" y="1173416"/>
            <a:ext cx="6253163" cy="678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32EDE67-D7D9-4744-97EF-5D5D8C6DB2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8585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83"/>
    </mc:Choice>
    <mc:Fallback xmlns="">
      <p:transition spd="slow" advTm="175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Rectangle 5">
            <a:extLst>
              <a:ext uri="{FF2B5EF4-FFF2-40B4-BE49-F238E27FC236}">
                <a16:creationId xmlns:a16="http://schemas.microsoft.com/office/drawing/2014/main" id="{5C5910A3-D412-40E3-BB8D-833F29A22C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200" dirty="0">
                <a:solidFill>
                  <a:schemeClr val="bg1"/>
                </a:solidFill>
              </a:rPr>
              <a:t>Prenatal Forms</a:t>
            </a:r>
            <a:br>
              <a:rPr lang="en-US" sz="2250" dirty="0">
                <a:solidFill>
                  <a:schemeClr val="accent1">
                    <a:satMod val="150000"/>
                  </a:schemeClr>
                </a:solidFill>
              </a:rPr>
            </a:br>
            <a:r>
              <a:rPr lang="en-US" sz="2250" dirty="0">
                <a:solidFill>
                  <a:schemeClr val="accent1">
                    <a:satMod val="150000"/>
                  </a:schemeClr>
                </a:solidFill>
              </a:rPr>
              <a:t> </a:t>
            </a:r>
            <a:endParaRPr lang="en-US" sz="1400" dirty="0">
              <a:solidFill>
                <a:schemeClr val="accent1">
                  <a:satMod val="150000"/>
                </a:schemeClr>
              </a:solidFill>
            </a:endParaRP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300719FB-D9FB-4142-9960-11DFB3BBAF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-137160" fontAlgn="auto">
              <a:spcAft>
                <a:spcPts val="0"/>
              </a:spcAft>
              <a:buNone/>
              <a:defRPr/>
            </a:pPr>
            <a:endParaRPr lang="en-US" altLang="en-US" sz="1425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7412" name="Picture 4" descr="Prenatal 1">
            <a:extLst>
              <a:ext uri="{FF2B5EF4-FFF2-40B4-BE49-F238E27FC236}">
                <a16:creationId xmlns:a16="http://schemas.microsoft.com/office/drawing/2014/main" id="{0526958B-18C4-4D80-8F62-E15D2F4CC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213104"/>
            <a:ext cx="61722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7C018CB-A391-4D19-8B8D-68E53B9EDA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8585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17"/>
    </mc:Choice>
    <mc:Fallback xmlns="">
      <p:transition spd="slow" advTm="166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89B84242-1402-4983-8688-687A8F20D4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200" dirty="0">
                <a:solidFill>
                  <a:schemeClr val="bg1"/>
                </a:solidFill>
              </a:rPr>
              <a:t>Prenatal Forms</a:t>
            </a:r>
            <a:br>
              <a:rPr lang="en-US" sz="2250" dirty="0">
                <a:solidFill>
                  <a:schemeClr val="accent1">
                    <a:satMod val="150000"/>
                  </a:schemeClr>
                </a:solidFill>
              </a:rPr>
            </a:br>
            <a:endParaRPr lang="en-US" sz="1400" dirty="0">
              <a:solidFill>
                <a:schemeClr val="accent1">
                  <a:satMod val="150000"/>
                </a:schemeClr>
              </a:solidFill>
            </a:endParaRP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84D00874-6CFE-45B1-ADC5-5DCB64E810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-137160" fontAlgn="auto">
              <a:spcAft>
                <a:spcPts val="0"/>
              </a:spcAft>
              <a:buNone/>
              <a:defRPr/>
            </a:pPr>
            <a:endParaRPr lang="en-US" altLang="en-US" sz="1425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8436" name="Picture 4" descr="Prenatal 2">
            <a:extLst>
              <a:ext uri="{FF2B5EF4-FFF2-40B4-BE49-F238E27FC236}">
                <a16:creationId xmlns:a16="http://schemas.microsoft.com/office/drawing/2014/main" id="{18EEAFE6-D9A7-4C8B-A71E-8057209CB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152144"/>
            <a:ext cx="62484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0A0BD000-660A-4CF3-94A6-4A6F5C9868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200" dirty="0">
                <a:solidFill>
                  <a:schemeClr val="bg1"/>
                </a:solidFill>
              </a:rPr>
              <a:t>Rourke Baby Record</a:t>
            </a: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B4FF6E79-8631-4371-93B4-3BE8E2CCED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-137160" fontAlgn="auto">
              <a:spcAft>
                <a:spcPts val="0"/>
              </a:spcAft>
              <a:defRPr/>
            </a:pPr>
            <a:endParaRPr lang="en-US" altLang="en-US" sz="1425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9460" name="Picture 4" descr="rourke 1">
            <a:extLst>
              <a:ext uri="{FF2B5EF4-FFF2-40B4-BE49-F238E27FC236}">
                <a16:creationId xmlns:a16="http://schemas.microsoft.com/office/drawing/2014/main" id="{33FDFFA9-88EA-40B9-83CE-7F1C9AEF4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52144"/>
            <a:ext cx="60960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EE4AD20-1B74-4B49-B8B9-15DE640DA5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8585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193"/>
    </mc:Choice>
    <mc:Fallback xmlns="">
      <p:transition spd="slow" advTm="211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BEBA0673-8DEC-498A-B67A-9572B0B1DB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solidFill>
                  <a:schemeClr val="bg1"/>
                </a:solidFill>
              </a:rPr>
              <a:t>Growth Chart</a:t>
            </a: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315E7EE2-E4AD-4D13-BA81-8D22DF9CC4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-137160" fontAlgn="auto">
              <a:spcAft>
                <a:spcPts val="0"/>
              </a:spcAft>
              <a:defRPr/>
            </a:pPr>
            <a:endParaRPr lang="en-US" altLang="en-US" sz="1425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0484" name="Picture 4" descr="growth 1">
            <a:extLst>
              <a:ext uri="{FF2B5EF4-FFF2-40B4-BE49-F238E27FC236}">
                <a16:creationId xmlns:a16="http://schemas.microsoft.com/office/drawing/2014/main" id="{5CEFE7EA-73C9-4E8A-BA1A-BE9600371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6468" y="1140771"/>
            <a:ext cx="6400800" cy="671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9EC25B5-49C6-427E-BDB1-B4A1D88294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8585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46"/>
    </mc:Choice>
    <mc:Fallback xmlns="">
      <p:transition spd="slow" advTm="141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>
            <a:extLst>
              <a:ext uri="{FF2B5EF4-FFF2-40B4-BE49-F238E27FC236}">
                <a16:creationId xmlns:a16="http://schemas.microsoft.com/office/drawing/2014/main" id="{FB0D7D4D-D6CF-40E8-9438-1599F15B6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CA" altLang="en-US" sz="3200" dirty="0">
                <a:solidFill>
                  <a:schemeClr val="bg1"/>
                </a:solidFill>
              </a:rPr>
              <a:t>Referral</a:t>
            </a:r>
            <a:r>
              <a:rPr lang="en-CA" altLang="en-US" sz="3200" dirty="0">
                <a:solidFill>
                  <a:schemeClr val="accent1"/>
                </a:solidFill>
              </a:rPr>
              <a:t> </a:t>
            </a:r>
            <a:r>
              <a:rPr lang="en-CA" altLang="en-US" sz="3200" dirty="0">
                <a:solidFill>
                  <a:schemeClr val="bg1"/>
                </a:solidFill>
              </a:rPr>
              <a:t>Letter</a:t>
            </a:r>
            <a:endParaRPr lang="en-US" altLang="en-US" sz="3200" dirty="0">
              <a:solidFill>
                <a:schemeClr val="bg1"/>
              </a:solidFill>
            </a:endParaRPr>
          </a:p>
        </p:txBody>
      </p:sp>
      <p:pic>
        <p:nvPicPr>
          <p:cNvPr id="21507" name="Content Placeholder 3" descr="Scanned from a Xerox multifunction device (9).pdf - Adobe Acrobat Pro">
            <a:extLst>
              <a:ext uri="{FF2B5EF4-FFF2-40B4-BE49-F238E27FC236}">
                <a16:creationId xmlns:a16="http://schemas.microsoft.com/office/drawing/2014/main" id="{3407A674-B04E-4676-9A11-847C240A5DD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143000"/>
            <a:ext cx="6781800" cy="6629400"/>
          </a:xfr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A420354-E4DB-4CF2-B0FC-E0C8DF5817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8585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731"/>
    </mc:Choice>
    <mc:Fallback xmlns="">
      <p:transition spd="slow" advTm="587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893DABBF-35DE-4862-9032-9A490E3B39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200" dirty="0">
                <a:solidFill>
                  <a:schemeClr val="bg1"/>
                </a:solidFill>
              </a:rPr>
              <a:t>Sick Note</a:t>
            </a:r>
            <a:br>
              <a:rPr lang="en-US" sz="2250" dirty="0">
                <a:solidFill>
                  <a:schemeClr val="accent1">
                    <a:satMod val="150000"/>
                  </a:schemeClr>
                </a:solidFill>
              </a:rPr>
            </a:br>
            <a:br>
              <a:rPr lang="en-US" sz="2250" dirty="0">
                <a:solidFill>
                  <a:schemeClr val="accent1">
                    <a:satMod val="150000"/>
                  </a:schemeClr>
                </a:solidFill>
              </a:rPr>
            </a:br>
            <a:endParaRPr lang="en-US" sz="1400" dirty="0">
              <a:solidFill>
                <a:schemeClr val="accent1">
                  <a:satMod val="150000"/>
                </a:schemeClr>
              </a:solidFill>
            </a:endParaRPr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907B6B65-C719-4F62-BF44-B893C4785D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-137160" fontAlgn="auto">
              <a:spcAft>
                <a:spcPts val="0"/>
              </a:spcAft>
              <a:defRPr/>
            </a:pPr>
            <a:endParaRPr lang="en-US" altLang="en-US" sz="1425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2532" name="Picture 4" descr="misc 3">
            <a:extLst>
              <a:ext uri="{FF2B5EF4-FFF2-40B4-BE49-F238E27FC236}">
                <a16:creationId xmlns:a16="http://schemas.microsoft.com/office/drawing/2014/main" id="{849FA535-B1E7-46C0-BF27-A8432DAFA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95400"/>
            <a:ext cx="62484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282E8C4-8AE8-4414-9FA2-4076938959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8585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613"/>
    </mc:Choice>
    <mc:Fallback xmlns="">
      <p:transition spd="slow" advTm="236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5F713ED8-986D-4260-AE92-8EAC69CDD2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solidFill>
                  <a:schemeClr val="bg1"/>
                </a:solidFill>
              </a:rPr>
              <a:t>Diabetes Flow Sheet</a:t>
            </a:r>
            <a:br>
              <a:rPr lang="en-US" sz="3600" dirty="0">
                <a:solidFill>
                  <a:schemeClr val="bg1"/>
                </a:solidFill>
              </a:rPr>
            </a:br>
            <a:br>
              <a:rPr lang="en-US" sz="3600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Flow sheets also available for other chronic conditions</a:t>
            </a:r>
            <a:br>
              <a:rPr lang="en-US" sz="2250" dirty="0">
                <a:solidFill>
                  <a:schemeClr val="accent1">
                    <a:satMod val="150000"/>
                  </a:schemeClr>
                </a:solidFill>
              </a:rPr>
            </a:br>
            <a:br>
              <a:rPr lang="en-US" sz="2250" dirty="0">
                <a:solidFill>
                  <a:schemeClr val="accent1">
                    <a:satMod val="150000"/>
                  </a:schemeClr>
                </a:solidFill>
              </a:rPr>
            </a:br>
            <a:br>
              <a:rPr lang="en-US" sz="2250" dirty="0">
                <a:solidFill>
                  <a:schemeClr val="accent1">
                    <a:satMod val="150000"/>
                  </a:schemeClr>
                </a:solidFill>
              </a:rPr>
            </a:br>
            <a:br>
              <a:rPr lang="en-US" sz="2250" dirty="0">
                <a:solidFill>
                  <a:schemeClr val="accent1">
                    <a:satMod val="150000"/>
                  </a:schemeClr>
                </a:solidFill>
              </a:rPr>
            </a:br>
            <a:r>
              <a:rPr lang="en-US" sz="2250" dirty="0">
                <a:solidFill>
                  <a:schemeClr val="accent1">
                    <a:satMod val="150000"/>
                  </a:schemeClr>
                </a:solidFill>
              </a:rPr>
              <a:t> </a:t>
            </a:r>
            <a:endParaRPr lang="en-US" sz="1400" dirty="0">
              <a:solidFill>
                <a:schemeClr val="accent1">
                  <a:satMod val="150000"/>
                </a:schemeClr>
              </a:solidFill>
            </a:endParaRP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9E29E180-9299-4563-B019-07EC6725D9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-137160" fontAlgn="auto">
              <a:spcAft>
                <a:spcPts val="0"/>
              </a:spcAft>
              <a:defRPr/>
            </a:pPr>
            <a:endParaRPr lang="en-US" altLang="en-US" sz="1425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3556" name="Picture 4" descr="diabetes 1">
            <a:extLst>
              <a:ext uri="{FF2B5EF4-FFF2-40B4-BE49-F238E27FC236}">
                <a16:creationId xmlns:a16="http://schemas.microsoft.com/office/drawing/2014/main" id="{4FB6387A-98A6-42BE-87EF-5EAD6C04E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471155"/>
            <a:ext cx="61722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65F03AA-A841-4E7B-986F-416DEC8978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8585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139"/>
    </mc:Choice>
    <mc:Fallback xmlns="">
      <p:transition spd="slow" advTm="401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>
            <a:extLst>
              <a:ext uri="{FF2B5EF4-FFF2-40B4-BE49-F238E27FC236}">
                <a16:creationId xmlns:a16="http://schemas.microsoft.com/office/drawing/2014/main" id="{0D689DE4-EAB2-4A84-A0D5-8E9261BB3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sz="3200" dirty="0"/>
              <a:t>Pearls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CDC064-C7B2-40C6-BE6F-90F4001A07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-137160" fontAlgn="auto">
              <a:spcAft>
                <a:spcPts val="0"/>
              </a:spcAft>
              <a:defRPr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As an auditor, look for cohesive information – can you tell what is going on with the patient? 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37160" indent="-137160" fontAlgn="auto">
              <a:spcAft>
                <a:spcPts val="0"/>
              </a:spcAft>
              <a:defRPr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Adequate history and physical exam</a:t>
            </a:r>
          </a:p>
          <a:p>
            <a:pPr marL="137160" indent="-137160" fontAlgn="auto">
              <a:spcAft>
                <a:spcPts val="0"/>
              </a:spcAft>
              <a:defRPr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Recording of prescriptions</a:t>
            </a:r>
          </a:p>
          <a:p>
            <a:pPr marL="137160" indent="-137160" fontAlgn="auto">
              <a:spcAft>
                <a:spcPts val="0"/>
              </a:spcAft>
              <a:defRPr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Completion of problem lists, past history, social and family history</a:t>
            </a:r>
          </a:p>
          <a:p>
            <a:pPr marL="137160" indent="-137160" fontAlgn="auto">
              <a:spcAft>
                <a:spcPts val="0"/>
              </a:spcAft>
              <a:defRPr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Use/overuse of templates or macros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50C98D8-4EEA-45E4-B9DD-CBE7DCE6B7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8585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441"/>
    </mc:Choice>
    <mc:Fallback xmlns="">
      <p:transition spd="slow" advTm="784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>
            <a:extLst>
              <a:ext uri="{FF2B5EF4-FFF2-40B4-BE49-F238E27FC236}">
                <a16:creationId xmlns:a16="http://schemas.microsoft.com/office/drawing/2014/main" id="{A0C18331-BB8F-4838-B2BC-EB56A2520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CA" altLang="en-US" sz="2800" dirty="0"/>
              <a:t>Disclosure</a:t>
            </a:r>
          </a:p>
        </p:txBody>
      </p:sp>
      <p:sp>
        <p:nvSpPr>
          <p:cNvPr id="8195" name="Content Placeholder 2">
            <a:extLst>
              <a:ext uri="{FF2B5EF4-FFF2-40B4-BE49-F238E27FC236}">
                <a16:creationId xmlns:a16="http://schemas.microsoft.com/office/drawing/2014/main" id="{7E8E687C-66BA-422D-A83D-AA1BCB4A90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-137160" fontAlgn="auto">
              <a:spcAft>
                <a:spcPts val="0"/>
              </a:spcAft>
              <a:defRPr/>
            </a:pPr>
            <a:endParaRPr lang="en-CA" altLang="en-US" sz="1425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37160" indent="-137160" fontAlgn="auto">
              <a:spcAft>
                <a:spcPts val="0"/>
              </a:spcAft>
              <a:defRPr/>
            </a:pPr>
            <a:r>
              <a:rPr lang="en-CA" alt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 have no conflict of interest to disclose.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98F6842-29A4-4EA6-8C9B-42245D3713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8585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64"/>
    </mc:Choice>
    <mc:Fallback xmlns="">
      <p:transition spd="slow" advTm="39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>
            <a:extLst>
              <a:ext uri="{FF2B5EF4-FFF2-40B4-BE49-F238E27FC236}">
                <a16:creationId xmlns:a16="http://schemas.microsoft.com/office/drawing/2014/main" id="{C0B7DA33-4402-4780-BA88-C45C7D706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altLang="en-US" sz="3200" dirty="0"/>
              <a:t>Questions</a:t>
            </a:r>
          </a:p>
        </p:txBody>
      </p:sp>
      <p:sp>
        <p:nvSpPr>
          <p:cNvPr id="25603" name="Content Placeholder 2">
            <a:extLst>
              <a:ext uri="{FF2B5EF4-FFF2-40B4-BE49-F238E27FC236}">
                <a16:creationId xmlns:a16="http://schemas.microsoft.com/office/drawing/2014/main" id="{D25D1D42-3D3B-4D2D-9492-AFCBB5A74DC1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indent="0" algn="ctr">
              <a:buNone/>
            </a:pPr>
            <a:endParaRPr lang="en-US" altLang="en-US" sz="3600" dirty="0"/>
          </a:p>
          <a:p>
            <a:pPr marL="0" indent="0" algn="ctr">
              <a:buNone/>
            </a:pPr>
            <a:endParaRPr lang="en-US" altLang="en-US" sz="3600" dirty="0"/>
          </a:p>
          <a:p>
            <a:pPr marL="0" indent="0" algn="ctr">
              <a:buNone/>
            </a:pPr>
            <a:r>
              <a:rPr lang="en-US" altLang="en-US" sz="3600" dirty="0"/>
              <a:t>msinger@cpsm.mb.ca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CF977F3-12EC-455B-9B0D-3EF24A252D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8585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86"/>
    </mc:Choice>
    <mc:Fallback xmlns="">
      <p:transition spd="slow" advTm="198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E3A8D456-E481-44BF-8D58-9CB19B268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sz="3600" dirty="0"/>
              <a:t>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1279DA-37A0-47E6-97D5-2074D7A7A2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By the end of this presentation, participants should be able to 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37160" indent="-137160" fontAlgn="auto">
              <a:spcAft>
                <a:spcPts val="0"/>
              </a:spcAft>
              <a:defRPr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Identify the basic requirements of good charting</a:t>
            </a:r>
          </a:p>
          <a:p>
            <a:pPr marL="137160" indent="-137160" fontAlgn="auto">
              <a:spcAft>
                <a:spcPts val="0"/>
              </a:spcAft>
              <a:defRPr/>
            </a:pP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37160" indent="-137160" fontAlgn="auto">
              <a:spcAft>
                <a:spcPts val="0"/>
              </a:spcAft>
              <a:defRPr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Identify tools that may enable charting improvements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2CF4644-F36F-455D-A119-E35762A2D4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8585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92"/>
    </mc:Choice>
    <mc:Fallback xmlns="">
      <p:transition spd="slow" advTm="155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27130740-659C-486F-9F71-BFA846BF1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sz="3200" dirty="0"/>
              <a:t>SOAP Note Charting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3BD4DC7A-1711-42DB-804B-9076E4839550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287338" indent="-287338"/>
            <a:r>
              <a:rPr lang="en-US" altLang="en-US" sz="2800" dirty="0"/>
              <a:t>Accurate charting is a legal necessity</a:t>
            </a:r>
          </a:p>
          <a:p>
            <a:pPr marL="287338" indent="-287338">
              <a:buNone/>
            </a:pPr>
            <a:endParaRPr lang="en-US" altLang="en-US" sz="2800" dirty="0"/>
          </a:p>
          <a:p>
            <a:pPr marL="287338" indent="-287338"/>
            <a:r>
              <a:rPr lang="en-US" altLang="en-US" sz="2800" dirty="0"/>
              <a:t>Most of the clinical work we do is problem focused</a:t>
            </a:r>
          </a:p>
          <a:p>
            <a:pPr marL="287338" indent="-287338">
              <a:buNone/>
            </a:pPr>
            <a:endParaRPr lang="en-US" altLang="en-US" sz="2800" dirty="0"/>
          </a:p>
          <a:p>
            <a:pPr marL="287338" indent="-287338"/>
            <a:r>
              <a:rPr lang="en-US" altLang="en-US" sz="2800" dirty="0"/>
              <a:t>The SOAP note is the basis of the problem oriented medical record</a:t>
            </a:r>
          </a:p>
          <a:p>
            <a:pPr marL="287338" indent="-287338">
              <a:buNone/>
            </a:pPr>
            <a:endParaRPr lang="en-US" altLang="en-US" sz="2800" dirty="0"/>
          </a:p>
          <a:p>
            <a:pPr marL="287338" indent="-287338"/>
            <a:r>
              <a:rPr lang="en-US" altLang="en-US" sz="2800" dirty="0"/>
              <a:t>SOAP notes provide communication among multiple providers &amp; over multiple visits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7186377-F6A8-47D2-B24E-91B8EABFA1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8585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387"/>
    </mc:Choice>
    <mc:Fallback xmlns="">
      <p:transition spd="slow" advTm="523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0D3E47A6-D378-4B57-8FE7-814A50608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sz="3200" dirty="0"/>
              <a:t>SOAP Notes</a:t>
            </a: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F16FE53E-32EA-49B3-AB90-3A0031B546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-137160" fontAlgn="auto">
              <a:spcAft>
                <a:spcPts val="0"/>
              </a:spcAft>
              <a:defRPr/>
            </a:pPr>
            <a:r>
              <a:rPr lang="en-US" alt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Consist of 4 parts:</a:t>
            </a:r>
          </a:p>
          <a:p>
            <a:pPr marL="137160" indent="-137160" fontAlgn="auto">
              <a:spcAft>
                <a:spcPts val="0"/>
              </a:spcAft>
              <a:buNone/>
              <a:defRPr/>
            </a:pPr>
            <a:r>
              <a:rPr lang="en-US" alt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S – Subjective</a:t>
            </a:r>
          </a:p>
          <a:p>
            <a:pPr marL="137160" indent="-137160" fontAlgn="auto">
              <a:spcAft>
                <a:spcPts val="0"/>
              </a:spcAft>
              <a:buNone/>
              <a:defRPr/>
            </a:pPr>
            <a:r>
              <a:rPr lang="en-US" alt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O – Objective</a:t>
            </a:r>
          </a:p>
          <a:p>
            <a:pPr marL="137160" indent="-137160" fontAlgn="auto">
              <a:spcAft>
                <a:spcPts val="0"/>
              </a:spcAft>
              <a:buNone/>
              <a:defRPr/>
            </a:pPr>
            <a:r>
              <a:rPr lang="en-US" alt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A – Assessment</a:t>
            </a:r>
          </a:p>
          <a:p>
            <a:pPr marL="137160" indent="-137160" fontAlgn="auto">
              <a:spcAft>
                <a:spcPts val="0"/>
              </a:spcAft>
              <a:buNone/>
              <a:defRPr/>
            </a:pPr>
            <a:r>
              <a:rPr lang="en-US" alt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P – Plan</a:t>
            </a:r>
          </a:p>
          <a:p>
            <a:pPr marL="137160" indent="-137160" fontAlgn="auto">
              <a:spcAft>
                <a:spcPts val="0"/>
              </a:spcAft>
              <a:buNone/>
              <a:defRPr/>
            </a:pPr>
            <a:endParaRPr lang="en-US" alt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37160" indent="-137160" fontAlgn="auto">
              <a:spcAft>
                <a:spcPts val="0"/>
              </a:spcAft>
              <a:defRPr/>
            </a:pPr>
            <a:r>
              <a:rPr lang="en-US" alt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Should be concise and clear</a:t>
            </a:r>
          </a:p>
          <a:p>
            <a:pPr marL="137160" indent="-137160" fontAlgn="auto">
              <a:spcAft>
                <a:spcPts val="0"/>
              </a:spcAft>
              <a:buNone/>
              <a:defRPr/>
            </a:pPr>
            <a:endParaRPr lang="en-US" alt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37160" indent="-137160" fontAlgn="auto">
              <a:spcAft>
                <a:spcPts val="0"/>
              </a:spcAft>
              <a:defRPr/>
            </a:pPr>
            <a:r>
              <a:rPr lang="en-US" alt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Reflect thought process</a:t>
            </a:r>
          </a:p>
          <a:p>
            <a:pPr marL="137160" indent="-137160" fontAlgn="auto">
              <a:spcAft>
                <a:spcPts val="0"/>
              </a:spcAft>
              <a:defRPr/>
            </a:pPr>
            <a:endParaRPr lang="en-US" altLang="en-US" sz="1425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37160" indent="-137160" fontAlgn="auto">
              <a:spcAft>
                <a:spcPts val="0"/>
              </a:spcAft>
              <a:defRPr/>
            </a:pPr>
            <a:endParaRPr lang="en-US" altLang="en-US" sz="1425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37160" indent="-137160" fontAlgn="auto">
              <a:spcAft>
                <a:spcPts val="0"/>
              </a:spcAft>
              <a:defRPr/>
            </a:pPr>
            <a:endParaRPr lang="en-US" altLang="en-US" sz="1425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37160" indent="-137160" fontAlgn="auto">
              <a:spcAft>
                <a:spcPts val="0"/>
              </a:spcAft>
              <a:defRPr/>
            </a:pPr>
            <a:endParaRPr lang="en-US" altLang="en-US" sz="142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5DE6594-1AD0-42DB-A51D-D13F04D21D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8585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879"/>
    </mc:Choice>
    <mc:Fallback xmlns="">
      <p:transition spd="slow" advTm="518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8FB9D7C6-335E-4308-B319-2093C172B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sz="3600" dirty="0"/>
              <a:t>Subjective</a:t>
            </a: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E60123CB-4005-4792-ABC0-88482864A79F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3962400" y="1152146"/>
            <a:ext cx="7315200" cy="682752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altLang="en-US" sz="2400" dirty="0"/>
              <a:t>Chief complaint -  may include direct quotes from patient</a:t>
            </a:r>
          </a:p>
          <a:p>
            <a:pPr>
              <a:buFont typeface="Wingdings" panose="05000000000000000000" pitchFamily="2" charset="2"/>
              <a:buNone/>
            </a:pPr>
            <a:endParaRPr lang="en-US" altLang="en-US" sz="2400" dirty="0"/>
          </a:p>
          <a:p>
            <a:r>
              <a:rPr lang="en-US" altLang="en-US" sz="2400" dirty="0"/>
              <a:t>Chronologic account of events including current status of symptoms</a:t>
            </a:r>
          </a:p>
          <a:p>
            <a:pPr>
              <a:buFont typeface="Wingdings" panose="05000000000000000000" pitchFamily="2" charset="2"/>
              <a:buNone/>
            </a:pPr>
            <a:endParaRPr lang="en-US" altLang="en-US" sz="2400" dirty="0"/>
          </a:p>
          <a:p>
            <a:r>
              <a:rPr lang="en-US" altLang="en-US" sz="2400" dirty="0"/>
              <a:t>Should include pertinent positives &amp; negatives</a:t>
            </a:r>
          </a:p>
          <a:p>
            <a:endParaRPr lang="en-US" altLang="en-US" sz="2400" dirty="0"/>
          </a:p>
          <a:p>
            <a:r>
              <a:rPr lang="en-US" altLang="en-US" sz="2400" dirty="0"/>
              <a:t>Should indicate effect on level of function, if applicable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B37E8E9-FD3E-4496-9D48-9D0A584301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8585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817"/>
    </mc:Choice>
    <mc:Fallback xmlns="">
      <p:transition spd="slow" advTm="568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8A2C779A-15F3-4F0E-A2B6-564C0E324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sz="3600" dirty="0"/>
              <a:t>Objective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7B76FA2E-598F-4C21-B24D-1CB9D5318C20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288036" indent="-288036" fontAlgn="auto">
              <a:spcAft>
                <a:spcPts val="0"/>
              </a:spcAft>
              <a:defRPr/>
            </a:pPr>
            <a:r>
              <a:rPr lang="en-US" alt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Physical exam including vital signs</a:t>
            </a:r>
          </a:p>
          <a:p>
            <a:pPr marL="288036" indent="-288036" fontAlgn="auto">
              <a:spcAft>
                <a:spcPts val="0"/>
              </a:spcAft>
              <a:defRPr/>
            </a:pPr>
            <a:endParaRPr lang="en-CA" alt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8036" indent="-288036" fontAlgn="auto">
              <a:spcAft>
                <a:spcPts val="0"/>
              </a:spcAft>
              <a:defRPr/>
            </a:pPr>
            <a:r>
              <a:rPr lang="en-CA" alt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Should include pertinent positives (abnormal findings) and negatives (normal findings)</a:t>
            </a:r>
            <a:endParaRPr lang="en-US" alt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19062" indent="0" fontAlgn="auto">
              <a:spcAft>
                <a:spcPts val="0"/>
              </a:spcAft>
              <a:buNone/>
              <a:defRPr/>
            </a:pPr>
            <a:endParaRPr lang="en-US" alt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8036" indent="-288036" fontAlgn="auto">
              <a:spcAft>
                <a:spcPts val="0"/>
              </a:spcAft>
              <a:defRPr/>
            </a:pPr>
            <a:r>
              <a:rPr lang="en-US" alt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Available lab data</a:t>
            </a:r>
          </a:p>
          <a:p>
            <a:pPr marL="288036" indent="-288036" fontAlgn="auto">
              <a:spcAft>
                <a:spcPts val="0"/>
              </a:spcAft>
              <a:buNone/>
              <a:defRPr/>
            </a:pPr>
            <a:endParaRPr lang="en-US" alt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8036" indent="-288036" fontAlgn="auto">
              <a:spcAft>
                <a:spcPts val="0"/>
              </a:spcAft>
              <a:defRPr/>
            </a:pPr>
            <a:r>
              <a:rPr lang="en-US" alt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Available X-ray &amp; other diagnostic tests</a:t>
            </a:r>
          </a:p>
          <a:p>
            <a:pPr marL="288036" indent="-288036" fontAlgn="auto">
              <a:spcAft>
                <a:spcPts val="0"/>
              </a:spcAft>
              <a:buNone/>
              <a:defRPr/>
            </a:pPr>
            <a:endParaRPr lang="en-US" alt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8036" indent="-288036" fontAlgn="auto">
              <a:spcAft>
                <a:spcPts val="0"/>
              </a:spcAft>
              <a:defRPr/>
            </a:pPr>
            <a:endParaRPr lang="en-US" alt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E3DD177-24C6-4802-AB2D-F40B48E023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8585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934"/>
    </mc:Choice>
    <mc:Fallback xmlns="">
      <p:transition spd="slow" advTm="399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177735D9-B88A-4F5B-99D7-D6F278B11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sz="3600" dirty="0"/>
              <a:t>Assessment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0C9931C0-1AFD-47E6-9461-5E43B6FF3415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altLang="en-US" sz="2800" dirty="0"/>
              <a:t>Interpretation of the patient’s problem(s) – listed individually</a:t>
            </a:r>
          </a:p>
          <a:p>
            <a:pPr>
              <a:buFont typeface="Wingdings" panose="05000000000000000000" pitchFamily="2" charset="2"/>
              <a:buNone/>
            </a:pPr>
            <a:endParaRPr lang="en-US" altLang="en-US" sz="2800" dirty="0"/>
          </a:p>
          <a:p>
            <a:r>
              <a:rPr lang="en-US" altLang="en-US" sz="2800" dirty="0"/>
              <a:t>Differential diagnosis of the problem(s) </a:t>
            </a:r>
          </a:p>
          <a:p>
            <a:pPr>
              <a:buFont typeface="Wingdings" panose="05000000000000000000" pitchFamily="2" charset="2"/>
              <a:buNone/>
            </a:pPr>
            <a:endParaRPr lang="en-US" altLang="en-US" sz="2800" dirty="0"/>
          </a:p>
          <a:p>
            <a:r>
              <a:rPr lang="en-US" altLang="en-US" sz="2800" dirty="0"/>
              <a:t>Update on current status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DCAEB86-575F-4790-8E3D-396C8CABE1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8585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778"/>
    </mc:Choice>
    <mc:Fallback xmlns="">
      <p:transition spd="slow" advTm="397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A237E4BA-DEFA-4D3A-AD3B-101050204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sz="3600" dirty="0"/>
              <a:t>Plan</a:t>
            </a: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D523082C-D312-4823-B77E-36190D78C927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altLang="en-US" sz="2400" dirty="0"/>
              <a:t>Treatment for each of the problems listed in the assessment</a:t>
            </a:r>
          </a:p>
          <a:p>
            <a:pPr>
              <a:buFont typeface="Wingdings" panose="05000000000000000000" pitchFamily="2" charset="2"/>
              <a:buNone/>
            </a:pPr>
            <a:endParaRPr lang="en-US" altLang="en-US" sz="2400" dirty="0"/>
          </a:p>
          <a:p>
            <a:r>
              <a:rPr lang="en-US" altLang="en-US" sz="2400" dirty="0"/>
              <a:t>Should include tests, prescriptions, recommendations</a:t>
            </a:r>
          </a:p>
          <a:p>
            <a:pPr>
              <a:buFont typeface="Wingdings" panose="05000000000000000000" pitchFamily="2" charset="2"/>
              <a:buNone/>
            </a:pPr>
            <a:endParaRPr lang="en-US" altLang="en-US" sz="2400" dirty="0"/>
          </a:p>
          <a:p>
            <a:r>
              <a:rPr lang="en-US" altLang="en-US" sz="2400" dirty="0"/>
              <a:t>Should also include when to return &amp; what to do if symptoms worsen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6EE3AB2-519E-493A-9E88-9A53964671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8585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199"/>
    </mc:Choice>
    <mc:Fallback xmlns="">
      <p:transition spd="slow" advTm="521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rame">
  <a:themeElements>
    <a:clrScheme name="Fram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39D77354-939E-4A26-AE51-B3F9618B14B7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Frame</Template>
  <TotalTime>553</TotalTime>
  <Words>373</Words>
  <Application>Microsoft Office PowerPoint</Application>
  <PresentationFormat>Custom</PresentationFormat>
  <Paragraphs>92</Paragraphs>
  <Slides>20</Slides>
  <Notes>0</Notes>
  <HiddenSlides>0</HiddenSlides>
  <MMClips>19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Corbel</vt:lpstr>
      <vt:lpstr>Wingdings</vt:lpstr>
      <vt:lpstr>Wingdings 2</vt:lpstr>
      <vt:lpstr>Frame</vt:lpstr>
      <vt:lpstr>Medical Record Keeping</vt:lpstr>
      <vt:lpstr>Disclosure</vt:lpstr>
      <vt:lpstr>Learning Objectives</vt:lpstr>
      <vt:lpstr>SOAP Note Charting</vt:lpstr>
      <vt:lpstr>SOAP Notes</vt:lpstr>
      <vt:lpstr>Subjective</vt:lpstr>
      <vt:lpstr>Objective</vt:lpstr>
      <vt:lpstr>Assessment</vt:lpstr>
      <vt:lpstr>Plan</vt:lpstr>
      <vt:lpstr>Forms/Cumulative Information</vt:lpstr>
      <vt:lpstr>Cumulative Patient Profile</vt:lpstr>
      <vt:lpstr>Prenatal Forms  </vt:lpstr>
      <vt:lpstr>Prenatal Forms </vt:lpstr>
      <vt:lpstr>Rourke Baby Record</vt:lpstr>
      <vt:lpstr>Growth Chart</vt:lpstr>
      <vt:lpstr>Referral Letter</vt:lpstr>
      <vt:lpstr>Sick Note  </vt:lpstr>
      <vt:lpstr>Diabetes Flow Sheet  Flow sheets also available for other chronic conditions     </vt:lpstr>
      <vt:lpstr>Pearls</vt:lpstr>
      <vt:lpstr>Questions</vt:lpstr>
    </vt:vector>
  </TitlesOfParts>
  <Company>The University of Manitoba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Medical Record Keeping</dc:title>
  <dc:creator>Medicine</dc:creator>
  <cp:lastModifiedBy>Marilyn</cp:lastModifiedBy>
  <cp:revision>32</cp:revision>
  <cp:lastPrinted>2012-09-11T14:57:50Z</cp:lastPrinted>
  <dcterms:created xsi:type="dcterms:W3CDTF">2008-03-06T18:29:50Z</dcterms:created>
  <dcterms:modified xsi:type="dcterms:W3CDTF">2020-11-20T00:54:48Z</dcterms:modified>
</cp:coreProperties>
</file>