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Lst>
  <p:notesMasterIdLst>
    <p:notesMasterId r:id="rId62"/>
  </p:notesMasterIdLst>
  <p:handoutMasterIdLst>
    <p:handoutMasterId r:id="rId63"/>
  </p:handoutMasterIdLst>
  <p:sldIdLst>
    <p:sldId id="256" r:id="rId3"/>
    <p:sldId id="257" r:id="rId4"/>
    <p:sldId id="342" r:id="rId5"/>
    <p:sldId id="261" r:id="rId6"/>
    <p:sldId id="259" r:id="rId7"/>
    <p:sldId id="297" r:id="rId8"/>
    <p:sldId id="282" r:id="rId9"/>
    <p:sldId id="343" r:id="rId10"/>
    <p:sldId id="289" r:id="rId11"/>
    <p:sldId id="298" r:id="rId12"/>
    <p:sldId id="335" r:id="rId13"/>
    <p:sldId id="290" r:id="rId14"/>
    <p:sldId id="283" r:id="rId15"/>
    <p:sldId id="313" r:id="rId16"/>
    <p:sldId id="344" r:id="rId17"/>
    <p:sldId id="319" r:id="rId18"/>
    <p:sldId id="277" r:id="rId19"/>
    <p:sldId id="302" r:id="rId20"/>
    <p:sldId id="300" r:id="rId21"/>
    <p:sldId id="301" r:id="rId22"/>
    <p:sldId id="310" r:id="rId23"/>
    <p:sldId id="324" r:id="rId24"/>
    <p:sldId id="307" r:id="rId25"/>
    <p:sldId id="304" r:id="rId26"/>
    <p:sldId id="353" r:id="rId27"/>
    <p:sldId id="303" r:id="rId28"/>
    <p:sldId id="306" r:id="rId29"/>
    <p:sldId id="312" r:id="rId30"/>
    <p:sldId id="278" r:id="rId31"/>
    <p:sldId id="345" r:id="rId32"/>
    <p:sldId id="262" r:id="rId33"/>
    <p:sldId id="315" r:id="rId34"/>
    <p:sldId id="316" r:id="rId35"/>
    <p:sldId id="354" r:id="rId36"/>
    <p:sldId id="325" r:id="rId37"/>
    <p:sldId id="326" r:id="rId38"/>
    <p:sldId id="284" r:id="rId39"/>
    <p:sldId id="346" r:id="rId40"/>
    <p:sldId id="268" r:id="rId41"/>
    <p:sldId id="293" r:id="rId42"/>
    <p:sldId id="272" r:id="rId43"/>
    <p:sldId id="296" r:id="rId44"/>
    <p:sldId id="355" r:id="rId45"/>
    <p:sldId id="317" r:id="rId46"/>
    <p:sldId id="263" r:id="rId47"/>
    <p:sldId id="264" r:id="rId48"/>
    <p:sldId id="265" r:id="rId49"/>
    <p:sldId id="356" r:id="rId50"/>
    <p:sldId id="291" r:id="rId51"/>
    <p:sldId id="347" r:id="rId52"/>
    <p:sldId id="266" r:id="rId53"/>
    <p:sldId id="323" r:id="rId54"/>
    <p:sldId id="311" r:id="rId55"/>
    <p:sldId id="333" r:id="rId56"/>
    <p:sldId id="357" r:id="rId57"/>
    <p:sldId id="339" r:id="rId58"/>
    <p:sldId id="328" r:id="rId59"/>
    <p:sldId id="352" r:id="rId60"/>
    <p:sldId id="348" r:id="rId61"/>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059" autoAdjust="0"/>
  </p:normalViewPr>
  <p:slideViewPr>
    <p:cSldViewPr snapToGrid="0">
      <p:cViewPr varScale="1">
        <p:scale>
          <a:sx n="56" d="100"/>
          <a:sy n="56" d="100"/>
        </p:scale>
        <p:origin x="1685"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svg"/><Relationship Id="rId1" Type="http://schemas.openxmlformats.org/officeDocument/2006/relationships/image" Target="../media/image12.png"/><Relationship Id="rId6" Type="http://schemas.openxmlformats.org/officeDocument/2006/relationships/image" Target="../media/image20.svg"/><Relationship Id="rId5" Type="http://schemas.openxmlformats.org/officeDocument/2006/relationships/image" Target="../media/image14.png"/><Relationship Id="rId4" Type="http://schemas.openxmlformats.org/officeDocument/2006/relationships/image" Target="../media/image18.svg"/></Relationships>
</file>

<file path=ppt/diagrams/_rels/data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3.svg"/><Relationship Id="rId1" Type="http://schemas.openxmlformats.org/officeDocument/2006/relationships/image" Target="../media/image34.png"/><Relationship Id="rId6" Type="http://schemas.openxmlformats.org/officeDocument/2006/relationships/image" Target="../media/image47.svg"/><Relationship Id="rId5" Type="http://schemas.openxmlformats.org/officeDocument/2006/relationships/image" Target="../media/image36.png"/><Relationship Id="rId4" Type="http://schemas.openxmlformats.org/officeDocument/2006/relationships/image" Target="../media/image45.svg"/></Relationships>
</file>

<file path=ppt/diagrams/_rels/data8.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50.svg"/><Relationship Id="rId1" Type="http://schemas.openxmlformats.org/officeDocument/2006/relationships/image" Target="../media/image39.png"/><Relationship Id="rId6" Type="http://schemas.openxmlformats.org/officeDocument/2006/relationships/image" Target="../media/image54.svg"/><Relationship Id="rId5" Type="http://schemas.openxmlformats.org/officeDocument/2006/relationships/image" Target="../media/image41.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svg"/><Relationship Id="rId1" Type="http://schemas.openxmlformats.org/officeDocument/2006/relationships/image" Target="../media/image12.png"/><Relationship Id="rId6" Type="http://schemas.openxmlformats.org/officeDocument/2006/relationships/image" Target="../media/image20.svg"/><Relationship Id="rId5" Type="http://schemas.openxmlformats.org/officeDocument/2006/relationships/image" Target="../media/image14.png"/><Relationship Id="rId4" Type="http://schemas.openxmlformats.org/officeDocument/2006/relationships/image" Target="../media/image1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3.svg"/><Relationship Id="rId1" Type="http://schemas.openxmlformats.org/officeDocument/2006/relationships/image" Target="../media/image34.png"/><Relationship Id="rId6" Type="http://schemas.openxmlformats.org/officeDocument/2006/relationships/image" Target="../media/image47.svg"/><Relationship Id="rId5" Type="http://schemas.openxmlformats.org/officeDocument/2006/relationships/image" Target="../media/image36.png"/><Relationship Id="rId4" Type="http://schemas.openxmlformats.org/officeDocument/2006/relationships/image" Target="../media/image45.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50.svg"/><Relationship Id="rId1" Type="http://schemas.openxmlformats.org/officeDocument/2006/relationships/image" Target="../media/image39.png"/><Relationship Id="rId6" Type="http://schemas.openxmlformats.org/officeDocument/2006/relationships/image" Target="../media/image54.svg"/><Relationship Id="rId5" Type="http://schemas.openxmlformats.org/officeDocument/2006/relationships/image" Target="../media/image41.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6CE932-3FD8-4273-9D35-BFADD60C1A7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5524071-9271-4F29-B0AB-39FC15853FC4}">
      <dgm:prSet custT="1"/>
      <dgm:spPr/>
      <dgm:t>
        <a:bodyPr/>
        <a:lstStyle/>
        <a:p>
          <a:pPr>
            <a:lnSpc>
              <a:spcPct val="100000"/>
            </a:lnSpc>
          </a:pPr>
          <a:r>
            <a:rPr lang="en-US" sz="2300" dirty="0"/>
            <a:t>Addiction is a treatable, chronic medical disease involving complex interactions among brain circuits, genetics, the environment, and an individual’s life experiences. </a:t>
          </a:r>
        </a:p>
      </dgm:t>
    </dgm:pt>
    <dgm:pt modelId="{D2F4D7F1-116D-4842-80BA-5972115BB0DC}" type="parTrans" cxnId="{7C295DAF-FC92-4FAD-AC16-F0E454435CDF}">
      <dgm:prSet/>
      <dgm:spPr/>
      <dgm:t>
        <a:bodyPr/>
        <a:lstStyle/>
        <a:p>
          <a:endParaRPr lang="en-US"/>
        </a:p>
      </dgm:t>
    </dgm:pt>
    <dgm:pt modelId="{F61234ED-B960-4800-B73F-6FE9434D2C5A}" type="sibTrans" cxnId="{7C295DAF-FC92-4FAD-AC16-F0E454435CDF}">
      <dgm:prSet/>
      <dgm:spPr/>
      <dgm:t>
        <a:bodyPr/>
        <a:lstStyle/>
        <a:p>
          <a:pPr>
            <a:lnSpc>
              <a:spcPct val="100000"/>
            </a:lnSpc>
          </a:pPr>
          <a:endParaRPr lang="en-US"/>
        </a:p>
      </dgm:t>
    </dgm:pt>
    <dgm:pt modelId="{04266BDB-7CC0-4317-B4AE-F3B6F8150069}">
      <dgm:prSet/>
      <dgm:spPr/>
      <dgm:t>
        <a:bodyPr/>
        <a:lstStyle/>
        <a:p>
          <a:pPr>
            <a:lnSpc>
              <a:spcPct val="100000"/>
            </a:lnSpc>
          </a:pPr>
          <a:r>
            <a:rPr lang="en-US" dirty="0"/>
            <a:t>People with addiction use substances or engage in behaviors that become compulsive and often continue despite harmful consequences.  </a:t>
          </a:r>
        </a:p>
      </dgm:t>
    </dgm:pt>
    <dgm:pt modelId="{80E90AEB-056D-4B71-BE4A-AEDDCF78FA00}" type="parTrans" cxnId="{94ECC2B4-3E0E-4F2A-A5CF-33216D8D1159}">
      <dgm:prSet/>
      <dgm:spPr/>
      <dgm:t>
        <a:bodyPr/>
        <a:lstStyle/>
        <a:p>
          <a:endParaRPr lang="en-US"/>
        </a:p>
      </dgm:t>
    </dgm:pt>
    <dgm:pt modelId="{456C0719-6586-47DA-8CB2-7CA56E65D09A}" type="sibTrans" cxnId="{94ECC2B4-3E0E-4F2A-A5CF-33216D8D1159}">
      <dgm:prSet/>
      <dgm:spPr/>
      <dgm:t>
        <a:bodyPr/>
        <a:lstStyle/>
        <a:p>
          <a:pPr>
            <a:lnSpc>
              <a:spcPct val="100000"/>
            </a:lnSpc>
          </a:pPr>
          <a:endParaRPr lang="en-US"/>
        </a:p>
      </dgm:t>
    </dgm:pt>
    <dgm:pt modelId="{62CD95BD-E38F-47F5-ADF6-83C4EB37F23A}">
      <dgm:prSet/>
      <dgm:spPr/>
      <dgm:t>
        <a:bodyPr/>
        <a:lstStyle/>
        <a:p>
          <a:pPr>
            <a:lnSpc>
              <a:spcPct val="100000"/>
            </a:lnSpc>
          </a:pPr>
          <a:r>
            <a:rPr lang="en-US" dirty="0"/>
            <a:t>Prevention efforts and treatment approaches for addiction are generally as successful as those for other chronic diseases.</a:t>
          </a:r>
        </a:p>
      </dgm:t>
    </dgm:pt>
    <dgm:pt modelId="{D756FC64-D83B-4936-8E4B-152F5185E970}" type="parTrans" cxnId="{D7994507-9A7B-4708-8E2D-31E3ED39B05D}">
      <dgm:prSet/>
      <dgm:spPr/>
      <dgm:t>
        <a:bodyPr/>
        <a:lstStyle/>
        <a:p>
          <a:endParaRPr lang="en-US"/>
        </a:p>
      </dgm:t>
    </dgm:pt>
    <dgm:pt modelId="{BEAE4BC0-CCC1-4F47-A52C-5817BBDC6316}" type="sibTrans" cxnId="{D7994507-9A7B-4708-8E2D-31E3ED39B05D}">
      <dgm:prSet/>
      <dgm:spPr/>
      <dgm:t>
        <a:bodyPr/>
        <a:lstStyle/>
        <a:p>
          <a:endParaRPr lang="en-US"/>
        </a:p>
      </dgm:t>
    </dgm:pt>
    <dgm:pt modelId="{522FC513-CCD8-4347-9D19-B5232FA5CBFF}" type="pres">
      <dgm:prSet presAssocID="{E06CE932-3FD8-4273-9D35-BFADD60C1A7C}" presName="root" presStyleCnt="0">
        <dgm:presLayoutVars>
          <dgm:dir/>
          <dgm:resizeHandles val="exact"/>
        </dgm:presLayoutVars>
      </dgm:prSet>
      <dgm:spPr/>
      <dgm:t>
        <a:bodyPr/>
        <a:lstStyle/>
        <a:p>
          <a:endParaRPr lang="en-US"/>
        </a:p>
      </dgm:t>
    </dgm:pt>
    <dgm:pt modelId="{1816BF5E-9F83-41D7-B666-806E06694773}" type="pres">
      <dgm:prSet presAssocID="{F5524071-9271-4F29-B0AB-39FC15853FC4}" presName="compNode" presStyleCnt="0"/>
      <dgm:spPr/>
    </dgm:pt>
    <dgm:pt modelId="{D4206430-F8AB-4FC1-A188-D49A6058FA83}" type="pres">
      <dgm:prSet presAssocID="{F5524071-9271-4F29-B0AB-39FC15853FC4}" presName="bgRect" presStyleLbl="bgShp" presStyleIdx="0" presStyleCnt="3"/>
      <dgm:spPr>
        <a:solidFill>
          <a:schemeClr val="accent1">
            <a:lumMod val="60000"/>
            <a:lumOff val="40000"/>
          </a:schemeClr>
        </a:solidFill>
      </dgm:spPr>
    </dgm:pt>
    <dgm:pt modelId="{A7EC3AB2-CC68-421A-9AF9-314E805E8731}" type="pres">
      <dgm:prSet presAssocID="{F5524071-9271-4F29-B0AB-39FC15853FC4}"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Brain in head"/>
        </a:ext>
      </dgm:extLst>
    </dgm:pt>
    <dgm:pt modelId="{9D67D293-F06D-4AFF-8871-4BFC14428293}" type="pres">
      <dgm:prSet presAssocID="{F5524071-9271-4F29-B0AB-39FC15853FC4}" presName="spaceRect" presStyleCnt="0"/>
      <dgm:spPr/>
    </dgm:pt>
    <dgm:pt modelId="{C42A3D54-F913-4735-923E-083B8751F05D}" type="pres">
      <dgm:prSet presAssocID="{F5524071-9271-4F29-B0AB-39FC15853FC4}" presName="parTx" presStyleLbl="revTx" presStyleIdx="0" presStyleCnt="3">
        <dgm:presLayoutVars>
          <dgm:chMax val="0"/>
          <dgm:chPref val="0"/>
        </dgm:presLayoutVars>
      </dgm:prSet>
      <dgm:spPr/>
      <dgm:t>
        <a:bodyPr/>
        <a:lstStyle/>
        <a:p>
          <a:endParaRPr lang="en-US"/>
        </a:p>
      </dgm:t>
    </dgm:pt>
    <dgm:pt modelId="{A5C54A46-DB14-4057-9F16-6F08A6F700DB}" type="pres">
      <dgm:prSet presAssocID="{F61234ED-B960-4800-B73F-6FE9434D2C5A}" presName="sibTrans" presStyleCnt="0"/>
      <dgm:spPr/>
    </dgm:pt>
    <dgm:pt modelId="{6A6FFCF0-4E1F-4CD7-8050-486B10626473}" type="pres">
      <dgm:prSet presAssocID="{04266BDB-7CC0-4317-B4AE-F3B6F8150069}" presName="compNode" presStyleCnt="0"/>
      <dgm:spPr/>
    </dgm:pt>
    <dgm:pt modelId="{99F3ABB0-C252-4565-A001-2E5D9B8CD3B0}" type="pres">
      <dgm:prSet presAssocID="{04266BDB-7CC0-4317-B4AE-F3B6F8150069}" presName="bgRect" presStyleLbl="bgShp" presStyleIdx="1" presStyleCnt="3"/>
      <dgm:spPr>
        <a:solidFill>
          <a:schemeClr val="accent1">
            <a:lumMod val="60000"/>
            <a:lumOff val="40000"/>
          </a:schemeClr>
        </a:solidFill>
      </dgm:spPr>
    </dgm:pt>
    <dgm:pt modelId="{D56B4E32-105A-46C8-B41E-E2D22BEB4C55}" type="pres">
      <dgm:prSet presAssocID="{04266BDB-7CC0-4317-B4AE-F3B6F8150069}"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Medicine"/>
        </a:ext>
      </dgm:extLst>
    </dgm:pt>
    <dgm:pt modelId="{DF0C20CB-5F35-40A6-9AD8-18B35ABAC83D}" type="pres">
      <dgm:prSet presAssocID="{04266BDB-7CC0-4317-B4AE-F3B6F8150069}" presName="spaceRect" presStyleCnt="0"/>
      <dgm:spPr/>
    </dgm:pt>
    <dgm:pt modelId="{C6E7098E-F1DF-4BFB-B327-71F99EBDF843}" type="pres">
      <dgm:prSet presAssocID="{04266BDB-7CC0-4317-B4AE-F3B6F8150069}" presName="parTx" presStyleLbl="revTx" presStyleIdx="1" presStyleCnt="3">
        <dgm:presLayoutVars>
          <dgm:chMax val="0"/>
          <dgm:chPref val="0"/>
        </dgm:presLayoutVars>
      </dgm:prSet>
      <dgm:spPr/>
      <dgm:t>
        <a:bodyPr/>
        <a:lstStyle/>
        <a:p>
          <a:endParaRPr lang="en-US"/>
        </a:p>
      </dgm:t>
    </dgm:pt>
    <dgm:pt modelId="{FBE659C9-DD83-4355-8F40-9D1468B1F397}" type="pres">
      <dgm:prSet presAssocID="{456C0719-6586-47DA-8CB2-7CA56E65D09A}" presName="sibTrans" presStyleCnt="0"/>
      <dgm:spPr/>
    </dgm:pt>
    <dgm:pt modelId="{B424CF42-6F9D-4EC0-9F0D-AFD1186D9EC8}" type="pres">
      <dgm:prSet presAssocID="{62CD95BD-E38F-47F5-ADF6-83C4EB37F23A}" presName="compNode" presStyleCnt="0"/>
      <dgm:spPr/>
    </dgm:pt>
    <dgm:pt modelId="{E7554998-F112-43BC-8EF9-B40B43E29A51}" type="pres">
      <dgm:prSet presAssocID="{62CD95BD-E38F-47F5-ADF6-83C4EB37F23A}" presName="bgRect" presStyleLbl="bgShp" presStyleIdx="2" presStyleCnt="3"/>
      <dgm:spPr>
        <a:solidFill>
          <a:schemeClr val="accent1">
            <a:lumMod val="60000"/>
            <a:lumOff val="40000"/>
          </a:schemeClr>
        </a:solidFill>
      </dgm:spPr>
    </dgm:pt>
    <dgm:pt modelId="{E6384FB2-021C-4EFD-9A27-02906C85502F}" type="pres">
      <dgm:prSet presAssocID="{62CD95BD-E38F-47F5-ADF6-83C4EB37F23A}"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Doctor"/>
        </a:ext>
      </dgm:extLst>
    </dgm:pt>
    <dgm:pt modelId="{64BA1C36-E9AF-4AAF-B735-097E79344308}" type="pres">
      <dgm:prSet presAssocID="{62CD95BD-E38F-47F5-ADF6-83C4EB37F23A}" presName="spaceRect" presStyleCnt="0"/>
      <dgm:spPr/>
    </dgm:pt>
    <dgm:pt modelId="{25EFAC53-B7FC-454E-AB89-176A8D2C3838}" type="pres">
      <dgm:prSet presAssocID="{62CD95BD-E38F-47F5-ADF6-83C4EB37F23A}" presName="parTx" presStyleLbl="revTx" presStyleIdx="2" presStyleCnt="3">
        <dgm:presLayoutVars>
          <dgm:chMax val="0"/>
          <dgm:chPref val="0"/>
        </dgm:presLayoutVars>
      </dgm:prSet>
      <dgm:spPr/>
      <dgm:t>
        <a:bodyPr/>
        <a:lstStyle/>
        <a:p>
          <a:endParaRPr lang="en-US"/>
        </a:p>
      </dgm:t>
    </dgm:pt>
  </dgm:ptLst>
  <dgm:cxnLst>
    <dgm:cxn modelId="{D7994507-9A7B-4708-8E2D-31E3ED39B05D}" srcId="{E06CE932-3FD8-4273-9D35-BFADD60C1A7C}" destId="{62CD95BD-E38F-47F5-ADF6-83C4EB37F23A}" srcOrd="2" destOrd="0" parTransId="{D756FC64-D83B-4936-8E4B-152F5185E970}" sibTransId="{BEAE4BC0-CCC1-4F47-A52C-5817BBDC6316}"/>
    <dgm:cxn modelId="{7C295DAF-FC92-4FAD-AC16-F0E454435CDF}" srcId="{E06CE932-3FD8-4273-9D35-BFADD60C1A7C}" destId="{F5524071-9271-4F29-B0AB-39FC15853FC4}" srcOrd="0" destOrd="0" parTransId="{D2F4D7F1-116D-4842-80BA-5972115BB0DC}" sibTransId="{F61234ED-B960-4800-B73F-6FE9434D2C5A}"/>
    <dgm:cxn modelId="{553CE238-447E-441C-9D48-9446CA5D5F23}" type="presOf" srcId="{F5524071-9271-4F29-B0AB-39FC15853FC4}" destId="{C42A3D54-F913-4735-923E-083B8751F05D}" srcOrd="0" destOrd="0" presId="urn:microsoft.com/office/officeart/2018/2/layout/IconVerticalSolidList"/>
    <dgm:cxn modelId="{9D33CFC8-114B-4A1C-AD13-20BCE1C8EE5D}" type="presOf" srcId="{E06CE932-3FD8-4273-9D35-BFADD60C1A7C}" destId="{522FC513-CCD8-4347-9D19-B5232FA5CBFF}" srcOrd="0" destOrd="0" presId="urn:microsoft.com/office/officeart/2018/2/layout/IconVerticalSolidList"/>
    <dgm:cxn modelId="{94ECC2B4-3E0E-4F2A-A5CF-33216D8D1159}" srcId="{E06CE932-3FD8-4273-9D35-BFADD60C1A7C}" destId="{04266BDB-7CC0-4317-B4AE-F3B6F8150069}" srcOrd="1" destOrd="0" parTransId="{80E90AEB-056D-4B71-BE4A-AEDDCF78FA00}" sibTransId="{456C0719-6586-47DA-8CB2-7CA56E65D09A}"/>
    <dgm:cxn modelId="{594FF1E4-2F12-46AA-BADC-CB67F7EE70A3}" type="presOf" srcId="{62CD95BD-E38F-47F5-ADF6-83C4EB37F23A}" destId="{25EFAC53-B7FC-454E-AB89-176A8D2C3838}" srcOrd="0" destOrd="0" presId="urn:microsoft.com/office/officeart/2018/2/layout/IconVerticalSolidList"/>
    <dgm:cxn modelId="{01EC3F2F-B725-476E-A612-B90BDD2B4FA5}" type="presOf" srcId="{04266BDB-7CC0-4317-B4AE-F3B6F8150069}" destId="{C6E7098E-F1DF-4BFB-B327-71F99EBDF843}" srcOrd="0" destOrd="0" presId="urn:microsoft.com/office/officeart/2018/2/layout/IconVerticalSolidList"/>
    <dgm:cxn modelId="{0679CB10-121F-490B-AAD7-39DDF52295D7}" type="presParOf" srcId="{522FC513-CCD8-4347-9D19-B5232FA5CBFF}" destId="{1816BF5E-9F83-41D7-B666-806E06694773}" srcOrd="0" destOrd="0" presId="urn:microsoft.com/office/officeart/2018/2/layout/IconVerticalSolidList"/>
    <dgm:cxn modelId="{316538B3-1939-4448-B330-3F0BD6BC08E2}" type="presParOf" srcId="{1816BF5E-9F83-41D7-B666-806E06694773}" destId="{D4206430-F8AB-4FC1-A188-D49A6058FA83}" srcOrd="0" destOrd="0" presId="urn:microsoft.com/office/officeart/2018/2/layout/IconVerticalSolidList"/>
    <dgm:cxn modelId="{93399DCC-4CC9-401D-A80A-AB533E0F5430}" type="presParOf" srcId="{1816BF5E-9F83-41D7-B666-806E06694773}" destId="{A7EC3AB2-CC68-421A-9AF9-314E805E8731}" srcOrd="1" destOrd="0" presId="urn:microsoft.com/office/officeart/2018/2/layout/IconVerticalSolidList"/>
    <dgm:cxn modelId="{22B7EB8F-24F7-4761-A2DA-E69FDD1E73BA}" type="presParOf" srcId="{1816BF5E-9F83-41D7-B666-806E06694773}" destId="{9D67D293-F06D-4AFF-8871-4BFC14428293}" srcOrd="2" destOrd="0" presId="urn:microsoft.com/office/officeart/2018/2/layout/IconVerticalSolidList"/>
    <dgm:cxn modelId="{8D80A2FE-E89E-4C08-BC19-FEFA98FCF6CA}" type="presParOf" srcId="{1816BF5E-9F83-41D7-B666-806E06694773}" destId="{C42A3D54-F913-4735-923E-083B8751F05D}" srcOrd="3" destOrd="0" presId="urn:microsoft.com/office/officeart/2018/2/layout/IconVerticalSolidList"/>
    <dgm:cxn modelId="{BA53F2F7-5932-493B-8B15-3975AFB5451E}" type="presParOf" srcId="{522FC513-CCD8-4347-9D19-B5232FA5CBFF}" destId="{A5C54A46-DB14-4057-9F16-6F08A6F700DB}" srcOrd="1" destOrd="0" presId="urn:microsoft.com/office/officeart/2018/2/layout/IconVerticalSolidList"/>
    <dgm:cxn modelId="{FE8452CF-94CF-4AF1-BB73-D8BA7B16660C}" type="presParOf" srcId="{522FC513-CCD8-4347-9D19-B5232FA5CBFF}" destId="{6A6FFCF0-4E1F-4CD7-8050-486B10626473}" srcOrd="2" destOrd="0" presId="urn:microsoft.com/office/officeart/2018/2/layout/IconVerticalSolidList"/>
    <dgm:cxn modelId="{791C9377-CA74-416A-83C4-1CAB0C949EEF}" type="presParOf" srcId="{6A6FFCF0-4E1F-4CD7-8050-486B10626473}" destId="{99F3ABB0-C252-4565-A001-2E5D9B8CD3B0}" srcOrd="0" destOrd="0" presId="urn:microsoft.com/office/officeart/2018/2/layout/IconVerticalSolidList"/>
    <dgm:cxn modelId="{C0DDEA36-272A-4B4D-8F4B-EA57DD9C976A}" type="presParOf" srcId="{6A6FFCF0-4E1F-4CD7-8050-486B10626473}" destId="{D56B4E32-105A-46C8-B41E-E2D22BEB4C55}" srcOrd="1" destOrd="0" presId="urn:microsoft.com/office/officeart/2018/2/layout/IconVerticalSolidList"/>
    <dgm:cxn modelId="{695E40E8-BA34-4BB6-BAB5-6C0248FEC59D}" type="presParOf" srcId="{6A6FFCF0-4E1F-4CD7-8050-486B10626473}" destId="{DF0C20CB-5F35-40A6-9AD8-18B35ABAC83D}" srcOrd="2" destOrd="0" presId="urn:microsoft.com/office/officeart/2018/2/layout/IconVerticalSolidList"/>
    <dgm:cxn modelId="{565394A0-F297-4F5C-8BB6-4B92F638343A}" type="presParOf" srcId="{6A6FFCF0-4E1F-4CD7-8050-486B10626473}" destId="{C6E7098E-F1DF-4BFB-B327-71F99EBDF843}" srcOrd="3" destOrd="0" presId="urn:microsoft.com/office/officeart/2018/2/layout/IconVerticalSolidList"/>
    <dgm:cxn modelId="{546AA01D-96D0-49D8-87BA-E6A67BDA156C}" type="presParOf" srcId="{522FC513-CCD8-4347-9D19-B5232FA5CBFF}" destId="{FBE659C9-DD83-4355-8F40-9D1468B1F397}" srcOrd="3" destOrd="0" presId="urn:microsoft.com/office/officeart/2018/2/layout/IconVerticalSolidList"/>
    <dgm:cxn modelId="{CCEB659F-CF4E-4A5C-B3B8-C6CCDB756250}" type="presParOf" srcId="{522FC513-CCD8-4347-9D19-B5232FA5CBFF}" destId="{B424CF42-6F9D-4EC0-9F0D-AFD1186D9EC8}" srcOrd="4" destOrd="0" presId="urn:microsoft.com/office/officeart/2018/2/layout/IconVerticalSolidList"/>
    <dgm:cxn modelId="{D2397DF3-5BE9-45A4-BCF6-91341AB6176B}" type="presParOf" srcId="{B424CF42-6F9D-4EC0-9F0D-AFD1186D9EC8}" destId="{E7554998-F112-43BC-8EF9-B40B43E29A51}" srcOrd="0" destOrd="0" presId="urn:microsoft.com/office/officeart/2018/2/layout/IconVerticalSolidList"/>
    <dgm:cxn modelId="{562BA79D-74AA-4562-9E00-BE8844ED6681}" type="presParOf" srcId="{B424CF42-6F9D-4EC0-9F0D-AFD1186D9EC8}" destId="{E6384FB2-021C-4EFD-9A27-02906C85502F}" srcOrd="1" destOrd="0" presId="urn:microsoft.com/office/officeart/2018/2/layout/IconVerticalSolidList"/>
    <dgm:cxn modelId="{7242A97D-F511-4E4C-9739-76BA94C69349}" type="presParOf" srcId="{B424CF42-6F9D-4EC0-9F0D-AFD1186D9EC8}" destId="{64BA1C36-E9AF-4AAF-B735-097E79344308}" srcOrd="2" destOrd="0" presId="urn:microsoft.com/office/officeart/2018/2/layout/IconVerticalSolidList"/>
    <dgm:cxn modelId="{EB4E73A3-8310-4D5F-A8F7-DD8882A914C7}" type="presParOf" srcId="{B424CF42-6F9D-4EC0-9F0D-AFD1186D9EC8}" destId="{25EFAC53-B7FC-454E-AB89-176A8D2C383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897C40-465E-4FA1-80B3-1ECB24F889E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D6AD985-62E4-4524-AA65-B6547739319C}">
      <dgm:prSet/>
      <dgm:spPr>
        <a:solidFill>
          <a:srgbClr val="FFC000"/>
        </a:solidFill>
      </dgm:spPr>
      <dgm:t>
        <a:bodyPr/>
        <a:lstStyle/>
        <a:p>
          <a:r>
            <a:rPr lang="en-US" dirty="0">
              <a:solidFill>
                <a:schemeClr val="tx1"/>
              </a:solidFill>
            </a:rPr>
            <a:t>Level of understanding remarkable:</a:t>
          </a:r>
        </a:p>
      </dgm:t>
    </dgm:pt>
    <dgm:pt modelId="{1FACA2C9-9F9C-49AE-8BEF-F147C7A2B6F1}" type="parTrans" cxnId="{C7722590-EA58-4544-B571-033456C1F12B}">
      <dgm:prSet/>
      <dgm:spPr/>
      <dgm:t>
        <a:bodyPr/>
        <a:lstStyle/>
        <a:p>
          <a:endParaRPr lang="en-US"/>
        </a:p>
      </dgm:t>
    </dgm:pt>
    <dgm:pt modelId="{5D428C04-EE27-44E4-BB2E-9104E9A6C563}" type="sibTrans" cxnId="{C7722590-EA58-4544-B571-033456C1F12B}">
      <dgm:prSet/>
      <dgm:spPr/>
      <dgm:t>
        <a:bodyPr/>
        <a:lstStyle/>
        <a:p>
          <a:endParaRPr lang="en-US"/>
        </a:p>
      </dgm:t>
    </dgm:pt>
    <dgm:pt modelId="{7DFDB3BD-CBB1-4EA7-98AD-A6C835448461}">
      <dgm:prSet/>
      <dgm:spPr/>
      <dgm:t>
        <a:bodyPr/>
        <a:lstStyle/>
        <a:p>
          <a:r>
            <a:rPr lang="en-US"/>
            <a:t>Structural understanding</a:t>
          </a:r>
        </a:p>
      </dgm:t>
    </dgm:pt>
    <dgm:pt modelId="{E9CB5293-4175-43B7-A96F-A42DD347D5AA}" type="parTrans" cxnId="{A1208DC8-3CE0-40F5-A499-026C13106958}">
      <dgm:prSet/>
      <dgm:spPr/>
      <dgm:t>
        <a:bodyPr/>
        <a:lstStyle/>
        <a:p>
          <a:endParaRPr lang="en-US"/>
        </a:p>
      </dgm:t>
    </dgm:pt>
    <dgm:pt modelId="{51C0016B-4094-41B2-A54A-729020B633C8}" type="sibTrans" cxnId="{A1208DC8-3CE0-40F5-A499-026C13106958}">
      <dgm:prSet/>
      <dgm:spPr/>
      <dgm:t>
        <a:bodyPr/>
        <a:lstStyle/>
        <a:p>
          <a:endParaRPr lang="en-US"/>
        </a:p>
      </dgm:t>
    </dgm:pt>
    <dgm:pt modelId="{35A7CB86-238A-4C7A-9CF5-5616F1FC057F}">
      <dgm:prSet/>
      <dgm:spPr/>
      <dgm:t>
        <a:bodyPr/>
        <a:lstStyle/>
        <a:p>
          <a:r>
            <a:rPr lang="en-US"/>
            <a:t>Brain and behavior understanding</a:t>
          </a:r>
        </a:p>
      </dgm:t>
    </dgm:pt>
    <dgm:pt modelId="{C2A40CA6-B484-43BB-AA2B-C3D4BAF3C266}" type="parTrans" cxnId="{E6D9278D-9DF0-4869-BB28-3F2EFCC509DF}">
      <dgm:prSet/>
      <dgm:spPr/>
      <dgm:t>
        <a:bodyPr/>
        <a:lstStyle/>
        <a:p>
          <a:endParaRPr lang="en-US"/>
        </a:p>
      </dgm:t>
    </dgm:pt>
    <dgm:pt modelId="{12572609-6C8C-4844-A189-3B26C0DB1F87}" type="sibTrans" cxnId="{E6D9278D-9DF0-4869-BB28-3F2EFCC509DF}">
      <dgm:prSet/>
      <dgm:spPr/>
      <dgm:t>
        <a:bodyPr/>
        <a:lstStyle/>
        <a:p>
          <a:endParaRPr lang="en-US"/>
        </a:p>
      </dgm:t>
    </dgm:pt>
    <dgm:pt modelId="{A49547C9-B97C-4A98-B705-F3AEC7275C27}">
      <dgm:prSet/>
      <dgm:spPr>
        <a:solidFill>
          <a:srgbClr val="FFC000"/>
        </a:solidFill>
      </dgm:spPr>
      <dgm:t>
        <a:bodyPr/>
        <a:lstStyle/>
        <a:p>
          <a:r>
            <a:rPr lang="en-US" dirty="0">
              <a:solidFill>
                <a:schemeClr val="tx1"/>
              </a:solidFill>
            </a:rPr>
            <a:t>Disappointments:</a:t>
          </a:r>
        </a:p>
      </dgm:t>
    </dgm:pt>
    <dgm:pt modelId="{118212A8-6A8D-4395-9AD4-CC1F64ACCD43}" type="parTrans" cxnId="{0DEDF04F-5061-469C-81C9-86E65A0BB72E}">
      <dgm:prSet/>
      <dgm:spPr/>
      <dgm:t>
        <a:bodyPr/>
        <a:lstStyle/>
        <a:p>
          <a:endParaRPr lang="en-US"/>
        </a:p>
      </dgm:t>
    </dgm:pt>
    <dgm:pt modelId="{B72BEFF4-9A3F-43C8-AB9D-32045C971748}" type="sibTrans" cxnId="{0DEDF04F-5061-469C-81C9-86E65A0BB72E}">
      <dgm:prSet/>
      <dgm:spPr/>
      <dgm:t>
        <a:bodyPr/>
        <a:lstStyle/>
        <a:p>
          <a:endParaRPr lang="en-US"/>
        </a:p>
      </dgm:t>
    </dgm:pt>
    <dgm:pt modelId="{4484FBEE-7B9E-4F3B-890B-D46A935BBFC1}">
      <dgm:prSet/>
      <dgm:spPr/>
      <dgm:t>
        <a:bodyPr/>
        <a:lstStyle/>
        <a:p>
          <a:r>
            <a:rPr lang="en-US"/>
            <a:t>Translation from bench to bedside (clinical practice)</a:t>
          </a:r>
        </a:p>
      </dgm:t>
    </dgm:pt>
    <dgm:pt modelId="{A7BE7AF0-F47A-4D58-8336-984E6513A7CA}" type="parTrans" cxnId="{CA66A968-307B-41E4-935D-D1DDFE89806B}">
      <dgm:prSet/>
      <dgm:spPr/>
      <dgm:t>
        <a:bodyPr/>
        <a:lstStyle/>
        <a:p>
          <a:endParaRPr lang="en-US"/>
        </a:p>
      </dgm:t>
    </dgm:pt>
    <dgm:pt modelId="{A4CE8D33-CA3B-431B-8AAF-D44EF00121C9}" type="sibTrans" cxnId="{CA66A968-307B-41E4-935D-D1DDFE89806B}">
      <dgm:prSet/>
      <dgm:spPr/>
      <dgm:t>
        <a:bodyPr/>
        <a:lstStyle/>
        <a:p>
          <a:endParaRPr lang="en-US"/>
        </a:p>
      </dgm:t>
    </dgm:pt>
    <dgm:pt modelId="{BFC86FBF-A614-4D0F-A0EC-15A25F629D12}" type="pres">
      <dgm:prSet presAssocID="{67897C40-465E-4FA1-80B3-1ECB24F889E8}" presName="linear" presStyleCnt="0">
        <dgm:presLayoutVars>
          <dgm:dir/>
          <dgm:animLvl val="lvl"/>
          <dgm:resizeHandles val="exact"/>
        </dgm:presLayoutVars>
      </dgm:prSet>
      <dgm:spPr/>
      <dgm:t>
        <a:bodyPr/>
        <a:lstStyle/>
        <a:p>
          <a:endParaRPr lang="en-US"/>
        </a:p>
      </dgm:t>
    </dgm:pt>
    <dgm:pt modelId="{38FE2BFD-2948-4CE8-B0CC-FE27D4692135}" type="pres">
      <dgm:prSet presAssocID="{DD6AD985-62E4-4524-AA65-B6547739319C}" presName="parentLin" presStyleCnt="0"/>
      <dgm:spPr/>
    </dgm:pt>
    <dgm:pt modelId="{2282AE07-3009-40E7-8125-804C7FE171A8}" type="pres">
      <dgm:prSet presAssocID="{DD6AD985-62E4-4524-AA65-B6547739319C}" presName="parentLeftMargin" presStyleLbl="node1" presStyleIdx="0" presStyleCnt="2"/>
      <dgm:spPr/>
      <dgm:t>
        <a:bodyPr/>
        <a:lstStyle/>
        <a:p>
          <a:endParaRPr lang="en-US"/>
        </a:p>
      </dgm:t>
    </dgm:pt>
    <dgm:pt modelId="{D9D336FE-B945-453F-9418-02590DEEBE53}" type="pres">
      <dgm:prSet presAssocID="{DD6AD985-62E4-4524-AA65-B6547739319C}" presName="parentText" presStyleLbl="node1" presStyleIdx="0" presStyleCnt="2">
        <dgm:presLayoutVars>
          <dgm:chMax val="0"/>
          <dgm:bulletEnabled val="1"/>
        </dgm:presLayoutVars>
      </dgm:prSet>
      <dgm:spPr/>
      <dgm:t>
        <a:bodyPr/>
        <a:lstStyle/>
        <a:p>
          <a:endParaRPr lang="en-US"/>
        </a:p>
      </dgm:t>
    </dgm:pt>
    <dgm:pt modelId="{6582C0D1-E53D-497A-B98C-7F2BCFCE4DFB}" type="pres">
      <dgm:prSet presAssocID="{DD6AD985-62E4-4524-AA65-B6547739319C}" presName="negativeSpace" presStyleCnt="0"/>
      <dgm:spPr/>
    </dgm:pt>
    <dgm:pt modelId="{818A8C88-DE7E-4A29-A463-1B8E374F1F56}" type="pres">
      <dgm:prSet presAssocID="{DD6AD985-62E4-4524-AA65-B6547739319C}" presName="childText" presStyleLbl="conFgAcc1" presStyleIdx="0" presStyleCnt="2">
        <dgm:presLayoutVars>
          <dgm:bulletEnabled val="1"/>
        </dgm:presLayoutVars>
      </dgm:prSet>
      <dgm:spPr/>
      <dgm:t>
        <a:bodyPr/>
        <a:lstStyle/>
        <a:p>
          <a:endParaRPr lang="en-US"/>
        </a:p>
      </dgm:t>
    </dgm:pt>
    <dgm:pt modelId="{F4786848-9B88-4BB3-8BFB-FDD7F243F372}" type="pres">
      <dgm:prSet presAssocID="{5D428C04-EE27-44E4-BB2E-9104E9A6C563}" presName="spaceBetweenRectangles" presStyleCnt="0"/>
      <dgm:spPr/>
    </dgm:pt>
    <dgm:pt modelId="{FD380EB8-C22F-4B47-BCB2-EDFC3AAAB0EA}" type="pres">
      <dgm:prSet presAssocID="{A49547C9-B97C-4A98-B705-F3AEC7275C27}" presName="parentLin" presStyleCnt="0"/>
      <dgm:spPr/>
    </dgm:pt>
    <dgm:pt modelId="{3046A373-6960-406C-AA61-E54986AFA751}" type="pres">
      <dgm:prSet presAssocID="{A49547C9-B97C-4A98-B705-F3AEC7275C27}" presName="parentLeftMargin" presStyleLbl="node1" presStyleIdx="0" presStyleCnt="2"/>
      <dgm:spPr/>
      <dgm:t>
        <a:bodyPr/>
        <a:lstStyle/>
        <a:p>
          <a:endParaRPr lang="en-US"/>
        </a:p>
      </dgm:t>
    </dgm:pt>
    <dgm:pt modelId="{937DC238-8A82-4453-A710-8092077164B9}" type="pres">
      <dgm:prSet presAssocID="{A49547C9-B97C-4A98-B705-F3AEC7275C27}" presName="parentText" presStyleLbl="node1" presStyleIdx="1" presStyleCnt="2">
        <dgm:presLayoutVars>
          <dgm:chMax val="0"/>
          <dgm:bulletEnabled val="1"/>
        </dgm:presLayoutVars>
      </dgm:prSet>
      <dgm:spPr/>
      <dgm:t>
        <a:bodyPr/>
        <a:lstStyle/>
        <a:p>
          <a:endParaRPr lang="en-US"/>
        </a:p>
      </dgm:t>
    </dgm:pt>
    <dgm:pt modelId="{37E812AB-424D-4193-A5C6-5A604F5DE952}" type="pres">
      <dgm:prSet presAssocID="{A49547C9-B97C-4A98-B705-F3AEC7275C27}" presName="negativeSpace" presStyleCnt="0"/>
      <dgm:spPr/>
    </dgm:pt>
    <dgm:pt modelId="{A823823E-59D4-4959-947E-0081A2268DED}" type="pres">
      <dgm:prSet presAssocID="{A49547C9-B97C-4A98-B705-F3AEC7275C27}" presName="childText" presStyleLbl="conFgAcc1" presStyleIdx="1" presStyleCnt="2">
        <dgm:presLayoutVars>
          <dgm:bulletEnabled val="1"/>
        </dgm:presLayoutVars>
      </dgm:prSet>
      <dgm:spPr/>
      <dgm:t>
        <a:bodyPr/>
        <a:lstStyle/>
        <a:p>
          <a:endParaRPr lang="en-US"/>
        </a:p>
      </dgm:t>
    </dgm:pt>
  </dgm:ptLst>
  <dgm:cxnLst>
    <dgm:cxn modelId="{E7388C91-94AF-4800-B35D-90EC71D82CF2}" type="presOf" srcId="{4484FBEE-7B9E-4F3B-890B-D46A935BBFC1}" destId="{A823823E-59D4-4959-947E-0081A2268DED}" srcOrd="0" destOrd="0" presId="urn:microsoft.com/office/officeart/2005/8/layout/list1"/>
    <dgm:cxn modelId="{F9F9E680-962F-4606-A3CC-ADA71E7DB97E}" type="presOf" srcId="{DD6AD985-62E4-4524-AA65-B6547739319C}" destId="{2282AE07-3009-40E7-8125-804C7FE171A8}" srcOrd="0" destOrd="0" presId="urn:microsoft.com/office/officeart/2005/8/layout/list1"/>
    <dgm:cxn modelId="{A1208DC8-3CE0-40F5-A499-026C13106958}" srcId="{DD6AD985-62E4-4524-AA65-B6547739319C}" destId="{7DFDB3BD-CBB1-4EA7-98AD-A6C835448461}" srcOrd="0" destOrd="0" parTransId="{E9CB5293-4175-43B7-A96F-A42DD347D5AA}" sibTransId="{51C0016B-4094-41B2-A54A-729020B633C8}"/>
    <dgm:cxn modelId="{C033507B-4669-4172-A1B4-CF762BB8E440}" type="presOf" srcId="{DD6AD985-62E4-4524-AA65-B6547739319C}" destId="{D9D336FE-B945-453F-9418-02590DEEBE53}" srcOrd="1" destOrd="0" presId="urn:microsoft.com/office/officeart/2005/8/layout/list1"/>
    <dgm:cxn modelId="{C7722590-EA58-4544-B571-033456C1F12B}" srcId="{67897C40-465E-4FA1-80B3-1ECB24F889E8}" destId="{DD6AD985-62E4-4524-AA65-B6547739319C}" srcOrd="0" destOrd="0" parTransId="{1FACA2C9-9F9C-49AE-8BEF-F147C7A2B6F1}" sibTransId="{5D428C04-EE27-44E4-BB2E-9104E9A6C563}"/>
    <dgm:cxn modelId="{0DEDF04F-5061-469C-81C9-86E65A0BB72E}" srcId="{67897C40-465E-4FA1-80B3-1ECB24F889E8}" destId="{A49547C9-B97C-4A98-B705-F3AEC7275C27}" srcOrd="1" destOrd="0" parTransId="{118212A8-6A8D-4395-9AD4-CC1F64ACCD43}" sibTransId="{B72BEFF4-9A3F-43C8-AB9D-32045C971748}"/>
    <dgm:cxn modelId="{95502FFA-745A-48E4-BB49-5907FE9C51F1}" type="presOf" srcId="{35A7CB86-238A-4C7A-9CF5-5616F1FC057F}" destId="{818A8C88-DE7E-4A29-A463-1B8E374F1F56}" srcOrd="0" destOrd="1" presId="urn:microsoft.com/office/officeart/2005/8/layout/list1"/>
    <dgm:cxn modelId="{CA66A968-307B-41E4-935D-D1DDFE89806B}" srcId="{A49547C9-B97C-4A98-B705-F3AEC7275C27}" destId="{4484FBEE-7B9E-4F3B-890B-D46A935BBFC1}" srcOrd="0" destOrd="0" parTransId="{A7BE7AF0-F47A-4D58-8336-984E6513A7CA}" sibTransId="{A4CE8D33-CA3B-431B-8AAF-D44EF00121C9}"/>
    <dgm:cxn modelId="{688C0D47-656C-48E4-A787-239C3D2F32C5}" type="presOf" srcId="{A49547C9-B97C-4A98-B705-F3AEC7275C27}" destId="{937DC238-8A82-4453-A710-8092077164B9}" srcOrd="1" destOrd="0" presId="urn:microsoft.com/office/officeart/2005/8/layout/list1"/>
    <dgm:cxn modelId="{E6D9278D-9DF0-4869-BB28-3F2EFCC509DF}" srcId="{DD6AD985-62E4-4524-AA65-B6547739319C}" destId="{35A7CB86-238A-4C7A-9CF5-5616F1FC057F}" srcOrd="1" destOrd="0" parTransId="{C2A40CA6-B484-43BB-AA2B-C3D4BAF3C266}" sibTransId="{12572609-6C8C-4844-A189-3B26C0DB1F87}"/>
    <dgm:cxn modelId="{0DCEF2BD-528E-48B0-A977-428624A79519}" type="presOf" srcId="{7DFDB3BD-CBB1-4EA7-98AD-A6C835448461}" destId="{818A8C88-DE7E-4A29-A463-1B8E374F1F56}" srcOrd="0" destOrd="0" presId="urn:microsoft.com/office/officeart/2005/8/layout/list1"/>
    <dgm:cxn modelId="{9C89190F-DA51-43D0-8F7A-54AE0411AFDB}" type="presOf" srcId="{A49547C9-B97C-4A98-B705-F3AEC7275C27}" destId="{3046A373-6960-406C-AA61-E54986AFA751}" srcOrd="0" destOrd="0" presId="urn:microsoft.com/office/officeart/2005/8/layout/list1"/>
    <dgm:cxn modelId="{41B7F18A-C29C-4C21-828C-A1FCD31FA002}" type="presOf" srcId="{67897C40-465E-4FA1-80B3-1ECB24F889E8}" destId="{BFC86FBF-A614-4D0F-A0EC-15A25F629D12}" srcOrd="0" destOrd="0" presId="urn:microsoft.com/office/officeart/2005/8/layout/list1"/>
    <dgm:cxn modelId="{B8E21264-0F91-481F-A8DA-BC5F1409321D}" type="presParOf" srcId="{BFC86FBF-A614-4D0F-A0EC-15A25F629D12}" destId="{38FE2BFD-2948-4CE8-B0CC-FE27D4692135}" srcOrd="0" destOrd="0" presId="urn:microsoft.com/office/officeart/2005/8/layout/list1"/>
    <dgm:cxn modelId="{89E43052-694E-418B-8568-D0F22D479A2E}" type="presParOf" srcId="{38FE2BFD-2948-4CE8-B0CC-FE27D4692135}" destId="{2282AE07-3009-40E7-8125-804C7FE171A8}" srcOrd="0" destOrd="0" presId="urn:microsoft.com/office/officeart/2005/8/layout/list1"/>
    <dgm:cxn modelId="{D673BB27-C671-468E-88D3-82C5046E9903}" type="presParOf" srcId="{38FE2BFD-2948-4CE8-B0CC-FE27D4692135}" destId="{D9D336FE-B945-453F-9418-02590DEEBE53}" srcOrd="1" destOrd="0" presId="urn:microsoft.com/office/officeart/2005/8/layout/list1"/>
    <dgm:cxn modelId="{6A01B905-5277-4C67-AE8F-5C0569645F6C}" type="presParOf" srcId="{BFC86FBF-A614-4D0F-A0EC-15A25F629D12}" destId="{6582C0D1-E53D-497A-B98C-7F2BCFCE4DFB}" srcOrd="1" destOrd="0" presId="urn:microsoft.com/office/officeart/2005/8/layout/list1"/>
    <dgm:cxn modelId="{CC64A8ED-71CE-4891-98F2-D372559BF0AC}" type="presParOf" srcId="{BFC86FBF-A614-4D0F-A0EC-15A25F629D12}" destId="{818A8C88-DE7E-4A29-A463-1B8E374F1F56}" srcOrd="2" destOrd="0" presId="urn:microsoft.com/office/officeart/2005/8/layout/list1"/>
    <dgm:cxn modelId="{BF6D4C29-E7DE-4970-964C-0CCC8C7FAB39}" type="presParOf" srcId="{BFC86FBF-A614-4D0F-A0EC-15A25F629D12}" destId="{F4786848-9B88-4BB3-8BFB-FDD7F243F372}" srcOrd="3" destOrd="0" presId="urn:microsoft.com/office/officeart/2005/8/layout/list1"/>
    <dgm:cxn modelId="{64EEC980-C4EB-4EB9-97A8-77C880BEB835}" type="presParOf" srcId="{BFC86FBF-A614-4D0F-A0EC-15A25F629D12}" destId="{FD380EB8-C22F-4B47-BCB2-EDFC3AAAB0EA}" srcOrd="4" destOrd="0" presId="urn:microsoft.com/office/officeart/2005/8/layout/list1"/>
    <dgm:cxn modelId="{5832A16E-CBA9-444E-803C-091560A4907B}" type="presParOf" srcId="{FD380EB8-C22F-4B47-BCB2-EDFC3AAAB0EA}" destId="{3046A373-6960-406C-AA61-E54986AFA751}" srcOrd="0" destOrd="0" presId="urn:microsoft.com/office/officeart/2005/8/layout/list1"/>
    <dgm:cxn modelId="{CB1EA215-04CF-40D9-8353-792231CAAEB6}" type="presParOf" srcId="{FD380EB8-C22F-4B47-BCB2-EDFC3AAAB0EA}" destId="{937DC238-8A82-4453-A710-8092077164B9}" srcOrd="1" destOrd="0" presId="urn:microsoft.com/office/officeart/2005/8/layout/list1"/>
    <dgm:cxn modelId="{61F39545-A136-48C6-8539-797E347DB410}" type="presParOf" srcId="{BFC86FBF-A614-4D0F-A0EC-15A25F629D12}" destId="{37E812AB-424D-4193-A5C6-5A604F5DE952}" srcOrd="5" destOrd="0" presId="urn:microsoft.com/office/officeart/2005/8/layout/list1"/>
    <dgm:cxn modelId="{9F089642-E1A0-41DC-96C2-45290F7A5815}" type="presParOf" srcId="{BFC86FBF-A614-4D0F-A0EC-15A25F629D12}" destId="{A823823E-59D4-4959-947E-0081A2268DE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33552C-98D0-4E6E-9959-9E02AA6EA264}"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CA"/>
        </a:p>
      </dgm:t>
    </dgm:pt>
    <dgm:pt modelId="{2488D5CB-9BA3-4679-884B-049EEDC4984C}">
      <dgm:prSet/>
      <dgm:spPr/>
      <dgm:t>
        <a:bodyPr/>
        <a:lstStyle/>
        <a:p>
          <a:r>
            <a:rPr lang="en-US" dirty="0">
              <a:solidFill>
                <a:schemeClr val="tx1"/>
              </a:solidFill>
            </a:rPr>
            <a:t>Principles of CBT</a:t>
          </a:r>
          <a:endParaRPr lang="en-CA" dirty="0">
            <a:solidFill>
              <a:schemeClr val="tx1"/>
            </a:solidFill>
          </a:endParaRPr>
        </a:p>
      </dgm:t>
    </dgm:pt>
    <dgm:pt modelId="{0D238FE9-0657-46F5-9049-13D4674B8E5B}" type="parTrans" cxnId="{675B333E-0E4C-4707-8A73-5169D89CC0E5}">
      <dgm:prSet/>
      <dgm:spPr/>
      <dgm:t>
        <a:bodyPr/>
        <a:lstStyle/>
        <a:p>
          <a:endParaRPr lang="en-CA"/>
        </a:p>
      </dgm:t>
    </dgm:pt>
    <dgm:pt modelId="{960608FC-BA17-4753-9467-F65442A26D60}" type="sibTrans" cxnId="{675B333E-0E4C-4707-8A73-5169D89CC0E5}">
      <dgm:prSet/>
      <dgm:spPr/>
      <dgm:t>
        <a:bodyPr/>
        <a:lstStyle/>
        <a:p>
          <a:endParaRPr lang="en-CA"/>
        </a:p>
      </dgm:t>
    </dgm:pt>
    <dgm:pt modelId="{7DB30A62-C638-408B-9657-2E903E89BF3A}">
      <dgm:prSet/>
      <dgm:spPr/>
      <dgm:t>
        <a:bodyPr/>
        <a:lstStyle/>
        <a:p>
          <a:r>
            <a:rPr lang="en-US"/>
            <a:t>Formulation (evolving)</a:t>
          </a:r>
          <a:endParaRPr lang="en-CA"/>
        </a:p>
      </dgm:t>
    </dgm:pt>
    <dgm:pt modelId="{7858ABB9-EF04-459C-A97F-17B0CB4B61D7}" type="parTrans" cxnId="{DBA04BC5-AEFB-4C2D-81DD-9330F2A9B6EE}">
      <dgm:prSet/>
      <dgm:spPr/>
      <dgm:t>
        <a:bodyPr/>
        <a:lstStyle/>
        <a:p>
          <a:endParaRPr lang="en-CA"/>
        </a:p>
      </dgm:t>
    </dgm:pt>
    <dgm:pt modelId="{62656760-11F4-487D-B98B-47D3F5189174}" type="sibTrans" cxnId="{DBA04BC5-AEFB-4C2D-81DD-9330F2A9B6EE}">
      <dgm:prSet/>
      <dgm:spPr/>
      <dgm:t>
        <a:bodyPr/>
        <a:lstStyle/>
        <a:p>
          <a:endParaRPr lang="en-CA"/>
        </a:p>
      </dgm:t>
    </dgm:pt>
    <dgm:pt modelId="{D575D3BB-F1B4-4586-9FB6-4B44F51E2378}">
      <dgm:prSet/>
      <dgm:spPr/>
      <dgm:t>
        <a:bodyPr/>
        <a:lstStyle/>
        <a:p>
          <a:r>
            <a:rPr lang="en-US"/>
            <a:t>Therapeutic alliance</a:t>
          </a:r>
          <a:endParaRPr lang="en-CA"/>
        </a:p>
      </dgm:t>
    </dgm:pt>
    <dgm:pt modelId="{1A35240D-E398-4D5B-AA43-EB2B9391FACF}" type="parTrans" cxnId="{47BEF558-B295-4DC7-BE79-FBFF8CCAD530}">
      <dgm:prSet/>
      <dgm:spPr/>
      <dgm:t>
        <a:bodyPr/>
        <a:lstStyle/>
        <a:p>
          <a:endParaRPr lang="en-CA"/>
        </a:p>
      </dgm:t>
    </dgm:pt>
    <dgm:pt modelId="{4EFC7BDD-9781-45D5-8144-A19817650F9C}" type="sibTrans" cxnId="{47BEF558-B295-4DC7-BE79-FBFF8CCAD530}">
      <dgm:prSet/>
      <dgm:spPr/>
      <dgm:t>
        <a:bodyPr/>
        <a:lstStyle/>
        <a:p>
          <a:endParaRPr lang="en-CA"/>
        </a:p>
      </dgm:t>
    </dgm:pt>
    <dgm:pt modelId="{9E2E6AA8-8707-4AF4-8242-4063339489AA}">
      <dgm:prSet/>
      <dgm:spPr/>
      <dgm:t>
        <a:bodyPr/>
        <a:lstStyle/>
        <a:p>
          <a:r>
            <a:rPr lang="en-US"/>
            <a:t>Collaboration and active participation</a:t>
          </a:r>
          <a:endParaRPr lang="en-CA"/>
        </a:p>
      </dgm:t>
    </dgm:pt>
    <dgm:pt modelId="{653D156E-B118-42CD-81DD-70A8C0548E00}" type="parTrans" cxnId="{35E07E98-1678-49B8-9A8B-9426B46A6188}">
      <dgm:prSet/>
      <dgm:spPr/>
      <dgm:t>
        <a:bodyPr/>
        <a:lstStyle/>
        <a:p>
          <a:endParaRPr lang="en-CA"/>
        </a:p>
      </dgm:t>
    </dgm:pt>
    <dgm:pt modelId="{ACA42843-24BD-4A00-8DD1-129B69061DB1}" type="sibTrans" cxnId="{35E07E98-1678-49B8-9A8B-9426B46A6188}">
      <dgm:prSet/>
      <dgm:spPr/>
      <dgm:t>
        <a:bodyPr/>
        <a:lstStyle/>
        <a:p>
          <a:endParaRPr lang="en-CA"/>
        </a:p>
      </dgm:t>
    </dgm:pt>
    <dgm:pt modelId="{7B9BA7A8-56FF-47E0-AE82-9F0A07C93EDF}">
      <dgm:prSet/>
      <dgm:spPr/>
      <dgm:t>
        <a:bodyPr/>
        <a:lstStyle/>
        <a:p>
          <a:r>
            <a:rPr lang="en-US"/>
            <a:t>Goal oriented and problem focused</a:t>
          </a:r>
          <a:endParaRPr lang="en-CA"/>
        </a:p>
      </dgm:t>
    </dgm:pt>
    <dgm:pt modelId="{0BD2C287-F740-40C3-8271-0C73C90F0157}" type="parTrans" cxnId="{43CEE11A-7DED-4C37-A520-E79F77EC004C}">
      <dgm:prSet/>
      <dgm:spPr/>
      <dgm:t>
        <a:bodyPr/>
        <a:lstStyle/>
        <a:p>
          <a:endParaRPr lang="en-CA"/>
        </a:p>
      </dgm:t>
    </dgm:pt>
    <dgm:pt modelId="{11FE0587-9D7D-4B3C-9B37-A6E9CD2A295C}" type="sibTrans" cxnId="{43CEE11A-7DED-4C37-A520-E79F77EC004C}">
      <dgm:prSet/>
      <dgm:spPr/>
      <dgm:t>
        <a:bodyPr/>
        <a:lstStyle/>
        <a:p>
          <a:endParaRPr lang="en-CA"/>
        </a:p>
      </dgm:t>
    </dgm:pt>
    <dgm:pt modelId="{60E5CDF8-2041-46E5-978C-DBE01AE7EEE1}">
      <dgm:prSet/>
      <dgm:spPr/>
      <dgm:t>
        <a:bodyPr/>
        <a:lstStyle/>
        <a:p>
          <a:r>
            <a:rPr lang="en-US"/>
            <a:t>Emphasis on the present</a:t>
          </a:r>
          <a:endParaRPr lang="en-CA"/>
        </a:p>
      </dgm:t>
    </dgm:pt>
    <dgm:pt modelId="{112C4632-09E0-4B86-9A35-2CD2A18CF2BD}" type="parTrans" cxnId="{4B18F485-289C-4C70-8BA1-743AC6AE8745}">
      <dgm:prSet/>
      <dgm:spPr/>
      <dgm:t>
        <a:bodyPr/>
        <a:lstStyle/>
        <a:p>
          <a:endParaRPr lang="en-CA"/>
        </a:p>
      </dgm:t>
    </dgm:pt>
    <dgm:pt modelId="{4645D90F-53F2-42CF-BB47-F3DEAFF4C063}" type="sibTrans" cxnId="{4B18F485-289C-4C70-8BA1-743AC6AE8745}">
      <dgm:prSet/>
      <dgm:spPr/>
      <dgm:t>
        <a:bodyPr/>
        <a:lstStyle/>
        <a:p>
          <a:endParaRPr lang="en-CA"/>
        </a:p>
      </dgm:t>
    </dgm:pt>
    <dgm:pt modelId="{066A28B0-27AB-4FBF-A93B-0DFE7CB400A1}">
      <dgm:prSet/>
      <dgm:spPr/>
      <dgm:t>
        <a:bodyPr/>
        <a:lstStyle/>
        <a:p>
          <a:r>
            <a:rPr lang="en-US"/>
            <a:t>Educative (teach patient to become own therapist)</a:t>
          </a:r>
          <a:endParaRPr lang="en-CA"/>
        </a:p>
      </dgm:t>
    </dgm:pt>
    <dgm:pt modelId="{B7EDE3DE-0ABC-4812-9DFE-687EC8601E28}" type="parTrans" cxnId="{8F442E40-059D-4436-9804-CE5253C4052D}">
      <dgm:prSet/>
      <dgm:spPr/>
      <dgm:t>
        <a:bodyPr/>
        <a:lstStyle/>
        <a:p>
          <a:endParaRPr lang="en-CA"/>
        </a:p>
      </dgm:t>
    </dgm:pt>
    <dgm:pt modelId="{CC73B20B-FB24-47C9-A52C-E5D3D7EFAC48}" type="sibTrans" cxnId="{8F442E40-059D-4436-9804-CE5253C4052D}">
      <dgm:prSet/>
      <dgm:spPr/>
      <dgm:t>
        <a:bodyPr/>
        <a:lstStyle/>
        <a:p>
          <a:endParaRPr lang="en-CA"/>
        </a:p>
      </dgm:t>
    </dgm:pt>
    <dgm:pt modelId="{410AA125-61D7-48FF-B273-5F453942B4F8}">
      <dgm:prSet/>
      <dgm:spPr/>
      <dgm:t>
        <a:bodyPr/>
        <a:lstStyle/>
        <a:p>
          <a:r>
            <a:rPr lang="en-US"/>
            <a:t>Time limited</a:t>
          </a:r>
          <a:endParaRPr lang="en-CA"/>
        </a:p>
      </dgm:t>
    </dgm:pt>
    <dgm:pt modelId="{81E531A4-4D0C-424A-8EC1-9FE6D06EC8D0}" type="parTrans" cxnId="{A94A6A19-D1B6-41D5-A410-82E413E1BA3A}">
      <dgm:prSet/>
      <dgm:spPr/>
      <dgm:t>
        <a:bodyPr/>
        <a:lstStyle/>
        <a:p>
          <a:endParaRPr lang="en-CA"/>
        </a:p>
      </dgm:t>
    </dgm:pt>
    <dgm:pt modelId="{ECB20015-8182-459E-9D15-3E82EF5E79CB}" type="sibTrans" cxnId="{A94A6A19-D1B6-41D5-A410-82E413E1BA3A}">
      <dgm:prSet/>
      <dgm:spPr/>
      <dgm:t>
        <a:bodyPr/>
        <a:lstStyle/>
        <a:p>
          <a:endParaRPr lang="en-CA"/>
        </a:p>
      </dgm:t>
    </dgm:pt>
    <dgm:pt modelId="{8898CEF4-50FC-4885-B214-9858F9911E5F}">
      <dgm:prSet/>
      <dgm:spPr/>
      <dgm:t>
        <a:bodyPr/>
        <a:lstStyle/>
        <a:p>
          <a:r>
            <a:rPr lang="en-US"/>
            <a:t>Structured sessions</a:t>
          </a:r>
          <a:endParaRPr lang="en-CA"/>
        </a:p>
      </dgm:t>
    </dgm:pt>
    <dgm:pt modelId="{FD808F4A-8A48-4966-81A5-8EB3C824D19B}" type="parTrans" cxnId="{09A29D64-2558-4334-9AD7-DBC06D613C9A}">
      <dgm:prSet/>
      <dgm:spPr/>
      <dgm:t>
        <a:bodyPr/>
        <a:lstStyle/>
        <a:p>
          <a:endParaRPr lang="en-CA"/>
        </a:p>
      </dgm:t>
    </dgm:pt>
    <dgm:pt modelId="{EFAA3AF5-0A16-49B5-A206-F86B4214B0A8}" type="sibTrans" cxnId="{09A29D64-2558-4334-9AD7-DBC06D613C9A}">
      <dgm:prSet/>
      <dgm:spPr/>
      <dgm:t>
        <a:bodyPr/>
        <a:lstStyle/>
        <a:p>
          <a:endParaRPr lang="en-CA"/>
        </a:p>
      </dgm:t>
    </dgm:pt>
    <dgm:pt modelId="{BAB6CEA1-20FA-4FAC-8357-3E152C971C0E}">
      <dgm:prSet/>
      <dgm:spPr/>
      <dgm:t>
        <a:bodyPr/>
        <a:lstStyle/>
        <a:p>
          <a:r>
            <a:rPr lang="en-US"/>
            <a:t>Identify and evaluate dysfunctional thoughts and beliefs</a:t>
          </a:r>
          <a:endParaRPr lang="en-CA"/>
        </a:p>
      </dgm:t>
    </dgm:pt>
    <dgm:pt modelId="{FE6566A3-A6A4-4E3B-88D5-24215BFA2D30}" type="parTrans" cxnId="{C77D4686-8312-4088-B2C1-9E7BDE052C44}">
      <dgm:prSet/>
      <dgm:spPr/>
      <dgm:t>
        <a:bodyPr/>
        <a:lstStyle/>
        <a:p>
          <a:endParaRPr lang="en-CA"/>
        </a:p>
      </dgm:t>
    </dgm:pt>
    <dgm:pt modelId="{871070D6-179A-4E40-A0D6-B89E77B8C999}" type="sibTrans" cxnId="{C77D4686-8312-4088-B2C1-9E7BDE052C44}">
      <dgm:prSet/>
      <dgm:spPr/>
      <dgm:t>
        <a:bodyPr/>
        <a:lstStyle/>
        <a:p>
          <a:endParaRPr lang="en-CA"/>
        </a:p>
      </dgm:t>
    </dgm:pt>
    <dgm:pt modelId="{AD114E10-D019-40F1-995E-EA668A3A8EE1}">
      <dgm:prSet/>
      <dgm:spPr/>
      <dgm:t>
        <a:bodyPr/>
        <a:lstStyle/>
        <a:p>
          <a:r>
            <a:rPr lang="en-US"/>
            <a:t>Variety of techs to change thinking, mood and behavior</a:t>
          </a:r>
          <a:endParaRPr lang="en-CA"/>
        </a:p>
      </dgm:t>
    </dgm:pt>
    <dgm:pt modelId="{D6595335-C353-408D-966C-D1BB6DE748F1}" type="parTrans" cxnId="{5EE60E0C-B9CA-4E61-9F91-DD933E4605F8}">
      <dgm:prSet/>
      <dgm:spPr/>
      <dgm:t>
        <a:bodyPr/>
        <a:lstStyle/>
        <a:p>
          <a:endParaRPr lang="en-CA"/>
        </a:p>
      </dgm:t>
    </dgm:pt>
    <dgm:pt modelId="{5C23CA3B-0440-457C-B2C5-FE04847306E1}" type="sibTrans" cxnId="{5EE60E0C-B9CA-4E61-9F91-DD933E4605F8}">
      <dgm:prSet/>
      <dgm:spPr/>
      <dgm:t>
        <a:bodyPr/>
        <a:lstStyle/>
        <a:p>
          <a:endParaRPr lang="en-CA"/>
        </a:p>
      </dgm:t>
    </dgm:pt>
    <dgm:pt modelId="{2B9D0704-EFF6-40E2-B436-3F55F00AC8CB}" type="pres">
      <dgm:prSet presAssocID="{2C33552C-98D0-4E6E-9959-9E02AA6EA264}" presName="Name0" presStyleCnt="0">
        <dgm:presLayoutVars>
          <dgm:dir/>
          <dgm:animLvl val="lvl"/>
          <dgm:resizeHandles val="exact"/>
        </dgm:presLayoutVars>
      </dgm:prSet>
      <dgm:spPr/>
      <dgm:t>
        <a:bodyPr/>
        <a:lstStyle/>
        <a:p>
          <a:endParaRPr lang="en-US"/>
        </a:p>
      </dgm:t>
    </dgm:pt>
    <dgm:pt modelId="{4B4F9A78-36DC-4292-B961-DB9692449EE9}" type="pres">
      <dgm:prSet presAssocID="{2488D5CB-9BA3-4679-884B-049EEDC4984C}" presName="linNode" presStyleCnt="0"/>
      <dgm:spPr/>
    </dgm:pt>
    <dgm:pt modelId="{B66A9DBF-7216-4186-BB6C-6ECC58E63E31}" type="pres">
      <dgm:prSet presAssocID="{2488D5CB-9BA3-4679-884B-049EEDC4984C}" presName="parentText" presStyleLbl="node1" presStyleIdx="0" presStyleCnt="1">
        <dgm:presLayoutVars>
          <dgm:chMax val="1"/>
          <dgm:bulletEnabled val="1"/>
        </dgm:presLayoutVars>
      </dgm:prSet>
      <dgm:spPr/>
      <dgm:t>
        <a:bodyPr/>
        <a:lstStyle/>
        <a:p>
          <a:endParaRPr lang="en-US"/>
        </a:p>
      </dgm:t>
    </dgm:pt>
    <dgm:pt modelId="{8F772848-BBC7-4D4A-99E1-7CA1CCB43D27}" type="pres">
      <dgm:prSet presAssocID="{2488D5CB-9BA3-4679-884B-049EEDC4984C}" presName="descendantText" presStyleLbl="alignAccFollowNode1" presStyleIdx="0" presStyleCnt="1">
        <dgm:presLayoutVars>
          <dgm:bulletEnabled val="1"/>
        </dgm:presLayoutVars>
      </dgm:prSet>
      <dgm:spPr/>
      <dgm:t>
        <a:bodyPr/>
        <a:lstStyle/>
        <a:p>
          <a:endParaRPr lang="en-US"/>
        </a:p>
      </dgm:t>
    </dgm:pt>
  </dgm:ptLst>
  <dgm:cxnLst>
    <dgm:cxn modelId="{4B18F485-289C-4C70-8BA1-743AC6AE8745}" srcId="{2488D5CB-9BA3-4679-884B-049EEDC4984C}" destId="{60E5CDF8-2041-46E5-978C-DBE01AE7EEE1}" srcOrd="4" destOrd="0" parTransId="{112C4632-09E0-4B86-9A35-2CD2A18CF2BD}" sibTransId="{4645D90F-53F2-42CF-BB47-F3DEAFF4C063}"/>
    <dgm:cxn modelId="{8F442E40-059D-4436-9804-CE5253C4052D}" srcId="{2488D5CB-9BA3-4679-884B-049EEDC4984C}" destId="{066A28B0-27AB-4FBF-A93B-0DFE7CB400A1}" srcOrd="5" destOrd="0" parTransId="{B7EDE3DE-0ABC-4812-9DFE-687EC8601E28}" sibTransId="{CC73B20B-FB24-47C9-A52C-E5D3D7EFAC48}"/>
    <dgm:cxn modelId="{3BC9E353-D7EF-4EF3-BE7F-428A885BF470}" type="presOf" srcId="{2C33552C-98D0-4E6E-9959-9E02AA6EA264}" destId="{2B9D0704-EFF6-40E2-B436-3F55F00AC8CB}" srcOrd="0" destOrd="0" presId="urn:microsoft.com/office/officeart/2005/8/layout/vList5"/>
    <dgm:cxn modelId="{A94A6A19-D1B6-41D5-A410-82E413E1BA3A}" srcId="{2488D5CB-9BA3-4679-884B-049EEDC4984C}" destId="{410AA125-61D7-48FF-B273-5F453942B4F8}" srcOrd="6" destOrd="0" parTransId="{81E531A4-4D0C-424A-8EC1-9FE6D06EC8D0}" sibTransId="{ECB20015-8182-459E-9D15-3E82EF5E79CB}"/>
    <dgm:cxn modelId="{47BEF558-B295-4DC7-BE79-FBFF8CCAD530}" srcId="{2488D5CB-9BA3-4679-884B-049EEDC4984C}" destId="{D575D3BB-F1B4-4586-9FB6-4B44F51E2378}" srcOrd="1" destOrd="0" parTransId="{1A35240D-E398-4D5B-AA43-EB2B9391FACF}" sibTransId="{4EFC7BDD-9781-45D5-8144-A19817650F9C}"/>
    <dgm:cxn modelId="{DBA04BC5-AEFB-4C2D-81DD-9330F2A9B6EE}" srcId="{2488D5CB-9BA3-4679-884B-049EEDC4984C}" destId="{7DB30A62-C638-408B-9657-2E903E89BF3A}" srcOrd="0" destOrd="0" parTransId="{7858ABB9-EF04-459C-A97F-17B0CB4B61D7}" sibTransId="{62656760-11F4-487D-B98B-47D3F5189174}"/>
    <dgm:cxn modelId="{D8E7EBA8-C68E-4535-AA2D-A56A30D8C8DD}" type="presOf" srcId="{7DB30A62-C638-408B-9657-2E903E89BF3A}" destId="{8F772848-BBC7-4D4A-99E1-7CA1CCB43D27}" srcOrd="0" destOrd="0" presId="urn:microsoft.com/office/officeart/2005/8/layout/vList5"/>
    <dgm:cxn modelId="{DEB165D0-D9D7-418B-81DE-033D7FE74271}" type="presOf" srcId="{BAB6CEA1-20FA-4FAC-8357-3E152C971C0E}" destId="{8F772848-BBC7-4D4A-99E1-7CA1CCB43D27}" srcOrd="0" destOrd="8" presId="urn:microsoft.com/office/officeart/2005/8/layout/vList5"/>
    <dgm:cxn modelId="{675B333E-0E4C-4707-8A73-5169D89CC0E5}" srcId="{2C33552C-98D0-4E6E-9959-9E02AA6EA264}" destId="{2488D5CB-9BA3-4679-884B-049EEDC4984C}" srcOrd="0" destOrd="0" parTransId="{0D238FE9-0657-46F5-9049-13D4674B8E5B}" sibTransId="{960608FC-BA17-4753-9467-F65442A26D60}"/>
    <dgm:cxn modelId="{09A29D64-2558-4334-9AD7-DBC06D613C9A}" srcId="{2488D5CB-9BA3-4679-884B-049EEDC4984C}" destId="{8898CEF4-50FC-4885-B214-9858F9911E5F}" srcOrd="7" destOrd="0" parTransId="{FD808F4A-8A48-4966-81A5-8EB3C824D19B}" sibTransId="{EFAA3AF5-0A16-49B5-A206-F86B4214B0A8}"/>
    <dgm:cxn modelId="{C77D4686-8312-4088-B2C1-9E7BDE052C44}" srcId="{2488D5CB-9BA3-4679-884B-049EEDC4984C}" destId="{BAB6CEA1-20FA-4FAC-8357-3E152C971C0E}" srcOrd="8" destOrd="0" parTransId="{FE6566A3-A6A4-4E3B-88D5-24215BFA2D30}" sibTransId="{871070D6-179A-4E40-A0D6-B89E77B8C999}"/>
    <dgm:cxn modelId="{A49E4293-5CAC-4B35-9A01-F352B9206B7C}" type="presOf" srcId="{AD114E10-D019-40F1-995E-EA668A3A8EE1}" destId="{8F772848-BBC7-4D4A-99E1-7CA1CCB43D27}" srcOrd="0" destOrd="9" presId="urn:microsoft.com/office/officeart/2005/8/layout/vList5"/>
    <dgm:cxn modelId="{5EE60E0C-B9CA-4E61-9F91-DD933E4605F8}" srcId="{2488D5CB-9BA3-4679-884B-049EEDC4984C}" destId="{AD114E10-D019-40F1-995E-EA668A3A8EE1}" srcOrd="9" destOrd="0" parTransId="{D6595335-C353-408D-966C-D1BB6DE748F1}" sibTransId="{5C23CA3B-0440-457C-B2C5-FE04847306E1}"/>
    <dgm:cxn modelId="{0211A584-2AF0-4F9C-8F30-3EA5FFEFDBD3}" type="presOf" srcId="{7B9BA7A8-56FF-47E0-AE82-9F0A07C93EDF}" destId="{8F772848-BBC7-4D4A-99E1-7CA1CCB43D27}" srcOrd="0" destOrd="3" presId="urn:microsoft.com/office/officeart/2005/8/layout/vList5"/>
    <dgm:cxn modelId="{35E07E98-1678-49B8-9A8B-9426B46A6188}" srcId="{2488D5CB-9BA3-4679-884B-049EEDC4984C}" destId="{9E2E6AA8-8707-4AF4-8242-4063339489AA}" srcOrd="2" destOrd="0" parTransId="{653D156E-B118-42CD-81DD-70A8C0548E00}" sibTransId="{ACA42843-24BD-4A00-8DD1-129B69061DB1}"/>
    <dgm:cxn modelId="{39F33302-A47D-4667-971F-64D622289CEF}" type="presOf" srcId="{D575D3BB-F1B4-4586-9FB6-4B44F51E2378}" destId="{8F772848-BBC7-4D4A-99E1-7CA1CCB43D27}" srcOrd="0" destOrd="1" presId="urn:microsoft.com/office/officeart/2005/8/layout/vList5"/>
    <dgm:cxn modelId="{4BE1B488-DF43-4BF4-913F-1D0FFBE62565}" type="presOf" srcId="{2488D5CB-9BA3-4679-884B-049EEDC4984C}" destId="{B66A9DBF-7216-4186-BB6C-6ECC58E63E31}" srcOrd="0" destOrd="0" presId="urn:microsoft.com/office/officeart/2005/8/layout/vList5"/>
    <dgm:cxn modelId="{612ABC9E-CAA6-4BDA-8A52-48FB54063957}" type="presOf" srcId="{60E5CDF8-2041-46E5-978C-DBE01AE7EEE1}" destId="{8F772848-BBC7-4D4A-99E1-7CA1CCB43D27}" srcOrd="0" destOrd="4" presId="urn:microsoft.com/office/officeart/2005/8/layout/vList5"/>
    <dgm:cxn modelId="{BA788CCC-B9F8-4439-9F65-FB0D845A58CE}" type="presOf" srcId="{9E2E6AA8-8707-4AF4-8242-4063339489AA}" destId="{8F772848-BBC7-4D4A-99E1-7CA1CCB43D27}" srcOrd="0" destOrd="2" presId="urn:microsoft.com/office/officeart/2005/8/layout/vList5"/>
    <dgm:cxn modelId="{27EE124D-7A6A-4CF8-AC9E-4B5D0D424CF1}" type="presOf" srcId="{8898CEF4-50FC-4885-B214-9858F9911E5F}" destId="{8F772848-BBC7-4D4A-99E1-7CA1CCB43D27}" srcOrd="0" destOrd="7" presId="urn:microsoft.com/office/officeart/2005/8/layout/vList5"/>
    <dgm:cxn modelId="{43CEE11A-7DED-4C37-A520-E79F77EC004C}" srcId="{2488D5CB-9BA3-4679-884B-049EEDC4984C}" destId="{7B9BA7A8-56FF-47E0-AE82-9F0A07C93EDF}" srcOrd="3" destOrd="0" parTransId="{0BD2C287-F740-40C3-8271-0C73C90F0157}" sibTransId="{11FE0587-9D7D-4B3C-9B37-A6E9CD2A295C}"/>
    <dgm:cxn modelId="{24AA2D25-F4D8-4B7B-934B-8DA0F9D7532E}" type="presOf" srcId="{410AA125-61D7-48FF-B273-5F453942B4F8}" destId="{8F772848-BBC7-4D4A-99E1-7CA1CCB43D27}" srcOrd="0" destOrd="6" presId="urn:microsoft.com/office/officeart/2005/8/layout/vList5"/>
    <dgm:cxn modelId="{5872CDB8-0B28-4012-9985-316EABF100D4}" type="presOf" srcId="{066A28B0-27AB-4FBF-A93B-0DFE7CB400A1}" destId="{8F772848-BBC7-4D4A-99E1-7CA1CCB43D27}" srcOrd="0" destOrd="5" presId="urn:microsoft.com/office/officeart/2005/8/layout/vList5"/>
    <dgm:cxn modelId="{EA5F0181-F9E0-4714-B3BA-BE632D0F160B}" type="presParOf" srcId="{2B9D0704-EFF6-40E2-B436-3F55F00AC8CB}" destId="{4B4F9A78-36DC-4292-B961-DB9692449EE9}" srcOrd="0" destOrd="0" presId="urn:microsoft.com/office/officeart/2005/8/layout/vList5"/>
    <dgm:cxn modelId="{207F21BC-6705-42CC-8A1A-1350156B543E}" type="presParOf" srcId="{4B4F9A78-36DC-4292-B961-DB9692449EE9}" destId="{B66A9DBF-7216-4186-BB6C-6ECC58E63E31}" srcOrd="0" destOrd="0" presId="urn:microsoft.com/office/officeart/2005/8/layout/vList5"/>
    <dgm:cxn modelId="{41FA5677-9CD5-486F-93DB-FF05FC7C983F}" type="presParOf" srcId="{4B4F9A78-36DC-4292-B961-DB9692449EE9}" destId="{8F772848-BBC7-4D4A-99E1-7CA1CCB43D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8C5157-8A87-46BA-85CD-216827E87B79}" type="doc">
      <dgm:prSet loTypeId="urn:microsoft.com/office/officeart/2005/8/layout/process4" loCatId="process" qsTypeId="urn:microsoft.com/office/officeart/2005/8/quickstyle/3d1" qsCatId="3D" csTypeId="urn:microsoft.com/office/officeart/2005/8/colors/accent1_2" csCatId="accent1" phldr="1"/>
      <dgm:spPr/>
      <dgm:t>
        <a:bodyPr/>
        <a:lstStyle/>
        <a:p>
          <a:endParaRPr lang="en-CA"/>
        </a:p>
      </dgm:t>
    </dgm:pt>
    <dgm:pt modelId="{BA1F989C-7954-412D-99EB-361DC9BEB086}">
      <dgm:prSet custT="1"/>
      <dgm:spPr/>
      <dgm:t>
        <a:bodyPr/>
        <a:lstStyle/>
        <a:p>
          <a:r>
            <a:rPr lang="en-US" sz="4000" dirty="0">
              <a:solidFill>
                <a:schemeClr val="tx1"/>
              </a:solidFill>
            </a:rPr>
            <a:t>Structure of sessions</a:t>
          </a:r>
          <a:endParaRPr lang="en-CA" sz="4000" dirty="0">
            <a:solidFill>
              <a:schemeClr val="tx1"/>
            </a:solidFill>
          </a:endParaRPr>
        </a:p>
      </dgm:t>
    </dgm:pt>
    <dgm:pt modelId="{4A76CEE6-F4A9-4F97-91B5-968DA9B19F92}" type="parTrans" cxnId="{B214D88C-3F33-4856-8033-55DB5E2F50E1}">
      <dgm:prSet/>
      <dgm:spPr/>
      <dgm:t>
        <a:bodyPr/>
        <a:lstStyle/>
        <a:p>
          <a:endParaRPr lang="en-CA"/>
        </a:p>
      </dgm:t>
    </dgm:pt>
    <dgm:pt modelId="{C65559AC-C76F-4F98-A6C3-9F7086EFB7C2}" type="sibTrans" cxnId="{B214D88C-3F33-4856-8033-55DB5E2F50E1}">
      <dgm:prSet/>
      <dgm:spPr/>
      <dgm:t>
        <a:bodyPr/>
        <a:lstStyle/>
        <a:p>
          <a:endParaRPr lang="en-CA"/>
        </a:p>
      </dgm:t>
    </dgm:pt>
    <dgm:pt modelId="{ECDD5CDC-0916-4339-99E0-2C3433605EFF}">
      <dgm:prSet/>
      <dgm:spPr/>
      <dgm:t>
        <a:bodyPr/>
        <a:lstStyle/>
        <a:p>
          <a:r>
            <a:rPr lang="en-US" dirty="0"/>
            <a:t>Mood check</a:t>
          </a:r>
          <a:endParaRPr lang="en-CA" dirty="0"/>
        </a:p>
      </dgm:t>
    </dgm:pt>
    <dgm:pt modelId="{3A67695E-280E-467A-8B87-09CC07304816}" type="parTrans" cxnId="{6F305A6B-67F0-4F21-B2F7-D3303E2B1EEC}">
      <dgm:prSet/>
      <dgm:spPr/>
      <dgm:t>
        <a:bodyPr/>
        <a:lstStyle/>
        <a:p>
          <a:endParaRPr lang="en-CA"/>
        </a:p>
      </dgm:t>
    </dgm:pt>
    <dgm:pt modelId="{EE61C574-4785-4782-ADCB-878627B9D03A}" type="sibTrans" cxnId="{6F305A6B-67F0-4F21-B2F7-D3303E2B1EEC}">
      <dgm:prSet/>
      <dgm:spPr/>
      <dgm:t>
        <a:bodyPr/>
        <a:lstStyle/>
        <a:p>
          <a:endParaRPr lang="en-CA"/>
        </a:p>
      </dgm:t>
    </dgm:pt>
    <dgm:pt modelId="{025D73F4-791C-4570-8088-E6516E5DF962}">
      <dgm:prSet/>
      <dgm:spPr/>
      <dgm:t>
        <a:bodyPr/>
        <a:lstStyle/>
        <a:p>
          <a:r>
            <a:rPr lang="en-US" dirty="0"/>
            <a:t>Bridging from previous session (may include some feedback)</a:t>
          </a:r>
          <a:endParaRPr lang="en-CA" dirty="0"/>
        </a:p>
      </dgm:t>
    </dgm:pt>
    <dgm:pt modelId="{DD1EA9D3-8D4A-42AC-A735-FD150456B31A}" type="parTrans" cxnId="{5F8DC28D-15AF-4C11-878A-AEBEEE290E54}">
      <dgm:prSet/>
      <dgm:spPr/>
      <dgm:t>
        <a:bodyPr/>
        <a:lstStyle/>
        <a:p>
          <a:endParaRPr lang="en-CA"/>
        </a:p>
      </dgm:t>
    </dgm:pt>
    <dgm:pt modelId="{6F35173E-CE60-4DFE-AF55-DAFC75E48C65}" type="sibTrans" cxnId="{5F8DC28D-15AF-4C11-878A-AEBEEE290E54}">
      <dgm:prSet/>
      <dgm:spPr/>
      <dgm:t>
        <a:bodyPr/>
        <a:lstStyle/>
        <a:p>
          <a:endParaRPr lang="en-CA"/>
        </a:p>
      </dgm:t>
    </dgm:pt>
    <dgm:pt modelId="{36A8FB5E-6370-4A5C-B328-B933D87DA891}">
      <dgm:prSet/>
      <dgm:spPr/>
      <dgm:t>
        <a:bodyPr/>
        <a:lstStyle/>
        <a:p>
          <a:r>
            <a:rPr lang="en-US" dirty="0"/>
            <a:t>Setting the agenda</a:t>
          </a:r>
          <a:endParaRPr lang="en-CA" dirty="0"/>
        </a:p>
      </dgm:t>
    </dgm:pt>
    <dgm:pt modelId="{B65F6988-C063-4EC3-9CDA-AB581C762F40}" type="parTrans" cxnId="{B4E012BE-0250-48C4-B5BD-5BF9D7B2B47D}">
      <dgm:prSet/>
      <dgm:spPr/>
      <dgm:t>
        <a:bodyPr/>
        <a:lstStyle/>
        <a:p>
          <a:endParaRPr lang="en-CA"/>
        </a:p>
      </dgm:t>
    </dgm:pt>
    <dgm:pt modelId="{0EC6F603-D68C-4770-9823-8FFA9C188F37}" type="sibTrans" cxnId="{B4E012BE-0250-48C4-B5BD-5BF9D7B2B47D}">
      <dgm:prSet/>
      <dgm:spPr/>
      <dgm:t>
        <a:bodyPr/>
        <a:lstStyle/>
        <a:p>
          <a:endParaRPr lang="en-CA"/>
        </a:p>
      </dgm:t>
    </dgm:pt>
    <dgm:pt modelId="{5352D71C-44B5-4678-9F81-646E6F4A36E5}">
      <dgm:prSet/>
      <dgm:spPr/>
      <dgm:t>
        <a:bodyPr/>
        <a:lstStyle/>
        <a:p>
          <a:r>
            <a:rPr lang="en-US" dirty="0"/>
            <a:t>Review of homework</a:t>
          </a:r>
          <a:endParaRPr lang="en-CA" dirty="0"/>
        </a:p>
      </dgm:t>
    </dgm:pt>
    <dgm:pt modelId="{2C2A8F40-5192-4F1C-A460-46BAD098B976}" type="parTrans" cxnId="{22C45D6B-C7CD-4213-8157-44B9A8EA48A3}">
      <dgm:prSet/>
      <dgm:spPr/>
      <dgm:t>
        <a:bodyPr/>
        <a:lstStyle/>
        <a:p>
          <a:endParaRPr lang="en-CA"/>
        </a:p>
      </dgm:t>
    </dgm:pt>
    <dgm:pt modelId="{16A13D27-A6C6-4B00-816C-9D3B18250407}" type="sibTrans" cxnId="{22C45D6B-C7CD-4213-8157-44B9A8EA48A3}">
      <dgm:prSet/>
      <dgm:spPr/>
      <dgm:t>
        <a:bodyPr/>
        <a:lstStyle/>
        <a:p>
          <a:endParaRPr lang="en-CA"/>
        </a:p>
      </dgm:t>
    </dgm:pt>
    <dgm:pt modelId="{D9F16867-B608-4046-B0F9-BCA352A32C9B}">
      <dgm:prSet/>
      <dgm:spPr/>
      <dgm:t>
        <a:bodyPr/>
        <a:lstStyle/>
        <a:p>
          <a:r>
            <a:rPr lang="en-US" dirty="0"/>
            <a:t>Items on the agenda (i.e., Thought Record)</a:t>
          </a:r>
          <a:endParaRPr lang="en-CA" dirty="0"/>
        </a:p>
      </dgm:t>
    </dgm:pt>
    <dgm:pt modelId="{BB21DE27-B459-44CB-9991-72A8CED26657}" type="parTrans" cxnId="{33D99C68-765A-43D0-AEC7-28851091C260}">
      <dgm:prSet/>
      <dgm:spPr/>
      <dgm:t>
        <a:bodyPr/>
        <a:lstStyle/>
        <a:p>
          <a:endParaRPr lang="en-CA"/>
        </a:p>
      </dgm:t>
    </dgm:pt>
    <dgm:pt modelId="{ACF477B7-249F-41CE-8584-DE5702F34C4A}" type="sibTrans" cxnId="{33D99C68-765A-43D0-AEC7-28851091C260}">
      <dgm:prSet/>
      <dgm:spPr/>
      <dgm:t>
        <a:bodyPr/>
        <a:lstStyle/>
        <a:p>
          <a:endParaRPr lang="en-CA"/>
        </a:p>
      </dgm:t>
    </dgm:pt>
    <dgm:pt modelId="{7947F052-7B24-4BDB-8476-33603263643F}">
      <dgm:prSet/>
      <dgm:spPr/>
      <dgm:t>
        <a:bodyPr/>
        <a:lstStyle/>
        <a:p>
          <a:r>
            <a:rPr lang="en-US" dirty="0"/>
            <a:t>Summary and Feedback</a:t>
          </a:r>
          <a:endParaRPr lang="en-CA" dirty="0"/>
        </a:p>
      </dgm:t>
    </dgm:pt>
    <dgm:pt modelId="{260B01DF-BA11-4F94-9676-C078B4C65F12}" type="parTrans" cxnId="{FB2723FE-EB02-4537-A03B-D26C5FCE4A77}">
      <dgm:prSet/>
      <dgm:spPr/>
      <dgm:t>
        <a:bodyPr/>
        <a:lstStyle/>
        <a:p>
          <a:endParaRPr lang="en-CA"/>
        </a:p>
      </dgm:t>
    </dgm:pt>
    <dgm:pt modelId="{0F4ED922-5263-49BB-A2EF-A77DBD9CE5A6}" type="sibTrans" cxnId="{FB2723FE-EB02-4537-A03B-D26C5FCE4A77}">
      <dgm:prSet/>
      <dgm:spPr/>
      <dgm:t>
        <a:bodyPr/>
        <a:lstStyle/>
        <a:p>
          <a:endParaRPr lang="en-CA"/>
        </a:p>
      </dgm:t>
    </dgm:pt>
    <dgm:pt modelId="{410E2EF6-22BD-486C-9DCE-8B92C9474750}" type="pres">
      <dgm:prSet presAssocID="{728C5157-8A87-46BA-85CD-216827E87B79}" presName="Name0" presStyleCnt="0">
        <dgm:presLayoutVars>
          <dgm:dir/>
          <dgm:animLvl val="lvl"/>
          <dgm:resizeHandles val="exact"/>
        </dgm:presLayoutVars>
      </dgm:prSet>
      <dgm:spPr/>
      <dgm:t>
        <a:bodyPr/>
        <a:lstStyle/>
        <a:p>
          <a:endParaRPr lang="en-US"/>
        </a:p>
      </dgm:t>
    </dgm:pt>
    <dgm:pt modelId="{69FA7DFA-811D-4FBE-B706-C6927BD4CF7B}" type="pres">
      <dgm:prSet presAssocID="{BA1F989C-7954-412D-99EB-361DC9BEB086}" presName="boxAndChildren" presStyleCnt="0"/>
      <dgm:spPr/>
    </dgm:pt>
    <dgm:pt modelId="{1C62CF83-8517-4ED7-A681-65908D271E90}" type="pres">
      <dgm:prSet presAssocID="{BA1F989C-7954-412D-99EB-361DC9BEB086}" presName="parentTextBox" presStyleLbl="node1" presStyleIdx="0" presStyleCnt="1"/>
      <dgm:spPr/>
      <dgm:t>
        <a:bodyPr/>
        <a:lstStyle/>
        <a:p>
          <a:endParaRPr lang="en-US"/>
        </a:p>
      </dgm:t>
    </dgm:pt>
    <dgm:pt modelId="{278D0A63-FB58-47FC-BA65-0D494E3488FA}" type="pres">
      <dgm:prSet presAssocID="{BA1F989C-7954-412D-99EB-361DC9BEB086}" presName="entireBox" presStyleLbl="node1" presStyleIdx="0" presStyleCnt="1" custLinFactNeighborX="1738" custLinFactNeighborY="2053"/>
      <dgm:spPr/>
      <dgm:t>
        <a:bodyPr/>
        <a:lstStyle/>
        <a:p>
          <a:endParaRPr lang="en-US"/>
        </a:p>
      </dgm:t>
    </dgm:pt>
    <dgm:pt modelId="{5B3C0425-FDDC-4E1B-B131-0CEDC1F82B98}" type="pres">
      <dgm:prSet presAssocID="{BA1F989C-7954-412D-99EB-361DC9BEB086}" presName="descendantBox" presStyleCnt="0"/>
      <dgm:spPr/>
    </dgm:pt>
    <dgm:pt modelId="{D3210F44-D702-4FF6-9234-8FB511B975B9}" type="pres">
      <dgm:prSet presAssocID="{ECDD5CDC-0916-4339-99E0-2C3433605EFF}" presName="childTextBox" presStyleLbl="fgAccFollowNode1" presStyleIdx="0" presStyleCnt="6">
        <dgm:presLayoutVars>
          <dgm:bulletEnabled val="1"/>
        </dgm:presLayoutVars>
      </dgm:prSet>
      <dgm:spPr/>
      <dgm:t>
        <a:bodyPr/>
        <a:lstStyle/>
        <a:p>
          <a:endParaRPr lang="en-US"/>
        </a:p>
      </dgm:t>
    </dgm:pt>
    <dgm:pt modelId="{915187D6-2D46-49DC-BC95-C51560B6A39A}" type="pres">
      <dgm:prSet presAssocID="{025D73F4-791C-4570-8088-E6516E5DF962}" presName="childTextBox" presStyleLbl="fgAccFollowNode1" presStyleIdx="1" presStyleCnt="6">
        <dgm:presLayoutVars>
          <dgm:bulletEnabled val="1"/>
        </dgm:presLayoutVars>
      </dgm:prSet>
      <dgm:spPr/>
      <dgm:t>
        <a:bodyPr/>
        <a:lstStyle/>
        <a:p>
          <a:endParaRPr lang="en-US"/>
        </a:p>
      </dgm:t>
    </dgm:pt>
    <dgm:pt modelId="{782772A9-766B-41F6-9078-0537D79A39D4}" type="pres">
      <dgm:prSet presAssocID="{36A8FB5E-6370-4A5C-B328-B933D87DA891}" presName="childTextBox" presStyleLbl="fgAccFollowNode1" presStyleIdx="2" presStyleCnt="6">
        <dgm:presLayoutVars>
          <dgm:bulletEnabled val="1"/>
        </dgm:presLayoutVars>
      </dgm:prSet>
      <dgm:spPr/>
      <dgm:t>
        <a:bodyPr/>
        <a:lstStyle/>
        <a:p>
          <a:endParaRPr lang="en-US"/>
        </a:p>
      </dgm:t>
    </dgm:pt>
    <dgm:pt modelId="{106D823B-3DCE-4371-88A8-24F43E5A73E3}" type="pres">
      <dgm:prSet presAssocID="{5352D71C-44B5-4678-9F81-646E6F4A36E5}" presName="childTextBox" presStyleLbl="fgAccFollowNode1" presStyleIdx="3" presStyleCnt="6">
        <dgm:presLayoutVars>
          <dgm:bulletEnabled val="1"/>
        </dgm:presLayoutVars>
      </dgm:prSet>
      <dgm:spPr/>
      <dgm:t>
        <a:bodyPr/>
        <a:lstStyle/>
        <a:p>
          <a:endParaRPr lang="en-US"/>
        </a:p>
      </dgm:t>
    </dgm:pt>
    <dgm:pt modelId="{7B4D29EC-F1F9-464A-8363-E0F584F75983}" type="pres">
      <dgm:prSet presAssocID="{D9F16867-B608-4046-B0F9-BCA352A32C9B}" presName="childTextBox" presStyleLbl="fgAccFollowNode1" presStyleIdx="4" presStyleCnt="6">
        <dgm:presLayoutVars>
          <dgm:bulletEnabled val="1"/>
        </dgm:presLayoutVars>
      </dgm:prSet>
      <dgm:spPr/>
      <dgm:t>
        <a:bodyPr/>
        <a:lstStyle/>
        <a:p>
          <a:endParaRPr lang="en-US"/>
        </a:p>
      </dgm:t>
    </dgm:pt>
    <dgm:pt modelId="{0CA0368E-8CA8-40EC-82BB-555A83894B12}" type="pres">
      <dgm:prSet presAssocID="{7947F052-7B24-4BDB-8476-33603263643F}" presName="childTextBox" presStyleLbl="fgAccFollowNode1" presStyleIdx="5" presStyleCnt="6">
        <dgm:presLayoutVars>
          <dgm:bulletEnabled val="1"/>
        </dgm:presLayoutVars>
      </dgm:prSet>
      <dgm:spPr/>
      <dgm:t>
        <a:bodyPr/>
        <a:lstStyle/>
        <a:p>
          <a:endParaRPr lang="en-US"/>
        </a:p>
      </dgm:t>
    </dgm:pt>
  </dgm:ptLst>
  <dgm:cxnLst>
    <dgm:cxn modelId="{317126E7-AD29-4BDF-A6C8-65FCC9478F59}" type="presOf" srcId="{7947F052-7B24-4BDB-8476-33603263643F}" destId="{0CA0368E-8CA8-40EC-82BB-555A83894B12}" srcOrd="0" destOrd="0" presId="urn:microsoft.com/office/officeart/2005/8/layout/process4"/>
    <dgm:cxn modelId="{22C45D6B-C7CD-4213-8157-44B9A8EA48A3}" srcId="{BA1F989C-7954-412D-99EB-361DC9BEB086}" destId="{5352D71C-44B5-4678-9F81-646E6F4A36E5}" srcOrd="3" destOrd="0" parTransId="{2C2A8F40-5192-4F1C-A460-46BAD098B976}" sibTransId="{16A13D27-A6C6-4B00-816C-9D3B18250407}"/>
    <dgm:cxn modelId="{6F305A6B-67F0-4F21-B2F7-D3303E2B1EEC}" srcId="{BA1F989C-7954-412D-99EB-361DC9BEB086}" destId="{ECDD5CDC-0916-4339-99E0-2C3433605EFF}" srcOrd="0" destOrd="0" parTransId="{3A67695E-280E-467A-8B87-09CC07304816}" sibTransId="{EE61C574-4785-4782-ADCB-878627B9D03A}"/>
    <dgm:cxn modelId="{AEA05192-DD6A-4254-909D-C43952DA87AA}" type="presOf" srcId="{ECDD5CDC-0916-4339-99E0-2C3433605EFF}" destId="{D3210F44-D702-4FF6-9234-8FB511B975B9}" srcOrd="0" destOrd="0" presId="urn:microsoft.com/office/officeart/2005/8/layout/process4"/>
    <dgm:cxn modelId="{4A66C213-A0D1-4524-A0C3-31BE2AE75A78}" type="presOf" srcId="{36A8FB5E-6370-4A5C-B328-B933D87DA891}" destId="{782772A9-766B-41F6-9078-0537D79A39D4}" srcOrd="0" destOrd="0" presId="urn:microsoft.com/office/officeart/2005/8/layout/process4"/>
    <dgm:cxn modelId="{FB2723FE-EB02-4537-A03B-D26C5FCE4A77}" srcId="{BA1F989C-7954-412D-99EB-361DC9BEB086}" destId="{7947F052-7B24-4BDB-8476-33603263643F}" srcOrd="5" destOrd="0" parTransId="{260B01DF-BA11-4F94-9676-C078B4C65F12}" sibTransId="{0F4ED922-5263-49BB-A2EF-A77DBD9CE5A6}"/>
    <dgm:cxn modelId="{63E8D0D7-E2D2-44BF-9A16-1B9C53DEDA14}" type="presOf" srcId="{BA1F989C-7954-412D-99EB-361DC9BEB086}" destId="{278D0A63-FB58-47FC-BA65-0D494E3488FA}" srcOrd="1" destOrd="0" presId="urn:microsoft.com/office/officeart/2005/8/layout/process4"/>
    <dgm:cxn modelId="{2BC07BE6-9721-4AEF-BF90-ECECAFE89A03}" type="presOf" srcId="{728C5157-8A87-46BA-85CD-216827E87B79}" destId="{410E2EF6-22BD-486C-9DCE-8B92C9474750}" srcOrd="0" destOrd="0" presId="urn:microsoft.com/office/officeart/2005/8/layout/process4"/>
    <dgm:cxn modelId="{AEC9B7CA-8AB0-40D0-B9DA-1B65B5F2D476}" type="presOf" srcId="{BA1F989C-7954-412D-99EB-361DC9BEB086}" destId="{1C62CF83-8517-4ED7-A681-65908D271E90}" srcOrd="0" destOrd="0" presId="urn:microsoft.com/office/officeart/2005/8/layout/process4"/>
    <dgm:cxn modelId="{9082AF91-8B95-4DE1-A8A6-4BDCE5838736}" type="presOf" srcId="{025D73F4-791C-4570-8088-E6516E5DF962}" destId="{915187D6-2D46-49DC-BC95-C51560B6A39A}" srcOrd="0" destOrd="0" presId="urn:microsoft.com/office/officeart/2005/8/layout/process4"/>
    <dgm:cxn modelId="{D9B5771B-3703-489F-818F-17987C42AA9D}" type="presOf" srcId="{5352D71C-44B5-4678-9F81-646E6F4A36E5}" destId="{106D823B-3DCE-4371-88A8-24F43E5A73E3}" srcOrd="0" destOrd="0" presId="urn:microsoft.com/office/officeart/2005/8/layout/process4"/>
    <dgm:cxn modelId="{669F951F-6652-49A1-B93F-DDE7604A7F85}" type="presOf" srcId="{D9F16867-B608-4046-B0F9-BCA352A32C9B}" destId="{7B4D29EC-F1F9-464A-8363-E0F584F75983}" srcOrd="0" destOrd="0" presId="urn:microsoft.com/office/officeart/2005/8/layout/process4"/>
    <dgm:cxn modelId="{5F8DC28D-15AF-4C11-878A-AEBEEE290E54}" srcId="{BA1F989C-7954-412D-99EB-361DC9BEB086}" destId="{025D73F4-791C-4570-8088-E6516E5DF962}" srcOrd="1" destOrd="0" parTransId="{DD1EA9D3-8D4A-42AC-A735-FD150456B31A}" sibTransId="{6F35173E-CE60-4DFE-AF55-DAFC75E48C65}"/>
    <dgm:cxn modelId="{33D99C68-765A-43D0-AEC7-28851091C260}" srcId="{BA1F989C-7954-412D-99EB-361DC9BEB086}" destId="{D9F16867-B608-4046-B0F9-BCA352A32C9B}" srcOrd="4" destOrd="0" parTransId="{BB21DE27-B459-44CB-9991-72A8CED26657}" sibTransId="{ACF477B7-249F-41CE-8584-DE5702F34C4A}"/>
    <dgm:cxn modelId="{B4E012BE-0250-48C4-B5BD-5BF9D7B2B47D}" srcId="{BA1F989C-7954-412D-99EB-361DC9BEB086}" destId="{36A8FB5E-6370-4A5C-B328-B933D87DA891}" srcOrd="2" destOrd="0" parTransId="{B65F6988-C063-4EC3-9CDA-AB581C762F40}" sibTransId="{0EC6F603-D68C-4770-9823-8FFA9C188F37}"/>
    <dgm:cxn modelId="{B214D88C-3F33-4856-8033-55DB5E2F50E1}" srcId="{728C5157-8A87-46BA-85CD-216827E87B79}" destId="{BA1F989C-7954-412D-99EB-361DC9BEB086}" srcOrd="0" destOrd="0" parTransId="{4A76CEE6-F4A9-4F97-91B5-968DA9B19F92}" sibTransId="{C65559AC-C76F-4F98-A6C3-9F7086EFB7C2}"/>
    <dgm:cxn modelId="{8FD3A268-86AB-4D70-BA53-735543017474}" type="presParOf" srcId="{410E2EF6-22BD-486C-9DCE-8B92C9474750}" destId="{69FA7DFA-811D-4FBE-B706-C6927BD4CF7B}" srcOrd="0" destOrd="0" presId="urn:microsoft.com/office/officeart/2005/8/layout/process4"/>
    <dgm:cxn modelId="{CEBA91BE-FF23-4463-9F5F-55527D003E82}" type="presParOf" srcId="{69FA7DFA-811D-4FBE-B706-C6927BD4CF7B}" destId="{1C62CF83-8517-4ED7-A681-65908D271E90}" srcOrd="0" destOrd="0" presId="urn:microsoft.com/office/officeart/2005/8/layout/process4"/>
    <dgm:cxn modelId="{CCC80EB2-BB3A-4874-B608-680AD107F82E}" type="presParOf" srcId="{69FA7DFA-811D-4FBE-B706-C6927BD4CF7B}" destId="{278D0A63-FB58-47FC-BA65-0D494E3488FA}" srcOrd="1" destOrd="0" presId="urn:microsoft.com/office/officeart/2005/8/layout/process4"/>
    <dgm:cxn modelId="{214DFD00-66E8-4E03-83E6-B917CEF53CBD}" type="presParOf" srcId="{69FA7DFA-811D-4FBE-B706-C6927BD4CF7B}" destId="{5B3C0425-FDDC-4E1B-B131-0CEDC1F82B98}" srcOrd="2" destOrd="0" presId="urn:microsoft.com/office/officeart/2005/8/layout/process4"/>
    <dgm:cxn modelId="{05A95385-D0B0-4235-A9F6-14546455E0DD}" type="presParOf" srcId="{5B3C0425-FDDC-4E1B-B131-0CEDC1F82B98}" destId="{D3210F44-D702-4FF6-9234-8FB511B975B9}" srcOrd="0" destOrd="0" presId="urn:microsoft.com/office/officeart/2005/8/layout/process4"/>
    <dgm:cxn modelId="{78A2FA80-4F6F-47CD-B5E0-064835948F64}" type="presParOf" srcId="{5B3C0425-FDDC-4E1B-B131-0CEDC1F82B98}" destId="{915187D6-2D46-49DC-BC95-C51560B6A39A}" srcOrd="1" destOrd="0" presId="urn:microsoft.com/office/officeart/2005/8/layout/process4"/>
    <dgm:cxn modelId="{2E57AACC-1412-4218-88AF-78BE97B6B1A2}" type="presParOf" srcId="{5B3C0425-FDDC-4E1B-B131-0CEDC1F82B98}" destId="{782772A9-766B-41F6-9078-0537D79A39D4}" srcOrd="2" destOrd="0" presId="urn:microsoft.com/office/officeart/2005/8/layout/process4"/>
    <dgm:cxn modelId="{C8484BAB-5A3B-4180-8DF2-10905AEA29EA}" type="presParOf" srcId="{5B3C0425-FDDC-4E1B-B131-0CEDC1F82B98}" destId="{106D823B-3DCE-4371-88A8-24F43E5A73E3}" srcOrd="3" destOrd="0" presId="urn:microsoft.com/office/officeart/2005/8/layout/process4"/>
    <dgm:cxn modelId="{2B902C91-4D67-451E-8DE8-9B7241279F1B}" type="presParOf" srcId="{5B3C0425-FDDC-4E1B-B131-0CEDC1F82B98}" destId="{7B4D29EC-F1F9-464A-8363-E0F584F75983}" srcOrd="4" destOrd="0" presId="urn:microsoft.com/office/officeart/2005/8/layout/process4"/>
    <dgm:cxn modelId="{565623F2-9AEA-45D8-A5A2-1AC6829468A9}" type="presParOf" srcId="{5B3C0425-FDDC-4E1B-B131-0CEDC1F82B98}" destId="{0CA0368E-8CA8-40EC-82BB-555A83894B12}" srcOrd="5"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580FE2-AEDD-4082-8C72-C9A62180A627}"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A68F517F-ABFB-4528-B9D6-8C58C7F50BC2}">
      <dgm:prSet custT="1"/>
      <dgm:spPr/>
      <dgm:t>
        <a:bodyPr/>
        <a:lstStyle/>
        <a:p>
          <a:r>
            <a:rPr lang="en-US" sz="1400" dirty="0"/>
            <a:t>Enlist them as informed allies, collaborators, but provide a framework</a:t>
          </a:r>
        </a:p>
      </dgm:t>
    </dgm:pt>
    <dgm:pt modelId="{A50DD37F-F22A-48CC-95C9-CBEB10A64776}" type="parTrans" cxnId="{70C5A007-BE9C-4ED2-B9F6-91F30C12ED56}">
      <dgm:prSet/>
      <dgm:spPr/>
      <dgm:t>
        <a:bodyPr/>
        <a:lstStyle/>
        <a:p>
          <a:endParaRPr lang="en-US"/>
        </a:p>
      </dgm:t>
    </dgm:pt>
    <dgm:pt modelId="{97CD2FD5-44B7-4288-AE33-33B1658FEB95}" type="sibTrans" cxnId="{70C5A007-BE9C-4ED2-B9F6-91F30C12ED56}">
      <dgm:prSet phldrT="1" phldr="0"/>
      <dgm:spPr/>
      <dgm:t>
        <a:bodyPr/>
        <a:lstStyle/>
        <a:p>
          <a:r>
            <a:rPr lang="en-US"/>
            <a:t>1</a:t>
          </a:r>
        </a:p>
      </dgm:t>
    </dgm:pt>
    <dgm:pt modelId="{0708B3B2-CF4B-40B2-850F-2AE3BBB96810}">
      <dgm:prSet custT="1"/>
      <dgm:spPr/>
      <dgm:t>
        <a:bodyPr/>
        <a:lstStyle/>
        <a:p>
          <a:r>
            <a:rPr lang="en-US" sz="1400" dirty="0"/>
            <a:t>Offer “guidelines” about how best to participate</a:t>
          </a:r>
        </a:p>
      </dgm:t>
    </dgm:pt>
    <dgm:pt modelId="{775A17E2-730C-43EF-BEFA-2CC3670ADDF2}" type="parTrans" cxnId="{A6018017-79EA-4F18-9800-EC4A270BC5CA}">
      <dgm:prSet/>
      <dgm:spPr/>
      <dgm:t>
        <a:bodyPr/>
        <a:lstStyle/>
        <a:p>
          <a:endParaRPr lang="en-US"/>
        </a:p>
      </dgm:t>
    </dgm:pt>
    <dgm:pt modelId="{89898291-79C9-4155-BFF0-EEC04B7A17DB}" type="sibTrans" cxnId="{A6018017-79EA-4F18-9800-EC4A270BC5CA}">
      <dgm:prSet phldrT="2" phldr="0"/>
      <dgm:spPr/>
      <dgm:t>
        <a:bodyPr/>
        <a:lstStyle/>
        <a:p>
          <a:r>
            <a:rPr lang="en-US"/>
            <a:t>2</a:t>
          </a:r>
        </a:p>
      </dgm:t>
    </dgm:pt>
    <dgm:pt modelId="{CFC94363-61C4-4B8A-818D-702B9C283C19}">
      <dgm:prSet custT="1"/>
      <dgm:spPr/>
      <dgm:t>
        <a:bodyPr/>
        <a:lstStyle/>
        <a:p>
          <a:r>
            <a:rPr lang="en-US" sz="1400" dirty="0"/>
            <a:t>Anticipate some of the potential frustrations, disappointments</a:t>
          </a:r>
        </a:p>
      </dgm:t>
    </dgm:pt>
    <dgm:pt modelId="{6F5FFF88-E11D-4458-B384-DE3214E0313D}" type="parTrans" cxnId="{7F45E20C-C682-4887-81C2-C5B142CEBFE8}">
      <dgm:prSet/>
      <dgm:spPr/>
      <dgm:t>
        <a:bodyPr/>
        <a:lstStyle/>
        <a:p>
          <a:endParaRPr lang="en-US"/>
        </a:p>
      </dgm:t>
    </dgm:pt>
    <dgm:pt modelId="{543328B6-5963-46C6-935C-80B4BC32173E}" type="sibTrans" cxnId="{7F45E20C-C682-4887-81C2-C5B142CEBFE8}">
      <dgm:prSet phldrT="3" phldr="0"/>
      <dgm:spPr/>
      <dgm:t>
        <a:bodyPr/>
        <a:lstStyle/>
        <a:p>
          <a:r>
            <a:rPr lang="en-US"/>
            <a:t>3</a:t>
          </a:r>
        </a:p>
      </dgm:t>
    </dgm:pt>
    <dgm:pt modelId="{48C0989A-3A79-4EC6-A809-D1A148DC2158}">
      <dgm:prSet custT="1"/>
      <dgm:spPr/>
      <dgm:t>
        <a:bodyPr/>
        <a:lstStyle/>
        <a:p>
          <a:r>
            <a:rPr lang="en-US" sz="1400" dirty="0"/>
            <a:t>Offer guidelines about duration of </a:t>
          </a:r>
          <a:r>
            <a:rPr lang="en-US" sz="1400" dirty="0" smtClean="0"/>
            <a:t>therapy, group makeup</a:t>
          </a:r>
          <a:endParaRPr lang="en-US" sz="1400" dirty="0"/>
        </a:p>
      </dgm:t>
    </dgm:pt>
    <dgm:pt modelId="{3BF8B2AD-979D-46FD-9551-7D7AF0B0D6B9}" type="parTrans" cxnId="{237B6D80-1B84-4160-A8D7-35D057FDE4B8}">
      <dgm:prSet/>
      <dgm:spPr/>
      <dgm:t>
        <a:bodyPr/>
        <a:lstStyle/>
        <a:p>
          <a:endParaRPr lang="en-US"/>
        </a:p>
      </dgm:t>
    </dgm:pt>
    <dgm:pt modelId="{1BB29850-C27C-4773-BB5F-E34D2383A0C8}" type="sibTrans" cxnId="{237B6D80-1B84-4160-A8D7-35D057FDE4B8}">
      <dgm:prSet phldrT="4" phldr="0"/>
      <dgm:spPr/>
      <dgm:t>
        <a:bodyPr/>
        <a:lstStyle/>
        <a:p>
          <a:r>
            <a:rPr lang="en-US"/>
            <a:t>4</a:t>
          </a:r>
        </a:p>
      </dgm:t>
    </dgm:pt>
    <dgm:pt modelId="{79267788-A108-4483-94EC-B4C85C0C508D}">
      <dgm:prSet custT="1"/>
      <dgm:spPr/>
      <dgm:t>
        <a:bodyPr/>
        <a:lstStyle/>
        <a:p>
          <a:r>
            <a:rPr lang="en-US" sz="1400" dirty="0"/>
            <a:t>Discuss “ground rules”</a:t>
          </a:r>
        </a:p>
      </dgm:t>
    </dgm:pt>
    <dgm:pt modelId="{5BA0C4A7-DDFE-40F8-BC12-CADEECA7D95F}" type="parTrans" cxnId="{55F2F5D5-5281-4B99-96C4-DAAB88B49BDC}">
      <dgm:prSet/>
      <dgm:spPr/>
      <dgm:t>
        <a:bodyPr/>
        <a:lstStyle/>
        <a:p>
          <a:endParaRPr lang="en-US"/>
        </a:p>
      </dgm:t>
    </dgm:pt>
    <dgm:pt modelId="{A10106A3-5CD2-4D55-AFDF-4C92AEA0E5BA}" type="sibTrans" cxnId="{55F2F5D5-5281-4B99-96C4-DAAB88B49BDC}">
      <dgm:prSet phldrT="5" phldr="0"/>
      <dgm:spPr/>
      <dgm:t>
        <a:bodyPr/>
        <a:lstStyle/>
        <a:p>
          <a:r>
            <a:rPr lang="en-US"/>
            <a:t>5</a:t>
          </a:r>
        </a:p>
      </dgm:t>
    </dgm:pt>
    <dgm:pt modelId="{3E42B214-2F3F-4537-BDFC-7ECC179D5347}">
      <dgm:prSet custT="1"/>
      <dgm:spPr/>
      <dgm:t>
        <a:bodyPr/>
        <a:lstStyle/>
        <a:p>
          <a:r>
            <a:rPr lang="en-US" sz="1400" dirty="0"/>
            <a:t>Discuss “risks”</a:t>
          </a:r>
        </a:p>
      </dgm:t>
    </dgm:pt>
    <dgm:pt modelId="{A9FA580B-A784-48D7-953E-B3C4A9DC3209}" type="parTrans" cxnId="{02342A88-F122-4EF5-9A89-408CEA772681}">
      <dgm:prSet/>
      <dgm:spPr/>
      <dgm:t>
        <a:bodyPr/>
        <a:lstStyle/>
        <a:p>
          <a:endParaRPr lang="en-US"/>
        </a:p>
      </dgm:t>
    </dgm:pt>
    <dgm:pt modelId="{6D349E3A-69FA-4463-8399-FFDE240B6FC6}" type="sibTrans" cxnId="{02342A88-F122-4EF5-9A89-408CEA772681}">
      <dgm:prSet phldrT="6" phldr="0"/>
      <dgm:spPr/>
      <dgm:t>
        <a:bodyPr/>
        <a:lstStyle/>
        <a:p>
          <a:r>
            <a:rPr lang="en-US"/>
            <a:t>6</a:t>
          </a:r>
        </a:p>
      </dgm:t>
    </dgm:pt>
    <dgm:pt modelId="{4852ADE8-5EA4-4A12-A16A-F337EA9FA121}" type="pres">
      <dgm:prSet presAssocID="{2E580FE2-AEDD-4082-8C72-C9A62180A627}" presName="Name0" presStyleCnt="0">
        <dgm:presLayoutVars>
          <dgm:animLvl val="lvl"/>
          <dgm:resizeHandles val="exact"/>
        </dgm:presLayoutVars>
      </dgm:prSet>
      <dgm:spPr/>
      <dgm:t>
        <a:bodyPr/>
        <a:lstStyle/>
        <a:p>
          <a:endParaRPr lang="en-US"/>
        </a:p>
      </dgm:t>
    </dgm:pt>
    <dgm:pt modelId="{F3B757F3-AEA3-469B-891D-8AE182ECA580}" type="pres">
      <dgm:prSet presAssocID="{A68F517F-ABFB-4528-B9D6-8C58C7F50BC2}" presName="compositeNode" presStyleCnt="0">
        <dgm:presLayoutVars>
          <dgm:bulletEnabled val="1"/>
        </dgm:presLayoutVars>
      </dgm:prSet>
      <dgm:spPr/>
    </dgm:pt>
    <dgm:pt modelId="{F0B63BAF-AF65-44C2-B408-3F69F5836BF3}" type="pres">
      <dgm:prSet presAssocID="{A68F517F-ABFB-4528-B9D6-8C58C7F50BC2}" presName="bgRect" presStyleLbl="bgAccFollowNode1" presStyleIdx="0" presStyleCnt="6"/>
      <dgm:spPr/>
      <dgm:t>
        <a:bodyPr/>
        <a:lstStyle/>
        <a:p>
          <a:endParaRPr lang="en-US"/>
        </a:p>
      </dgm:t>
    </dgm:pt>
    <dgm:pt modelId="{AD475B2D-327B-4009-AE83-D91C3F8FD0B4}" type="pres">
      <dgm:prSet presAssocID="{97CD2FD5-44B7-4288-AE33-33B1658FEB95}" presName="sibTransNodeCircle" presStyleLbl="alignNode1" presStyleIdx="0" presStyleCnt="12">
        <dgm:presLayoutVars>
          <dgm:chMax val="0"/>
          <dgm:bulletEnabled/>
        </dgm:presLayoutVars>
      </dgm:prSet>
      <dgm:spPr/>
      <dgm:t>
        <a:bodyPr/>
        <a:lstStyle/>
        <a:p>
          <a:endParaRPr lang="en-US"/>
        </a:p>
      </dgm:t>
    </dgm:pt>
    <dgm:pt modelId="{E2F5EDDA-24EB-4E71-827B-629C49B5B324}" type="pres">
      <dgm:prSet presAssocID="{A68F517F-ABFB-4528-B9D6-8C58C7F50BC2}" presName="bottomLine" presStyleLbl="alignNode1" presStyleIdx="1" presStyleCnt="12">
        <dgm:presLayoutVars/>
      </dgm:prSet>
      <dgm:spPr/>
    </dgm:pt>
    <dgm:pt modelId="{1245E820-16BB-403D-8F99-81FD57D46735}" type="pres">
      <dgm:prSet presAssocID="{A68F517F-ABFB-4528-B9D6-8C58C7F50BC2}" presName="nodeText" presStyleLbl="bgAccFollowNode1" presStyleIdx="0" presStyleCnt="6">
        <dgm:presLayoutVars>
          <dgm:bulletEnabled val="1"/>
        </dgm:presLayoutVars>
      </dgm:prSet>
      <dgm:spPr/>
      <dgm:t>
        <a:bodyPr/>
        <a:lstStyle/>
        <a:p>
          <a:endParaRPr lang="en-US"/>
        </a:p>
      </dgm:t>
    </dgm:pt>
    <dgm:pt modelId="{AD6A055E-ED86-4A1C-9C04-E19B66A14507}" type="pres">
      <dgm:prSet presAssocID="{97CD2FD5-44B7-4288-AE33-33B1658FEB95}" presName="sibTrans" presStyleCnt="0"/>
      <dgm:spPr/>
    </dgm:pt>
    <dgm:pt modelId="{D8358B7A-CB85-4DBB-8BAB-7B2921C24018}" type="pres">
      <dgm:prSet presAssocID="{0708B3B2-CF4B-40B2-850F-2AE3BBB96810}" presName="compositeNode" presStyleCnt="0">
        <dgm:presLayoutVars>
          <dgm:bulletEnabled val="1"/>
        </dgm:presLayoutVars>
      </dgm:prSet>
      <dgm:spPr/>
    </dgm:pt>
    <dgm:pt modelId="{568FF8A7-0187-4D9C-981B-923008B7380E}" type="pres">
      <dgm:prSet presAssocID="{0708B3B2-CF4B-40B2-850F-2AE3BBB96810}" presName="bgRect" presStyleLbl="bgAccFollowNode1" presStyleIdx="1" presStyleCnt="6"/>
      <dgm:spPr/>
      <dgm:t>
        <a:bodyPr/>
        <a:lstStyle/>
        <a:p>
          <a:endParaRPr lang="en-US"/>
        </a:p>
      </dgm:t>
    </dgm:pt>
    <dgm:pt modelId="{0A7FF264-9E38-46EB-A2E7-F0CBEBB5EEC8}" type="pres">
      <dgm:prSet presAssocID="{89898291-79C9-4155-BFF0-EEC04B7A17DB}" presName="sibTransNodeCircle" presStyleLbl="alignNode1" presStyleIdx="2" presStyleCnt="12">
        <dgm:presLayoutVars>
          <dgm:chMax val="0"/>
          <dgm:bulletEnabled/>
        </dgm:presLayoutVars>
      </dgm:prSet>
      <dgm:spPr/>
      <dgm:t>
        <a:bodyPr/>
        <a:lstStyle/>
        <a:p>
          <a:endParaRPr lang="en-US"/>
        </a:p>
      </dgm:t>
    </dgm:pt>
    <dgm:pt modelId="{9F6E6DA4-851F-44D3-AC2E-54A0D35BF765}" type="pres">
      <dgm:prSet presAssocID="{0708B3B2-CF4B-40B2-850F-2AE3BBB96810}" presName="bottomLine" presStyleLbl="alignNode1" presStyleIdx="3" presStyleCnt="12">
        <dgm:presLayoutVars/>
      </dgm:prSet>
      <dgm:spPr/>
    </dgm:pt>
    <dgm:pt modelId="{7E202DB5-EED8-4E07-9528-88EC5656A72D}" type="pres">
      <dgm:prSet presAssocID="{0708B3B2-CF4B-40B2-850F-2AE3BBB96810}" presName="nodeText" presStyleLbl="bgAccFollowNode1" presStyleIdx="1" presStyleCnt="6">
        <dgm:presLayoutVars>
          <dgm:bulletEnabled val="1"/>
        </dgm:presLayoutVars>
      </dgm:prSet>
      <dgm:spPr/>
      <dgm:t>
        <a:bodyPr/>
        <a:lstStyle/>
        <a:p>
          <a:endParaRPr lang="en-US"/>
        </a:p>
      </dgm:t>
    </dgm:pt>
    <dgm:pt modelId="{0BFEECFE-02E5-4B95-94D6-3FD3BF0EA0D4}" type="pres">
      <dgm:prSet presAssocID="{89898291-79C9-4155-BFF0-EEC04B7A17DB}" presName="sibTrans" presStyleCnt="0"/>
      <dgm:spPr/>
    </dgm:pt>
    <dgm:pt modelId="{1378AB8C-917F-4E6E-80A7-4577A6C206DF}" type="pres">
      <dgm:prSet presAssocID="{CFC94363-61C4-4B8A-818D-702B9C283C19}" presName="compositeNode" presStyleCnt="0">
        <dgm:presLayoutVars>
          <dgm:bulletEnabled val="1"/>
        </dgm:presLayoutVars>
      </dgm:prSet>
      <dgm:spPr/>
    </dgm:pt>
    <dgm:pt modelId="{CC0C26CF-BB85-41FE-BCE7-AF918390321F}" type="pres">
      <dgm:prSet presAssocID="{CFC94363-61C4-4B8A-818D-702B9C283C19}" presName="bgRect" presStyleLbl="bgAccFollowNode1" presStyleIdx="2" presStyleCnt="6"/>
      <dgm:spPr/>
      <dgm:t>
        <a:bodyPr/>
        <a:lstStyle/>
        <a:p>
          <a:endParaRPr lang="en-US"/>
        </a:p>
      </dgm:t>
    </dgm:pt>
    <dgm:pt modelId="{D9DDEA89-BE68-4D2F-AA3A-28A83DECFE47}" type="pres">
      <dgm:prSet presAssocID="{543328B6-5963-46C6-935C-80B4BC32173E}" presName="sibTransNodeCircle" presStyleLbl="alignNode1" presStyleIdx="4" presStyleCnt="12">
        <dgm:presLayoutVars>
          <dgm:chMax val="0"/>
          <dgm:bulletEnabled/>
        </dgm:presLayoutVars>
      </dgm:prSet>
      <dgm:spPr/>
      <dgm:t>
        <a:bodyPr/>
        <a:lstStyle/>
        <a:p>
          <a:endParaRPr lang="en-US"/>
        </a:p>
      </dgm:t>
    </dgm:pt>
    <dgm:pt modelId="{3C70D051-BC14-4973-AF89-908AC532DC3B}" type="pres">
      <dgm:prSet presAssocID="{CFC94363-61C4-4B8A-818D-702B9C283C19}" presName="bottomLine" presStyleLbl="alignNode1" presStyleIdx="5" presStyleCnt="12">
        <dgm:presLayoutVars/>
      </dgm:prSet>
      <dgm:spPr/>
    </dgm:pt>
    <dgm:pt modelId="{5636C752-3F91-4E32-8BC2-9610DAA12836}" type="pres">
      <dgm:prSet presAssocID="{CFC94363-61C4-4B8A-818D-702B9C283C19}" presName="nodeText" presStyleLbl="bgAccFollowNode1" presStyleIdx="2" presStyleCnt="6">
        <dgm:presLayoutVars>
          <dgm:bulletEnabled val="1"/>
        </dgm:presLayoutVars>
      </dgm:prSet>
      <dgm:spPr/>
      <dgm:t>
        <a:bodyPr/>
        <a:lstStyle/>
        <a:p>
          <a:endParaRPr lang="en-US"/>
        </a:p>
      </dgm:t>
    </dgm:pt>
    <dgm:pt modelId="{5FE15308-151E-4DA6-9112-90300123B9EC}" type="pres">
      <dgm:prSet presAssocID="{543328B6-5963-46C6-935C-80B4BC32173E}" presName="sibTrans" presStyleCnt="0"/>
      <dgm:spPr/>
    </dgm:pt>
    <dgm:pt modelId="{36EB9D5E-6C6D-4711-B106-963B0D7C2363}" type="pres">
      <dgm:prSet presAssocID="{48C0989A-3A79-4EC6-A809-D1A148DC2158}" presName="compositeNode" presStyleCnt="0">
        <dgm:presLayoutVars>
          <dgm:bulletEnabled val="1"/>
        </dgm:presLayoutVars>
      </dgm:prSet>
      <dgm:spPr/>
    </dgm:pt>
    <dgm:pt modelId="{5AF5693A-3ECC-4E1B-9EA4-9F275607A47D}" type="pres">
      <dgm:prSet presAssocID="{48C0989A-3A79-4EC6-A809-D1A148DC2158}" presName="bgRect" presStyleLbl="bgAccFollowNode1" presStyleIdx="3" presStyleCnt="6"/>
      <dgm:spPr/>
      <dgm:t>
        <a:bodyPr/>
        <a:lstStyle/>
        <a:p>
          <a:endParaRPr lang="en-US"/>
        </a:p>
      </dgm:t>
    </dgm:pt>
    <dgm:pt modelId="{B6DE1A34-41DC-476C-82FB-C9CC86F983F2}" type="pres">
      <dgm:prSet presAssocID="{1BB29850-C27C-4773-BB5F-E34D2383A0C8}" presName="sibTransNodeCircle" presStyleLbl="alignNode1" presStyleIdx="6" presStyleCnt="12">
        <dgm:presLayoutVars>
          <dgm:chMax val="0"/>
          <dgm:bulletEnabled/>
        </dgm:presLayoutVars>
      </dgm:prSet>
      <dgm:spPr/>
      <dgm:t>
        <a:bodyPr/>
        <a:lstStyle/>
        <a:p>
          <a:endParaRPr lang="en-US"/>
        </a:p>
      </dgm:t>
    </dgm:pt>
    <dgm:pt modelId="{577F9671-CF3E-41ED-B4C8-A7DFE3B57CEA}" type="pres">
      <dgm:prSet presAssocID="{48C0989A-3A79-4EC6-A809-D1A148DC2158}" presName="bottomLine" presStyleLbl="alignNode1" presStyleIdx="7" presStyleCnt="12">
        <dgm:presLayoutVars/>
      </dgm:prSet>
      <dgm:spPr/>
    </dgm:pt>
    <dgm:pt modelId="{8131578F-F1F0-4E79-9F75-DCA825A1A5C6}" type="pres">
      <dgm:prSet presAssocID="{48C0989A-3A79-4EC6-A809-D1A148DC2158}" presName="nodeText" presStyleLbl="bgAccFollowNode1" presStyleIdx="3" presStyleCnt="6">
        <dgm:presLayoutVars>
          <dgm:bulletEnabled val="1"/>
        </dgm:presLayoutVars>
      </dgm:prSet>
      <dgm:spPr/>
      <dgm:t>
        <a:bodyPr/>
        <a:lstStyle/>
        <a:p>
          <a:endParaRPr lang="en-US"/>
        </a:p>
      </dgm:t>
    </dgm:pt>
    <dgm:pt modelId="{4476D34A-CA7E-467E-B661-20FD48D3A698}" type="pres">
      <dgm:prSet presAssocID="{1BB29850-C27C-4773-BB5F-E34D2383A0C8}" presName="sibTrans" presStyleCnt="0"/>
      <dgm:spPr/>
    </dgm:pt>
    <dgm:pt modelId="{439B5CF4-382C-44E0-B3B4-D0D821B4CE45}" type="pres">
      <dgm:prSet presAssocID="{79267788-A108-4483-94EC-B4C85C0C508D}" presName="compositeNode" presStyleCnt="0">
        <dgm:presLayoutVars>
          <dgm:bulletEnabled val="1"/>
        </dgm:presLayoutVars>
      </dgm:prSet>
      <dgm:spPr/>
    </dgm:pt>
    <dgm:pt modelId="{ADB6D1CC-AF46-4B2F-9F17-C183140C9637}" type="pres">
      <dgm:prSet presAssocID="{79267788-A108-4483-94EC-B4C85C0C508D}" presName="bgRect" presStyleLbl="bgAccFollowNode1" presStyleIdx="4" presStyleCnt="6"/>
      <dgm:spPr/>
      <dgm:t>
        <a:bodyPr/>
        <a:lstStyle/>
        <a:p>
          <a:endParaRPr lang="en-US"/>
        </a:p>
      </dgm:t>
    </dgm:pt>
    <dgm:pt modelId="{B2F4B123-B97E-4EF0-97D2-D71AC1385417}" type="pres">
      <dgm:prSet presAssocID="{A10106A3-5CD2-4D55-AFDF-4C92AEA0E5BA}" presName="sibTransNodeCircle" presStyleLbl="alignNode1" presStyleIdx="8" presStyleCnt="12">
        <dgm:presLayoutVars>
          <dgm:chMax val="0"/>
          <dgm:bulletEnabled/>
        </dgm:presLayoutVars>
      </dgm:prSet>
      <dgm:spPr/>
      <dgm:t>
        <a:bodyPr/>
        <a:lstStyle/>
        <a:p>
          <a:endParaRPr lang="en-US"/>
        </a:p>
      </dgm:t>
    </dgm:pt>
    <dgm:pt modelId="{DE85E3EC-8F54-4505-B0A3-0B3EC8B14A00}" type="pres">
      <dgm:prSet presAssocID="{79267788-A108-4483-94EC-B4C85C0C508D}" presName="bottomLine" presStyleLbl="alignNode1" presStyleIdx="9" presStyleCnt="12">
        <dgm:presLayoutVars/>
      </dgm:prSet>
      <dgm:spPr/>
    </dgm:pt>
    <dgm:pt modelId="{837BF90D-7F4B-4F99-8190-3BA80D457076}" type="pres">
      <dgm:prSet presAssocID="{79267788-A108-4483-94EC-B4C85C0C508D}" presName="nodeText" presStyleLbl="bgAccFollowNode1" presStyleIdx="4" presStyleCnt="6">
        <dgm:presLayoutVars>
          <dgm:bulletEnabled val="1"/>
        </dgm:presLayoutVars>
      </dgm:prSet>
      <dgm:spPr/>
      <dgm:t>
        <a:bodyPr/>
        <a:lstStyle/>
        <a:p>
          <a:endParaRPr lang="en-US"/>
        </a:p>
      </dgm:t>
    </dgm:pt>
    <dgm:pt modelId="{A74A7CD2-8433-4D1B-B4AF-629DC8CA5786}" type="pres">
      <dgm:prSet presAssocID="{A10106A3-5CD2-4D55-AFDF-4C92AEA0E5BA}" presName="sibTrans" presStyleCnt="0"/>
      <dgm:spPr/>
    </dgm:pt>
    <dgm:pt modelId="{C224D686-DCC7-44DB-9B98-EC6F23A1068B}" type="pres">
      <dgm:prSet presAssocID="{3E42B214-2F3F-4537-BDFC-7ECC179D5347}" presName="compositeNode" presStyleCnt="0">
        <dgm:presLayoutVars>
          <dgm:bulletEnabled val="1"/>
        </dgm:presLayoutVars>
      </dgm:prSet>
      <dgm:spPr/>
    </dgm:pt>
    <dgm:pt modelId="{1B50D7FD-5FC8-4F7D-99E4-7E8E867C3C0C}" type="pres">
      <dgm:prSet presAssocID="{3E42B214-2F3F-4537-BDFC-7ECC179D5347}" presName="bgRect" presStyleLbl="bgAccFollowNode1" presStyleIdx="5" presStyleCnt="6"/>
      <dgm:spPr/>
      <dgm:t>
        <a:bodyPr/>
        <a:lstStyle/>
        <a:p>
          <a:endParaRPr lang="en-US"/>
        </a:p>
      </dgm:t>
    </dgm:pt>
    <dgm:pt modelId="{7A384BE2-0D42-4AD0-931F-861D22EA2BAF}" type="pres">
      <dgm:prSet presAssocID="{6D349E3A-69FA-4463-8399-FFDE240B6FC6}" presName="sibTransNodeCircle" presStyleLbl="alignNode1" presStyleIdx="10" presStyleCnt="12">
        <dgm:presLayoutVars>
          <dgm:chMax val="0"/>
          <dgm:bulletEnabled/>
        </dgm:presLayoutVars>
      </dgm:prSet>
      <dgm:spPr/>
      <dgm:t>
        <a:bodyPr/>
        <a:lstStyle/>
        <a:p>
          <a:endParaRPr lang="en-US"/>
        </a:p>
      </dgm:t>
    </dgm:pt>
    <dgm:pt modelId="{E80496A1-F4EA-4508-9659-E4038FF8C55A}" type="pres">
      <dgm:prSet presAssocID="{3E42B214-2F3F-4537-BDFC-7ECC179D5347}" presName="bottomLine" presStyleLbl="alignNode1" presStyleIdx="11" presStyleCnt="12">
        <dgm:presLayoutVars/>
      </dgm:prSet>
      <dgm:spPr/>
    </dgm:pt>
    <dgm:pt modelId="{FAFBB9D5-0857-4CFC-A0BB-2E744516AA05}" type="pres">
      <dgm:prSet presAssocID="{3E42B214-2F3F-4537-BDFC-7ECC179D5347}" presName="nodeText" presStyleLbl="bgAccFollowNode1" presStyleIdx="5" presStyleCnt="6">
        <dgm:presLayoutVars>
          <dgm:bulletEnabled val="1"/>
        </dgm:presLayoutVars>
      </dgm:prSet>
      <dgm:spPr/>
      <dgm:t>
        <a:bodyPr/>
        <a:lstStyle/>
        <a:p>
          <a:endParaRPr lang="en-US"/>
        </a:p>
      </dgm:t>
    </dgm:pt>
  </dgm:ptLst>
  <dgm:cxnLst>
    <dgm:cxn modelId="{8F96BD1C-A9A4-4800-B9CA-F62A784102CB}" type="presOf" srcId="{6D349E3A-69FA-4463-8399-FFDE240B6FC6}" destId="{7A384BE2-0D42-4AD0-931F-861D22EA2BAF}" srcOrd="0" destOrd="0" presId="urn:microsoft.com/office/officeart/2016/7/layout/BasicLinearProcessNumbered"/>
    <dgm:cxn modelId="{55F2F5D5-5281-4B99-96C4-DAAB88B49BDC}" srcId="{2E580FE2-AEDD-4082-8C72-C9A62180A627}" destId="{79267788-A108-4483-94EC-B4C85C0C508D}" srcOrd="4" destOrd="0" parTransId="{5BA0C4A7-DDFE-40F8-BC12-CADEECA7D95F}" sibTransId="{A10106A3-5CD2-4D55-AFDF-4C92AEA0E5BA}"/>
    <dgm:cxn modelId="{E60EF0A1-63B5-4E36-B486-66F514ED30E9}" type="presOf" srcId="{79267788-A108-4483-94EC-B4C85C0C508D}" destId="{ADB6D1CC-AF46-4B2F-9F17-C183140C9637}" srcOrd="0" destOrd="0" presId="urn:microsoft.com/office/officeart/2016/7/layout/BasicLinearProcessNumbered"/>
    <dgm:cxn modelId="{77CE6C80-6872-4822-97B0-999FC76752EB}" type="presOf" srcId="{CFC94363-61C4-4B8A-818D-702B9C283C19}" destId="{CC0C26CF-BB85-41FE-BCE7-AF918390321F}" srcOrd="0" destOrd="0" presId="urn:microsoft.com/office/officeart/2016/7/layout/BasicLinearProcessNumbered"/>
    <dgm:cxn modelId="{EEACC09B-9FBA-446C-9F34-1EF45761B458}" type="presOf" srcId="{1BB29850-C27C-4773-BB5F-E34D2383A0C8}" destId="{B6DE1A34-41DC-476C-82FB-C9CC86F983F2}" srcOrd="0" destOrd="0" presId="urn:microsoft.com/office/officeart/2016/7/layout/BasicLinearProcessNumbered"/>
    <dgm:cxn modelId="{B3351F42-2191-4F52-A344-22BB250E24E0}" type="presOf" srcId="{48C0989A-3A79-4EC6-A809-D1A148DC2158}" destId="{5AF5693A-3ECC-4E1B-9EA4-9F275607A47D}" srcOrd="0" destOrd="0" presId="urn:microsoft.com/office/officeart/2016/7/layout/BasicLinearProcessNumbered"/>
    <dgm:cxn modelId="{02342A88-F122-4EF5-9A89-408CEA772681}" srcId="{2E580FE2-AEDD-4082-8C72-C9A62180A627}" destId="{3E42B214-2F3F-4537-BDFC-7ECC179D5347}" srcOrd="5" destOrd="0" parTransId="{A9FA580B-A784-48D7-953E-B3C4A9DC3209}" sibTransId="{6D349E3A-69FA-4463-8399-FFDE240B6FC6}"/>
    <dgm:cxn modelId="{9AF55F25-CD33-4FAA-9340-D17B3467BE71}" type="presOf" srcId="{CFC94363-61C4-4B8A-818D-702B9C283C19}" destId="{5636C752-3F91-4E32-8BC2-9610DAA12836}" srcOrd="1" destOrd="0" presId="urn:microsoft.com/office/officeart/2016/7/layout/BasicLinearProcessNumbered"/>
    <dgm:cxn modelId="{F72F2008-1D1A-425D-8C9C-B203BD454276}" type="presOf" srcId="{0708B3B2-CF4B-40B2-850F-2AE3BBB96810}" destId="{568FF8A7-0187-4D9C-981B-923008B7380E}" srcOrd="0" destOrd="0" presId="urn:microsoft.com/office/officeart/2016/7/layout/BasicLinearProcessNumbered"/>
    <dgm:cxn modelId="{C83B8086-B0D4-48E9-A7F0-DAB6F17BC17F}" type="presOf" srcId="{2E580FE2-AEDD-4082-8C72-C9A62180A627}" destId="{4852ADE8-5EA4-4A12-A16A-F337EA9FA121}" srcOrd="0" destOrd="0" presId="urn:microsoft.com/office/officeart/2016/7/layout/BasicLinearProcessNumbered"/>
    <dgm:cxn modelId="{2B24D1DC-5170-458C-BE7F-D7C6BCD5A6E6}" type="presOf" srcId="{89898291-79C9-4155-BFF0-EEC04B7A17DB}" destId="{0A7FF264-9E38-46EB-A2E7-F0CBEBB5EEC8}" srcOrd="0" destOrd="0" presId="urn:microsoft.com/office/officeart/2016/7/layout/BasicLinearProcessNumbered"/>
    <dgm:cxn modelId="{68428B1E-7334-46CE-9542-30A160A84268}" type="presOf" srcId="{A10106A3-5CD2-4D55-AFDF-4C92AEA0E5BA}" destId="{B2F4B123-B97E-4EF0-97D2-D71AC1385417}" srcOrd="0" destOrd="0" presId="urn:microsoft.com/office/officeart/2016/7/layout/BasicLinearProcessNumbered"/>
    <dgm:cxn modelId="{DD7C75C6-86C5-4881-9D0D-AA0C7182ED65}" type="presOf" srcId="{48C0989A-3A79-4EC6-A809-D1A148DC2158}" destId="{8131578F-F1F0-4E79-9F75-DCA825A1A5C6}" srcOrd="1" destOrd="0" presId="urn:microsoft.com/office/officeart/2016/7/layout/BasicLinearProcessNumbered"/>
    <dgm:cxn modelId="{A6018017-79EA-4F18-9800-EC4A270BC5CA}" srcId="{2E580FE2-AEDD-4082-8C72-C9A62180A627}" destId="{0708B3B2-CF4B-40B2-850F-2AE3BBB96810}" srcOrd="1" destOrd="0" parTransId="{775A17E2-730C-43EF-BEFA-2CC3670ADDF2}" sibTransId="{89898291-79C9-4155-BFF0-EEC04B7A17DB}"/>
    <dgm:cxn modelId="{926F3AAC-9CA7-488D-AC88-9AB7B2F78C29}" type="presOf" srcId="{3E42B214-2F3F-4537-BDFC-7ECC179D5347}" destId="{FAFBB9D5-0857-4CFC-A0BB-2E744516AA05}" srcOrd="1" destOrd="0" presId="urn:microsoft.com/office/officeart/2016/7/layout/BasicLinearProcessNumbered"/>
    <dgm:cxn modelId="{3A4CBAA7-91BD-4DF3-9778-5ACAF4B5ED24}" type="presOf" srcId="{A68F517F-ABFB-4528-B9D6-8C58C7F50BC2}" destId="{1245E820-16BB-403D-8F99-81FD57D46735}" srcOrd="1" destOrd="0" presId="urn:microsoft.com/office/officeart/2016/7/layout/BasicLinearProcessNumbered"/>
    <dgm:cxn modelId="{237B6D80-1B84-4160-A8D7-35D057FDE4B8}" srcId="{2E580FE2-AEDD-4082-8C72-C9A62180A627}" destId="{48C0989A-3A79-4EC6-A809-D1A148DC2158}" srcOrd="3" destOrd="0" parTransId="{3BF8B2AD-979D-46FD-9551-7D7AF0B0D6B9}" sibTransId="{1BB29850-C27C-4773-BB5F-E34D2383A0C8}"/>
    <dgm:cxn modelId="{04502452-2AD4-4F4D-BC20-80BF76982455}" type="presOf" srcId="{97CD2FD5-44B7-4288-AE33-33B1658FEB95}" destId="{AD475B2D-327B-4009-AE83-D91C3F8FD0B4}" srcOrd="0" destOrd="0" presId="urn:microsoft.com/office/officeart/2016/7/layout/BasicLinearProcessNumbered"/>
    <dgm:cxn modelId="{3A9D6FAE-5E8F-4D95-AC2D-0153595F4A5E}" type="presOf" srcId="{0708B3B2-CF4B-40B2-850F-2AE3BBB96810}" destId="{7E202DB5-EED8-4E07-9528-88EC5656A72D}" srcOrd="1" destOrd="0" presId="urn:microsoft.com/office/officeart/2016/7/layout/BasicLinearProcessNumbered"/>
    <dgm:cxn modelId="{7F45E20C-C682-4887-81C2-C5B142CEBFE8}" srcId="{2E580FE2-AEDD-4082-8C72-C9A62180A627}" destId="{CFC94363-61C4-4B8A-818D-702B9C283C19}" srcOrd="2" destOrd="0" parTransId="{6F5FFF88-E11D-4458-B384-DE3214E0313D}" sibTransId="{543328B6-5963-46C6-935C-80B4BC32173E}"/>
    <dgm:cxn modelId="{6C7B18C5-F6CB-4CE0-A914-ABE75CAD67BE}" type="presOf" srcId="{79267788-A108-4483-94EC-B4C85C0C508D}" destId="{837BF90D-7F4B-4F99-8190-3BA80D457076}" srcOrd="1" destOrd="0" presId="urn:microsoft.com/office/officeart/2016/7/layout/BasicLinearProcessNumbered"/>
    <dgm:cxn modelId="{70C5A007-BE9C-4ED2-B9F6-91F30C12ED56}" srcId="{2E580FE2-AEDD-4082-8C72-C9A62180A627}" destId="{A68F517F-ABFB-4528-B9D6-8C58C7F50BC2}" srcOrd="0" destOrd="0" parTransId="{A50DD37F-F22A-48CC-95C9-CBEB10A64776}" sibTransId="{97CD2FD5-44B7-4288-AE33-33B1658FEB95}"/>
    <dgm:cxn modelId="{41E7D4FF-1F68-465E-B94D-2BD7784B11C0}" type="presOf" srcId="{543328B6-5963-46C6-935C-80B4BC32173E}" destId="{D9DDEA89-BE68-4D2F-AA3A-28A83DECFE47}" srcOrd="0" destOrd="0" presId="urn:microsoft.com/office/officeart/2016/7/layout/BasicLinearProcessNumbered"/>
    <dgm:cxn modelId="{C2DAD555-2DFE-423C-9296-DABFDEA47902}" type="presOf" srcId="{A68F517F-ABFB-4528-B9D6-8C58C7F50BC2}" destId="{F0B63BAF-AF65-44C2-B408-3F69F5836BF3}" srcOrd="0" destOrd="0" presId="urn:microsoft.com/office/officeart/2016/7/layout/BasicLinearProcessNumbered"/>
    <dgm:cxn modelId="{A5A45C21-9043-46DB-8170-CDF3C1D4847C}" type="presOf" srcId="{3E42B214-2F3F-4537-BDFC-7ECC179D5347}" destId="{1B50D7FD-5FC8-4F7D-99E4-7E8E867C3C0C}" srcOrd="0" destOrd="0" presId="urn:microsoft.com/office/officeart/2016/7/layout/BasicLinearProcessNumbered"/>
    <dgm:cxn modelId="{C644F1E5-9D75-475A-9F16-FFF52E7D2EAE}" type="presParOf" srcId="{4852ADE8-5EA4-4A12-A16A-F337EA9FA121}" destId="{F3B757F3-AEA3-469B-891D-8AE182ECA580}" srcOrd="0" destOrd="0" presId="urn:microsoft.com/office/officeart/2016/7/layout/BasicLinearProcessNumbered"/>
    <dgm:cxn modelId="{7C96CF86-B118-4252-9F4A-A3409F47000D}" type="presParOf" srcId="{F3B757F3-AEA3-469B-891D-8AE182ECA580}" destId="{F0B63BAF-AF65-44C2-B408-3F69F5836BF3}" srcOrd="0" destOrd="0" presId="urn:microsoft.com/office/officeart/2016/7/layout/BasicLinearProcessNumbered"/>
    <dgm:cxn modelId="{CE05F9C9-911A-476E-AF7F-DDCC6EBB5CB1}" type="presParOf" srcId="{F3B757F3-AEA3-469B-891D-8AE182ECA580}" destId="{AD475B2D-327B-4009-AE83-D91C3F8FD0B4}" srcOrd="1" destOrd="0" presId="urn:microsoft.com/office/officeart/2016/7/layout/BasicLinearProcessNumbered"/>
    <dgm:cxn modelId="{E89055CE-43F3-4EA9-A032-6AF9BE4FF65B}" type="presParOf" srcId="{F3B757F3-AEA3-469B-891D-8AE182ECA580}" destId="{E2F5EDDA-24EB-4E71-827B-629C49B5B324}" srcOrd="2" destOrd="0" presId="urn:microsoft.com/office/officeart/2016/7/layout/BasicLinearProcessNumbered"/>
    <dgm:cxn modelId="{DB1B5471-BA77-4282-B8E4-16AEBEF9E7CB}" type="presParOf" srcId="{F3B757F3-AEA3-469B-891D-8AE182ECA580}" destId="{1245E820-16BB-403D-8F99-81FD57D46735}" srcOrd="3" destOrd="0" presId="urn:microsoft.com/office/officeart/2016/7/layout/BasicLinearProcessNumbered"/>
    <dgm:cxn modelId="{6BD963FB-DE32-4234-8BD1-D3FD64B6BD68}" type="presParOf" srcId="{4852ADE8-5EA4-4A12-A16A-F337EA9FA121}" destId="{AD6A055E-ED86-4A1C-9C04-E19B66A14507}" srcOrd="1" destOrd="0" presId="urn:microsoft.com/office/officeart/2016/7/layout/BasicLinearProcessNumbered"/>
    <dgm:cxn modelId="{3B3935E2-BAA1-4B9B-B4AB-B977A896CAD3}" type="presParOf" srcId="{4852ADE8-5EA4-4A12-A16A-F337EA9FA121}" destId="{D8358B7A-CB85-4DBB-8BAB-7B2921C24018}" srcOrd="2" destOrd="0" presId="urn:microsoft.com/office/officeart/2016/7/layout/BasicLinearProcessNumbered"/>
    <dgm:cxn modelId="{9B54AB41-BF5D-46BE-96E2-29099C72FF15}" type="presParOf" srcId="{D8358B7A-CB85-4DBB-8BAB-7B2921C24018}" destId="{568FF8A7-0187-4D9C-981B-923008B7380E}" srcOrd="0" destOrd="0" presId="urn:microsoft.com/office/officeart/2016/7/layout/BasicLinearProcessNumbered"/>
    <dgm:cxn modelId="{EE43785A-E149-4FF2-BD93-35494DD4E33A}" type="presParOf" srcId="{D8358B7A-CB85-4DBB-8BAB-7B2921C24018}" destId="{0A7FF264-9E38-46EB-A2E7-F0CBEBB5EEC8}" srcOrd="1" destOrd="0" presId="urn:microsoft.com/office/officeart/2016/7/layout/BasicLinearProcessNumbered"/>
    <dgm:cxn modelId="{1D201A34-6345-4172-97D5-EB9FEF0EEEDE}" type="presParOf" srcId="{D8358B7A-CB85-4DBB-8BAB-7B2921C24018}" destId="{9F6E6DA4-851F-44D3-AC2E-54A0D35BF765}" srcOrd="2" destOrd="0" presId="urn:microsoft.com/office/officeart/2016/7/layout/BasicLinearProcessNumbered"/>
    <dgm:cxn modelId="{238D1134-0434-47EE-A702-668D5D4CFC25}" type="presParOf" srcId="{D8358B7A-CB85-4DBB-8BAB-7B2921C24018}" destId="{7E202DB5-EED8-4E07-9528-88EC5656A72D}" srcOrd="3" destOrd="0" presId="urn:microsoft.com/office/officeart/2016/7/layout/BasicLinearProcessNumbered"/>
    <dgm:cxn modelId="{9B670EED-AAC2-43A5-8279-BDE74D7A6CEF}" type="presParOf" srcId="{4852ADE8-5EA4-4A12-A16A-F337EA9FA121}" destId="{0BFEECFE-02E5-4B95-94D6-3FD3BF0EA0D4}" srcOrd="3" destOrd="0" presId="urn:microsoft.com/office/officeart/2016/7/layout/BasicLinearProcessNumbered"/>
    <dgm:cxn modelId="{505E8720-1315-4493-8DC4-78DF2290CD9D}" type="presParOf" srcId="{4852ADE8-5EA4-4A12-A16A-F337EA9FA121}" destId="{1378AB8C-917F-4E6E-80A7-4577A6C206DF}" srcOrd="4" destOrd="0" presId="urn:microsoft.com/office/officeart/2016/7/layout/BasicLinearProcessNumbered"/>
    <dgm:cxn modelId="{A14ABA3E-E02C-4C7E-B095-276A27B4CA9B}" type="presParOf" srcId="{1378AB8C-917F-4E6E-80A7-4577A6C206DF}" destId="{CC0C26CF-BB85-41FE-BCE7-AF918390321F}" srcOrd="0" destOrd="0" presId="urn:microsoft.com/office/officeart/2016/7/layout/BasicLinearProcessNumbered"/>
    <dgm:cxn modelId="{99C320FD-AF20-44B7-91E4-A157D4091090}" type="presParOf" srcId="{1378AB8C-917F-4E6E-80A7-4577A6C206DF}" destId="{D9DDEA89-BE68-4D2F-AA3A-28A83DECFE47}" srcOrd="1" destOrd="0" presId="urn:microsoft.com/office/officeart/2016/7/layout/BasicLinearProcessNumbered"/>
    <dgm:cxn modelId="{D19F3A7F-1502-4AC9-B995-2F57A8AACA59}" type="presParOf" srcId="{1378AB8C-917F-4E6E-80A7-4577A6C206DF}" destId="{3C70D051-BC14-4973-AF89-908AC532DC3B}" srcOrd="2" destOrd="0" presId="urn:microsoft.com/office/officeart/2016/7/layout/BasicLinearProcessNumbered"/>
    <dgm:cxn modelId="{794076EB-D433-41ED-9E73-D60CE08B6A0B}" type="presParOf" srcId="{1378AB8C-917F-4E6E-80A7-4577A6C206DF}" destId="{5636C752-3F91-4E32-8BC2-9610DAA12836}" srcOrd="3" destOrd="0" presId="urn:microsoft.com/office/officeart/2016/7/layout/BasicLinearProcessNumbered"/>
    <dgm:cxn modelId="{5B169EB0-51B5-44EC-A8F2-2E984D2626F2}" type="presParOf" srcId="{4852ADE8-5EA4-4A12-A16A-F337EA9FA121}" destId="{5FE15308-151E-4DA6-9112-90300123B9EC}" srcOrd="5" destOrd="0" presId="urn:microsoft.com/office/officeart/2016/7/layout/BasicLinearProcessNumbered"/>
    <dgm:cxn modelId="{53BB3B5C-3831-4D16-88BB-85559443CCF7}" type="presParOf" srcId="{4852ADE8-5EA4-4A12-A16A-F337EA9FA121}" destId="{36EB9D5E-6C6D-4711-B106-963B0D7C2363}" srcOrd="6" destOrd="0" presId="urn:microsoft.com/office/officeart/2016/7/layout/BasicLinearProcessNumbered"/>
    <dgm:cxn modelId="{9CFE5D26-E882-4A48-BCEB-4D472784535A}" type="presParOf" srcId="{36EB9D5E-6C6D-4711-B106-963B0D7C2363}" destId="{5AF5693A-3ECC-4E1B-9EA4-9F275607A47D}" srcOrd="0" destOrd="0" presId="urn:microsoft.com/office/officeart/2016/7/layout/BasicLinearProcessNumbered"/>
    <dgm:cxn modelId="{84EF9CCD-86F1-4525-877F-2752F3C14E33}" type="presParOf" srcId="{36EB9D5E-6C6D-4711-B106-963B0D7C2363}" destId="{B6DE1A34-41DC-476C-82FB-C9CC86F983F2}" srcOrd="1" destOrd="0" presId="urn:microsoft.com/office/officeart/2016/7/layout/BasicLinearProcessNumbered"/>
    <dgm:cxn modelId="{7A38E3F6-2A84-4D08-B06C-0E920954833F}" type="presParOf" srcId="{36EB9D5E-6C6D-4711-B106-963B0D7C2363}" destId="{577F9671-CF3E-41ED-B4C8-A7DFE3B57CEA}" srcOrd="2" destOrd="0" presId="urn:microsoft.com/office/officeart/2016/7/layout/BasicLinearProcessNumbered"/>
    <dgm:cxn modelId="{55807874-E54F-4B8B-99F4-2F6633EBB92C}" type="presParOf" srcId="{36EB9D5E-6C6D-4711-B106-963B0D7C2363}" destId="{8131578F-F1F0-4E79-9F75-DCA825A1A5C6}" srcOrd="3" destOrd="0" presId="urn:microsoft.com/office/officeart/2016/7/layout/BasicLinearProcessNumbered"/>
    <dgm:cxn modelId="{85F05333-8B6F-4FAE-AF41-725C4102CC4A}" type="presParOf" srcId="{4852ADE8-5EA4-4A12-A16A-F337EA9FA121}" destId="{4476D34A-CA7E-467E-B661-20FD48D3A698}" srcOrd="7" destOrd="0" presId="urn:microsoft.com/office/officeart/2016/7/layout/BasicLinearProcessNumbered"/>
    <dgm:cxn modelId="{30B2C58E-CC1E-469F-AEA0-F58E75481595}" type="presParOf" srcId="{4852ADE8-5EA4-4A12-A16A-F337EA9FA121}" destId="{439B5CF4-382C-44E0-B3B4-D0D821B4CE45}" srcOrd="8" destOrd="0" presId="urn:microsoft.com/office/officeart/2016/7/layout/BasicLinearProcessNumbered"/>
    <dgm:cxn modelId="{CB459BBB-EB3C-4A87-BA9B-1F2FC06B3BA1}" type="presParOf" srcId="{439B5CF4-382C-44E0-B3B4-D0D821B4CE45}" destId="{ADB6D1CC-AF46-4B2F-9F17-C183140C9637}" srcOrd="0" destOrd="0" presId="urn:microsoft.com/office/officeart/2016/7/layout/BasicLinearProcessNumbered"/>
    <dgm:cxn modelId="{90DB7117-3E1D-40D1-BC99-83AB8BA4BCC2}" type="presParOf" srcId="{439B5CF4-382C-44E0-B3B4-D0D821B4CE45}" destId="{B2F4B123-B97E-4EF0-97D2-D71AC1385417}" srcOrd="1" destOrd="0" presId="urn:microsoft.com/office/officeart/2016/7/layout/BasicLinearProcessNumbered"/>
    <dgm:cxn modelId="{00E51C5D-7163-4121-82AD-3DD98530DBD9}" type="presParOf" srcId="{439B5CF4-382C-44E0-B3B4-D0D821B4CE45}" destId="{DE85E3EC-8F54-4505-B0A3-0B3EC8B14A00}" srcOrd="2" destOrd="0" presId="urn:microsoft.com/office/officeart/2016/7/layout/BasicLinearProcessNumbered"/>
    <dgm:cxn modelId="{10BB5BF3-CB9A-44D4-ABC9-256D753DFF08}" type="presParOf" srcId="{439B5CF4-382C-44E0-B3B4-D0D821B4CE45}" destId="{837BF90D-7F4B-4F99-8190-3BA80D457076}" srcOrd="3" destOrd="0" presId="urn:microsoft.com/office/officeart/2016/7/layout/BasicLinearProcessNumbered"/>
    <dgm:cxn modelId="{2D2BEE76-0238-420D-8555-08FED3B01806}" type="presParOf" srcId="{4852ADE8-5EA4-4A12-A16A-F337EA9FA121}" destId="{A74A7CD2-8433-4D1B-B4AF-629DC8CA5786}" srcOrd="9" destOrd="0" presId="urn:microsoft.com/office/officeart/2016/7/layout/BasicLinearProcessNumbered"/>
    <dgm:cxn modelId="{42E0D5F0-0CF1-47C5-A1EA-412EC306D943}" type="presParOf" srcId="{4852ADE8-5EA4-4A12-A16A-F337EA9FA121}" destId="{C224D686-DCC7-44DB-9B98-EC6F23A1068B}" srcOrd="10" destOrd="0" presId="urn:microsoft.com/office/officeart/2016/7/layout/BasicLinearProcessNumbered"/>
    <dgm:cxn modelId="{19467B2E-6DC5-49D1-B910-BE12F6737DFC}" type="presParOf" srcId="{C224D686-DCC7-44DB-9B98-EC6F23A1068B}" destId="{1B50D7FD-5FC8-4F7D-99E4-7E8E867C3C0C}" srcOrd="0" destOrd="0" presId="urn:microsoft.com/office/officeart/2016/7/layout/BasicLinearProcessNumbered"/>
    <dgm:cxn modelId="{E9B6E3E4-1030-4DF3-868E-7830563A1F6D}" type="presParOf" srcId="{C224D686-DCC7-44DB-9B98-EC6F23A1068B}" destId="{7A384BE2-0D42-4AD0-931F-861D22EA2BAF}" srcOrd="1" destOrd="0" presId="urn:microsoft.com/office/officeart/2016/7/layout/BasicLinearProcessNumbered"/>
    <dgm:cxn modelId="{83373BE6-87F7-454D-B21A-0A75E47A42D9}" type="presParOf" srcId="{C224D686-DCC7-44DB-9B98-EC6F23A1068B}" destId="{E80496A1-F4EA-4508-9659-E4038FF8C55A}" srcOrd="2" destOrd="0" presId="urn:microsoft.com/office/officeart/2016/7/layout/BasicLinearProcessNumbered"/>
    <dgm:cxn modelId="{08A8ECB0-3C77-4B94-939F-B7A572A43EBC}" type="presParOf" srcId="{C224D686-DCC7-44DB-9B98-EC6F23A1068B}" destId="{FAFBB9D5-0857-4CFC-A0BB-2E744516AA0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EC90A9-8FFA-4579-8CC5-D9A85EF4E6E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CA"/>
        </a:p>
      </dgm:t>
    </dgm:pt>
    <dgm:pt modelId="{4DE11943-7644-48B7-B450-A51B8FF95A86}">
      <dgm:prSet/>
      <dgm:spPr/>
      <dgm:t>
        <a:bodyPr/>
        <a:lstStyle/>
        <a:p>
          <a:r>
            <a:rPr lang="en-US" dirty="0">
              <a:solidFill>
                <a:schemeClr val="tx1"/>
              </a:solidFill>
            </a:rPr>
            <a:t>Overarching Tenants / Principles:</a:t>
          </a:r>
          <a:endParaRPr lang="en-CA" dirty="0">
            <a:solidFill>
              <a:schemeClr val="tx1"/>
            </a:solidFill>
          </a:endParaRPr>
        </a:p>
      </dgm:t>
    </dgm:pt>
    <dgm:pt modelId="{37577A69-F155-401D-A19B-C2F01C070526}" type="parTrans" cxnId="{2EDACFA1-6F72-4977-A6A5-3EEC84695370}">
      <dgm:prSet/>
      <dgm:spPr/>
      <dgm:t>
        <a:bodyPr/>
        <a:lstStyle/>
        <a:p>
          <a:endParaRPr lang="en-CA"/>
        </a:p>
      </dgm:t>
    </dgm:pt>
    <dgm:pt modelId="{33139479-DB64-40EF-B707-C87F827F64CA}" type="sibTrans" cxnId="{2EDACFA1-6F72-4977-A6A5-3EEC84695370}">
      <dgm:prSet/>
      <dgm:spPr/>
      <dgm:t>
        <a:bodyPr/>
        <a:lstStyle/>
        <a:p>
          <a:endParaRPr lang="en-CA"/>
        </a:p>
      </dgm:t>
    </dgm:pt>
    <dgm:pt modelId="{D20F12D5-ACE8-4F73-9DAD-769C51DC689F}">
      <dgm:prSet/>
      <dgm:spPr/>
      <dgm:t>
        <a:bodyPr/>
        <a:lstStyle/>
        <a:p>
          <a:r>
            <a:rPr lang="en-US"/>
            <a:t>Therapeutic relationship</a:t>
          </a:r>
          <a:endParaRPr lang="en-CA"/>
        </a:p>
      </dgm:t>
    </dgm:pt>
    <dgm:pt modelId="{A6059FE8-7F2E-478A-BDFC-6378B7D6BFBF}" type="parTrans" cxnId="{C48CEEB3-F1D6-43EE-AC77-2F5EC404531D}">
      <dgm:prSet/>
      <dgm:spPr/>
      <dgm:t>
        <a:bodyPr/>
        <a:lstStyle/>
        <a:p>
          <a:endParaRPr lang="en-CA"/>
        </a:p>
      </dgm:t>
    </dgm:pt>
    <dgm:pt modelId="{BC82BC50-32B6-442E-811F-9719CC6932C6}" type="sibTrans" cxnId="{C48CEEB3-F1D6-43EE-AC77-2F5EC404531D}">
      <dgm:prSet/>
      <dgm:spPr/>
      <dgm:t>
        <a:bodyPr/>
        <a:lstStyle/>
        <a:p>
          <a:endParaRPr lang="en-CA"/>
        </a:p>
      </dgm:t>
    </dgm:pt>
    <dgm:pt modelId="{71B4C748-B1C7-47FF-B5EB-BA841A11EE66}">
      <dgm:prSet/>
      <dgm:spPr/>
      <dgm:t>
        <a:bodyPr/>
        <a:lstStyle/>
        <a:p>
          <a:r>
            <a:rPr lang="en-US"/>
            <a:t>Collaboration</a:t>
          </a:r>
          <a:endParaRPr lang="en-CA"/>
        </a:p>
      </dgm:t>
    </dgm:pt>
    <dgm:pt modelId="{46603F65-59DA-49AD-8AA2-15527C3DF4CD}" type="parTrans" cxnId="{6591952B-300A-40DF-8B18-B60C949D5B4B}">
      <dgm:prSet/>
      <dgm:spPr/>
      <dgm:t>
        <a:bodyPr/>
        <a:lstStyle/>
        <a:p>
          <a:endParaRPr lang="en-CA"/>
        </a:p>
      </dgm:t>
    </dgm:pt>
    <dgm:pt modelId="{3617B5DE-1340-4EF6-BDB7-4CCC6ADF3770}" type="sibTrans" cxnId="{6591952B-300A-40DF-8B18-B60C949D5B4B}">
      <dgm:prSet/>
      <dgm:spPr/>
      <dgm:t>
        <a:bodyPr/>
        <a:lstStyle/>
        <a:p>
          <a:endParaRPr lang="en-CA"/>
        </a:p>
      </dgm:t>
    </dgm:pt>
    <dgm:pt modelId="{FDDE55C2-4239-4AB5-9EA2-A3B7E7BB6894}">
      <dgm:prSet/>
      <dgm:spPr/>
      <dgm:t>
        <a:bodyPr/>
        <a:lstStyle/>
        <a:p>
          <a:r>
            <a:rPr lang="en-US"/>
            <a:t>Alliance / Trust</a:t>
          </a:r>
          <a:endParaRPr lang="en-CA"/>
        </a:p>
      </dgm:t>
    </dgm:pt>
    <dgm:pt modelId="{A8EDE46A-6231-4AEA-BA4B-396A61358025}" type="parTrans" cxnId="{C897D592-BF96-4B04-B29F-52668AEA4ECA}">
      <dgm:prSet/>
      <dgm:spPr/>
      <dgm:t>
        <a:bodyPr/>
        <a:lstStyle/>
        <a:p>
          <a:endParaRPr lang="en-CA"/>
        </a:p>
      </dgm:t>
    </dgm:pt>
    <dgm:pt modelId="{D6D425DE-BC06-4A11-8A0B-DF005312335E}" type="sibTrans" cxnId="{C897D592-BF96-4B04-B29F-52668AEA4ECA}">
      <dgm:prSet/>
      <dgm:spPr/>
      <dgm:t>
        <a:bodyPr/>
        <a:lstStyle/>
        <a:p>
          <a:endParaRPr lang="en-CA"/>
        </a:p>
      </dgm:t>
    </dgm:pt>
    <dgm:pt modelId="{B4FBB0CF-5D75-47AD-B1FB-0BD43866439A}">
      <dgm:prSet/>
      <dgm:spPr/>
      <dgm:t>
        <a:bodyPr/>
        <a:lstStyle/>
        <a:p>
          <a:r>
            <a:rPr lang="en-US"/>
            <a:t>Curiosity</a:t>
          </a:r>
          <a:endParaRPr lang="en-CA"/>
        </a:p>
      </dgm:t>
    </dgm:pt>
    <dgm:pt modelId="{3689836B-031A-47F5-99CC-B1D6439B7FAC}" type="parTrans" cxnId="{1689D69E-FE82-4292-975F-58454F65395D}">
      <dgm:prSet/>
      <dgm:spPr/>
      <dgm:t>
        <a:bodyPr/>
        <a:lstStyle/>
        <a:p>
          <a:endParaRPr lang="en-CA"/>
        </a:p>
      </dgm:t>
    </dgm:pt>
    <dgm:pt modelId="{45CD9D88-1145-4F27-91C8-73C6A207F9CA}" type="sibTrans" cxnId="{1689D69E-FE82-4292-975F-58454F65395D}">
      <dgm:prSet/>
      <dgm:spPr/>
      <dgm:t>
        <a:bodyPr/>
        <a:lstStyle/>
        <a:p>
          <a:endParaRPr lang="en-CA"/>
        </a:p>
      </dgm:t>
    </dgm:pt>
    <dgm:pt modelId="{CC7D408D-7933-4861-89B6-6FF3B5641993}">
      <dgm:prSet/>
      <dgm:spPr/>
      <dgm:t>
        <a:bodyPr/>
        <a:lstStyle/>
        <a:p>
          <a:r>
            <a:rPr lang="en-US"/>
            <a:t>Motivational techniques</a:t>
          </a:r>
          <a:endParaRPr lang="en-CA"/>
        </a:p>
      </dgm:t>
    </dgm:pt>
    <dgm:pt modelId="{2E595CAA-96A5-424C-A146-ACD3916DE068}" type="parTrans" cxnId="{455286AB-0B23-43CE-94E9-C0BEBA395FC4}">
      <dgm:prSet/>
      <dgm:spPr/>
      <dgm:t>
        <a:bodyPr/>
        <a:lstStyle/>
        <a:p>
          <a:endParaRPr lang="en-CA"/>
        </a:p>
      </dgm:t>
    </dgm:pt>
    <dgm:pt modelId="{19BA25C7-1EDD-47EC-9D31-65D255D9DAF9}" type="sibTrans" cxnId="{455286AB-0B23-43CE-94E9-C0BEBA395FC4}">
      <dgm:prSet/>
      <dgm:spPr/>
      <dgm:t>
        <a:bodyPr/>
        <a:lstStyle/>
        <a:p>
          <a:endParaRPr lang="en-CA"/>
        </a:p>
      </dgm:t>
    </dgm:pt>
    <dgm:pt modelId="{068AF051-8D7C-4A16-8FEA-4D654647590D}">
      <dgm:prSet/>
      <dgm:spPr/>
      <dgm:t>
        <a:bodyPr/>
        <a:lstStyle/>
        <a:p>
          <a:r>
            <a:rPr lang="en-US"/>
            <a:t>Think about what you are thinking</a:t>
          </a:r>
          <a:endParaRPr lang="en-CA"/>
        </a:p>
      </dgm:t>
    </dgm:pt>
    <dgm:pt modelId="{47B90DF1-D3D2-4C59-8526-C30DD6FCC543}" type="parTrans" cxnId="{3F28E1A1-3862-4EF6-865D-E0D2F1339CA6}">
      <dgm:prSet/>
      <dgm:spPr/>
      <dgm:t>
        <a:bodyPr/>
        <a:lstStyle/>
        <a:p>
          <a:endParaRPr lang="en-CA"/>
        </a:p>
      </dgm:t>
    </dgm:pt>
    <dgm:pt modelId="{2B2A15B1-0A75-44AF-9274-1C913BD54143}" type="sibTrans" cxnId="{3F28E1A1-3862-4EF6-865D-E0D2F1339CA6}">
      <dgm:prSet/>
      <dgm:spPr/>
      <dgm:t>
        <a:bodyPr/>
        <a:lstStyle/>
        <a:p>
          <a:endParaRPr lang="en-CA"/>
        </a:p>
      </dgm:t>
    </dgm:pt>
    <dgm:pt modelId="{F8DA0578-E2D2-4905-8397-CEC2B6288D67}">
      <dgm:prSet/>
      <dgm:spPr/>
      <dgm:t>
        <a:bodyPr/>
        <a:lstStyle/>
        <a:p>
          <a:r>
            <a:rPr lang="en-US"/>
            <a:t>Teach patients to become their own therapists.</a:t>
          </a:r>
          <a:endParaRPr lang="en-CA"/>
        </a:p>
      </dgm:t>
    </dgm:pt>
    <dgm:pt modelId="{47D48EE9-A636-4837-82F2-929182347A68}" type="parTrans" cxnId="{EF6E24D1-8661-4FD2-99FE-B06372D17428}">
      <dgm:prSet/>
      <dgm:spPr/>
      <dgm:t>
        <a:bodyPr/>
        <a:lstStyle/>
        <a:p>
          <a:endParaRPr lang="en-CA"/>
        </a:p>
      </dgm:t>
    </dgm:pt>
    <dgm:pt modelId="{7CE85A6E-D151-4686-AB9C-EBB2B1D05DC9}" type="sibTrans" cxnId="{EF6E24D1-8661-4FD2-99FE-B06372D17428}">
      <dgm:prSet/>
      <dgm:spPr/>
      <dgm:t>
        <a:bodyPr/>
        <a:lstStyle/>
        <a:p>
          <a:endParaRPr lang="en-CA"/>
        </a:p>
      </dgm:t>
    </dgm:pt>
    <dgm:pt modelId="{227CF2F9-BA41-4A03-BAD2-8B62EB6E0254}">
      <dgm:prSet/>
      <dgm:spPr/>
      <dgm:t>
        <a:bodyPr/>
        <a:lstStyle/>
        <a:p>
          <a:r>
            <a:rPr lang="en-US" dirty="0">
              <a:solidFill>
                <a:schemeClr val="tx1"/>
              </a:solidFill>
            </a:rPr>
            <a:t>Skills / Tools / Techniques:</a:t>
          </a:r>
          <a:endParaRPr lang="en-CA" dirty="0">
            <a:solidFill>
              <a:schemeClr val="tx1"/>
            </a:solidFill>
          </a:endParaRPr>
        </a:p>
      </dgm:t>
    </dgm:pt>
    <dgm:pt modelId="{FA194154-709B-4300-8533-69D064901C0B}" type="parTrans" cxnId="{74324DD3-D9C3-44D4-A2F0-E30EBA552C84}">
      <dgm:prSet/>
      <dgm:spPr/>
      <dgm:t>
        <a:bodyPr/>
        <a:lstStyle/>
        <a:p>
          <a:endParaRPr lang="en-CA"/>
        </a:p>
      </dgm:t>
    </dgm:pt>
    <dgm:pt modelId="{F824CD77-65C8-40CD-96E9-D881ADD275E5}" type="sibTrans" cxnId="{74324DD3-D9C3-44D4-A2F0-E30EBA552C84}">
      <dgm:prSet/>
      <dgm:spPr/>
      <dgm:t>
        <a:bodyPr/>
        <a:lstStyle/>
        <a:p>
          <a:endParaRPr lang="en-CA"/>
        </a:p>
      </dgm:t>
    </dgm:pt>
    <dgm:pt modelId="{D7DA7D33-FD95-4F04-9EE9-E2AFB854B8FC}">
      <dgm:prSet/>
      <dgm:spPr/>
      <dgm:t>
        <a:bodyPr/>
        <a:lstStyle/>
        <a:p>
          <a:r>
            <a:rPr lang="en-US"/>
            <a:t>Modules</a:t>
          </a:r>
          <a:endParaRPr lang="en-CA"/>
        </a:p>
      </dgm:t>
    </dgm:pt>
    <dgm:pt modelId="{18D7EA5E-CC6E-4ED8-952A-A938CB27F1F3}" type="parTrans" cxnId="{9E1A37C4-5A65-42D0-8A73-75CBDB7BE4B0}">
      <dgm:prSet/>
      <dgm:spPr/>
      <dgm:t>
        <a:bodyPr/>
        <a:lstStyle/>
        <a:p>
          <a:endParaRPr lang="en-CA"/>
        </a:p>
      </dgm:t>
    </dgm:pt>
    <dgm:pt modelId="{F7BFACFF-D311-4603-864E-94BC7754BBF8}" type="sibTrans" cxnId="{9E1A37C4-5A65-42D0-8A73-75CBDB7BE4B0}">
      <dgm:prSet/>
      <dgm:spPr/>
      <dgm:t>
        <a:bodyPr/>
        <a:lstStyle/>
        <a:p>
          <a:endParaRPr lang="en-CA"/>
        </a:p>
      </dgm:t>
    </dgm:pt>
    <dgm:pt modelId="{64C5BC1B-4FFB-4B72-BE55-259B718F63D6}">
      <dgm:prSet/>
      <dgm:spPr/>
      <dgm:t>
        <a:bodyPr/>
        <a:lstStyle/>
        <a:p>
          <a:r>
            <a:rPr lang="en-US"/>
            <a:t>Focused in real time</a:t>
          </a:r>
          <a:endParaRPr lang="en-CA"/>
        </a:p>
      </dgm:t>
    </dgm:pt>
    <dgm:pt modelId="{11C9C651-3C4A-4023-AB9C-AD2631042475}" type="parTrans" cxnId="{D211867F-54EA-4980-A878-863320C638B6}">
      <dgm:prSet/>
      <dgm:spPr/>
      <dgm:t>
        <a:bodyPr/>
        <a:lstStyle/>
        <a:p>
          <a:endParaRPr lang="en-CA"/>
        </a:p>
      </dgm:t>
    </dgm:pt>
    <dgm:pt modelId="{C65C31DE-9CD3-41C3-AC99-2D3E4B85C153}" type="sibTrans" cxnId="{D211867F-54EA-4980-A878-863320C638B6}">
      <dgm:prSet/>
      <dgm:spPr/>
      <dgm:t>
        <a:bodyPr/>
        <a:lstStyle/>
        <a:p>
          <a:endParaRPr lang="en-CA"/>
        </a:p>
      </dgm:t>
    </dgm:pt>
    <dgm:pt modelId="{57D3FD1E-6DE8-4FE4-8433-3356992053C1}">
      <dgm:prSet/>
      <dgm:spPr/>
      <dgm:t>
        <a:bodyPr/>
        <a:lstStyle/>
        <a:p>
          <a:r>
            <a:rPr lang="en-US"/>
            <a:t>Shared experience</a:t>
          </a:r>
          <a:endParaRPr lang="en-CA"/>
        </a:p>
      </dgm:t>
    </dgm:pt>
    <dgm:pt modelId="{3754C0E2-B69E-4BE0-8D5D-89E2BA965D27}" type="parTrans" cxnId="{C9641529-F67C-48BC-9B83-14508BD78FF3}">
      <dgm:prSet/>
      <dgm:spPr/>
      <dgm:t>
        <a:bodyPr/>
        <a:lstStyle/>
        <a:p>
          <a:endParaRPr lang="en-CA"/>
        </a:p>
      </dgm:t>
    </dgm:pt>
    <dgm:pt modelId="{F5F2EAEB-7EC8-44E9-AC99-C872D544BDC0}" type="sibTrans" cxnId="{C9641529-F67C-48BC-9B83-14508BD78FF3}">
      <dgm:prSet/>
      <dgm:spPr/>
      <dgm:t>
        <a:bodyPr/>
        <a:lstStyle/>
        <a:p>
          <a:endParaRPr lang="en-CA"/>
        </a:p>
      </dgm:t>
    </dgm:pt>
    <dgm:pt modelId="{96671FA0-EF0A-4FAC-AEBB-0ECC2B09C110}" type="pres">
      <dgm:prSet presAssocID="{08EC90A9-8FFA-4579-8CC5-D9A85EF4E6E5}" presName="linear" presStyleCnt="0">
        <dgm:presLayoutVars>
          <dgm:animLvl val="lvl"/>
          <dgm:resizeHandles val="exact"/>
        </dgm:presLayoutVars>
      </dgm:prSet>
      <dgm:spPr/>
      <dgm:t>
        <a:bodyPr/>
        <a:lstStyle/>
        <a:p>
          <a:endParaRPr lang="en-US"/>
        </a:p>
      </dgm:t>
    </dgm:pt>
    <dgm:pt modelId="{BCD46950-D785-457C-9B8E-738DCB6042A2}" type="pres">
      <dgm:prSet presAssocID="{4DE11943-7644-48B7-B450-A51B8FF95A86}" presName="parentText" presStyleLbl="node1" presStyleIdx="0" presStyleCnt="2">
        <dgm:presLayoutVars>
          <dgm:chMax val="0"/>
          <dgm:bulletEnabled val="1"/>
        </dgm:presLayoutVars>
      </dgm:prSet>
      <dgm:spPr/>
      <dgm:t>
        <a:bodyPr/>
        <a:lstStyle/>
        <a:p>
          <a:endParaRPr lang="en-US"/>
        </a:p>
      </dgm:t>
    </dgm:pt>
    <dgm:pt modelId="{F3BC3E3C-ADF0-41D2-AFB1-3B46681B50FD}" type="pres">
      <dgm:prSet presAssocID="{4DE11943-7644-48B7-B450-A51B8FF95A86}" presName="childText" presStyleLbl="revTx" presStyleIdx="0" presStyleCnt="2">
        <dgm:presLayoutVars>
          <dgm:bulletEnabled val="1"/>
        </dgm:presLayoutVars>
      </dgm:prSet>
      <dgm:spPr/>
      <dgm:t>
        <a:bodyPr/>
        <a:lstStyle/>
        <a:p>
          <a:endParaRPr lang="en-US"/>
        </a:p>
      </dgm:t>
    </dgm:pt>
    <dgm:pt modelId="{FC38D2B7-2609-4625-9868-C3110B664A07}" type="pres">
      <dgm:prSet presAssocID="{227CF2F9-BA41-4A03-BAD2-8B62EB6E0254}" presName="parentText" presStyleLbl="node1" presStyleIdx="1" presStyleCnt="2">
        <dgm:presLayoutVars>
          <dgm:chMax val="0"/>
          <dgm:bulletEnabled val="1"/>
        </dgm:presLayoutVars>
      </dgm:prSet>
      <dgm:spPr/>
      <dgm:t>
        <a:bodyPr/>
        <a:lstStyle/>
        <a:p>
          <a:endParaRPr lang="en-US"/>
        </a:p>
      </dgm:t>
    </dgm:pt>
    <dgm:pt modelId="{3ACDC99B-8953-41FE-ADE8-A792FCF95BF7}" type="pres">
      <dgm:prSet presAssocID="{227CF2F9-BA41-4A03-BAD2-8B62EB6E0254}" presName="childText" presStyleLbl="revTx" presStyleIdx="1" presStyleCnt="2">
        <dgm:presLayoutVars>
          <dgm:bulletEnabled val="1"/>
        </dgm:presLayoutVars>
      </dgm:prSet>
      <dgm:spPr/>
      <dgm:t>
        <a:bodyPr/>
        <a:lstStyle/>
        <a:p>
          <a:endParaRPr lang="en-US"/>
        </a:p>
      </dgm:t>
    </dgm:pt>
  </dgm:ptLst>
  <dgm:cxnLst>
    <dgm:cxn modelId="{439FC3CD-8445-494C-8FFC-DAC24265591D}" type="presOf" srcId="{08EC90A9-8FFA-4579-8CC5-D9A85EF4E6E5}" destId="{96671FA0-EF0A-4FAC-AEBB-0ECC2B09C110}" srcOrd="0" destOrd="0" presId="urn:microsoft.com/office/officeart/2005/8/layout/vList2"/>
    <dgm:cxn modelId="{9E1A37C4-5A65-42D0-8A73-75CBDB7BE4B0}" srcId="{227CF2F9-BA41-4A03-BAD2-8B62EB6E0254}" destId="{D7DA7D33-FD95-4F04-9EE9-E2AFB854B8FC}" srcOrd="0" destOrd="0" parTransId="{18D7EA5E-CC6E-4ED8-952A-A938CB27F1F3}" sibTransId="{F7BFACFF-D311-4603-864E-94BC7754BBF8}"/>
    <dgm:cxn modelId="{D7EDB9C9-A4FA-4547-81D8-5924E951FE3A}" type="presOf" srcId="{D20F12D5-ACE8-4F73-9DAD-769C51DC689F}" destId="{F3BC3E3C-ADF0-41D2-AFB1-3B46681B50FD}" srcOrd="0" destOrd="0" presId="urn:microsoft.com/office/officeart/2005/8/layout/vList2"/>
    <dgm:cxn modelId="{EFD66B73-CE07-4605-8F4F-3C796BB43CD7}" type="presOf" srcId="{227CF2F9-BA41-4A03-BAD2-8B62EB6E0254}" destId="{FC38D2B7-2609-4625-9868-C3110B664A07}" srcOrd="0" destOrd="0" presId="urn:microsoft.com/office/officeart/2005/8/layout/vList2"/>
    <dgm:cxn modelId="{B02758E8-A142-44BD-89E2-CBE60F5B75BC}" type="presOf" srcId="{068AF051-8D7C-4A16-8FEA-4D654647590D}" destId="{F3BC3E3C-ADF0-41D2-AFB1-3B46681B50FD}" srcOrd="0" destOrd="5" presId="urn:microsoft.com/office/officeart/2005/8/layout/vList2"/>
    <dgm:cxn modelId="{D211867F-54EA-4980-A878-863320C638B6}" srcId="{227CF2F9-BA41-4A03-BAD2-8B62EB6E0254}" destId="{64C5BC1B-4FFB-4B72-BE55-259B718F63D6}" srcOrd="1" destOrd="0" parTransId="{11C9C651-3C4A-4023-AB9C-AD2631042475}" sibTransId="{C65C31DE-9CD3-41C3-AC99-2D3E4B85C153}"/>
    <dgm:cxn modelId="{3F28E1A1-3862-4EF6-865D-E0D2F1339CA6}" srcId="{4DE11943-7644-48B7-B450-A51B8FF95A86}" destId="{068AF051-8D7C-4A16-8FEA-4D654647590D}" srcOrd="5" destOrd="0" parTransId="{47B90DF1-D3D2-4C59-8526-C30DD6FCC543}" sibTransId="{2B2A15B1-0A75-44AF-9274-1C913BD54143}"/>
    <dgm:cxn modelId="{7E28C385-C22E-4E56-9BF4-6445CAC372A4}" type="presOf" srcId="{B4FBB0CF-5D75-47AD-B1FB-0BD43866439A}" destId="{F3BC3E3C-ADF0-41D2-AFB1-3B46681B50FD}" srcOrd="0" destOrd="3" presId="urn:microsoft.com/office/officeart/2005/8/layout/vList2"/>
    <dgm:cxn modelId="{23BB88F7-353D-4AF2-B65F-B1BC67DE6D82}" type="presOf" srcId="{D7DA7D33-FD95-4F04-9EE9-E2AFB854B8FC}" destId="{3ACDC99B-8953-41FE-ADE8-A792FCF95BF7}" srcOrd="0" destOrd="0" presId="urn:microsoft.com/office/officeart/2005/8/layout/vList2"/>
    <dgm:cxn modelId="{2E202112-2499-4A42-B1D6-79B574EB8340}" type="presOf" srcId="{FDDE55C2-4239-4AB5-9EA2-A3B7E7BB6894}" destId="{F3BC3E3C-ADF0-41D2-AFB1-3B46681B50FD}" srcOrd="0" destOrd="2" presId="urn:microsoft.com/office/officeart/2005/8/layout/vList2"/>
    <dgm:cxn modelId="{C897D592-BF96-4B04-B29F-52668AEA4ECA}" srcId="{4DE11943-7644-48B7-B450-A51B8FF95A86}" destId="{FDDE55C2-4239-4AB5-9EA2-A3B7E7BB6894}" srcOrd="2" destOrd="0" parTransId="{A8EDE46A-6231-4AEA-BA4B-396A61358025}" sibTransId="{D6D425DE-BC06-4A11-8A0B-DF005312335E}"/>
    <dgm:cxn modelId="{1689D69E-FE82-4292-975F-58454F65395D}" srcId="{4DE11943-7644-48B7-B450-A51B8FF95A86}" destId="{B4FBB0CF-5D75-47AD-B1FB-0BD43866439A}" srcOrd="3" destOrd="0" parTransId="{3689836B-031A-47F5-99CC-B1D6439B7FAC}" sibTransId="{45CD9D88-1145-4F27-91C8-73C6A207F9CA}"/>
    <dgm:cxn modelId="{74324DD3-D9C3-44D4-A2F0-E30EBA552C84}" srcId="{08EC90A9-8FFA-4579-8CC5-D9A85EF4E6E5}" destId="{227CF2F9-BA41-4A03-BAD2-8B62EB6E0254}" srcOrd="1" destOrd="0" parTransId="{FA194154-709B-4300-8533-69D064901C0B}" sibTransId="{F824CD77-65C8-40CD-96E9-D881ADD275E5}"/>
    <dgm:cxn modelId="{A6E38DA5-D85F-4F33-B138-00C72EB9162C}" type="presOf" srcId="{CC7D408D-7933-4861-89B6-6FF3B5641993}" destId="{F3BC3E3C-ADF0-41D2-AFB1-3B46681B50FD}" srcOrd="0" destOrd="4" presId="urn:microsoft.com/office/officeart/2005/8/layout/vList2"/>
    <dgm:cxn modelId="{455286AB-0B23-43CE-94E9-C0BEBA395FC4}" srcId="{4DE11943-7644-48B7-B450-A51B8FF95A86}" destId="{CC7D408D-7933-4861-89B6-6FF3B5641993}" srcOrd="4" destOrd="0" parTransId="{2E595CAA-96A5-424C-A146-ACD3916DE068}" sibTransId="{19BA25C7-1EDD-47EC-9D31-65D255D9DAF9}"/>
    <dgm:cxn modelId="{050D262D-FB8D-4E4F-8EB8-8D3345976304}" type="presOf" srcId="{71B4C748-B1C7-47FF-B5EB-BA841A11EE66}" destId="{F3BC3E3C-ADF0-41D2-AFB1-3B46681B50FD}" srcOrd="0" destOrd="1" presId="urn:microsoft.com/office/officeart/2005/8/layout/vList2"/>
    <dgm:cxn modelId="{F45C9EA2-354D-4D12-B0FF-BD6BD5A751C5}" type="presOf" srcId="{64C5BC1B-4FFB-4B72-BE55-259B718F63D6}" destId="{3ACDC99B-8953-41FE-ADE8-A792FCF95BF7}" srcOrd="0" destOrd="1" presId="urn:microsoft.com/office/officeart/2005/8/layout/vList2"/>
    <dgm:cxn modelId="{C48CEEB3-F1D6-43EE-AC77-2F5EC404531D}" srcId="{4DE11943-7644-48B7-B450-A51B8FF95A86}" destId="{D20F12D5-ACE8-4F73-9DAD-769C51DC689F}" srcOrd="0" destOrd="0" parTransId="{A6059FE8-7F2E-478A-BDFC-6378B7D6BFBF}" sibTransId="{BC82BC50-32B6-442E-811F-9719CC6932C6}"/>
    <dgm:cxn modelId="{B3F5BBFD-0DEB-49DC-9862-D26F511B9165}" type="presOf" srcId="{57D3FD1E-6DE8-4FE4-8433-3356992053C1}" destId="{3ACDC99B-8953-41FE-ADE8-A792FCF95BF7}" srcOrd="0" destOrd="2" presId="urn:microsoft.com/office/officeart/2005/8/layout/vList2"/>
    <dgm:cxn modelId="{3190FF8C-9C81-47AB-A61C-8D767AC31151}" type="presOf" srcId="{4DE11943-7644-48B7-B450-A51B8FF95A86}" destId="{BCD46950-D785-457C-9B8E-738DCB6042A2}" srcOrd="0" destOrd="0" presId="urn:microsoft.com/office/officeart/2005/8/layout/vList2"/>
    <dgm:cxn modelId="{6591952B-300A-40DF-8B18-B60C949D5B4B}" srcId="{4DE11943-7644-48B7-B450-A51B8FF95A86}" destId="{71B4C748-B1C7-47FF-B5EB-BA841A11EE66}" srcOrd="1" destOrd="0" parTransId="{46603F65-59DA-49AD-8AA2-15527C3DF4CD}" sibTransId="{3617B5DE-1340-4EF6-BDB7-4CCC6ADF3770}"/>
    <dgm:cxn modelId="{2EDACFA1-6F72-4977-A6A5-3EEC84695370}" srcId="{08EC90A9-8FFA-4579-8CC5-D9A85EF4E6E5}" destId="{4DE11943-7644-48B7-B450-A51B8FF95A86}" srcOrd="0" destOrd="0" parTransId="{37577A69-F155-401D-A19B-C2F01C070526}" sibTransId="{33139479-DB64-40EF-B707-C87F827F64CA}"/>
    <dgm:cxn modelId="{C9641529-F67C-48BC-9B83-14508BD78FF3}" srcId="{227CF2F9-BA41-4A03-BAD2-8B62EB6E0254}" destId="{57D3FD1E-6DE8-4FE4-8433-3356992053C1}" srcOrd="2" destOrd="0" parTransId="{3754C0E2-B69E-4BE0-8D5D-89E2BA965D27}" sibTransId="{F5F2EAEB-7EC8-44E9-AC99-C872D544BDC0}"/>
    <dgm:cxn modelId="{33E7B105-6F0E-406D-8F98-2BF0DA581CCC}" type="presOf" srcId="{F8DA0578-E2D2-4905-8397-CEC2B6288D67}" destId="{F3BC3E3C-ADF0-41D2-AFB1-3B46681B50FD}" srcOrd="0" destOrd="6" presId="urn:microsoft.com/office/officeart/2005/8/layout/vList2"/>
    <dgm:cxn modelId="{EF6E24D1-8661-4FD2-99FE-B06372D17428}" srcId="{4DE11943-7644-48B7-B450-A51B8FF95A86}" destId="{F8DA0578-E2D2-4905-8397-CEC2B6288D67}" srcOrd="6" destOrd="0" parTransId="{47D48EE9-A636-4837-82F2-929182347A68}" sibTransId="{7CE85A6E-D151-4686-AB9C-EBB2B1D05DC9}"/>
    <dgm:cxn modelId="{34D6F860-1DA7-4F3D-B0D5-A28CBAD85C4B}" type="presParOf" srcId="{96671FA0-EF0A-4FAC-AEBB-0ECC2B09C110}" destId="{BCD46950-D785-457C-9B8E-738DCB6042A2}" srcOrd="0" destOrd="0" presId="urn:microsoft.com/office/officeart/2005/8/layout/vList2"/>
    <dgm:cxn modelId="{E6178BD1-CB7C-463B-9444-7DF965CEF927}" type="presParOf" srcId="{96671FA0-EF0A-4FAC-AEBB-0ECC2B09C110}" destId="{F3BC3E3C-ADF0-41D2-AFB1-3B46681B50FD}" srcOrd="1" destOrd="0" presId="urn:microsoft.com/office/officeart/2005/8/layout/vList2"/>
    <dgm:cxn modelId="{733D9A94-D2D8-4762-BC2A-AE7666890D80}" type="presParOf" srcId="{96671FA0-EF0A-4FAC-AEBB-0ECC2B09C110}" destId="{FC38D2B7-2609-4625-9868-C3110B664A07}" srcOrd="2" destOrd="0" presId="urn:microsoft.com/office/officeart/2005/8/layout/vList2"/>
    <dgm:cxn modelId="{E1BA08AC-493F-40EC-83CC-428987B50667}" type="presParOf" srcId="{96671FA0-EF0A-4FAC-AEBB-0ECC2B09C110}" destId="{3ACDC99B-8953-41FE-ADE8-A792FCF95BF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A70E12-E8A5-4442-B627-813D407E647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15D1BC4-8C19-4424-B966-04B565884FB4}">
      <dgm:prSet/>
      <dgm:spPr/>
      <dgm:t>
        <a:bodyPr/>
        <a:lstStyle/>
        <a:p>
          <a:pPr>
            <a:defRPr b="1"/>
          </a:pPr>
          <a:r>
            <a:rPr lang="en-US"/>
            <a:t>Introductions</a:t>
          </a:r>
        </a:p>
      </dgm:t>
    </dgm:pt>
    <dgm:pt modelId="{A488DC37-9B5E-48B9-8C9F-C3191011DB28}" type="parTrans" cxnId="{D8E68020-D387-455C-831B-07BDA48B5DC9}">
      <dgm:prSet/>
      <dgm:spPr/>
      <dgm:t>
        <a:bodyPr/>
        <a:lstStyle/>
        <a:p>
          <a:endParaRPr lang="en-US"/>
        </a:p>
      </dgm:t>
    </dgm:pt>
    <dgm:pt modelId="{4BE5174E-2935-466B-9DB9-55E1A787C230}" type="sibTrans" cxnId="{D8E68020-D387-455C-831B-07BDA48B5DC9}">
      <dgm:prSet/>
      <dgm:spPr/>
      <dgm:t>
        <a:bodyPr/>
        <a:lstStyle/>
        <a:p>
          <a:endParaRPr lang="en-US"/>
        </a:p>
      </dgm:t>
    </dgm:pt>
    <dgm:pt modelId="{8F0609E2-3CC0-48DC-BFEA-9DA25E17D5FF}">
      <dgm:prSet/>
      <dgm:spPr/>
      <dgm:t>
        <a:bodyPr/>
        <a:lstStyle/>
        <a:p>
          <a:r>
            <a:rPr lang="en-US"/>
            <a:t>Modelled by therapist</a:t>
          </a:r>
        </a:p>
      </dgm:t>
    </dgm:pt>
    <dgm:pt modelId="{E499E631-6053-4EC1-AC18-70779F0D48C4}" type="parTrans" cxnId="{86F8F141-9126-4C59-B3A1-E42BA8DF3978}">
      <dgm:prSet/>
      <dgm:spPr/>
      <dgm:t>
        <a:bodyPr/>
        <a:lstStyle/>
        <a:p>
          <a:endParaRPr lang="en-US"/>
        </a:p>
      </dgm:t>
    </dgm:pt>
    <dgm:pt modelId="{7D0E018D-04BD-4040-B817-918CBF82A7DF}" type="sibTrans" cxnId="{86F8F141-9126-4C59-B3A1-E42BA8DF3978}">
      <dgm:prSet/>
      <dgm:spPr/>
      <dgm:t>
        <a:bodyPr/>
        <a:lstStyle/>
        <a:p>
          <a:endParaRPr lang="en-US"/>
        </a:p>
      </dgm:t>
    </dgm:pt>
    <dgm:pt modelId="{DE545B49-7BA7-4F75-97FE-F49B0393B783}">
      <dgm:prSet/>
      <dgm:spPr/>
      <dgm:t>
        <a:bodyPr/>
        <a:lstStyle/>
        <a:p>
          <a:r>
            <a:rPr lang="en-US"/>
            <a:t>Who they are, why here, addictions </a:t>
          </a:r>
        </a:p>
      </dgm:t>
    </dgm:pt>
    <dgm:pt modelId="{8BF25098-41AF-48B6-BD4A-258BA1D32401}" type="parTrans" cxnId="{6394AD20-B701-43E9-99D5-CF09C8046BC2}">
      <dgm:prSet/>
      <dgm:spPr/>
      <dgm:t>
        <a:bodyPr/>
        <a:lstStyle/>
        <a:p>
          <a:endParaRPr lang="en-US"/>
        </a:p>
      </dgm:t>
    </dgm:pt>
    <dgm:pt modelId="{EF14F8A8-57CC-406C-B6FB-BD30BF315E17}" type="sibTrans" cxnId="{6394AD20-B701-43E9-99D5-CF09C8046BC2}">
      <dgm:prSet/>
      <dgm:spPr/>
      <dgm:t>
        <a:bodyPr/>
        <a:lstStyle/>
        <a:p>
          <a:endParaRPr lang="en-US"/>
        </a:p>
      </dgm:t>
    </dgm:pt>
    <dgm:pt modelId="{844C6E8A-C4C5-440F-BACE-A3B72AC56213}">
      <dgm:prSet/>
      <dgm:spPr/>
      <dgm:t>
        <a:bodyPr/>
        <a:lstStyle/>
        <a:p>
          <a:pPr>
            <a:defRPr b="1"/>
          </a:pPr>
          <a:r>
            <a:rPr lang="en-US"/>
            <a:t>Ground Rules</a:t>
          </a:r>
        </a:p>
      </dgm:t>
    </dgm:pt>
    <dgm:pt modelId="{7AB85ED9-C6B7-402D-AD35-25639142FC4D}" type="parTrans" cxnId="{6606A791-41D7-4CC1-94C3-DEA62A882402}">
      <dgm:prSet/>
      <dgm:spPr/>
      <dgm:t>
        <a:bodyPr/>
        <a:lstStyle/>
        <a:p>
          <a:endParaRPr lang="en-US"/>
        </a:p>
      </dgm:t>
    </dgm:pt>
    <dgm:pt modelId="{74D67096-304C-4052-9091-30E3647927CA}" type="sibTrans" cxnId="{6606A791-41D7-4CC1-94C3-DEA62A882402}">
      <dgm:prSet/>
      <dgm:spPr/>
      <dgm:t>
        <a:bodyPr/>
        <a:lstStyle/>
        <a:p>
          <a:endParaRPr lang="en-US"/>
        </a:p>
      </dgm:t>
    </dgm:pt>
    <dgm:pt modelId="{B24A70AF-DEEE-4189-A8FE-B9027340EEFB}">
      <dgm:prSet/>
      <dgm:spPr/>
      <dgm:t>
        <a:bodyPr/>
        <a:lstStyle/>
        <a:p>
          <a:pPr algn="ctr"/>
          <a:r>
            <a:rPr lang="en-US" dirty="0"/>
            <a:t>Come on time and every week (call)</a:t>
          </a:r>
        </a:p>
      </dgm:t>
    </dgm:pt>
    <dgm:pt modelId="{1229C6CA-8226-47A5-8B45-9B06CE60A7FE}" type="parTrans" cxnId="{5D7D255F-7A12-4302-B83E-0EDAC19F4463}">
      <dgm:prSet/>
      <dgm:spPr/>
      <dgm:t>
        <a:bodyPr/>
        <a:lstStyle/>
        <a:p>
          <a:endParaRPr lang="en-US"/>
        </a:p>
      </dgm:t>
    </dgm:pt>
    <dgm:pt modelId="{A395CB4D-0364-446A-AB14-3C23207A5C1B}" type="sibTrans" cxnId="{5D7D255F-7A12-4302-B83E-0EDAC19F4463}">
      <dgm:prSet/>
      <dgm:spPr/>
      <dgm:t>
        <a:bodyPr/>
        <a:lstStyle/>
        <a:p>
          <a:endParaRPr lang="en-US"/>
        </a:p>
      </dgm:t>
    </dgm:pt>
    <dgm:pt modelId="{091A3C7D-9777-4A67-AE56-28F7845F09B8}">
      <dgm:prSet/>
      <dgm:spPr/>
      <dgm:t>
        <a:bodyPr/>
        <a:lstStyle/>
        <a:p>
          <a:pPr algn="ctr"/>
          <a:r>
            <a:rPr lang="en-US" dirty="0"/>
            <a:t>Be supportive to each other</a:t>
          </a:r>
        </a:p>
      </dgm:t>
    </dgm:pt>
    <dgm:pt modelId="{80CC36F0-E4DF-48BE-B50D-1C6F341FD9C6}" type="parTrans" cxnId="{771AD6DC-05C6-4307-9DAE-14326A693CE6}">
      <dgm:prSet/>
      <dgm:spPr/>
      <dgm:t>
        <a:bodyPr/>
        <a:lstStyle/>
        <a:p>
          <a:endParaRPr lang="en-US"/>
        </a:p>
      </dgm:t>
    </dgm:pt>
    <dgm:pt modelId="{C377C36B-787D-483C-B27E-7356BFAC01E3}" type="sibTrans" cxnId="{771AD6DC-05C6-4307-9DAE-14326A693CE6}">
      <dgm:prSet/>
      <dgm:spPr/>
      <dgm:t>
        <a:bodyPr/>
        <a:lstStyle/>
        <a:p>
          <a:endParaRPr lang="en-US"/>
        </a:p>
      </dgm:t>
    </dgm:pt>
    <dgm:pt modelId="{82ECD233-93E7-4150-AF3E-7ABE69345954}">
      <dgm:prSet/>
      <dgm:spPr/>
      <dgm:t>
        <a:bodyPr/>
        <a:lstStyle/>
        <a:p>
          <a:pPr algn="ctr"/>
          <a:r>
            <a:rPr lang="en-US" dirty="0"/>
            <a:t>Be constructive</a:t>
          </a:r>
        </a:p>
      </dgm:t>
    </dgm:pt>
    <dgm:pt modelId="{074AC5F6-EDC1-48C3-A222-478928338887}" type="parTrans" cxnId="{222976F1-B8DD-4D74-81B8-E6E4CE0E3164}">
      <dgm:prSet/>
      <dgm:spPr/>
      <dgm:t>
        <a:bodyPr/>
        <a:lstStyle/>
        <a:p>
          <a:endParaRPr lang="en-US"/>
        </a:p>
      </dgm:t>
    </dgm:pt>
    <dgm:pt modelId="{E13FBAB1-F283-4BED-9538-C87F0768273B}" type="sibTrans" cxnId="{222976F1-B8DD-4D74-81B8-E6E4CE0E3164}">
      <dgm:prSet/>
      <dgm:spPr/>
      <dgm:t>
        <a:bodyPr/>
        <a:lstStyle/>
        <a:p>
          <a:endParaRPr lang="en-US"/>
        </a:p>
      </dgm:t>
    </dgm:pt>
    <dgm:pt modelId="{79503188-6CD4-41E0-92ED-C6EBDF221D56}">
      <dgm:prSet/>
      <dgm:spPr/>
      <dgm:t>
        <a:bodyPr/>
        <a:lstStyle/>
        <a:p>
          <a:pPr algn="ctr"/>
          <a:r>
            <a:rPr lang="en-US" dirty="0"/>
            <a:t>Equal time for all</a:t>
          </a:r>
        </a:p>
      </dgm:t>
    </dgm:pt>
    <dgm:pt modelId="{F94725B8-A740-4D9C-80E1-A29D631B2B94}" type="parTrans" cxnId="{8198F249-2751-4190-B4B8-09365264C4A3}">
      <dgm:prSet/>
      <dgm:spPr/>
      <dgm:t>
        <a:bodyPr/>
        <a:lstStyle/>
        <a:p>
          <a:endParaRPr lang="en-US"/>
        </a:p>
      </dgm:t>
    </dgm:pt>
    <dgm:pt modelId="{E8691771-7BFB-4EDE-B549-E81C71DECAF3}" type="sibTrans" cxnId="{8198F249-2751-4190-B4B8-09365264C4A3}">
      <dgm:prSet/>
      <dgm:spPr/>
      <dgm:t>
        <a:bodyPr/>
        <a:lstStyle/>
        <a:p>
          <a:endParaRPr lang="en-US"/>
        </a:p>
      </dgm:t>
    </dgm:pt>
    <dgm:pt modelId="{1714F275-8117-4AC9-86B8-12F9753D57B1}">
      <dgm:prSet/>
      <dgm:spPr/>
      <dgm:t>
        <a:bodyPr/>
        <a:lstStyle/>
        <a:p>
          <a:pPr algn="ctr"/>
          <a:r>
            <a:rPr lang="en-US"/>
            <a:t>Keep it practical</a:t>
          </a:r>
        </a:p>
      </dgm:t>
    </dgm:pt>
    <dgm:pt modelId="{D6686C45-540F-40EF-9F39-56CE37DDBF9E}" type="parTrans" cxnId="{5A55F0DA-99C3-42A5-9F35-955B5B6C90B0}">
      <dgm:prSet/>
      <dgm:spPr/>
      <dgm:t>
        <a:bodyPr/>
        <a:lstStyle/>
        <a:p>
          <a:endParaRPr lang="en-US"/>
        </a:p>
      </dgm:t>
    </dgm:pt>
    <dgm:pt modelId="{AF52EBFA-A969-4135-9A7E-0BC9B2493BC8}" type="sibTrans" cxnId="{5A55F0DA-99C3-42A5-9F35-955B5B6C90B0}">
      <dgm:prSet/>
      <dgm:spPr/>
      <dgm:t>
        <a:bodyPr/>
        <a:lstStyle/>
        <a:p>
          <a:endParaRPr lang="en-US"/>
        </a:p>
      </dgm:t>
    </dgm:pt>
    <dgm:pt modelId="{FECE5BAD-4DD6-44DB-A904-06B654CE4B0F}">
      <dgm:prSet/>
      <dgm:spPr/>
      <dgm:t>
        <a:bodyPr/>
        <a:lstStyle/>
        <a:p>
          <a:pPr algn="ctr"/>
          <a:r>
            <a:rPr lang="en-US"/>
            <a:t>Do the homework</a:t>
          </a:r>
        </a:p>
      </dgm:t>
    </dgm:pt>
    <dgm:pt modelId="{DD2DE0B6-E857-4BB3-AD71-7287184A9A74}" type="parTrans" cxnId="{914248A2-E07D-4A77-A96D-13F7D30C96FF}">
      <dgm:prSet/>
      <dgm:spPr/>
      <dgm:t>
        <a:bodyPr/>
        <a:lstStyle/>
        <a:p>
          <a:endParaRPr lang="en-US"/>
        </a:p>
      </dgm:t>
    </dgm:pt>
    <dgm:pt modelId="{B45653F5-D4C3-45D1-97AC-8778281DC863}" type="sibTrans" cxnId="{914248A2-E07D-4A77-A96D-13F7D30C96FF}">
      <dgm:prSet/>
      <dgm:spPr/>
      <dgm:t>
        <a:bodyPr/>
        <a:lstStyle/>
        <a:p>
          <a:endParaRPr lang="en-US"/>
        </a:p>
      </dgm:t>
    </dgm:pt>
    <dgm:pt modelId="{16D0F3E8-F340-4FE5-A380-098554B94859}">
      <dgm:prSet/>
      <dgm:spPr/>
      <dgm:t>
        <a:bodyPr/>
        <a:lstStyle/>
        <a:p>
          <a:pPr algn="ctr"/>
          <a:r>
            <a:rPr lang="en-US" b="1" dirty="0"/>
            <a:t>CONFIDENTIALITY</a:t>
          </a:r>
          <a:endParaRPr lang="en-US" dirty="0"/>
        </a:p>
      </dgm:t>
    </dgm:pt>
    <dgm:pt modelId="{18E69810-BF2E-4649-A255-99E19F18C9C6}" type="parTrans" cxnId="{F2143E14-DBB0-4ADD-AB87-E266898D10EB}">
      <dgm:prSet/>
      <dgm:spPr/>
      <dgm:t>
        <a:bodyPr/>
        <a:lstStyle/>
        <a:p>
          <a:endParaRPr lang="en-US"/>
        </a:p>
      </dgm:t>
    </dgm:pt>
    <dgm:pt modelId="{8894B400-21A4-4F94-912F-7C149B847C76}" type="sibTrans" cxnId="{F2143E14-DBB0-4ADD-AB87-E266898D10EB}">
      <dgm:prSet/>
      <dgm:spPr/>
      <dgm:t>
        <a:bodyPr/>
        <a:lstStyle/>
        <a:p>
          <a:endParaRPr lang="en-US"/>
        </a:p>
      </dgm:t>
    </dgm:pt>
    <dgm:pt modelId="{1C4E284A-7D43-4D27-873D-0D3246D76DE6}">
      <dgm:prSet/>
      <dgm:spPr/>
      <dgm:t>
        <a:bodyPr/>
        <a:lstStyle/>
        <a:p>
          <a:pPr algn="ctr"/>
          <a:r>
            <a:rPr lang="en-US" dirty="0"/>
            <a:t>Tell us if you are unhappy</a:t>
          </a:r>
        </a:p>
      </dgm:t>
    </dgm:pt>
    <dgm:pt modelId="{78AA8280-AA7A-4C7C-A9D7-1B6683663ADB}" type="parTrans" cxnId="{9079A85B-3F1B-44A0-AB3A-1B6E83BD97CA}">
      <dgm:prSet/>
      <dgm:spPr/>
      <dgm:t>
        <a:bodyPr/>
        <a:lstStyle/>
        <a:p>
          <a:endParaRPr lang="en-US"/>
        </a:p>
      </dgm:t>
    </dgm:pt>
    <dgm:pt modelId="{3E927DA9-7388-4A40-AE59-8BBAF7B5CFEA}" type="sibTrans" cxnId="{9079A85B-3F1B-44A0-AB3A-1B6E83BD97CA}">
      <dgm:prSet/>
      <dgm:spPr/>
      <dgm:t>
        <a:bodyPr/>
        <a:lstStyle/>
        <a:p>
          <a:endParaRPr lang="en-US"/>
        </a:p>
      </dgm:t>
    </dgm:pt>
    <dgm:pt modelId="{A0BACF41-456C-4632-BA33-F31DB31732E8}">
      <dgm:prSet/>
      <dgm:spPr/>
      <dgm:t>
        <a:bodyPr/>
        <a:lstStyle/>
        <a:p>
          <a:pPr algn="ctr"/>
          <a:r>
            <a:rPr lang="en-US" b="1" dirty="0"/>
            <a:t>BE RESPECTFUL OF GROUP </a:t>
          </a:r>
          <a:r>
            <a:rPr lang="en-US" dirty="0"/>
            <a:t>(intoxication)</a:t>
          </a:r>
        </a:p>
      </dgm:t>
    </dgm:pt>
    <dgm:pt modelId="{D5AA364F-150B-420E-A368-3C5DCCAA3530}" type="parTrans" cxnId="{51BC0B68-6AA0-4389-8008-CAFCC153FFE4}">
      <dgm:prSet/>
      <dgm:spPr/>
      <dgm:t>
        <a:bodyPr/>
        <a:lstStyle/>
        <a:p>
          <a:endParaRPr lang="en-US"/>
        </a:p>
      </dgm:t>
    </dgm:pt>
    <dgm:pt modelId="{774C7C1C-294E-46FC-899A-F9DDCE1B2104}" type="sibTrans" cxnId="{51BC0B68-6AA0-4389-8008-CAFCC153FFE4}">
      <dgm:prSet/>
      <dgm:spPr/>
      <dgm:t>
        <a:bodyPr/>
        <a:lstStyle/>
        <a:p>
          <a:endParaRPr lang="en-US"/>
        </a:p>
      </dgm:t>
    </dgm:pt>
    <dgm:pt modelId="{B0FA9956-B382-4497-8021-0903093F7569}">
      <dgm:prSet/>
      <dgm:spPr/>
      <dgm:t>
        <a:bodyPr/>
        <a:lstStyle/>
        <a:p>
          <a:pPr>
            <a:defRPr b="1"/>
          </a:pPr>
          <a:r>
            <a:rPr lang="en-US"/>
            <a:t>Risks</a:t>
          </a:r>
        </a:p>
      </dgm:t>
    </dgm:pt>
    <dgm:pt modelId="{3E869441-E7A4-455D-87A7-FEF1B4465E2D}" type="parTrans" cxnId="{EBC795C9-DF57-4457-8534-99B360E7660D}">
      <dgm:prSet/>
      <dgm:spPr/>
      <dgm:t>
        <a:bodyPr/>
        <a:lstStyle/>
        <a:p>
          <a:endParaRPr lang="en-US"/>
        </a:p>
      </dgm:t>
    </dgm:pt>
    <dgm:pt modelId="{D95AE0A8-4A53-469B-BA3A-B33B495ADBC7}" type="sibTrans" cxnId="{EBC795C9-DF57-4457-8534-99B360E7660D}">
      <dgm:prSet/>
      <dgm:spPr/>
      <dgm:t>
        <a:bodyPr/>
        <a:lstStyle/>
        <a:p>
          <a:endParaRPr lang="en-US"/>
        </a:p>
      </dgm:t>
    </dgm:pt>
    <dgm:pt modelId="{40BF832C-DB5F-475F-8D26-4287E12B3770}" type="pres">
      <dgm:prSet presAssocID="{95A70E12-E8A5-4442-B627-813D407E6472}" presName="root" presStyleCnt="0">
        <dgm:presLayoutVars>
          <dgm:dir/>
          <dgm:resizeHandles val="exact"/>
        </dgm:presLayoutVars>
      </dgm:prSet>
      <dgm:spPr/>
      <dgm:t>
        <a:bodyPr/>
        <a:lstStyle/>
        <a:p>
          <a:endParaRPr lang="en-US"/>
        </a:p>
      </dgm:t>
    </dgm:pt>
    <dgm:pt modelId="{C57F4C83-325C-4548-9809-F7BC94F90FC5}" type="pres">
      <dgm:prSet presAssocID="{F15D1BC4-8C19-4424-B966-04B565884FB4}" presName="compNode" presStyleCnt="0"/>
      <dgm:spPr/>
    </dgm:pt>
    <dgm:pt modelId="{5DBB7EDF-1512-4E3F-B23D-2A0C3DDFD722}" type="pres">
      <dgm:prSet presAssocID="{F15D1BC4-8C19-4424-B966-04B565884F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octor"/>
        </a:ext>
      </dgm:extLst>
    </dgm:pt>
    <dgm:pt modelId="{621D804C-70F9-472C-A794-92C0DB7E16D2}" type="pres">
      <dgm:prSet presAssocID="{F15D1BC4-8C19-4424-B966-04B565884FB4}" presName="iconSpace" presStyleCnt="0"/>
      <dgm:spPr/>
    </dgm:pt>
    <dgm:pt modelId="{B4739646-615B-4796-96FB-C9D6759077F0}" type="pres">
      <dgm:prSet presAssocID="{F15D1BC4-8C19-4424-B966-04B565884FB4}" presName="parTx" presStyleLbl="revTx" presStyleIdx="0" presStyleCnt="6">
        <dgm:presLayoutVars>
          <dgm:chMax val="0"/>
          <dgm:chPref val="0"/>
        </dgm:presLayoutVars>
      </dgm:prSet>
      <dgm:spPr/>
      <dgm:t>
        <a:bodyPr/>
        <a:lstStyle/>
        <a:p>
          <a:endParaRPr lang="en-US"/>
        </a:p>
      </dgm:t>
    </dgm:pt>
    <dgm:pt modelId="{4214F6B2-92DD-4044-818A-23A4D5411D71}" type="pres">
      <dgm:prSet presAssocID="{F15D1BC4-8C19-4424-B966-04B565884FB4}" presName="txSpace" presStyleCnt="0"/>
      <dgm:spPr/>
    </dgm:pt>
    <dgm:pt modelId="{BAB8ADC5-5397-457E-8DEB-E82511101313}" type="pres">
      <dgm:prSet presAssocID="{F15D1BC4-8C19-4424-B966-04B565884FB4}" presName="desTx" presStyleLbl="revTx" presStyleIdx="1" presStyleCnt="6">
        <dgm:presLayoutVars/>
      </dgm:prSet>
      <dgm:spPr/>
      <dgm:t>
        <a:bodyPr/>
        <a:lstStyle/>
        <a:p>
          <a:endParaRPr lang="en-US"/>
        </a:p>
      </dgm:t>
    </dgm:pt>
    <dgm:pt modelId="{2440610D-8BA5-4DA3-BB3F-A5018FCBC65E}" type="pres">
      <dgm:prSet presAssocID="{4BE5174E-2935-466B-9DB9-55E1A787C230}" presName="sibTrans" presStyleCnt="0"/>
      <dgm:spPr/>
    </dgm:pt>
    <dgm:pt modelId="{BA77CD40-6591-4686-AFD0-E9E0D4D2F4CD}" type="pres">
      <dgm:prSet presAssocID="{844C6E8A-C4C5-440F-BACE-A3B72AC56213}" presName="compNode" presStyleCnt="0"/>
      <dgm:spPr/>
    </dgm:pt>
    <dgm:pt modelId="{833A8B2C-CB37-4316-99A2-544A1E2DCE37}" type="pres">
      <dgm:prSet presAssocID="{844C6E8A-C4C5-440F-BACE-A3B72AC562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948CC31D-2D8D-4866-B1B8-1A07303254AE}" type="pres">
      <dgm:prSet presAssocID="{844C6E8A-C4C5-440F-BACE-A3B72AC56213}" presName="iconSpace" presStyleCnt="0"/>
      <dgm:spPr/>
    </dgm:pt>
    <dgm:pt modelId="{D945843E-B110-41F9-9C2E-BAD953AFDDEC}" type="pres">
      <dgm:prSet presAssocID="{844C6E8A-C4C5-440F-BACE-A3B72AC56213}" presName="parTx" presStyleLbl="revTx" presStyleIdx="2" presStyleCnt="6">
        <dgm:presLayoutVars>
          <dgm:chMax val="0"/>
          <dgm:chPref val="0"/>
        </dgm:presLayoutVars>
      </dgm:prSet>
      <dgm:spPr/>
      <dgm:t>
        <a:bodyPr/>
        <a:lstStyle/>
        <a:p>
          <a:endParaRPr lang="en-US"/>
        </a:p>
      </dgm:t>
    </dgm:pt>
    <dgm:pt modelId="{8CB61A34-130E-48D9-B321-2B08403038AE}" type="pres">
      <dgm:prSet presAssocID="{844C6E8A-C4C5-440F-BACE-A3B72AC56213}" presName="txSpace" presStyleCnt="0"/>
      <dgm:spPr/>
    </dgm:pt>
    <dgm:pt modelId="{DEF7A3A6-9A0B-4245-8505-B5E72FFB684F}" type="pres">
      <dgm:prSet presAssocID="{844C6E8A-C4C5-440F-BACE-A3B72AC56213}" presName="desTx" presStyleLbl="revTx" presStyleIdx="3" presStyleCnt="6">
        <dgm:presLayoutVars/>
      </dgm:prSet>
      <dgm:spPr/>
      <dgm:t>
        <a:bodyPr/>
        <a:lstStyle/>
        <a:p>
          <a:endParaRPr lang="en-US"/>
        </a:p>
      </dgm:t>
    </dgm:pt>
    <dgm:pt modelId="{CEDA9033-626F-4857-B5CA-018468D7A53E}" type="pres">
      <dgm:prSet presAssocID="{74D67096-304C-4052-9091-30E3647927CA}" presName="sibTrans" presStyleCnt="0"/>
      <dgm:spPr/>
    </dgm:pt>
    <dgm:pt modelId="{2A9CB12D-35EB-47EF-8D13-E5555C12CC51}" type="pres">
      <dgm:prSet presAssocID="{B0FA9956-B382-4497-8021-0903093F7569}" presName="compNode" presStyleCnt="0"/>
      <dgm:spPr/>
    </dgm:pt>
    <dgm:pt modelId="{57A50EB4-BCE5-40A5-B8B9-0EE8D8417C20}" type="pres">
      <dgm:prSet presAssocID="{B0FA9956-B382-4497-8021-0903093F756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Warning"/>
        </a:ext>
      </dgm:extLst>
    </dgm:pt>
    <dgm:pt modelId="{65166395-1154-48AF-B957-86F894CA988D}" type="pres">
      <dgm:prSet presAssocID="{B0FA9956-B382-4497-8021-0903093F7569}" presName="iconSpace" presStyleCnt="0"/>
      <dgm:spPr/>
    </dgm:pt>
    <dgm:pt modelId="{9F285211-745D-4954-BCBC-623CE7450A20}" type="pres">
      <dgm:prSet presAssocID="{B0FA9956-B382-4497-8021-0903093F7569}" presName="parTx" presStyleLbl="revTx" presStyleIdx="4" presStyleCnt="6">
        <dgm:presLayoutVars>
          <dgm:chMax val="0"/>
          <dgm:chPref val="0"/>
        </dgm:presLayoutVars>
      </dgm:prSet>
      <dgm:spPr/>
      <dgm:t>
        <a:bodyPr/>
        <a:lstStyle/>
        <a:p>
          <a:endParaRPr lang="en-US"/>
        </a:p>
      </dgm:t>
    </dgm:pt>
    <dgm:pt modelId="{C82F798E-8B49-41FF-B917-729F0D3CA5AD}" type="pres">
      <dgm:prSet presAssocID="{B0FA9956-B382-4497-8021-0903093F7569}" presName="txSpace" presStyleCnt="0"/>
      <dgm:spPr/>
    </dgm:pt>
    <dgm:pt modelId="{359E3B24-4463-4213-A940-3D14EE7D3331}" type="pres">
      <dgm:prSet presAssocID="{B0FA9956-B382-4497-8021-0903093F7569}" presName="desTx" presStyleLbl="revTx" presStyleIdx="5" presStyleCnt="6">
        <dgm:presLayoutVars/>
      </dgm:prSet>
      <dgm:spPr/>
    </dgm:pt>
  </dgm:ptLst>
  <dgm:cxnLst>
    <dgm:cxn modelId="{5D7D255F-7A12-4302-B83E-0EDAC19F4463}" srcId="{844C6E8A-C4C5-440F-BACE-A3B72AC56213}" destId="{B24A70AF-DEEE-4189-A8FE-B9027340EEFB}" srcOrd="0" destOrd="0" parTransId="{1229C6CA-8226-47A5-8B45-9B06CE60A7FE}" sibTransId="{A395CB4D-0364-446A-AB14-3C23207A5C1B}"/>
    <dgm:cxn modelId="{771AD6DC-05C6-4307-9DAE-14326A693CE6}" srcId="{844C6E8A-C4C5-440F-BACE-A3B72AC56213}" destId="{091A3C7D-9777-4A67-AE56-28F7845F09B8}" srcOrd="1" destOrd="0" parTransId="{80CC36F0-E4DF-48BE-B50D-1C6F341FD9C6}" sibTransId="{C377C36B-787D-483C-B27E-7356BFAC01E3}"/>
    <dgm:cxn modelId="{7D7A2AEF-EA2E-4000-A30D-C1774B907D54}" type="presOf" srcId="{8F0609E2-3CC0-48DC-BFEA-9DA25E17D5FF}" destId="{BAB8ADC5-5397-457E-8DEB-E82511101313}" srcOrd="0" destOrd="0" presId="urn:microsoft.com/office/officeart/2018/5/layout/CenteredIconLabelDescriptionList"/>
    <dgm:cxn modelId="{C3514D33-3C51-40F7-B711-0A4D67A8F941}" type="presOf" srcId="{1C4E284A-7D43-4D27-873D-0D3246D76DE6}" destId="{DEF7A3A6-9A0B-4245-8505-B5E72FFB684F}" srcOrd="0" destOrd="7" presId="urn:microsoft.com/office/officeart/2018/5/layout/CenteredIconLabelDescriptionList"/>
    <dgm:cxn modelId="{96B185FC-1F59-456A-A10B-BF333C1DA17B}" type="presOf" srcId="{091A3C7D-9777-4A67-AE56-28F7845F09B8}" destId="{DEF7A3A6-9A0B-4245-8505-B5E72FFB684F}" srcOrd="0" destOrd="1" presId="urn:microsoft.com/office/officeart/2018/5/layout/CenteredIconLabelDescriptionList"/>
    <dgm:cxn modelId="{A467990A-26B1-4A24-BFDF-EB14078505EB}" type="presOf" srcId="{A0BACF41-456C-4632-BA33-F31DB31732E8}" destId="{DEF7A3A6-9A0B-4245-8505-B5E72FFB684F}" srcOrd="0" destOrd="8" presId="urn:microsoft.com/office/officeart/2018/5/layout/CenteredIconLabelDescriptionList"/>
    <dgm:cxn modelId="{914248A2-E07D-4A77-A96D-13F7D30C96FF}" srcId="{844C6E8A-C4C5-440F-BACE-A3B72AC56213}" destId="{FECE5BAD-4DD6-44DB-A904-06B654CE4B0F}" srcOrd="5" destOrd="0" parTransId="{DD2DE0B6-E857-4BB3-AD71-7287184A9A74}" sibTransId="{B45653F5-D4C3-45D1-97AC-8778281DC863}"/>
    <dgm:cxn modelId="{D8E68020-D387-455C-831B-07BDA48B5DC9}" srcId="{95A70E12-E8A5-4442-B627-813D407E6472}" destId="{F15D1BC4-8C19-4424-B966-04B565884FB4}" srcOrd="0" destOrd="0" parTransId="{A488DC37-9B5E-48B9-8C9F-C3191011DB28}" sibTransId="{4BE5174E-2935-466B-9DB9-55E1A787C230}"/>
    <dgm:cxn modelId="{AC9642F0-ED20-4F75-8CB6-312E684C3F1C}" type="presOf" srcId="{95A70E12-E8A5-4442-B627-813D407E6472}" destId="{40BF832C-DB5F-475F-8D26-4287E12B3770}" srcOrd="0" destOrd="0" presId="urn:microsoft.com/office/officeart/2018/5/layout/CenteredIconLabelDescriptionList"/>
    <dgm:cxn modelId="{0DB7F714-643A-4CC7-99B6-8C516B319008}" type="presOf" srcId="{FECE5BAD-4DD6-44DB-A904-06B654CE4B0F}" destId="{DEF7A3A6-9A0B-4245-8505-B5E72FFB684F}" srcOrd="0" destOrd="5" presId="urn:microsoft.com/office/officeart/2018/5/layout/CenteredIconLabelDescriptionList"/>
    <dgm:cxn modelId="{51BC0B68-6AA0-4389-8008-CAFCC153FFE4}" srcId="{844C6E8A-C4C5-440F-BACE-A3B72AC56213}" destId="{A0BACF41-456C-4632-BA33-F31DB31732E8}" srcOrd="8" destOrd="0" parTransId="{D5AA364F-150B-420E-A368-3C5DCCAA3530}" sibTransId="{774C7C1C-294E-46FC-899A-F9DDCE1B2104}"/>
    <dgm:cxn modelId="{AE247609-199F-4A13-9872-D5351B05BAA3}" type="presOf" srcId="{B24A70AF-DEEE-4189-A8FE-B9027340EEFB}" destId="{DEF7A3A6-9A0B-4245-8505-B5E72FFB684F}" srcOrd="0" destOrd="0" presId="urn:microsoft.com/office/officeart/2018/5/layout/CenteredIconLabelDescriptionList"/>
    <dgm:cxn modelId="{6394AD20-B701-43E9-99D5-CF09C8046BC2}" srcId="{F15D1BC4-8C19-4424-B966-04B565884FB4}" destId="{DE545B49-7BA7-4F75-97FE-F49B0393B783}" srcOrd="1" destOrd="0" parTransId="{8BF25098-41AF-48B6-BD4A-258BA1D32401}" sibTransId="{EF14F8A8-57CC-406C-B6FB-BD30BF315E17}"/>
    <dgm:cxn modelId="{F2143E14-DBB0-4ADD-AB87-E266898D10EB}" srcId="{844C6E8A-C4C5-440F-BACE-A3B72AC56213}" destId="{16D0F3E8-F340-4FE5-A380-098554B94859}" srcOrd="6" destOrd="0" parTransId="{18E69810-BF2E-4649-A255-99E19F18C9C6}" sibTransId="{8894B400-21A4-4F94-912F-7C149B847C76}"/>
    <dgm:cxn modelId="{222976F1-B8DD-4D74-81B8-E6E4CE0E3164}" srcId="{844C6E8A-C4C5-440F-BACE-A3B72AC56213}" destId="{82ECD233-93E7-4150-AF3E-7ABE69345954}" srcOrd="2" destOrd="0" parTransId="{074AC5F6-EDC1-48C3-A222-478928338887}" sibTransId="{E13FBAB1-F283-4BED-9538-C87F0768273B}"/>
    <dgm:cxn modelId="{AE299F0F-8949-41CF-85D5-7E279340BC69}" type="presOf" srcId="{16D0F3E8-F340-4FE5-A380-098554B94859}" destId="{DEF7A3A6-9A0B-4245-8505-B5E72FFB684F}" srcOrd="0" destOrd="6" presId="urn:microsoft.com/office/officeart/2018/5/layout/CenteredIconLabelDescriptionList"/>
    <dgm:cxn modelId="{8198F249-2751-4190-B4B8-09365264C4A3}" srcId="{844C6E8A-C4C5-440F-BACE-A3B72AC56213}" destId="{79503188-6CD4-41E0-92ED-C6EBDF221D56}" srcOrd="3" destOrd="0" parTransId="{F94725B8-A740-4D9C-80E1-A29D631B2B94}" sibTransId="{E8691771-7BFB-4EDE-B549-E81C71DECAF3}"/>
    <dgm:cxn modelId="{43B762BB-7B4A-4A09-AA9C-6963D976570E}" type="presOf" srcId="{DE545B49-7BA7-4F75-97FE-F49B0393B783}" destId="{BAB8ADC5-5397-457E-8DEB-E82511101313}" srcOrd="0" destOrd="1" presId="urn:microsoft.com/office/officeart/2018/5/layout/CenteredIconLabelDescriptionList"/>
    <dgm:cxn modelId="{EBC795C9-DF57-4457-8534-99B360E7660D}" srcId="{95A70E12-E8A5-4442-B627-813D407E6472}" destId="{B0FA9956-B382-4497-8021-0903093F7569}" srcOrd="2" destOrd="0" parTransId="{3E869441-E7A4-455D-87A7-FEF1B4465E2D}" sibTransId="{D95AE0A8-4A53-469B-BA3A-B33B495ADBC7}"/>
    <dgm:cxn modelId="{B4CF88A6-1F7E-4728-A2B3-BD7320229333}" type="presOf" srcId="{F15D1BC4-8C19-4424-B966-04B565884FB4}" destId="{B4739646-615B-4796-96FB-C9D6759077F0}" srcOrd="0" destOrd="0" presId="urn:microsoft.com/office/officeart/2018/5/layout/CenteredIconLabelDescriptionList"/>
    <dgm:cxn modelId="{5A55F0DA-99C3-42A5-9F35-955B5B6C90B0}" srcId="{844C6E8A-C4C5-440F-BACE-A3B72AC56213}" destId="{1714F275-8117-4AC9-86B8-12F9753D57B1}" srcOrd="4" destOrd="0" parTransId="{D6686C45-540F-40EF-9F39-56CE37DDBF9E}" sibTransId="{AF52EBFA-A969-4135-9A7E-0BC9B2493BC8}"/>
    <dgm:cxn modelId="{C3A06E84-C6BC-4054-922B-18768585BFFB}" type="presOf" srcId="{B0FA9956-B382-4497-8021-0903093F7569}" destId="{9F285211-745D-4954-BCBC-623CE7450A20}" srcOrd="0" destOrd="0" presId="urn:microsoft.com/office/officeart/2018/5/layout/CenteredIconLabelDescriptionList"/>
    <dgm:cxn modelId="{B4EC9328-CCB7-4FE5-914D-24E543C0E41A}" type="presOf" srcId="{1714F275-8117-4AC9-86B8-12F9753D57B1}" destId="{DEF7A3A6-9A0B-4245-8505-B5E72FFB684F}" srcOrd="0" destOrd="4" presId="urn:microsoft.com/office/officeart/2018/5/layout/CenteredIconLabelDescriptionList"/>
    <dgm:cxn modelId="{E45DDE07-2659-4AD4-882D-CCF502C8A9C1}" type="presOf" srcId="{82ECD233-93E7-4150-AF3E-7ABE69345954}" destId="{DEF7A3A6-9A0B-4245-8505-B5E72FFB684F}" srcOrd="0" destOrd="2" presId="urn:microsoft.com/office/officeart/2018/5/layout/CenteredIconLabelDescriptionList"/>
    <dgm:cxn modelId="{CEB91589-7C50-4BCA-A286-2E44422A704F}" type="presOf" srcId="{79503188-6CD4-41E0-92ED-C6EBDF221D56}" destId="{DEF7A3A6-9A0B-4245-8505-B5E72FFB684F}" srcOrd="0" destOrd="3" presId="urn:microsoft.com/office/officeart/2018/5/layout/CenteredIconLabelDescriptionList"/>
    <dgm:cxn modelId="{6606A791-41D7-4CC1-94C3-DEA62A882402}" srcId="{95A70E12-E8A5-4442-B627-813D407E6472}" destId="{844C6E8A-C4C5-440F-BACE-A3B72AC56213}" srcOrd="1" destOrd="0" parTransId="{7AB85ED9-C6B7-402D-AD35-25639142FC4D}" sibTransId="{74D67096-304C-4052-9091-30E3647927CA}"/>
    <dgm:cxn modelId="{9079A85B-3F1B-44A0-AB3A-1B6E83BD97CA}" srcId="{844C6E8A-C4C5-440F-BACE-A3B72AC56213}" destId="{1C4E284A-7D43-4D27-873D-0D3246D76DE6}" srcOrd="7" destOrd="0" parTransId="{78AA8280-AA7A-4C7C-A9D7-1B6683663ADB}" sibTransId="{3E927DA9-7388-4A40-AE59-8BBAF7B5CFEA}"/>
    <dgm:cxn modelId="{86F8F141-9126-4C59-B3A1-E42BA8DF3978}" srcId="{F15D1BC4-8C19-4424-B966-04B565884FB4}" destId="{8F0609E2-3CC0-48DC-BFEA-9DA25E17D5FF}" srcOrd="0" destOrd="0" parTransId="{E499E631-6053-4EC1-AC18-70779F0D48C4}" sibTransId="{7D0E018D-04BD-4040-B817-918CBF82A7DF}"/>
    <dgm:cxn modelId="{2E1FF912-C747-4861-B76F-3743183AB88C}" type="presOf" srcId="{844C6E8A-C4C5-440F-BACE-A3B72AC56213}" destId="{D945843E-B110-41F9-9C2E-BAD953AFDDEC}" srcOrd="0" destOrd="0" presId="urn:microsoft.com/office/officeart/2018/5/layout/CenteredIconLabelDescriptionList"/>
    <dgm:cxn modelId="{9AE20316-5F48-4BC9-AD20-9D08AAB1A516}" type="presParOf" srcId="{40BF832C-DB5F-475F-8D26-4287E12B3770}" destId="{C57F4C83-325C-4548-9809-F7BC94F90FC5}" srcOrd="0" destOrd="0" presId="urn:microsoft.com/office/officeart/2018/5/layout/CenteredIconLabelDescriptionList"/>
    <dgm:cxn modelId="{907F4B44-4B2B-4E03-8EA3-73992A2DD9FF}" type="presParOf" srcId="{C57F4C83-325C-4548-9809-F7BC94F90FC5}" destId="{5DBB7EDF-1512-4E3F-B23D-2A0C3DDFD722}" srcOrd="0" destOrd="0" presId="urn:microsoft.com/office/officeart/2018/5/layout/CenteredIconLabelDescriptionList"/>
    <dgm:cxn modelId="{2E8E0700-26F9-4DA3-A7BC-6D6C3444C1D2}" type="presParOf" srcId="{C57F4C83-325C-4548-9809-F7BC94F90FC5}" destId="{621D804C-70F9-472C-A794-92C0DB7E16D2}" srcOrd="1" destOrd="0" presId="urn:microsoft.com/office/officeart/2018/5/layout/CenteredIconLabelDescriptionList"/>
    <dgm:cxn modelId="{28475F08-7DA9-413F-B040-47177B42604B}" type="presParOf" srcId="{C57F4C83-325C-4548-9809-F7BC94F90FC5}" destId="{B4739646-615B-4796-96FB-C9D6759077F0}" srcOrd="2" destOrd="0" presId="urn:microsoft.com/office/officeart/2018/5/layout/CenteredIconLabelDescriptionList"/>
    <dgm:cxn modelId="{08501D4E-2E5D-4BCA-861A-B219E0AE8914}" type="presParOf" srcId="{C57F4C83-325C-4548-9809-F7BC94F90FC5}" destId="{4214F6B2-92DD-4044-818A-23A4D5411D71}" srcOrd="3" destOrd="0" presId="urn:microsoft.com/office/officeart/2018/5/layout/CenteredIconLabelDescriptionList"/>
    <dgm:cxn modelId="{AD47E12F-2A0B-4F2A-93F1-CFD81B4217AB}" type="presParOf" srcId="{C57F4C83-325C-4548-9809-F7BC94F90FC5}" destId="{BAB8ADC5-5397-457E-8DEB-E82511101313}" srcOrd="4" destOrd="0" presId="urn:microsoft.com/office/officeart/2018/5/layout/CenteredIconLabelDescriptionList"/>
    <dgm:cxn modelId="{9D3F92D0-22C2-46AB-9F4E-44449A17A554}" type="presParOf" srcId="{40BF832C-DB5F-475F-8D26-4287E12B3770}" destId="{2440610D-8BA5-4DA3-BB3F-A5018FCBC65E}" srcOrd="1" destOrd="0" presId="urn:microsoft.com/office/officeart/2018/5/layout/CenteredIconLabelDescriptionList"/>
    <dgm:cxn modelId="{9045F3A4-1815-4C2F-9DB9-F43F65E97342}" type="presParOf" srcId="{40BF832C-DB5F-475F-8D26-4287E12B3770}" destId="{BA77CD40-6591-4686-AFD0-E9E0D4D2F4CD}" srcOrd="2" destOrd="0" presId="urn:microsoft.com/office/officeart/2018/5/layout/CenteredIconLabelDescriptionList"/>
    <dgm:cxn modelId="{2ABFCB6E-2378-4424-933D-389D880DD354}" type="presParOf" srcId="{BA77CD40-6591-4686-AFD0-E9E0D4D2F4CD}" destId="{833A8B2C-CB37-4316-99A2-544A1E2DCE37}" srcOrd="0" destOrd="0" presId="urn:microsoft.com/office/officeart/2018/5/layout/CenteredIconLabelDescriptionList"/>
    <dgm:cxn modelId="{F7F098FD-E010-4AC1-A88B-94299C6B1756}" type="presParOf" srcId="{BA77CD40-6591-4686-AFD0-E9E0D4D2F4CD}" destId="{948CC31D-2D8D-4866-B1B8-1A07303254AE}" srcOrd="1" destOrd="0" presId="urn:microsoft.com/office/officeart/2018/5/layout/CenteredIconLabelDescriptionList"/>
    <dgm:cxn modelId="{AA92B518-B745-4CEA-80B4-DCFD1EC1AC5C}" type="presParOf" srcId="{BA77CD40-6591-4686-AFD0-E9E0D4D2F4CD}" destId="{D945843E-B110-41F9-9C2E-BAD953AFDDEC}" srcOrd="2" destOrd="0" presId="urn:microsoft.com/office/officeart/2018/5/layout/CenteredIconLabelDescriptionList"/>
    <dgm:cxn modelId="{A5C947B6-B614-46F9-8B14-8466008B120C}" type="presParOf" srcId="{BA77CD40-6591-4686-AFD0-E9E0D4D2F4CD}" destId="{8CB61A34-130E-48D9-B321-2B08403038AE}" srcOrd="3" destOrd="0" presId="urn:microsoft.com/office/officeart/2018/5/layout/CenteredIconLabelDescriptionList"/>
    <dgm:cxn modelId="{BF8A5A4D-4AFA-4F1F-B374-4976F5DAE8C3}" type="presParOf" srcId="{BA77CD40-6591-4686-AFD0-E9E0D4D2F4CD}" destId="{DEF7A3A6-9A0B-4245-8505-B5E72FFB684F}" srcOrd="4" destOrd="0" presId="urn:microsoft.com/office/officeart/2018/5/layout/CenteredIconLabelDescriptionList"/>
    <dgm:cxn modelId="{CB919675-1C61-40B6-AB5B-033ECC5670A6}" type="presParOf" srcId="{40BF832C-DB5F-475F-8D26-4287E12B3770}" destId="{CEDA9033-626F-4857-B5CA-018468D7A53E}" srcOrd="3" destOrd="0" presId="urn:microsoft.com/office/officeart/2018/5/layout/CenteredIconLabelDescriptionList"/>
    <dgm:cxn modelId="{9DA2AC9E-F899-4BC6-9C73-9F675B95BFA3}" type="presParOf" srcId="{40BF832C-DB5F-475F-8D26-4287E12B3770}" destId="{2A9CB12D-35EB-47EF-8D13-E5555C12CC51}" srcOrd="4" destOrd="0" presId="urn:microsoft.com/office/officeart/2018/5/layout/CenteredIconLabelDescriptionList"/>
    <dgm:cxn modelId="{481FBD31-6689-4802-B195-6678A3E9203B}" type="presParOf" srcId="{2A9CB12D-35EB-47EF-8D13-E5555C12CC51}" destId="{57A50EB4-BCE5-40A5-B8B9-0EE8D8417C20}" srcOrd="0" destOrd="0" presId="urn:microsoft.com/office/officeart/2018/5/layout/CenteredIconLabelDescriptionList"/>
    <dgm:cxn modelId="{5C64735A-4D92-438F-B4F8-808B93119A41}" type="presParOf" srcId="{2A9CB12D-35EB-47EF-8D13-E5555C12CC51}" destId="{65166395-1154-48AF-B957-86F894CA988D}" srcOrd="1" destOrd="0" presId="urn:microsoft.com/office/officeart/2018/5/layout/CenteredIconLabelDescriptionList"/>
    <dgm:cxn modelId="{F5652E12-F926-4650-8361-A491C6A80285}" type="presParOf" srcId="{2A9CB12D-35EB-47EF-8D13-E5555C12CC51}" destId="{9F285211-745D-4954-BCBC-623CE7450A20}" srcOrd="2" destOrd="0" presId="urn:microsoft.com/office/officeart/2018/5/layout/CenteredIconLabelDescriptionList"/>
    <dgm:cxn modelId="{4B09E05E-B531-437A-96FC-B087760D2BD5}" type="presParOf" srcId="{2A9CB12D-35EB-47EF-8D13-E5555C12CC51}" destId="{C82F798E-8B49-41FF-B917-729F0D3CA5AD}" srcOrd="3" destOrd="0" presId="urn:microsoft.com/office/officeart/2018/5/layout/CenteredIconLabelDescriptionList"/>
    <dgm:cxn modelId="{8D8993D9-F3C6-468C-B0A0-B2CD62481DE1}" type="presParOf" srcId="{2A9CB12D-35EB-47EF-8D13-E5555C12CC51}" destId="{359E3B24-4463-4213-A940-3D14EE7D333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1EBA82-90AF-45E4-8D62-ACE59362510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7CBAA2C-0C1F-4679-8B20-FDDD1DFBEE49}">
      <dgm:prSet/>
      <dgm:spPr/>
      <dgm:t>
        <a:bodyPr/>
        <a:lstStyle/>
        <a:p>
          <a:r>
            <a:rPr lang="en-US" dirty="0"/>
            <a:t>1) Stress Vulnerability and Harmful Effects of Substances</a:t>
          </a:r>
        </a:p>
      </dgm:t>
    </dgm:pt>
    <dgm:pt modelId="{13B79283-A919-4487-99CF-F60918D39FFD}" type="parTrans" cxnId="{734209F8-3109-4E9B-A678-C315CA1600DE}">
      <dgm:prSet/>
      <dgm:spPr/>
      <dgm:t>
        <a:bodyPr/>
        <a:lstStyle/>
        <a:p>
          <a:endParaRPr lang="en-US"/>
        </a:p>
      </dgm:t>
    </dgm:pt>
    <dgm:pt modelId="{CEF0D0E4-1B08-4EA0-BD9E-366ABB5ABE64}" type="sibTrans" cxnId="{734209F8-3109-4E9B-A678-C315CA1600DE}">
      <dgm:prSet/>
      <dgm:spPr/>
      <dgm:t>
        <a:bodyPr/>
        <a:lstStyle/>
        <a:p>
          <a:endParaRPr lang="en-US"/>
        </a:p>
      </dgm:t>
    </dgm:pt>
    <dgm:pt modelId="{9D1B9011-C033-4F8F-A734-8499A17614A0}">
      <dgm:prSet/>
      <dgm:spPr/>
      <dgm:t>
        <a:bodyPr/>
        <a:lstStyle/>
        <a:p>
          <a:r>
            <a:rPr lang="en-US" dirty="0"/>
            <a:t>2) Cravings</a:t>
          </a:r>
        </a:p>
      </dgm:t>
    </dgm:pt>
    <dgm:pt modelId="{C92AC95D-B0B0-4472-948B-3B67DBB69B03}" type="parTrans" cxnId="{C783FD54-653A-40BC-8674-99BBCFC8EDE4}">
      <dgm:prSet/>
      <dgm:spPr/>
      <dgm:t>
        <a:bodyPr/>
        <a:lstStyle/>
        <a:p>
          <a:endParaRPr lang="en-US"/>
        </a:p>
      </dgm:t>
    </dgm:pt>
    <dgm:pt modelId="{67211AB9-7460-4245-870E-8C1E2046FEDE}" type="sibTrans" cxnId="{C783FD54-653A-40BC-8674-99BBCFC8EDE4}">
      <dgm:prSet/>
      <dgm:spPr/>
      <dgm:t>
        <a:bodyPr/>
        <a:lstStyle/>
        <a:p>
          <a:endParaRPr lang="en-US"/>
        </a:p>
      </dgm:t>
    </dgm:pt>
    <dgm:pt modelId="{392D551D-7BDC-4B2E-9151-4A2F2153F422}">
      <dgm:prSet/>
      <dgm:spPr/>
      <dgm:t>
        <a:bodyPr/>
        <a:lstStyle/>
        <a:p>
          <a:r>
            <a:rPr lang="en-US" dirty="0"/>
            <a:t>Triggers, Cues &amp; Urges</a:t>
          </a:r>
        </a:p>
      </dgm:t>
    </dgm:pt>
    <dgm:pt modelId="{E99A08FC-9FBD-49F0-AFF0-B0A627794226}" type="parTrans" cxnId="{49CB31D5-EB50-4F78-8CA9-0B7AA5630876}">
      <dgm:prSet/>
      <dgm:spPr/>
      <dgm:t>
        <a:bodyPr/>
        <a:lstStyle/>
        <a:p>
          <a:endParaRPr lang="en-US"/>
        </a:p>
      </dgm:t>
    </dgm:pt>
    <dgm:pt modelId="{98C8983E-869C-4F18-B32C-2012B3D9101C}" type="sibTrans" cxnId="{49CB31D5-EB50-4F78-8CA9-0B7AA5630876}">
      <dgm:prSet/>
      <dgm:spPr/>
      <dgm:t>
        <a:bodyPr/>
        <a:lstStyle/>
        <a:p>
          <a:endParaRPr lang="en-US"/>
        </a:p>
      </dgm:t>
    </dgm:pt>
    <dgm:pt modelId="{D1FD7E55-A8CF-4DB1-B4CB-3C4D705E1A6A}">
      <dgm:prSet/>
      <dgm:spPr/>
      <dgm:t>
        <a:bodyPr/>
        <a:lstStyle/>
        <a:p>
          <a:r>
            <a:rPr lang="en-US" dirty="0"/>
            <a:t>Coping with Craving</a:t>
          </a:r>
        </a:p>
      </dgm:t>
    </dgm:pt>
    <dgm:pt modelId="{9BE9F614-3684-4AD7-85E4-19F2F3177B07}" type="parTrans" cxnId="{3C090BEA-9A83-4B9A-ADB6-A80089DD06F0}">
      <dgm:prSet/>
      <dgm:spPr/>
      <dgm:t>
        <a:bodyPr/>
        <a:lstStyle/>
        <a:p>
          <a:endParaRPr lang="en-US"/>
        </a:p>
      </dgm:t>
    </dgm:pt>
    <dgm:pt modelId="{B80FC280-8799-464F-BF67-33DF8E692B96}" type="sibTrans" cxnId="{3C090BEA-9A83-4B9A-ADB6-A80089DD06F0}">
      <dgm:prSet/>
      <dgm:spPr/>
      <dgm:t>
        <a:bodyPr/>
        <a:lstStyle/>
        <a:p>
          <a:endParaRPr lang="en-US"/>
        </a:p>
      </dgm:t>
    </dgm:pt>
    <dgm:pt modelId="{E25244B2-6CEC-49D6-94A7-F66C49E2775C}">
      <dgm:prSet/>
      <dgm:spPr/>
      <dgm:t>
        <a:bodyPr/>
        <a:lstStyle/>
        <a:p>
          <a:r>
            <a:rPr lang="en-US" dirty="0"/>
            <a:t>3) Refusal Skills and Assertiveness</a:t>
          </a:r>
        </a:p>
      </dgm:t>
    </dgm:pt>
    <dgm:pt modelId="{A8B2EEF5-D7CF-45FC-A8DC-F9135FC4F4A2}" type="parTrans" cxnId="{CC1C0C54-5861-423F-A321-68DB2AACC5BF}">
      <dgm:prSet/>
      <dgm:spPr/>
      <dgm:t>
        <a:bodyPr/>
        <a:lstStyle/>
        <a:p>
          <a:endParaRPr lang="en-US"/>
        </a:p>
      </dgm:t>
    </dgm:pt>
    <dgm:pt modelId="{CACA378A-BC5F-473B-A961-1FCC79B04237}" type="sibTrans" cxnId="{CC1C0C54-5861-423F-A321-68DB2AACC5BF}">
      <dgm:prSet/>
      <dgm:spPr/>
      <dgm:t>
        <a:bodyPr/>
        <a:lstStyle/>
        <a:p>
          <a:endParaRPr lang="en-US"/>
        </a:p>
      </dgm:t>
    </dgm:pt>
    <dgm:pt modelId="{452723FF-9C95-41F7-ADE5-A09EDEDE913C}">
      <dgm:prSet/>
      <dgm:spPr/>
      <dgm:t>
        <a:bodyPr/>
        <a:lstStyle/>
        <a:p>
          <a:r>
            <a:rPr lang="en-US" dirty="0"/>
            <a:t>4) Behavioral Chain Analysis</a:t>
          </a:r>
        </a:p>
      </dgm:t>
    </dgm:pt>
    <dgm:pt modelId="{95DD4040-8751-4EBA-99FE-2E4C8F84F00B}" type="parTrans" cxnId="{C15877A1-D2F6-4F7A-B73A-21A070E1CE75}">
      <dgm:prSet/>
      <dgm:spPr/>
      <dgm:t>
        <a:bodyPr/>
        <a:lstStyle/>
        <a:p>
          <a:endParaRPr lang="en-US"/>
        </a:p>
      </dgm:t>
    </dgm:pt>
    <dgm:pt modelId="{E53967D4-486F-425B-9040-D49759EF0DB5}" type="sibTrans" cxnId="{C15877A1-D2F6-4F7A-B73A-21A070E1CE75}">
      <dgm:prSet/>
      <dgm:spPr/>
      <dgm:t>
        <a:bodyPr/>
        <a:lstStyle/>
        <a:p>
          <a:endParaRPr lang="en-US"/>
        </a:p>
      </dgm:t>
    </dgm:pt>
    <dgm:pt modelId="{90BDBD81-0736-4037-9C28-D937EFB91898}">
      <dgm:prSet/>
      <dgm:spPr/>
      <dgm:t>
        <a:bodyPr/>
        <a:lstStyle/>
        <a:p>
          <a:r>
            <a:rPr lang="en-US" dirty="0"/>
            <a:t>5) Though Records</a:t>
          </a:r>
        </a:p>
      </dgm:t>
    </dgm:pt>
    <dgm:pt modelId="{454C69E6-B2AE-4037-8E53-04EA18A232F4}" type="parTrans" cxnId="{5047DCB7-935D-406D-A701-16A449F3DED8}">
      <dgm:prSet/>
      <dgm:spPr/>
      <dgm:t>
        <a:bodyPr/>
        <a:lstStyle/>
        <a:p>
          <a:endParaRPr lang="en-US"/>
        </a:p>
      </dgm:t>
    </dgm:pt>
    <dgm:pt modelId="{E8E7DE45-2EB3-4425-AD12-06B5B1F583C3}" type="sibTrans" cxnId="{5047DCB7-935D-406D-A701-16A449F3DED8}">
      <dgm:prSet/>
      <dgm:spPr/>
      <dgm:t>
        <a:bodyPr/>
        <a:lstStyle/>
        <a:p>
          <a:endParaRPr lang="en-US"/>
        </a:p>
      </dgm:t>
    </dgm:pt>
    <dgm:pt modelId="{69A56888-C768-4382-B88B-182F487B5DA7}">
      <dgm:prSet/>
      <dgm:spPr/>
      <dgm:t>
        <a:bodyPr/>
        <a:lstStyle/>
        <a:p>
          <a:r>
            <a:rPr lang="en-US" dirty="0"/>
            <a:t>Thoughts &amp; Feelings</a:t>
          </a:r>
        </a:p>
      </dgm:t>
    </dgm:pt>
    <dgm:pt modelId="{CF72EF36-4A28-4550-B72D-D2E6E74EFC6F}" type="parTrans" cxnId="{FB19BA09-3C21-4042-AEC1-9AF5051AA2F8}">
      <dgm:prSet/>
      <dgm:spPr/>
      <dgm:t>
        <a:bodyPr/>
        <a:lstStyle/>
        <a:p>
          <a:endParaRPr lang="en-US"/>
        </a:p>
      </dgm:t>
    </dgm:pt>
    <dgm:pt modelId="{7C70B58C-ACAD-4010-BA22-9124FBD5482D}" type="sibTrans" cxnId="{FB19BA09-3C21-4042-AEC1-9AF5051AA2F8}">
      <dgm:prSet/>
      <dgm:spPr/>
      <dgm:t>
        <a:bodyPr/>
        <a:lstStyle/>
        <a:p>
          <a:endParaRPr lang="en-US"/>
        </a:p>
      </dgm:t>
    </dgm:pt>
    <dgm:pt modelId="{42C2CACB-AA7A-4B11-9058-89DAF636AEC0}">
      <dgm:prSet/>
      <dgm:spPr/>
      <dgm:t>
        <a:bodyPr/>
        <a:lstStyle/>
        <a:p>
          <a:r>
            <a:rPr lang="en-US" dirty="0"/>
            <a:t>Biases / Cognitive Distortions</a:t>
          </a:r>
        </a:p>
      </dgm:t>
    </dgm:pt>
    <dgm:pt modelId="{AE008CDD-D16A-497D-A0DE-77B6A49B3E06}" type="parTrans" cxnId="{69D71D9B-E17F-480D-8FDE-F4E177F1AAC2}">
      <dgm:prSet/>
      <dgm:spPr/>
      <dgm:t>
        <a:bodyPr/>
        <a:lstStyle/>
        <a:p>
          <a:endParaRPr lang="en-US"/>
        </a:p>
      </dgm:t>
    </dgm:pt>
    <dgm:pt modelId="{C729A1C8-BCBB-41EF-B8BB-0AFB047152C5}" type="sibTrans" cxnId="{69D71D9B-E17F-480D-8FDE-F4E177F1AAC2}">
      <dgm:prSet/>
      <dgm:spPr/>
      <dgm:t>
        <a:bodyPr/>
        <a:lstStyle/>
        <a:p>
          <a:endParaRPr lang="en-US"/>
        </a:p>
      </dgm:t>
    </dgm:pt>
    <dgm:pt modelId="{DA669699-23C4-42F4-8CA8-DBEE00A4FC79}" type="pres">
      <dgm:prSet presAssocID="{541EBA82-90AF-45E4-8D62-ACE59362510E}" presName="root" presStyleCnt="0">
        <dgm:presLayoutVars>
          <dgm:dir/>
          <dgm:resizeHandles val="exact"/>
        </dgm:presLayoutVars>
      </dgm:prSet>
      <dgm:spPr/>
      <dgm:t>
        <a:bodyPr/>
        <a:lstStyle/>
        <a:p>
          <a:endParaRPr lang="en-US"/>
        </a:p>
      </dgm:t>
    </dgm:pt>
    <dgm:pt modelId="{34D8A24B-B430-4007-BBFA-C0DB502E0E87}" type="pres">
      <dgm:prSet presAssocID="{37CBAA2C-0C1F-4679-8B20-FDDD1DFBEE49}" presName="compNode" presStyleCnt="0"/>
      <dgm:spPr/>
    </dgm:pt>
    <dgm:pt modelId="{BD456731-3565-43A6-8366-F45FAFE1E186}" type="pres">
      <dgm:prSet presAssocID="{37CBAA2C-0C1F-4679-8B20-FDDD1DFBEE49}" presName="bgRect" presStyleLbl="bgShp" presStyleIdx="0" presStyleCnt="5"/>
      <dgm:spPr/>
    </dgm:pt>
    <dgm:pt modelId="{B5B92257-FEF8-4530-8058-204890559107}" type="pres">
      <dgm:prSet presAssocID="{37CBAA2C-0C1F-4679-8B20-FDDD1DFBEE49}"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Exponential Graph"/>
        </a:ext>
      </dgm:extLst>
    </dgm:pt>
    <dgm:pt modelId="{E8D73C57-6EB1-454B-B7BA-3B57256CFAF1}" type="pres">
      <dgm:prSet presAssocID="{37CBAA2C-0C1F-4679-8B20-FDDD1DFBEE49}" presName="spaceRect" presStyleCnt="0"/>
      <dgm:spPr/>
    </dgm:pt>
    <dgm:pt modelId="{BC904683-ADD0-4BE7-9ADA-1E57D42EAF3B}" type="pres">
      <dgm:prSet presAssocID="{37CBAA2C-0C1F-4679-8B20-FDDD1DFBEE49}" presName="parTx" presStyleLbl="revTx" presStyleIdx="0" presStyleCnt="7">
        <dgm:presLayoutVars>
          <dgm:chMax val="0"/>
          <dgm:chPref val="0"/>
        </dgm:presLayoutVars>
      </dgm:prSet>
      <dgm:spPr/>
      <dgm:t>
        <a:bodyPr/>
        <a:lstStyle/>
        <a:p>
          <a:endParaRPr lang="en-US"/>
        </a:p>
      </dgm:t>
    </dgm:pt>
    <dgm:pt modelId="{384D76CE-47E9-4458-9E9E-A9351C8E8F3E}" type="pres">
      <dgm:prSet presAssocID="{CEF0D0E4-1B08-4EA0-BD9E-366ABB5ABE64}" presName="sibTrans" presStyleCnt="0"/>
      <dgm:spPr/>
    </dgm:pt>
    <dgm:pt modelId="{E30CD6E4-5D96-4CA3-A34F-194A259996F8}" type="pres">
      <dgm:prSet presAssocID="{9D1B9011-C033-4F8F-A734-8499A17614A0}" presName="compNode" presStyleCnt="0"/>
      <dgm:spPr/>
    </dgm:pt>
    <dgm:pt modelId="{42BBB184-940B-4146-82EF-3C2B5B832826}" type="pres">
      <dgm:prSet presAssocID="{9D1B9011-C033-4F8F-A734-8499A17614A0}" presName="bgRect" presStyleLbl="bgShp" presStyleIdx="1" presStyleCnt="5"/>
      <dgm:spPr/>
    </dgm:pt>
    <dgm:pt modelId="{1A4C47FD-BFA0-497D-90D0-AA331300D11B}" type="pres">
      <dgm:prSet presAssocID="{9D1B9011-C033-4F8F-A734-8499A17614A0}"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Scales of justice"/>
        </a:ext>
      </dgm:extLst>
    </dgm:pt>
    <dgm:pt modelId="{DDF9DC46-0982-40BD-8DE9-023FA82CD730}" type="pres">
      <dgm:prSet presAssocID="{9D1B9011-C033-4F8F-A734-8499A17614A0}" presName="spaceRect" presStyleCnt="0"/>
      <dgm:spPr/>
    </dgm:pt>
    <dgm:pt modelId="{FE41E9CE-D33D-4E15-BBA2-4732C8448B9A}" type="pres">
      <dgm:prSet presAssocID="{9D1B9011-C033-4F8F-A734-8499A17614A0}" presName="parTx" presStyleLbl="revTx" presStyleIdx="1" presStyleCnt="7">
        <dgm:presLayoutVars>
          <dgm:chMax val="0"/>
          <dgm:chPref val="0"/>
        </dgm:presLayoutVars>
      </dgm:prSet>
      <dgm:spPr/>
      <dgm:t>
        <a:bodyPr/>
        <a:lstStyle/>
        <a:p>
          <a:endParaRPr lang="en-US"/>
        </a:p>
      </dgm:t>
    </dgm:pt>
    <dgm:pt modelId="{5EEA08F7-3221-4A56-A521-3A66439E62DB}" type="pres">
      <dgm:prSet presAssocID="{9D1B9011-C033-4F8F-A734-8499A17614A0}" presName="desTx" presStyleLbl="revTx" presStyleIdx="2" presStyleCnt="7" custLinFactNeighborX="-12787" custLinFactNeighborY="-2066">
        <dgm:presLayoutVars/>
      </dgm:prSet>
      <dgm:spPr/>
      <dgm:t>
        <a:bodyPr/>
        <a:lstStyle/>
        <a:p>
          <a:endParaRPr lang="en-US"/>
        </a:p>
      </dgm:t>
    </dgm:pt>
    <dgm:pt modelId="{D7D014BB-14EA-44FA-B209-DF7D2C6ACDD7}" type="pres">
      <dgm:prSet presAssocID="{67211AB9-7460-4245-870E-8C1E2046FEDE}" presName="sibTrans" presStyleCnt="0"/>
      <dgm:spPr/>
    </dgm:pt>
    <dgm:pt modelId="{C59BBAC9-C18C-455B-B673-FB970CDF5AF8}" type="pres">
      <dgm:prSet presAssocID="{E25244B2-6CEC-49D6-94A7-F66C49E2775C}" presName="compNode" presStyleCnt="0"/>
      <dgm:spPr/>
    </dgm:pt>
    <dgm:pt modelId="{D3447419-5520-4743-9C3E-7706BA8AE21E}" type="pres">
      <dgm:prSet presAssocID="{E25244B2-6CEC-49D6-94A7-F66C49E2775C}" presName="bgRect" presStyleLbl="bgShp" presStyleIdx="2" presStyleCnt="5"/>
      <dgm:spPr/>
    </dgm:pt>
    <dgm:pt modelId="{032AB7C9-7F52-4922-A7F9-578765079E8E}" type="pres">
      <dgm:prSet presAssocID="{E25244B2-6CEC-49D6-94A7-F66C49E2775C}"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B956CBAC-A150-4DC0-9670-6DB12B45C10D}" type="pres">
      <dgm:prSet presAssocID="{E25244B2-6CEC-49D6-94A7-F66C49E2775C}" presName="spaceRect" presStyleCnt="0"/>
      <dgm:spPr/>
    </dgm:pt>
    <dgm:pt modelId="{D54A0D1D-17CF-42AD-9639-6EEDEC13B647}" type="pres">
      <dgm:prSet presAssocID="{E25244B2-6CEC-49D6-94A7-F66C49E2775C}" presName="parTx" presStyleLbl="revTx" presStyleIdx="3" presStyleCnt="7">
        <dgm:presLayoutVars>
          <dgm:chMax val="0"/>
          <dgm:chPref val="0"/>
        </dgm:presLayoutVars>
      </dgm:prSet>
      <dgm:spPr/>
      <dgm:t>
        <a:bodyPr/>
        <a:lstStyle/>
        <a:p>
          <a:endParaRPr lang="en-US"/>
        </a:p>
      </dgm:t>
    </dgm:pt>
    <dgm:pt modelId="{64C17558-304B-4E9E-8515-D1D2D996E648}" type="pres">
      <dgm:prSet presAssocID="{CACA378A-BC5F-473B-A961-1FCC79B04237}" presName="sibTrans" presStyleCnt="0"/>
      <dgm:spPr/>
    </dgm:pt>
    <dgm:pt modelId="{8DE69E54-B17C-45DA-BDAE-0E81E860899F}" type="pres">
      <dgm:prSet presAssocID="{452723FF-9C95-41F7-ADE5-A09EDEDE913C}" presName="compNode" presStyleCnt="0"/>
      <dgm:spPr/>
    </dgm:pt>
    <dgm:pt modelId="{2E2818FF-CBE6-45B7-A15A-52628EDD2838}" type="pres">
      <dgm:prSet presAssocID="{452723FF-9C95-41F7-ADE5-A09EDEDE913C}" presName="bgRect" presStyleLbl="bgShp" presStyleIdx="3" presStyleCnt="5"/>
      <dgm:spPr/>
    </dgm:pt>
    <dgm:pt modelId="{B3D2DC7C-C436-49EF-A8A6-257F61E5EBD5}" type="pres">
      <dgm:prSet presAssocID="{452723FF-9C95-41F7-ADE5-A09EDEDE913C}"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Link"/>
        </a:ext>
      </dgm:extLst>
    </dgm:pt>
    <dgm:pt modelId="{65C79AE2-3422-4B1B-89C7-18A8C060A86A}" type="pres">
      <dgm:prSet presAssocID="{452723FF-9C95-41F7-ADE5-A09EDEDE913C}" presName="spaceRect" presStyleCnt="0"/>
      <dgm:spPr/>
    </dgm:pt>
    <dgm:pt modelId="{8D0446E0-EB79-473F-9C0D-B45ECE0A3619}" type="pres">
      <dgm:prSet presAssocID="{452723FF-9C95-41F7-ADE5-A09EDEDE913C}" presName="parTx" presStyleLbl="revTx" presStyleIdx="4" presStyleCnt="7">
        <dgm:presLayoutVars>
          <dgm:chMax val="0"/>
          <dgm:chPref val="0"/>
        </dgm:presLayoutVars>
      </dgm:prSet>
      <dgm:spPr/>
      <dgm:t>
        <a:bodyPr/>
        <a:lstStyle/>
        <a:p>
          <a:endParaRPr lang="en-US"/>
        </a:p>
      </dgm:t>
    </dgm:pt>
    <dgm:pt modelId="{B994798D-55C3-4AB4-A21D-C3F73C4D05C5}" type="pres">
      <dgm:prSet presAssocID="{E53967D4-486F-425B-9040-D49759EF0DB5}" presName="sibTrans" presStyleCnt="0"/>
      <dgm:spPr/>
    </dgm:pt>
    <dgm:pt modelId="{03313BB6-3CC6-4FF2-9FCB-593DDEB32FA4}" type="pres">
      <dgm:prSet presAssocID="{90BDBD81-0736-4037-9C28-D937EFB91898}" presName="compNode" presStyleCnt="0"/>
      <dgm:spPr/>
    </dgm:pt>
    <dgm:pt modelId="{B8C42F64-9560-491D-B0DA-434A6C5F338E}" type="pres">
      <dgm:prSet presAssocID="{90BDBD81-0736-4037-9C28-D937EFB91898}" presName="bgRect" presStyleLbl="bgShp" presStyleIdx="4" presStyleCnt="5" custLinFactNeighborX="2784" custLinFactNeighborY="2453"/>
      <dgm:spPr/>
    </dgm:pt>
    <dgm:pt modelId="{2BFB9F38-E008-4E76-B8D2-88E7B4B55369}" type="pres">
      <dgm:prSet presAssocID="{90BDBD81-0736-4037-9C28-D937EFB91898}"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B67EA024-6045-4C7F-A11A-8C1EDFCF68C9}" type="pres">
      <dgm:prSet presAssocID="{90BDBD81-0736-4037-9C28-D937EFB91898}" presName="spaceRect" presStyleCnt="0"/>
      <dgm:spPr/>
    </dgm:pt>
    <dgm:pt modelId="{23FEA197-EFD5-4D9D-B41B-CD7D6A6257DA}" type="pres">
      <dgm:prSet presAssocID="{90BDBD81-0736-4037-9C28-D937EFB91898}" presName="parTx" presStyleLbl="revTx" presStyleIdx="5" presStyleCnt="7">
        <dgm:presLayoutVars>
          <dgm:chMax val="0"/>
          <dgm:chPref val="0"/>
        </dgm:presLayoutVars>
      </dgm:prSet>
      <dgm:spPr/>
      <dgm:t>
        <a:bodyPr/>
        <a:lstStyle/>
        <a:p>
          <a:endParaRPr lang="en-US"/>
        </a:p>
      </dgm:t>
    </dgm:pt>
    <dgm:pt modelId="{7DBEB0BF-95DA-49EC-8AD2-FFA8B9DCF9A8}" type="pres">
      <dgm:prSet presAssocID="{90BDBD81-0736-4037-9C28-D937EFB91898}" presName="desTx" presStyleLbl="revTx" presStyleIdx="6" presStyleCnt="7" custLinFactNeighborX="-9235" custLinFactNeighborY="470">
        <dgm:presLayoutVars/>
      </dgm:prSet>
      <dgm:spPr/>
      <dgm:t>
        <a:bodyPr/>
        <a:lstStyle/>
        <a:p>
          <a:endParaRPr lang="en-US"/>
        </a:p>
      </dgm:t>
    </dgm:pt>
  </dgm:ptLst>
  <dgm:cxnLst>
    <dgm:cxn modelId="{5047DCB7-935D-406D-A701-16A449F3DED8}" srcId="{541EBA82-90AF-45E4-8D62-ACE59362510E}" destId="{90BDBD81-0736-4037-9C28-D937EFB91898}" srcOrd="4" destOrd="0" parTransId="{454C69E6-B2AE-4037-8E53-04EA18A232F4}" sibTransId="{E8E7DE45-2EB3-4425-AD12-06B5B1F583C3}"/>
    <dgm:cxn modelId="{2247E842-B663-41F1-B2F2-3157689BBB8D}" type="presOf" srcId="{D1FD7E55-A8CF-4DB1-B4CB-3C4D705E1A6A}" destId="{5EEA08F7-3221-4A56-A521-3A66439E62DB}" srcOrd="0" destOrd="1" presId="urn:microsoft.com/office/officeart/2018/2/layout/IconVerticalSolidList"/>
    <dgm:cxn modelId="{CC1C0C54-5861-423F-A321-68DB2AACC5BF}" srcId="{541EBA82-90AF-45E4-8D62-ACE59362510E}" destId="{E25244B2-6CEC-49D6-94A7-F66C49E2775C}" srcOrd="2" destOrd="0" parTransId="{A8B2EEF5-D7CF-45FC-A8DC-F9135FC4F4A2}" sibTransId="{CACA378A-BC5F-473B-A961-1FCC79B04237}"/>
    <dgm:cxn modelId="{A41AC7C4-DE52-4E84-B035-D1AF9FCF196E}" type="presOf" srcId="{452723FF-9C95-41F7-ADE5-A09EDEDE913C}" destId="{8D0446E0-EB79-473F-9C0D-B45ECE0A3619}" srcOrd="0" destOrd="0" presId="urn:microsoft.com/office/officeart/2018/2/layout/IconVerticalSolidList"/>
    <dgm:cxn modelId="{3C090BEA-9A83-4B9A-ADB6-A80089DD06F0}" srcId="{9D1B9011-C033-4F8F-A734-8499A17614A0}" destId="{D1FD7E55-A8CF-4DB1-B4CB-3C4D705E1A6A}" srcOrd="1" destOrd="0" parTransId="{9BE9F614-3684-4AD7-85E4-19F2F3177B07}" sibTransId="{B80FC280-8799-464F-BF67-33DF8E692B96}"/>
    <dgm:cxn modelId="{F5EFBAB3-94C3-4659-B653-02C707A1485F}" type="presOf" srcId="{37CBAA2C-0C1F-4679-8B20-FDDD1DFBEE49}" destId="{BC904683-ADD0-4BE7-9ADA-1E57D42EAF3B}" srcOrd="0" destOrd="0" presId="urn:microsoft.com/office/officeart/2018/2/layout/IconVerticalSolidList"/>
    <dgm:cxn modelId="{448A71BA-5BDF-4CCE-83D4-91807BE7ACCD}" type="presOf" srcId="{392D551D-7BDC-4B2E-9151-4A2F2153F422}" destId="{5EEA08F7-3221-4A56-A521-3A66439E62DB}" srcOrd="0" destOrd="0" presId="urn:microsoft.com/office/officeart/2018/2/layout/IconVerticalSolidList"/>
    <dgm:cxn modelId="{CCEA0118-5B7A-4652-86A7-33B67149DAFC}" type="presOf" srcId="{9D1B9011-C033-4F8F-A734-8499A17614A0}" destId="{FE41E9CE-D33D-4E15-BBA2-4732C8448B9A}" srcOrd="0" destOrd="0" presId="urn:microsoft.com/office/officeart/2018/2/layout/IconVerticalSolidList"/>
    <dgm:cxn modelId="{C783FD54-653A-40BC-8674-99BBCFC8EDE4}" srcId="{541EBA82-90AF-45E4-8D62-ACE59362510E}" destId="{9D1B9011-C033-4F8F-A734-8499A17614A0}" srcOrd="1" destOrd="0" parTransId="{C92AC95D-B0B0-4472-948B-3B67DBB69B03}" sibTransId="{67211AB9-7460-4245-870E-8C1E2046FEDE}"/>
    <dgm:cxn modelId="{69D71D9B-E17F-480D-8FDE-F4E177F1AAC2}" srcId="{90BDBD81-0736-4037-9C28-D937EFB91898}" destId="{42C2CACB-AA7A-4B11-9058-89DAF636AEC0}" srcOrd="1" destOrd="0" parTransId="{AE008CDD-D16A-497D-A0DE-77B6A49B3E06}" sibTransId="{C729A1C8-BCBB-41EF-B8BB-0AFB047152C5}"/>
    <dgm:cxn modelId="{E5D5A99F-49CF-4719-9627-CA8DE02D6EA3}" type="presOf" srcId="{E25244B2-6CEC-49D6-94A7-F66C49E2775C}" destId="{D54A0D1D-17CF-42AD-9639-6EEDEC13B647}" srcOrd="0" destOrd="0" presId="urn:microsoft.com/office/officeart/2018/2/layout/IconVerticalSolidList"/>
    <dgm:cxn modelId="{734209F8-3109-4E9B-A678-C315CA1600DE}" srcId="{541EBA82-90AF-45E4-8D62-ACE59362510E}" destId="{37CBAA2C-0C1F-4679-8B20-FDDD1DFBEE49}" srcOrd="0" destOrd="0" parTransId="{13B79283-A919-4487-99CF-F60918D39FFD}" sibTransId="{CEF0D0E4-1B08-4EA0-BD9E-366ABB5ABE64}"/>
    <dgm:cxn modelId="{C15877A1-D2F6-4F7A-B73A-21A070E1CE75}" srcId="{541EBA82-90AF-45E4-8D62-ACE59362510E}" destId="{452723FF-9C95-41F7-ADE5-A09EDEDE913C}" srcOrd="3" destOrd="0" parTransId="{95DD4040-8751-4EBA-99FE-2E4C8F84F00B}" sibTransId="{E53967D4-486F-425B-9040-D49759EF0DB5}"/>
    <dgm:cxn modelId="{14FE79A9-6A25-4C1C-AB8E-CA220EE5416B}" type="presOf" srcId="{541EBA82-90AF-45E4-8D62-ACE59362510E}" destId="{DA669699-23C4-42F4-8CA8-DBEE00A4FC79}" srcOrd="0" destOrd="0" presId="urn:microsoft.com/office/officeart/2018/2/layout/IconVerticalSolidList"/>
    <dgm:cxn modelId="{15AE63A1-26F0-4074-AD7A-5282130EDA53}" type="presOf" srcId="{69A56888-C768-4382-B88B-182F487B5DA7}" destId="{7DBEB0BF-95DA-49EC-8AD2-FFA8B9DCF9A8}" srcOrd="0" destOrd="0" presId="urn:microsoft.com/office/officeart/2018/2/layout/IconVerticalSolidList"/>
    <dgm:cxn modelId="{FB19BA09-3C21-4042-AEC1-9AF5051AA2F8}" srcId="{90BDBD81-0736-4037-9C28-D937EFB91898}" destId="{69A56888-C768-4382-B88B-182F487B5DA7}" srcOrd="0" destOrd="0" parTransId="{CF72EF36-4A28-4550-B72D-D2E6E74EFC6F}" sibTransId="{7C70B58C-ACAD-4010-BA22-9124FBD5482D}"/>
    <dgm:cxn modelId="{49CB31D5-EB50-4F78-8CA9-0B7AA5630876}" srcId="{9D1B9011-C033-4F8F-A734-8499A17614A0}" destId="{392D551D-7BDC-4B2E-9151-4A2F2153F422}" srcOrd="0" destOrd="0" parTransId="{E99A08FC-9FBD-49F0-AFF0-B0A627794226}" sibTransId="{98C8983E-869C-4F18-B32C-2012B3D9101C}"/>
    <dgm:cxn modelId="{C6941058-683D-4C7F-8031-9F1DED10FE11}" type="presOf" srcId="{90BDBD81-0736-4037-9C28-D937EFB91898}" destId="{23FEA197-EFD5-4D9D-B41B-CD7D6A6257DA}" srcOrd="0" destOrd="0" presId="urn:microsoft.com/office/officeart/2018/2/layout/IconVerticalSolidList"/>
    <dgm:cxn modelId="{C9043ED7-0019-4383-B89E-486628A8240E}" type="presOf" srcId="{42C2CACB-AA7A-4B11-9058-89DAF636AEC0}" destId="{7DBEB0BF-95DA-49EC-8AD2-FFA8B9DCF9A8}" srcOrd="0" destOrd="1" presId="urn:microsoft.com/office/officeart/2018/2/layout/IconVerticalSolidList"/>
    <dgm:cxn modelId="{9E7C46A2-1A4A-4C98-8FE7-ACDB6A0F37DB}" type="presParOf" srcId="{DA669699-23C4-42F4-8CA8-DBEE00A4FC79}" destId="{34D8A24B-B430-4007-BBFA-C0DB502E0E87}" srcOrd="0" destOrd="0" presId="urn:microsoft.com/office/officeart/2018/2/layout/IconVerticalSolidList"/>
    <dgm:cxn modelId="{E432CC22-7B45-41CA-8F73-90FB69D9A8E6}" type="presParOf" srcId="{34D8A24B-B430-4007-BBFA-C0DB502E0E87}" destId="{BD456731-3565-43A6-8366-F45FAFE1E186}" srcOrd="0" destOrd="0" presId="urn:microsoft.com/office/officeart/2018/2/layout/IconVerticalSolidList"/>
    <dgm:cxn modelId="{E7F73FB3-2168-4EED-A235-B0E5DB1529F2}" type="presParOf" srcId="{34D8A24B-B430-4007-BBFA-C0DB502E0E87}" destId="{B5B92257-FEF8-4530-8058-204890559107}" srcOrd="1" destOrd="0" presId="urn:microsoft.com/office/officeart/2018/2/layout/IconVerticalSolidList"/>
    <dgm:cxn modelId="{092FBE74-8A91-4BF9-936D-74904235BB28}" type="presParOf" srcId="{34D8A24B-B430-4007-BBFA-C0DB502E0E87}" destId="{E8D73C57-6EB1-454B-B7BA-3B57256CFAF1}" srcOrd="2" destOrd="0" presId="urn:microsoft.com/office/officeart/2018/2/layout/IconVerticalSolidList"/>
    <dgm:cxn modelId="{3A47E56C-6B4F-4A79-BC78-C2327E539EA6}" type="presParOf" srcId="{34D8A24B-B430-4007-BBFA-C0DB502E0E87}" destId="{BC904683-ADD0-4BE7-9ADA-1E57D42EAF3B}" srcOrd="3" destOrd="0" presId="urn:microsoft.com/office/officeart/2018/2/layout/IconVerticalSolidList"/>
    <dgm:cxn modelId="{CD864476-40E0-4548-9450-711447E2D265}" type="presParOf" srcId="{DA669699-23C4-42F4-8CA8-DBEE00A4FC79}" destId="{384D76CE-47E9-4458-9E9E-A9351C8E8F3E}" srcOrd="1" destOrd="0" presId="urn:microsoft.com/office/officeart/2018/2/layout/IconVerticalSolidList"/>
    <dgm:cxn modelId="{11EB1DB0-31D3-40B6-AD9D-62708EE64660}" type="presParOf" srcId="{DA669699-23C4-42F4-8CA8-DBEE00A4FC79}" destId="{E30CD6E4-5D96-4CA3-A34F-194A259996F8}" srcOrd="2" destOrd="0" presId="urn:microsoft.com/office/officeart/2018/2/layout/IconVerticalSolidList"/>
    <dgm:cxn modelId="{12EBB813-5047-484E-82DD-CE1BDC154E96}" type="presParOf" srcId="{E30CD6E4-5D96-4CA3-A34F-194A259996F8}" destId="{42BBB184-940B-4146-82EF-3C2B5B832826}" srcOrd="0" destOrd="0" presId="urn:microsoft.com/office/officeart/2018/2/layout/IconVerticalSolidList"/>
    <dgm:cxn modelId="{10EB4E97-2973-414E-8353-4C78D24762F3}" type="presParOf" srcId="{E30CD6E4-5D96-4CA3-A34F-194A259996F8}" destId="{1A4C47FD-BFA0-497D-90D0-AA331300D11B}" srcOrd="1" destOrd="0" presId="urn:microsoft.com/office/officeart/2018/2/layout/IconVerticalSolidList"/>
    <dgm:cxn modelId="{23C7C152-17B0-49CC-A549-EC76C5AD6AFC}" type="presParOf" srcId="{E30CD6E4-5D96-4CA3-A34F-194A259996F8}" destId="{DDF9DC46-0982-40BD-8DE9-023FA82CD730}" srcOrd="2" destOrd="0" presId="urn:microsoft.com/office/officeart/2018/2/layout/IconVerticalSolidList"/>
    <dgm:cxn modelId="{BC57DA21-D543-40E5-B38D-91EEE664C5A0}" type="presParOf" srcId="{E30CD6E4-5D96-4CA3-A34F-194A259996F8}" destId="{FE41E9CE-D33D-4E15-BBA2-4732C8448B9A}" srcOrd="3" destOrd="0" presId="urn:microsoft.com/office/officeart/2018/2/layout/IconVerticalSolidList"/>
    <dgm:cxn modelId="{39327D95-549C-46C2-B4A1-3D1A161A2C75}" type="presParOf" srcId="{E30CD6E4-5D96-4CA3-A34F-194A259996F8}" destId="{5EEA08F7-3221-4A56-A521-3A66439E62DB}" srcOrd="4" destOrd="0" presId="urn:microsoft.com/office/officeart/2018/2/layout/IconVerticalSolidList"/>
    <dgm:cxn modelId="{F038C614-6687-4080-B7D9-F1CA17E49ADA}" type="presParOf" srcId="{DA669699-23C4-42F4-8CA8-DBEE00A4FC79}" destId="{D7D014BB-14EA-44FA-B209-DF7D2C6ACDD7}" srcOrd="3" destOrd="0" presId="urn:microsoft.com/office/officeart/2018/2/layout/IconVerticalSolidList"/>
    <dgm:cxn modelId="{4D30FA62-8FCD-44E4-AD9C-D500EDD6C329}" type="presParOf" srcId="{DA669699-23C4-42F4-8CA8-DBEE00A4FC79}" destId="{C59BBAC9-C18C-455B-B673-FB970CDF5AF8}" srcOrd="4" destOrd="0" presId="urn:microsoft.com/office/officeart/2018/2/layout/IconVerticalSolidList"/>
    <dgm:cxn modelId="{55B8D696-D870-4C07-8DEB-4281A2967A2C}" type="presParOf" srcId="{C59BBAC9-C18C-455B-B673-FB970CDF5AF8}" destId="{D3447419-5520-4743-9C3E-7706BA8AE21E}" srcOrd="0" destOrd="0" presId="urn:microsoft.com/office/officeart/2018/2/layout/IconVerticalSolidList"/>
    <dgm:cxn modelId="{FD78E4D0-D846-4777-93F6-8A3B03CDCF5E}" type="presParOf" srcId="{C59BBAC9-C18C-455B-B673-FB970CDF5AF8}" destId="{032AB7C9-7F52-4922-A7F9-578765079E8E}" srcOrd="1" destOrd="0" presId="urn:microsoft.com/office/officeart/2018/2/layout/IconVerticalSolidList"/>
    <dgm:cxn modelId="{4E0F9EDD-3059-4C3D-93E8-2F750F40828C}" type="presParOf" srcId="{C59BBAC9-C18C-455B-B673-FB970CDF5AF8}" destId="{B956CBAC-A150-4DC0-9670-6DB12B45C10D}" srcOrd="2" destOrd="0" presId="urn:microsoft.com/office/officeart/2018/2/layout/IconVerticalSolidList"/>
    <dgm:cxn modelId="{AEF5A630-2CCF-4FE1-A7FB-2298CAE74D54}" type="presParOf" srcId="{C59BBAC9-C18C-455B-B673-FB970CDF5AF8}" destId="{D54A0D1D-17CF-42AD-9639-6EEDEC13B647}" srcOrd="3" destOrd="0" presId="urn:microsoft.com/office/officeart/2018/2/layout/IconVerticalSolidList"/>
    <dgm:cxn modelId="{A9986BAA-E411-43D3-8BC0-D4457F2CBC84}" type="presParOf" srcId="{DA669699-23C4-42F4-8CA8-DBEE00A4FC79}" destId="{64C17558-304B-4E9E-8515-D1D2D996E648}" srcOrd="5" destOrd="0" presId="urn:microsoft.com/office/officeart/2018/2/layout/IconVerticalSolidList"/>
    <dgm:cxn modelId="{1478DDF9-41FC-44AE-AD53-70E2D388AD4D}" type="presParOf" srcId="{DA669699-23C4-42F4-8CA8-DBEE00A4FC79}" destId="{8DE69E54-B17C-45DA-BDAE-0E81E860899F}" srcOrd="6" destOrd="0" presId="urn:microsoft.com/office/officeart/2018/2/layout/IconVerticalSolidList"/>
    <dgm:cxn modelId="{CE117E10-A7E8-48BB-AAEC-9481B66453B7}" type="presParOf" srcId="{8DE69E54-B17C-45DA-BDAE-0E81E860899F}" destId="{2E2818FF-CBE6-45B7-A15A-52628EDD2838}" srcOrd="0" destOrd="0" presId="urn:microsoft.com/office/officeart/2018/2/layout/IconVerticalSolidList"/>
    <dgm:cxn modelId="{77694DCE-A377-4085-B993-EBF5E6A2756A}" type="presParOf" srcId="{8DE69E54-B17C-45DA-BDAE-0E81E860899F}" destId="{B3D2DC7C-C436-49EF-A8A6-257F61E5EBD5}" srcOrd="1" destOrd="0" presId="urn:microsoft.com/office/officeart/2018/2/layout/IconVerticalSolidList"/>
    <dgm:cxn modelId="{7784DF72-1E8D-43AA-ADEB-663BFEACFE3A}" type="presParOf" srcId="{8DE69E54-B17C-45DA-BDAE-0E81E860899F}" destId="{65C79AE2-3422-4B1B-89C7-18A8C060A86A}" srcOrd="2" destOrd="0" presId="urn:microsoft.com/office/officeart/2018/2/layout/IconVerticalSolidList"/>
    <dgm:cxn modelId="{6AB3AA13-D8C1-4807-ABBF-E8651C2A3A1B}" type="presParOf" srcId="{8DE69E54-B17C-45DA-BDAE-0E81E860899F}" destId="{8D0446E0-EB79-473F-9C0D-B45ECE0A3619}" srcOrd="3" destOrd="0" presId="urn:microsoft.com/office/officeart/2018/2/layout/IconVerticalSolidList"/>
    <dgm:cxn modelId="{D4563532-F97A-4C3A-B3D5-8F5DB3F52974}" type="presParOf" srcId="{DA669699-23C4-42F4-8CA8-DBEE00A4FC79}" destId="{B994798D-55C3-4AB4-A21D-C3F73C4D05C5}" srcOrd="7" destOrd="0" presId="urn:microsoft.com/office/officeart/2018/2/layout/IconVerticalSolidList"/>
    <dgm:cxn modelId="{93B7B181-A3AC-4BA4-9480-CCF1B9E65DCF}" type="presParOf" srcId="{DA669699-23C4-42F4-8CA8-DBEE00A4FC79}" destId="{03313BB6-3CC6-4FF2-9FCB-593DDEB32FA4}" srcOrd="8" destOrd="0" presId="urn:microsoft.com/office/officeart/2018/2/layout/IconVerticalSolidList"/>
    <dgm:cxn modelId="{40E50235-89B2-41F5-8DAB-E6466AC3995F}" type="presParOf" srcId="{03313BB6-3CC6-4FF2-9FCB-593DDEB32FA4}" destId="{B8C42F64-9560-491D-B0DA-434A6C5F338E}" srcOrd="0" destOrd="0" presId="urn:microsoft.com/office/officeart/2018/2/layout/IconVerticalSolidList"/>
    <dgm:cxn modelId="{D08EE7F7-D0EB-418C-B173-2C99F0FA6C93}" type="presParOf" srcId="{03313BB6-3CC6-4FF2-9FCB-593DDEB32FA4}" destId="{2BFB9F38-E008-4E76-B8D2-88E7B4B55369}" srcOrd="1" destOrd="0" presId="urn:microsoft.com/office/officeart/2018/2/layout/IconVerticalSolidList"/>
    <dgm:cxn modelId="{5856395E-D3AE-41DE-AD35-C2DCC861735C}" type="presParOf" srcId="{03313BB6-3CC6-4FF2-9FCB-593DDEB32FA4}" destId="{B67EA024-6045-4C7F-A11A-8C1EDFCF68C9}" srcOrd="2" destOrd="0" presId="urn:microsoft.com/office/officeart/2018/2/layout/IconVerticalSolidList"/>
    <dgm:cxn modelId="{CDE0CEAB-BB55-49B1-A32A-0592020FDD33}" type="presParOf" srcId="{03313BB6-3CC6-4FF2-9FCB-593DDEB32FA4}" destId="{23FEA197-EFD5-4D9D-B41B-CD7D6A6257DA}" srcOrd="3" destOrd="0" presId="urn:microsoft.com/office/officeart/2018/2/layout/IconVerticalSolidList"/>
    <dgm:cxn modelId="{70981ACE-7E81-4009-B9D3-9F6AB71D1506}" type="presParOf" srcId="{03313BB6-3CC6-4FF2-9FCB-593DDEB32FA4}" destId="{7DBEB0BF-95DA-49EC-8AD2-FFA8B9DCF9A8}"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06430-F8AB-4FC1-A188-D49A6058FA83}">
      <dsp:nvSpPr>
        <dsp:cNvPr id="0" name=""/>
        <dsp:cNvSpPr/>
      </dsp:nvSpPr>
      <dsp:spPr>
        <a:xfrm>
          <a:off x="0" y="3407"/>
          <a:ext cx="11553825" cy="1167146"/>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A7EC3AB2-CC68-421A-9AF9-314E805E8731}">
      <dsp:nvSpPr>
        <dsp:cNvPr id="0" name=""/>
        <dsp:cNvSpPr/>
      </dsp:nvSpPr>
      <dsp:spPr>
        <a:xfrm>
          <a:off x="353061" y="266015"/>
          <a:ext cx="642558" cy="64193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A3D54-F913-4735-923E-083B8751F05D}">
      <dsp:nvSpPr>
        <dsp:cNvPr id="0" name=""/>
        <dsp:cNvSpPr/>
      </dsp:nvSpPr>
      <dsp:spPr>
        <a:xfrm>
          <a:off x="1348682" y="3407"/>
          <a:ext cx="10134295" cy="116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44" tIns="123644" rIns="123644" bIns="123644" numCol="1" spcCol="1270" anchor="ctr" anchorCtr="0">
          <a:noAutofit/>
        </a:bodyPr>
        <a:lstStyle/>
        <a:p>
          <a:pPr lvl="0" algn="l" defTabSz="1022350">
            <a:lnSpc>
              <a:spcPct val="100000"/>
            </a:lnSpc>
            <a:spcBef>
              <a:spcPct val="0"/>
            </a:spcBef>
            <a:spcAft>
              <a:spcPct val="35000"/>
            </a:spcAft>
          </a:pPr>
          <a:r>
            <a:rPr lang="en-US" sz="2300" kern="1200" dirty="0"/>
            <a:t>Addiction is a treatable, chronic medical disease involving complex interactions among brain circuits, genetics, the environment, and an individual’s life experiences. </a:t>
          </a:r>
        </a:p>
      </dsp:txBody>
      <dsp:txXfrm>
        <a:off x="1348682" y="3407"/>
        <a:ext cx="10134295" cy="1168287"/>
      </dsp:txXfrm>
    </dsp:sp>
    <dsp:sp modelId="{99F3ABB0-C252-4565-A001-2E5D9B8CD3B0}">
      <dsp:nvSpPr>
        <dsp:cNvPr id="0" name=""/>
        <dsp:cNvSpPr/>
      </dsp:nvSpPr>
      <dsp:spPr>
        <a:xfrm>
          <a:off x="0" y="1446586"/>
          <a:ext cx="11553825" cy="1167146"/>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D56B4E32-105A-46C8-B41E-E2D22BEB4C55}">
      <dsp:nvSpPr>
        <dsp:cNvPr id="0" name=""/>
        <dsp:cNvSpPr/>
      </dsp:nvSpPr>
      <dsp:spPr>
        <a:xfrm>
          <a:off x="353061" y="1709194"/>
          <a:ext cx="642558" cy="64193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E7098E-F1DF-4BFB-B327-71F99EBDF843}">
      <dsp:nvSpPr>
        <dsp:cNvPr id="0" name=""/>
        <dsp:cNvSpPr/>
      </dsp:nvSpPr>
      <dsp:spPr>
        <a:xfrm>
          <a:off x="1348682" y="1446586"/>
          <a:ext cx="10134295" cy="116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44" tIns="123644" rIns="123644" bIns="123644" numCol="1" spcCol="1270" anchor="ctr" anchorCtr="0">
          <a:noAutofit/>
        </a:bodyPr>
        <a:lstStyle/>
        <a:p>
          <a:pPr lvl="0" algn="l" defTabSz="1066800">
            <a:lnSpc>
              <a:spcPct val="100000"/>
            </a:lnSpc>
            <a:spcBef>
              <a:spcPct val="0"/>
            </a:spcBef>
            <a:spcAft>
              <a:spcPct val="35000"/>
            </a:spcAft>
          </a:pPr>
          <a:r>
            <a:rPr lang="en-US" sz="2400" kern="1200" dirty="0"/>
            <a:t>People with addiction use substances or engage in behaviors that become compulsive and often continue despite harmful consequences.  </a:t>
          </a:r>
        </a:p>
      </dsp:txBody>
      <dsp:txXfrm>
        <a:off x="1348682" y="1446586"/>
        <a:ext cx="10134295" cy="1168287"/>
      </dsp:txXfrm>
    </dsp:sp>
    <dsp:sp modelId="{E7554998-F112-43BC-8EF9-B40B43E29A51}">
      <dsp:nvSpPr>
        <dsp:cNvPr id="0" name=""/>
        <dsp:cNvSpPr/>
      </dsp:nvSpPr>
      <dsp:spPr>
        <a:xfrm>
          <a:off x="0" y="2889765"/>
          <a:ext cx="11553825" cy="1167146"/>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E6384FB2-021C-4EFD-9A27-02906C85502F}">
      <dsp:nvSpPr>
        <dsp:cNvPr id="0" name=""/>
        <dsp:cNvSpPr/>
      </dsp:nvSpPr>
      <dsp:spPr>
        <a:xfrm>
          <a:off x="353061" y="3152373"/>
          <a:ext cx="642558" cy="64193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EFAC53-B7FC-454E-AB89-176A8D2C3838}">
      <dsp:nvSpPr>
        <dsp:cNvPr id="0" name=""/>
        <dsp:cNvSpPr/>
      </dsp:nvSpPr>
      <dsp:spPr>
        <a:xfrm>
          <a:off x="1348682" y="2889765"/>
          <a:ext cx="10134295" cy="116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44" tIns="123644" rIns="123644" bIns="123644" numCol="1" spcCol="1270" anchor="ctr" anchorCtr="0">
          <a:noAutofit/>
        </a:bodyPr>
        <a:lstStyle/>
        <a:p>
          <a:pPr lvl="0" algn="l" defTabSz="1066800">
            <a:lnSpc>
              <a:spcPct val="100000"/>
            </a:lnSpc>
            <a:spcBef>
              <a:spcPct val="0"/>
            </a:spcBef>
            <a:spcAft>
              <a:spcPct val="35000"/>
            </a:spcAft>
          </a:pPr>
          <a:r>
            <a:rPr lang="en-US" sz="2400" kern="1200" dirty="0"/>
            <a:t>Prevention efforts and treatment approaches for addiction are generally as successful as those for other chronic diseases.</a:t>
          </a:r>
        </a:p>
      </dsp:txBody>
      <dsp:txXfrm>
        <a:off x="1348682" y="2889765"/>
        <a:ext cx="10134295" cy="1168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A8C88-DE7E-4A29-A463-1B8E374F1F56}">
      <dsp:nvSpPr>
        <dsp:cNvPr id="0" name=""/>
        <dsp:cNvSpPr/>
      </dsp:nvSpPr>
      <dsp:spPr>
        <a:xfrm>
          <a:off x="0" y="445249"/>
          <a:ext cx="10167937" cy="15309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9145" tIns="562356" rIns="789145"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a:t>Structural understanding</a:t>
          </a:r>
        </a:p>
        <a:p>
          <a:pPr marL="228600" lvl="1" indent="-228600" algn="l" defTabSz="1200150">
            <a:lnSpc>
              <a:spcPct val="90000"/>
            </a:lnSpc>
            <a:spcBef>
              <a:spcPct val="0"/>
            </a:spcBef>
            <a:spcAft>
              <a:spcPct val="15000"/>
            </a:spcAft>
            <a:buChar char="••"/>
          </a:pPr>
          <a:r>
            <a:rPr lang="en-US" sz="2700" kern="1200"/>
            <a:t>Brain and behavior understanding</a:t>
          </a:r>
        </a:p>
      </dsp:txBody>
      <dsp:txXfrm>
        <a:off x="0" y="445249"/>
        <a:ext cx="10167937" cy="1530900"/>
      </dsp:txXfrm>
    </dsp:sp>
    <dsp:sp modelId="{D9D336FE-B945-453F-9418-02590DEEBE53}">
      <dsp:nvSpPr>
        <dsp:cNvPr id="0" name=""/>
        <dsp:cNvSpPr/>
      </dsp:nvSpPr>
      <dsp:spPr>
        <a:xfrm>
          <a:off x="508396" y="46729"/>
          <a:ext cx="7117555" cy="79704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027" tIns="0" rIns="269027" bIns="0" numCol="1" spcCol="1270" anchor="ctr" anchorCtr="0">
          <a:noAutofit/>
        </a:bodyPr>
        <a:lstStyle/>
        <a:p>
          <a:pPr lvl="0" algn="l" defTabSz="1200150">
            <a:lnSpc>
              <a:spcPct val="90000"/>
            </a:lnSpc>
            <a:spcBef>
              <a:spcPct val="0"/>
            </a:spcBef>
            <a:spcAft>
              <a:spcPct val="35000"/>
            </a:spcAft>
          </a:pPr>
          <a:r>
            <a:rPr lang="en-US" sz="2700" kern="1200" dirty="0">
              <a:solidFill>
                <a:schemeClr val="tx1"/>
              </a:solidFill>
            </a:rPr>
            <a:t>Level of understanding remarkable:</a:t>
          </a:r>
        </a:p>
      </dsp:txBody>
      <dsp:txXfrm>
        <a:off x="547304" y="85637"/>
        <a:ext cx="7039739" cy="719224"/>
      </dsp:txXfrm>
    </dsp:sp>
    <dsp:sp modelId="{A823823E-59D4-4959-947E-0081A2268DED}">
      <dsp:nvSpPr>
        <dsp:cNvPr id="0" name=""/>
        <dsp:cNvSpPr/>
      </dsp:nvSpPr>
      <dsp:spPr>
        <a:xfrm>
          <a:off x="0" y="2520469"/>
          <a:ext cx="10167937" cy="1126912"/>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9145" tIns="562356" rIns="789145"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a:t>Translation from bench to bedside (clinical practice)</a:t>
          </a:r>
        </a:p>
      </dsp:txBody>
      <dsp:txXfrm>
        <a:off x="0" y="2520469"/>
        <a:ext cx="10167937" cy="1126912"/>
      </dsp:txXfrm>
    </dsp:sp>
    <dsp:sp modelId="{937DC238-8A82-4453-A710-8092077164B9}">
      <dsp:nvSpPr>
        <dsp:cNvPr id="0" name=""/>
        <dsp:cNvSpPr/>
      </dsp:nvSpPr>
      <dsp:spPr>
        <a:xfrm>
          <a:off x="508396" y="2121949"/>
          <a:ext cx="7117555" cy="79704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027" tIns="0" rIns="269027" bIns="0" numCol="1" spcCol="1270" anchor="ctr" anchorCtr="0">
          <a:noAutofit/>
        </a:bodyPr>
        <a:lstStyle/>
        <a:p>
          <a:pPr lvl="0" algn="l" defTabSz="1200150">
            <a:lnSpc>
              <a:spcPct val="90000"/>
            </a:lnSpc>
            <a:spcBef>
              <a:spcPct val="0"/>
            </a:spcBef>
            <a:spcAft>
              <a:spcPct val="35000"/>
            </a:spcAft>
          </a:pPr>
          <a:r>
            <a:rPr lang="en-US" sz="2700" kern="1200" dirty="0">
              <a:solidFill>
                <a:schemeClr val="tx1"/>
              </a:solidFill>
            </a:rPr>
            <a:t>Disappointments:</a:t>
          </a:r>
        </a:p>
      </dsp:txBody>
      <dsp:txXfrm>
        <a:off x="547304" y="2160857"/>
        <a:ext cx="7039739" cy="7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72848-BBC7-4D4A-99E1-7CA1CCB43D27}">
      <dsp:nvSpPr>
        <dsp:cNvPr id="0" name=""/>
        <dsp:cNvSpPr/>
      </dsp:nvSpPr>
      <dsp:spPr>
        <a:xfrm rot="5400000">
          <a:off x="5176967" y="-1082100"/>
          <a:ext cx="3474720" cy="650760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Formulation (evolving)</a:t>
          </a:r>
          <a:endParaRPr lang="en-CA" sz="1900" kern="1200"/>
        </a:p>
        <a:p>
          <a:pPr marL="171450" lvl="1" indent="-171450" algn="l" defTabSz="844550">
            <a:lnSpc>
              <a:spcPct val="90000"/>
            </a:lnSpc>
            <a:spcBef>
              <a:spcPct val="0"/>
            </a:spcBef>
            <a:spcAft>
              <a:spcPct val="15000"/>
            </a:spcAft>
            <a:buChar char="••"/>
          </a:pPr>
          <a:r>
            <a:rPr lang="en-US" sz="1900" kern="1200"/>
            <a:t>Therapeutic alliance</a:t>
          </a:r>
          <a:endParaRPr lang="en-CA" sz="1900" kern="1200"/>
        </a:p>
        <a:p>
          <a:pPr marL="171450" lvl="1" indent="-171450" algn="l" defTabSz="844550">
            <a:lnSpc>
              <a:spcPct val="90000"/>
            </a:lnSpc>
            <a:spcBef>
              <a:spcPct val="0"/>
            </a:spcBef>
            <a:spcAft>
              <a:spcPct val="15000"/>
            </a:spcAft>
            <a:buChar char="••"/>
          </a:pPr>
          <a:r>
            <a:rPr lang="en-US" sz="1900" kern="1200"/>
            <a:t>Collaboration and active participation</a:t>
          </a:r>
          <a:endParaRPr lang="en-CA" sz="1900" kern="1200"/>
        </a:p>
        <a:p>
          <a:pPr marL="171450" lvl="1" indent="-171450" algn="l" defTabSz="844550">
            <a:lnSpc>
              <a:spcPct val="90000"/>
            </a:lnSpc>
            <a:spcBef>
              <a:spcPct val="0"/>
            </a:spcBef>
            <a:spcAft>
              <a:spcPct val="15000"/>
            </a:spcAft>
            <a:buChar char="••"/>
          </a:pPr>
          <a:r>
            <a:rPr lang="en-US" sz="1900" kern="1200"/>
            <a:t>Goal oriented and problem focused</a:t>
          </a:r>
          <a:endParaRPr lang="en-CA" sz="1900" kern="1200"/>
        </a:p>
        <a:p>
          <a:pPr marL="171450" lvl="1" indent="-171450" algn="l" defTabSz="844550">
            <a:lnSpc>
              <a:spcPct val="90000"/>
            </a:lnSpc>
            <a:spcBef>
              <a:spcPct val="0"/>
            </a:spcBef>
            <a:spcAft>
              <a:spcPct val="15000"/>
            </a:spcAft>
            <a:buChar char="••"/>
          </a:pPr>
          <a:r>
            <a:rPr lang="en-US" sz="1900" kern="1200"/>
            <a:t>Emphasis on the present</a:t>
          </a:r>
          <a:endParaRPr lang="en-CA" sz="1900" kern="1200"/>
        </a:p>
        <a:p>
          <a:pPr marL="171450" lvl="1" indent="-171450" algn="l" defTabSz="844550">
            <a:lnSpc>
              <a:spcPct val="90000"/>
            </a:lnSpc>
            <a:spcBef>
              <a:spcPct val="0"/>
            </a:spcBef>
            <a:spcAft>
              <a:spcPct val="15000"/>
            </a:spcAft>
            <a:buChar char="••"/>
          </a:pPr>
          <a:r>
            <a:rPr lang="en-US" sz="1900" kern="1200"/>
            <a:t>Educative (teach patient to become own therapist)</a:t>
          </a:r>
          <a:endParaRPr lang="en-CA" sz="1900" kern="1200"/>
        </a:p>
        <a:p>
          <a:pPr marL="171450" lvl="1" indent="-171450" algn="l" defTabSz="844550">
            <a:lnSpc>
              <a:spcPct val="90000"/>
            </a:lnSpc>
            <a:spcBef>
              <a:spcPct val="0"/>
            </a:spcBef>
            <a:spcAft>
              <a:spcPct val="15000"/>
            </a:spcAft>
            <a:buChar char="••"/>
          </a:pPr>
          <a:r>
            <a:rPr lang="en-US" sz="1900" kern="1200"/>
            <a:t>Time limited</a:t>
          </a:r>
          <a:endParaRPr lang="en-CA" sz="1900" kern="1200"/>
        </a:p>
        <a:p>
          <a:pPr marL="171450" lvl="1" indent="-171450" algn="l" defTabSz="844550">
            <a:lnSpc>
              <a:spcPct val="90000"/>
            </a:lnSpc>
            <a:spcBef>
              <a:spcPct val="0"/>
            </a:spcBef>
            <a:spcAft>
              <a:spcPct val="15000"/>
            </a:spcAft>
            <a:buChar char="••"/>
          </a:pPr>
          <a:r>
            <a:rPr lang="en-US" sz="1900" kern="1200"/>
            <a:t>Structured sessions</a:t>
          </a:r>
          <a:endParaRPr lang="en-CA" sz="1900" kern="1200"/>
        </a:p>
        <a:p>
          <a:pPr marL="171450" lvl="1" indent="-171450" algn="l" defTabSz="844550">
            <a:lnSpc>
              <a:spcPct val="90000"/>
            </a:lnSpc>
            <a:spcBef>
              <a:spcPct val="0"/>
            </a:spcBef>
            <a:spcAft>
              <a:spcPct val="15000"/>
            </a:spcAft>
            <a:buChar char="••"/>
          </a:pPr>
          <a:r>
            <a:rPr lang="en-US" sz="1900" kern="1200"/>
            <a:t>Identify and evaluate dysfunctional thoughts and beliefs</a:t>
          </a:r>
          <a:endParaRPr lang="en-CA" sz="1900" kern="1200"/>
        </a:p>
        <a:p>
          <a:pPr marL="171450" lvl="1" indent="-171450" algn="l" defTabSz="844550">
            <a:lnSpc>
              <a:spcPct val="90000"/>
            </a:lnSpc>
            <a:spcBef>
              <a:spcPct val="0"/>
            </a:spcBef>
            <a:spcAft>
              <a:spcPct val="15000"/>
            </a:spcAft>
            <a:buChar char="••"/>
          </a:pPr>
          <a:r>
            <a:rPr lang="en-US" sz="1900" kern="1200"/>
            <a:t>Variety of techs to change thinking, mood and behavior</a:t>
          </a:r>
          <a:endParaRPr lang="en-CA" sz="1900" kern="1200"/>
        </a:p>
      </dsp:txBody>
      <dsp:txXfrm rot="-5400000">
        <a:off x="3660527" y="603962"/>
        <a:ext cx="6337979" cy="3135476"/>
      </dsp:txXfrm>
    </dsp:sp>
    <dsp:sp modelId="{B66A9DBF-7216-4186-BB6C-6ECC58E63E31}">
      <dsp:nvSpPr>
        <dsp:cNvPr id="0" name=""/>
        <dsp:cNvSpPr/>
      </dsp:nvSpPr>
      <dsp:spPr>
        <a:xfrm>
          <a:off x="0" y="0"/>
          <a:ext cx="3660526" cy="434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en-US" sz="5200" kern="1200" dirty="0">
              <a:solidFill>
                <a:schemeClr val="tx1"/>
              </a:solidFill>
            </a:rPr>
            <a:t>Principles of CBT</a:t>
          </a:r>
          <a:endParaRPr lang="en-CA" sz="5200" kern="1200" dirty="0">
            <a:solidFill>
              <a:schemeClr val="tx1"/>
            </a:solidFill>
          </a:endParaRPr>
        </a:p>
      </dsp:txBody>
      <dsp:txXfrm>
        <a:off x="178692" y="178692"/>
        <a:ext cx="3303142" cy="3986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D0A63-FB58-47FC-BA65-0D494E3488FA}">
      <dsp:nvSpPr>
        <dsp:cNvPr id="0" name=""/>
        <dsp:cNvSpPr/>
      </dsp:nvSpPr>
      <dsp:spPr>
        <a:xfrm>
          <a:off x="0" y="0"/>
          <a:ext cx="11268075" cy="36099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a:solidFill>
                <a:schemeClr val="tx1"/>
              </a:solidFill>
            </a:rPr>
            <a:t>Structure of sessions</a:t>
          </a:r>
          <a:endParaRPr lang="en-CA" sz="4000" kern="1200" dirty="0">
            <a:solidFill>
              <a:schemeClr val="tx1"/>
            </a:solidFill>
          </a:endParaRPr>
        </a:p>
      </dsp:txBody>
      <dsp:txXfrm>
        <a:off x="0" y="0"/>
        <a:ext cx="11268075" cy="1949386"/>
      </dsp:txXfrm>
    </dsp:sp>
    <dsp:sp modelId="{D3210F44-D702-4FF6-9234-8FB511B975B9}">
      <dsp:nvSpPr>
        <dsp:cNvPr id="0" name=""/>
        <dsp:cNvSpPr/>
      </dsp:nvSpPr>
      <dsp:spPr>
        <a:xfrm>
          <a:off x="5501" y="1877186"/>
          <a:ext cx="1876178" cy="166058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a:t>Mood check</a:t>
          </a:r>
          <a:endParaRPr lang="en-CA" sz="2000" kern="1200" dirty="0"/>
        </a:p>
      </dsp:txBody>
      <dsp:txXfrm>
        <a:off x="5501" y="1877186"/>
        <a:ext cx="1876178" cy="1660588"/>
      </dsp:txXfrm>
    </dsp:sp>
    <dsp:sp modelId="{915187D6-2D46-49DC-BC95-C51560B6A39A}">
      <dsp:nvSpPr>
        <dsp:cNvPr id="0" name=""/>
        <dsp:cNvSpPr/>
      </dsp:nvSpPr>
      <dsp:spPr>
        <a:xfrm>
          <a:off x="1881680" y="1877186"/>
          <a:ext cx="1876178" cy="166058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a:t>Bridging from previous session (may include some feedback)</a:t>
          </a:r>
          <a:endParaRPr lang="en-CA" sz="2000" kern="1200" dirty="0"/>
        </a:p>
      </dsp:txBody>
      <dsp:txXfrm>
        <a:off x="1881680" y="1877186"/>
        <a:ext cx="1876178" cy="1660588"/>
      </dsp:txXfrm>
    </dsp:sp>
    <dsp:sp modelId="{782772A9-766B-41F6-9078-0537D79A39D4}">
      <dsp:nvSpPr>
        <dsp:cNvPr id="0" name=""/>
        <dsp:cNvSpPr/>
      </dsp:nvSpPr>
      <dsp:spPr>
        <a:xfrm>
          <a:off x="3757858" y="1877186"/>
          <a:ext cx="1876178" cy="166058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a:t>Setting the agenda</a:t>
          </a:r>
          <a:endParaRPr lang="en-CA" sz="2000" kern="1200" dirty="0"/>
        </a:p>
      </dsp:txBody>
      <dsp:txXfrm>
        <a:off x="3757858" y="1877186"/>
        <a:ext cx="1876178" cy="1660588"/>
      </dsp:txXfrm>
    </dsp:sp>
    <dsp:sp modelId="{106D823B-3DCE-4371-88A8-24F43E5A73E3}">
      <dsp:nvSpPr>
        <dsp:cNvPr id="0" name=""/>
        <dsp:cNvSpPr/>
      </dsp:nvSpPr>
      <dsp:spPr>
        <a:xfrm>
          <a:off x="5634037" y="1877186"/>
          <a:ext cx="1876178" cy="166058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a:t>Review of homework</a:t>
          </a:r>
          <a:endParaRPr lang="en-CA" sz="2000" kern="1200" dirty="0"/>
        </a:p>
      </dsp:txBody>
      <dsp:txXfrm>
        <a:off x="5634037" y="1877186"/>
        <a:ext cx="1876178" cy="1660588"/>
      </dsp:txXfrm>
    </dsp:sp>
    <dsp:sp modelId="{7B4D29EC-F1F9-464A-8363-E0F584F75983}">
      <dsp:nvSpPr>
        <dsp:cNvPr id="0" name=""/>
        <dsp:cNvSpPr/>
      </dsp:nvSpPr>
      <dsp:spPr>
        <a:xfrm>
          <a:off x="7510216" y="1877186"/>
          <a:ext cx="1876178" cy="166058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a:t>Items on the agenda (i.e., Thought Record)</a:t>
          </a:r>
          <a:endParaRPr lang="en-CA" sz="2000" kern="1200" dirty="0"/>
        </a:p>
      </dsp:txBody>
      <dsp:txXfrm>
        <a:off x="7510216" y="1877186"/>
        <a:ext cx="1876178" cy="1660588"/>
      </dsp:txXfrm>
    </dsp:sp>
    <dsp:sp modelId="{0CA0368E-8CA8-40EC-82BB-555A83894B12}">
      <dsp:nvSpPr>
        <dsp:cNvPr id="0" name=""/>
        <dsp:cNvSpPr/>
      </dsp:nvSpPr>
      <dsp:spPr>
        <a:xfrm>
          <a:off x="9386394" y="1877186"/>
          <a:ext cx="1876178" cy="166058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a:t>Summary and Feedback</a:t>
          </a:r>
          <a:endParaRPr lang="en-CA" sz="2000" kern="1200" dirty="0"/>
        </a:p>
      </dsp:txBody>
      <dsp:txXfrm>
        <a:off x="9386394" y="1877186"/>
        <a:ext cx="1876178" cy="16605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3BAF-AF65-44C2-B408-3F69F5836BF3}">
      <dsp:nvSpPr>
        <dsp:cNvPr id="0" name=""/>
        <dsp:cNvSpPr/>
      </dsp:nvSpPr>
      <dsp:spPr>
        <a:xfrm>
          <a:off x="1343" y="1074766"/>
          <a:ext cx="1692962" cy="23701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990" tIns="330200" rIns="131990" bIns="330200" numCol="1" spcCol="1270" anchor="t" anchorCtr="0">
          <a:noAutofit/>
        </a:bodyPr>
        <a:lstStyle/>
        <a:p>
          <a:pPr lvl="0" algn="l" defTabSz="622300">
            <a:lnSpc>
              <a:spcPct val="90000"/>
            </a:lnSpc>
            <a:spcBef>
              <a:spcPct val="0"/>
            </a:spcBef>
            <a:spcAft>
              <a:spcPct val="35000"/>
            </a:spcAft>
          </a:pPr>
          <a:r>
            <a:rPr lang="en-US" sz="1400" kern="1200" dirty="0"/>
            <a:t>Enlist them as informed allies, collaborators, but provide a framework</a:t>
          </a:r>
        </a:p>
      </dsp:txBody>
      <dsp:txXfrm>
        <a:off x="1343" y="1975421"/>
        <a:ext cx="1692962" cy="1422088"/>
      </dsp:txXfrm>
    </dsp:sp>
    <dsp:sp modelId="{AD475B2D-327B-4009-AE83-D91C3F8FD0B4}">
      <dsp:nvSpPr>
        <dsp:cNvPr id="0" name=""/>
        <dsp:cNvSpPr/>
      </dsp:nvSpPr>
      <dsp:spPr>
        <a:xfrm>
          <a:off x="492302" y="1311780"/>
          <a:ext cx="711044" cy="71104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6" tIns="12700" rIns="55436" bIns="12700" numCol="1" spcCol="1270" anchor="ctr" anchorCtr="0">
          <a:noAutofit/>
        </a:bodyPr>
        <a:lstStyle/>
        <a:p>
          <a:pPr lvl="0" algn="ctr" defTabSz="1600200">
            <a:lnSpc>
              <a:spcPct val="90000"/>
            </a:lnSpc>
            <a:spcBef>
              <a:spcPct val="0"/>
            </a:spcBef>
            <a:spcAft>
              <a:spcPct val="35000"/>
            </a:spcAft>
          </a:pPr>
          <a:r>
            <a:rPr lang="en-US" sz="3600" kern="1200"/>
            <a:t>1</a:t>
          </a:r>
        </a:p>
      </dsp:txBody>
      <dsp:txXfrm>
        <a:off x="596432" y="1415910"/>
        <a:ext cx="502784" cy="502784"/>
      </dsp:txXfrm>
    </dsp:sp>
    <dsp:sp modelId="{E2F5EDDA-24EB-4E71-827B-629C49B5B324}">
      <dsp:nvSpPr>
        <dsp:cNvPr id="0" name=""/>
        <dsp:cNvSpPr/>
      </dsp:nvSpPr>
      <dsp:spPr>
        <a:xfrm>
          <a:off x="1343" y="3444840"/>
          <a:ext cx="169296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8FF8A7-0187-4D9C-981B-923008B7380E}">
      <dsp:nvSpPr>
        <dsp:cNvPr id="0" name=""/>
        <dsp:cNvSpPr/>
      </dsp:nvSpPr>
      <dsp:spPr>
        <a:xfrm>
          <a:off x="1863601" y="1074766"/>
          <a:ext cx="1692962" cy="23701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990" tIns="330200" rIns="131990" bIns="330200" numCol="1" spcCol="1270" anchor="t" anchorCtr="0">
          <a:noAutofit/>
        </a:bodyPr>
        <a:lstStyle/>
        <a:p>
          <a:pPr lvl="0" algn="l" defTabSz="622300">
            <a:lnSpc>
              <a:spcPct val="90000"/>
            </a:lnSpc>
            <a:spcBef>
              <a:spcPct val="0"/>
            </a:spcBef>
            <a:spcAft>
              <a:spcPct val="35000"/>
            </a:spcAft>
          </a:pPr>
          <a:r>
            <a:rPr lang="en-US" sz="1400" kern="1200" dirty="0"/>
            <a:t>Offer “guidelines” about how best to participate</a:t>
          </a:r>
        </a:p>
      </dsp:txBody>
      <dsp:txXfrm>
        <a:off x="1863601" y="1975421"/>
        <a:ext cx="1692962" cy="1422088"/>
      </dsp:txXfrm>
    </dsp:sp>
    <dsp:sp modelId="{0A7FF264-9E38-46EB-A2E7-F0CBEBB5EEC8}">
      <dsp:nvSpPr>
        <dsp:cNvPr id="0" name=""/>
        <dsp:cNvSpPr/>
      </dsp:nvSpPr>
      <dsp:spPr>
        <a:xfrm>
          <a:off x="2354560" y="1311780"/>
          <a:ext cx="711044" cy="71104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6" tIns="12700" rIns="55436" bIns="12700" numCol="1" spcCol="1270" anchor="ctr" anchorCtr="0">
          <a:noAutofit/>
        </a:bodyPr>
        <a:lstStyle/>
        <a:p>
          <a:pPr lvl="0" algn="ctr" defTabSz="1600200">
            <a:lnSpc>
              <a:spcPct val="90000"/>
            </a:lnSpc>
            <a:spcBef>
              <a:spcPct val="0"/>
            </a:spcBef>
            <a:spcAft>
              <a:spcPct val="35000"/>
            </a:spcAft>
          </a:pPr>
          <a:r>
            <a:rPr lang="en-US" sz="3600" kern="1200"/>
            <a:t>2</a:t>
          </a:r>
        </a:p>
      </dsp:txBody>
      <dsp:txXfrm>
        <a:off x="2458690" y="1415910"/>
        <a:ext cx="502784" cy="502784"/>
      </dsp:txXfrm>
    </dsp:sp>
    <dsp:sp modelId="{9F6E6DA4-851F-44D3-AC2E-54A0D35BF765}">
      <dsp:nvSpPr>
        <dsp:cNvPr id="0" name=""/>
        <dsp:cNvSpPr/>
      </dsp:nvSpPr>
      <dsp:spPr>
        <a:xfrm>
          <a:off x="1863601" y="3444840"/>
          <a:ext cx="169296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0C26CF-BB85-41FE-BCE7-AF918390321F}">
      <dsp:nvSpPr>
        <dsp:cNvPr id="0" name=""/>
        <dsp:cNvSpPr/>
      </dsp:nvSpPr>
      <dsp:spPr>
        <a:xfrm>
          <a:off x="3725860" y="1074766"/>
          <a:ext cx="1692962" cy="23701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990" tIns="330200" rIns="131990" bIns="330200" numCol="1" spcCol="1270" anchor="t" anchorCtr="0">
          <a:noAutofit/>
        </a:bodyPr>
        <a:lstStyle/>
        <a:p>
          <a:pPr lvl="0" algn="l" defTabSz="622300">
            <a:lnSpc>
              <a:spcPct val="90000"/>
            </a:lnSpc>
            <a:spcBef>
              <a:spcPct val="0"/>
            </a:spcBef>
            <a:spcAft>
              <a:spcPct val="35000"/>
            </a:spcAft>
          </a:pPr>
          <a:r>
            <a:rPr lang="en-US" sz="1400" kern="1200" dirty="0"/>
            <a:t>Anticipate some of the potential frustrations, disappointments</a:t>
          </a:r>
        </a:p>
      </dsp:txBody>
      <dsp:txXfrm>
        <a:off x="3725860" y="1975421"/>
        <a:ext cx="1692962" cy="1422088"/>
      </dsp:txXfrm>
    </dsp:sp>
    <dsp:sp modelId="{D9DDEA89-BE68-4D2F-AA3A-28A83DECFE47}">
      <dsp:nvSpPr>
        <dsp:cNvPr id="0" name=""/>
        <dsp:cNvSpPr/>
      </dsp:nvSpPr>
      <dsp:spPr>
        <a:xfrm>
          <a:off x="4216819" y="1311780"/>
          <a:ext cx="711044" cy="71104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6" tIns="12700" rIns="55436" bIns="12700" numCol="1" spcCol="1270" anchor="ctr" anchorCtr="0">
          <a:noAutofit/>
        </a:bodyPr>
        <a:lstStyle/>
        <a:p>
          <a:pPr lvl="0" algn="ctr" defTabSz="1600200">
            <a:lnSpc>
              <a:spcPct val="90000"/>
            </a:lnSpc>
            <a:spcBef>
              <a:spcPct val="0"/>
            </a:spcBef>
            <a:spcAft>
              <a:spcPct val="35000"/>
            </a:spcAft>
          </a:pPr>
          <a:r>
            <a:rPr lang="en-US" sz="3600" kern="1200"/>
            <a:t>3</a:t>
          </a:r>
        </a:p>
      </dsp:txBody>
      <dsp:txXfrm>
        <a:off x="4320949" y="1415910"/>
        <a:ext cx="502784" cy="502784"/>
      </dsp:txXfrm>
    </dsp:sp>
    <dsp:sp modelId="{3C70D051-BC14-4973-AF89-908AC532DC3B}">
      <dsp:nvSpPr>
        <dsp:cNvPr id="0" name=""/>
        <dsp:cNvSpPr/>
      </dsp:nvSpPr>
      <dsp:spPr>
        <a:xfrm>
          <a:off x="3725860" y="3444840"/>
          <a:ext cx="169296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5693A-3ECC-4E1B-9EA4-9F275607A47D}">
      <dsp:nvSpPr>
        <dsp:cNvPr id="0" name=""/>
        <dsp:cNvSpPr/>
      </dsp:nvSpPr>
      <dsp:spPr>
        <a:xfrm>
          <a:off x="5588118" y="1074766"/>
          <a:ext cx="1692962" cy="23701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990" tIns="330200" rIns="131990" bIns="330200" numCol="1" spcCol="1270" anchor="t" anchorCtr="0">
          <a:noAutofit/>
        </a:bodyPr>
        <a:lstStyle/>
        <a:p>
          <a:pPr lvl="0" algn="l" defTabSz="622300">
            <a:lnSpc>
              <a:spcPct val="90000"/>
            </a:lnSpc>
            <a:spcBef>
              <a:spcPct val="0"/>
            </a:spcBef>
            <a:spcAft>
              <a:spcPct val="35000"/>
            </a:spcAft>
          </a:pPr>
          <a:r>
            <a:rPr lang="en-US" sz="1400" kern="1200" dirty="0"/>
            <a:t>Offer guidelines about duration of </a:t>
          </a:r>
          <a:r>
            <a:rPr lang="en-US" sz="1400" kern="1200" dirty="0" smtClean="0"/>
            <a:t>therapy, group makeup</a:t>
          </a:r>
          <a:endParaRPr lang="en-US" sz="1400" kern="1200" dirty="0"/>
        </a:p>
      </dsp:txBody>
      <dsp:txXfrm>
        <a:off x="5588118" y="1975421"/>
        <a:ext cx="1692962" cy="1422088"/>
      </dsp:txXfrm>
    </dsp:sp>
    <dsp:sp modelId="{B6DE1A34-41DC-476C-82FB-C9CC86F983F2}">
      <dsp:nvSpPr>
        <dsp:cNvPr id="0" name=""/>
        <dsp:cNvSpPr/>
      </dsp:nvSpPr>
      <dsp:spPr>
        <a:xfrm>
          <a:off x="6079077" y="1311780"/>
          <a:ext cx="711044" cy="71104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6" tIns="12700" rIns="55436" bIns="12700" numCol="1" spcCol="1270" anchor="ctr" anchorCtr="0">
          <a:noAutofit/>
        </a:bodyPr>
        <a:lstStyle/>
        <a:p>
          <a:pPr lvl="0" algn="ctr" defTabSz="1600200">
            <a:lnSpc>
              <a:spcPct val="90000"/>
            </a:lnSpc>
            <a:spcBef>
              <a:spcPct val="0"/>
            </a:spcBef>
            <a:spcAft>
              <a:spcPct val="35000"/>
            </a:spcAft>
          </a:pPr>
          <a:r>
            <a:rPr lang="en-US" sz="3600" kern="1200"/>
            <a:t>4</a:t>
          </a:r>
        </a:p>
      </dsp:txBody>
      <dsp:txXfrm>
        <a:off x="6183207" y="1415910"/>
        <a:ext cx="502784" cy="502784"/>
      </dsp:txXfrm>
    </dsp:sp>
    <dsp:sp modelId="{577F9671-CF3E-41ED-B4C8-A7DFE3B57CEA}">
      <dsp:nvSpPr>
        <dsp:cNvPr id="0" name=""/>
        <dsp:cNvSpPr/>
      </dsp:nvSpPr>
      <dsp:spPr>
        <a:xfrm>
          <a:off x="5588118" y="3444840"/>
          <a:ext cx="169296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B6D1CC-AF46-4B2F-9F17-C183140C9637}">
      <dsp:nvSpPr>
        <dsp:cNvPr id="0" name=""/>
        <dsp:cNvSpPr/>
      </dsp:nvSpPr>
      <dsp:spPr>
        <a:xfrm>
          <a:off x="7450376" y="1074766"/>
          <a:ext cx="1692962" cy="23701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990" tIns="330200" rIns="131990" bIns="330200" numCol="1" spcCol="1270" anchor="t" anchorCtr="0">
          <a:noAutofit/>
        </a:bodyPr>
        <a:lstStyle/>
        <a:p>
          <a:pPr lvl="0" algn="l" defTabSz="622300">
            <a:lnSpc>
              <a:spcPct val="90000"/>
            </a:lnSpc>
            <a:spcBef>
              <a:spcPct val="0"/>
            </a:spcBef>
            <a:spcAft>
              <a:spcPct val="35000"/>
            </a:spcAft>
          </a:pPr>
          <a:r>
            <a:rPr lang="en-US" sz="1400" kern="1200" dirty="0"/>
            <a:t>Discuss “ground rules”</a:t>
          </a:r>
        </a:p>
      </dsp:txBody>
      <dsp:txXfrm>
        <a:off x="7450376" y="1975421"/>
        <a:ext cx="1692962" cy="1422088"/>
      </dsp:txXfrm>
    </dsp:sp>
    <dsp:sp modelId="{B2F4B123-B97E-4EF0-97D2-D71AC1385417}">
      <dsp:nvSpPr>
        <dsp:cNvPr id="0" name=""/>
        <dsp:cNvSpPr/>
      </dsp:nvSpPr>
      <dsp:spPr>
        <a:xfrm>
          <a:off x="7941335" y="1311780"/>
          <a:ext cx="711044" cy="71104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6" tIns="12700" rIns="55436" bIns="12700" numCol="1" spcCol="1270" anchor="ctr" anchorCtr="0">
          <a:noAutofit/>
        </a:bodyPr>
        <a:lstStyle/>
        <a:p>
          <a:pPr lvl="0" algn="ctr" defTabSz="1600200">
            <a:lnSpc>
              <a:spcPct val="90000"/>
            </a:lnSpc>
            <a:spcBef>
              <a:spcPct val="0"/>
            </a:spcBef>
            <a:spcAft>
              <a:spcPct val="35000"/>
            </a:spcAft>
          </a:pPr>
          <a:r>
            <a:rPr lang="en-US" sz="3600" kern="1200"/>
            <a:t>5</a:t>
          </a:r>
        </a:p>
      </dsp:txBody>
      <dsp:txXfrm>
        <a:off x="8045465" y="1415910"/>
        <a:ext cx="502784" cy="502784"/>
      </dsp:txXfrm>
    </dsp:sp>
    <dsp:sp modelId="{DE85E3EC-8F54-4505-B0A3-0B3EC8B14A00}">
      <dsp:nvSpPr>
        <dsp:cNvPr id="0" name=""/>
        <dsp:cNvSpPr/>
      </dsp:nvSpPr>
      <dsp:spPr>
        <a:xfrm>
          <a:off x="7450376" y="3444840"/>
          <a:ext cx="169296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50D7FD-5FC8-4F7D-99E4-7E8E867C3C0C}">
      <dsp:nvSpPr>
        <dsp:cNvPr id="0" name=""/>
        <dsp:cNvSpPr/>
      </dsp:nvSpPr>
      <dsp:spPr>
        <a:xfrm>
          <a:off x="9312635" y="1074766"/>
          <a:ext cx="1692962" cy="23701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990" tIns="330200" rIns="131990" bIns="330200" numCol="1" spcCol="1270" anchor="t" anchorCtr="0">
          <a:noAutofit/>
        </a:bodyPr>
        <a:lstStyle/>
        <a:p>
          <a:pPr lvl="0" algn="l" defTabSz="622300">
            <a:lnSpc>
              <a:spcPct val="90000"/>
            </a:lnSpc>
            <a:spcBef>
              <a:spcPct val="0"/>
            </a:spcBef>
            <a:spcAft>
              <a:spcPct val="35000"/>
            </a:spcAft>
          </a:pPr>
          <a:r>
            <a:rPr lang="en-US" sz="1400" kern="1200" dirty="0"/>
            <a:t>Discuss “risks”</a:t>
          </a:r>
        </a:p>
      </dsp:txBody>
      <dsp:txXfrm>
        <a:off x="9312635" y="1975421"/>
        <a:ext cx="1692962" cy="1422088"/>
      </dsp:txXfrm>
    </dsp:sp>
    <dsp:sp modelId="{7A384BE2-0D42-4AD0-931F-861D22EA2BAF}">
      <dsp:nvSpPr>
        <dsp:cNvPr id="0" name=""/>
        <dsp:cNvSpPr/>
      </dsp:nvSpPr>
      <dsp:spPr>
        <a:xfrm>
          <a:off x="9803594" y="1311780"/>
          <a:ext cx="711044" cy="71104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6" tIns="12700" rIns="55436" bIns="12700" numCol="1" spcCol="1270" anchor="ctr" anchorCtr="0">
          <a:noAutofit/>
        </a:bodyPr>
        <a:lstStyle/>
        <a:p>
          <a:pPr lvl="0" algn="ctr" defTabSz="1600200">
            <a:lnSpc>
              <a:spcPct val="90000"/>
            </a:lnSpc>
            <a:spcBef>
              <a:spcPct val="0"/>
            </a:spcBef>
            <a:spcAft>
              <a:spcPct val="35000"/>
            </a:spcAft>
          </a:pPr>
          <a:r>
            <a:rPr lang="en-US" sz="3600" kern="1200"/>
            <a:t>6</a:t>
          </a:r>
        </a:p>
      </dsp:txBody>
      <dsp:txXfrm>
        <a:off x="9907724" y="1415910"/>
        <a:ext cx="502784" cy="502784"/>
      </dsp:txXfrm>
    </dsp:sp>
    <dsp:sp modelId="{E80496A1-F4EA-4508-9659-E4038FF8C55A}">
      <dsp:nvSpPr>
        <dsp:cNvPr id="0" name=""/>
        <dsp:cNvSpPr/>
      </dsp:nvSpPr>
      <dsp:spPr>
        <a:xfrm>
          <a:off x="9312635" y="3444840"/>
          <a:ext cx="169296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46950-D785-457C-9B8E-738DCB6042A2}">
      <dsp:nvSpPr>
        <dsp:cNvPr id="0" name=""/>
        <dsp:cNvSpPr/>
      </dsp:nvSpPr>
      <dsp:spPr>
        <a:xfrm>
          <a:off x="0" y="11445"/>
          <a:ext cx="10750296"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solidFill>
                <a:schemeClr val="tx1"/>
              </a:solidFill>
            </a:rPr>
            <a:t>Overarching Tenants / Principles:</a:t>
          </a:r>
          <a:endParaRPr lang="en-CA" sz="2600" kern="1200" dirty="0">
            <a:solidFill>
              <a:schemeClr val="tx1"/>
            </a:solidFill>
          </a:endParaRPr>
        </a:p>
      </dsp:txBody>
      <dsp:txXfrm>
        <a:off x="29700" y="41145"/>
        <a:ext cx="10690896" cy="549000"/>
      </dsp:txXfrm>
    </dsp:sp>
    <dsp:sp modelId="{F3BC3E3C-ADF0-41D2-AFB1-3B46681B50FD}">
      <dsp:nvSpPr>
        <dsp:cNvPr id="0" name=""/>
        <dsp:cNvSpPr/>
      </dsp:nvSpPr>
      <dsp:spPr>
        <a:xfrm>
          <a:off x="0" y="619845"/>
          <a:ext cx="10750296" cy="22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2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Therapeutic relationship</a:t>
          </a:r>
          <a:endParaRPr lang="en-CA" sz="2000" kern="1200"/>
        </a:p>
        <a:p>
          <a:pPr marL="228600" lvl="1" indent="-228600" algn="l" defTabSz="889000">
            <a:lnSpc>
              <a:spcPct val="90000"/>
            </a:lnSpc>
            <a:spcBef>
              <a:spcPct val="0"/>
            </a:spcBef>
            <a:spcAft>
              <a:spcPct val="20000"/>
            </a:spcAft>
            <a:buChar char="••"/>
          </a:pPr>
          <a:r>
            <a:rPr lang="en-US" sz="2000" kern="1200"/>
            <a:t>Collaboration</a:t>
          </a:r>
          <a:endParaRPr lang="en-CA" sz="2000" kern="1200"/>
        </a:p>
        <a:p>
          <a:pPr marL="228600" lvl="1" indent="-228600" algn="l" defTabSz="889000">
            <a:lnSpc>
              <a:spcPct val="90000"/>
            </a:lnSpc>
            <a:spcBef>
              <a:spcPct val="0"/>
            </a:spcBef>
            <a:spcAft>
              <a:spcPct val="20000"/>
            </a:spcAft>
            <a:buChar char="••"/>
          </a:pPr>
          <a:r>
            <a:rPr lang="en-US" sz="2000" kern="1200"/>
            <a:t>Alliance / Trust</a:t>
          </a:r>
          <a:endParaRPr lang="en-CA" sz="2000" kern="1200"/>
        </a:p>
        <a:p>
          <a:pPr marL="228600" lvl="1" indent="-228600" algn="l" defTabSz="889000">
            <a:lnSpc>
              <a:spcPct val="90000"/>
            </a:lnSpc>
            <a:spcBef>
              <a:spcPct val="0"/>
            </a:spcBef>
            <a:spcAft>
              <a:spcPct val="20000"/>
            </a:spcAft>
            <a:buChar char="••"/>
          </a:pPr>
          <a:r>
            <a:rPr lang="en-US" sz="2000" kern="1200"/>
            <a:t>Curiosity</a:t>
          </a:r>
          <a:endParaRPr lang="en-CA" sz="2000" kern="1200"/>
        </a:p>
        <a:p>
          <a:pPr marL="228600" lvl="1" indent="-228600" algn="l" defTabSz="889000">
            <a:lnSpc>
              <a:spcPct val="90000"/>
            </a:lnSpc>
            <a:spcBef>
              <a:spcPct val="0"/>
            </a:spcBef>
            <a:spcAft>
              <a:spcPct val="20000"/>
            </a:spcAft>
            <a:buChar char="••"/>
          </a:pPr>
          <a:r>
            <a:rPr lang="en-US" sz="2000" kern="1200"/>
            <a:t>Motivational techniques</a:t>
          </a:r>
          <a:endParaRPr lang="en-CA" sz="2000" kern="1200"/>
        </a:p>
        <a:p>
          <a:pPr marL="228600" lvl="1" indent="-228600" algn="l" defTabSz="889000">
            <a:lnSpc>
              <a:spcPct val="90000"/>
            </a:lnSpc>
            <a:spcBef>
              <a:spcPct val="0"/>
            </a:spcBef>
            <a:spcAft>
              <a:spcPct val="20000"/>
            </a:spcAft>
            <a:buChar char="••"/>
          </a:pPr>
          <a:r>
            <a:rPr lang="en-US" sz="2000" kern="1200"/>
            <a:t>Think about what you are thinking</a:t>
          </a:r>
          <a:endParaRPr lang="en-CA" sz="2000" kern="1200"/>
        </a:p>
        <a:p>
          <a:pPr marL="228600" lvl="1" indent="-228600" algn="l" defTabSz="889000">
            <a:lnSpc>
              <a:spcPct val="90000"/>
            </a:lnSpc>
            <a:spcBef>
              <a:spcPct val="0"/>
            </a:spcBef>
            <a:spcAft>
              <a:spcPct val="20000"/>
            </a:spcAft>
            <a:buChar char="••"/>
          </a:pPr>
          <a:r>
            <a:rPr lang="en-US" sz="2000" kern="1200"/>
            <a:t>Teach patients to become their own therapists.</a:t>
          </a:r>
          <a:endParaRPr lang="en-CA" sz="2000" kern="1200"/>
        </a:p>
      </dsp:txBody>
      <dsp:txXfrm>
        <a:off x="0" y="619845"/>
        <a:ext cx="10750296" cy="2260440"/>
      </dsp:txXfrm>
    </dsp:sp>
    <dsp:sp modelId="{FC38D2B7-2609-4625-9868-C3110B664A07}">
      <dsp:nvSpPr>
        <dsp:cNvPr id="0" name=""/>
        <dsp:cNvSpPr/>
      </dsp:nvSpPr>
      <dsp:spPr>
        <a:xfrm>
          <a:off x="0" y="2880284"/>
          <a:ext cx="10750296"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solidFill>
                <a:schemeClr val="tx1"/>
              </a:solidFill>
            </a:rPr>
            <a:t>Skills / Tools / Techniques:</a:t>
          </a:r>
          <a:endParaRPr lang="en-CA" sz="2600" kern="1200" dirty="0">
            <a:solidFill>
              <a:schemeClr val="tx1"/>
            </a:solidFill>
          </a:endParaRPr>
        </a:p>
      </dsp:txBody>
      <dsp:txXfrm>
        <a:off x="29700" y="2909984"/>
        <a:ext cx="10690896" cy="549000"/>
      </dsp:txXfrm>
    </dsp:sp>
    <dsp:sp modelId="{3ACDC99B-8953-41FE-ADE8-A792FCF95BF7}">
      <dsp:nvSpPr>
        <dsp:cNvPr id="0" name=""/>
        <dsp:cNvSpPr/>
      </dsp:nvSpPr>
      <dsp:spPr>
        <a:xfrm>
          <a:off x="0" y="3488685"/>
          <a:ext cx="10750296"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2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Modules</a:t>
          </a:r>
          <a:endParaRPr lang="en-CA" sz="2000" kern="1200"/>
        </a:p>
        <a:p>
          <a:pPr marL="228600" lvl="1" indent="-228600" algn="l" defTabSz="889000">
            <a:lnSpc>
              <a:spcPct val="90000"/>
            </a:lnSpc>
            <a:spcBef>
              <a:spcPct val="0"/>
            </a:spcBef>
            <a:spcAft>
              <a:spcPct val="20000"/>
            </a:spcAft>
            <a:buChar char="••"/>
          </a:pPr>
          <a:r>
            <a:rPr lang="en-US" sz="2000" kern="1200"/>
            <a:t>Focused in real time</a:t>
          </a:r>
          <a:endParaRPr lang="en-CA" sz="2000" kern="1200"/>
        </a:p>
        <a:p>
          <a:pPr marL="228600" lvl="1" indent="-228600" algn="l" defTabSz="889000">
            <a:lnSpc>
              <a:spcPct val="90000"/>
            </a:lnSpc>
            <a:spcBef>
              <a:spcPct val="0"/>
            </a:spcBef>
            <a:spcAft>
              <a:spcPct val="20000"/>
            </a:spcAft>
            <a:buChar char="••"/>
          </a:pPr>
          <a:r>
            <a:rPr lang="en-US" sz="2000" kern="1200"/>
            <a:t>Shared experience</a:t>
          </a:r>
          <a:endParaRPr lang="en-CA" sz="2000" kern="1200"/>
        </a:p>
      </dsp:txBody>
      <dsp:txXfrm>
        <a:off x="0" y="3488685"/>
        <a:ext cx="10750296" cy="9956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B7EDF-1512-4E3F-B23D-2A0C3DDFD722}">
      <dsp:nvSpPr>
        <dsp:cNvPr id="0" name=""/>
        <dsp:cNvSpPr/>
      </dsp:nvSpPr>
      <dsp:spPr>
        <a:xfrm>
          <a:off x="1101160" y="92036"/>
          <a:ext cx="1172720" cy="11299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739646-615B-4796-96FB-C9D6759077F0}">
      <dsp:nvSpPr>
        <dsp:cNvPr id="0" name=""/>
        <dsp:cNvSpPr/>
      </dsp:nvSpPr>
      <dsp:spPr>
        <a:xfrm>
          <a:off x="12205" y="1431247"/>
          <a:ext cx="3350630" cy="484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600200">
            <a:lnSpc>
              <a:spcPct val="90000"/>
            </a:lnSpc>
            <a:spcBef>
              <a:spcPct val="0"/>
            </a:spcBef>
            <a:spcAft>
              <a:spcPct val="35000"/>
            </a:spcAft>
            <a:defRPr b="1"/>
          </a:pPr>
          <a:r>
            <a:rPr lang="en-US" sz="3600" kern="1200"/>
            <a:t>Introductions</a:t>
          </a:r>
        </a:p>
      </dsp:txBody>
      <dsp:txXfrm>
        <a:off x="12205" y="1431247"/>
        <a:ext cx="3350630" cy="484275"/>
      </dsp:txXfrm>
    </dsp:sp>
    <dsp:sp modelId="{BAB8ADC5-5397-457E-8DEB-E82511101313}">
      <dsp:nvSpPr>
        <dsp:cNvPr id="0" name=""/>
        <dsp:cNvSpPr/>
      </dsp:nvSpPr>
      <dsp:spPr>
        <a:xfrm>
          <a:off x="12205" y="2012842"/>
          <a:ext cx="3350630" cy="29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US" sz="1700" kern="1200"/>
            <a:t>Modelled by therapist</a:t>
          </a:r>
        </a:p>
        <a:p>
          <a:pPr lvl="0" algn="ctr" defTabSz="755650">
            <a:lnSpc>
              <a:spcPct val="90000"/>
            </a:lnSpc>
            <a:spcBef>
              <a:spcPct val="0"/>
            </a:spcBef>
            <a:spcAft>
              <a:spcPct val="35000"/>
            </a:spcAft>
          </a:pPr>
          <a:r>
            <a:rPr lang="en-US" sz="1700" kern="1200"/>
            <a:t>Who they are, why here, addictions </a:t>
          </a:r>
        </a:p>
      </dsp:txBody>
      <dsp:txXfrm>
        <a:off x="12205" y="2012842"/>
        <a:ext cx="3350630" cy="2945155"/>
      </dsp:txXfrm>
    </dsp:sp>
    <dsp:sp modelId="{833A8B2C-CB37-4316-99A2-544A1E2DCE37}">
      <dsp:nvSpPr>
        <dsp:cNvPr id="0" name=""/>
        <dsp:cNvSpPr/>
      </dsp:nvSpPr>
      <dsp:spPr>
        <a:xfrm>
          <a:off x="5038152" y="92036"/>
          <a:ext cx="1172720" cy="11299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45843E-B110-41F9-9C2E-BAD953AFDDEC}">
      <dsp:nvSpPr>
        <dsp:cNvPr id="0" name=""/>
        <dsp:cNvSpPr/>
      </dsp:nvSpPr>
      <dsp:spPr>
        <a:xfrm>
          <a:off x="3949197" y="1431247"/>
          <a:ext cx="3350630" cy="484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600200">
            <a:lnSpc>
              <a:spcPct val="90000"/>
            </a:lnSpc>
            <a:spcBef>
              <a:spcPct val="0"/>
            </a:spcBef>
            <a:spcAft>
              <a:spcPct val="35000"/>
            </a:spcAft>
            <a:defRPr b="1"/>
          </a:pPr>
          <a:r>
            <a:rPr lang="en-US" sz="3600" kern="1200"/>
            <a:t>Ground Rules</a:t>
          </a:r>
        </a:p>
      </dsp:txBody>
      <dsp:txXfrm>
        <a:off x="3949197" y="1431247"/>
        <a:ext cx="3350630" cy="484275"/>
      </dsp:txXfrm>
    </dsp:sp>
    <dsp:sp modelId="{DEF7A3A6-9A0B-4245-8505-B5E72FFB684F}">
      <dsp:nvSpPr>
        <dsp:cNvPr id="0" name=""/>
        <dsp:cNvSpPr/>
      </dsp:nvSpPr>
      <dsp:spPr>
        <a:xfrm>
          <a:off x="3949197" y="2012842"/>
          <a:ext cx="3350630" cy="29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US" sz="1700" kern="1200" dirty="0"/>
            <a:t>Come on time and every week (call)</a:t>
          </a:r>
        </a:p>
        <a:p>
          <a:pPr lvl="0" algn="ctr" defTabSz="755650">
            <a:lnSpc>
              <a:spcPct val="90000"/>
            </a:lnSpc>
            <a:spcBef>
              <a:spcPct val="0"/>
            </a:spcBef>
            <a:spcAft>
              <a:spcPct val="35000"/>
            </a:spcAft>
          </a:pPr>
          <a:r>
            <a:rPr lang="en-US" sz="1700" kern="1200" dirty="0"/>
            <a:t>Be supportive to each other</a:t>
          </a:r>
        </a:p>
        <a:p>
          <a:pPr lvl="0" algn="ctr" defTabSz="755650">
            <a:lnSpc>
              <a:spcPct val="90000"/>
            </a:lnSpc>
            <a:spcBef>
              <a:spcPct val="0"/>
            </a:spcBef>
            <a:spcAft>
              <a:spcPct val="35000"/>
            </a:spcAft>
          </a:pPr>
          <a:r>
            <a:rPr lang="en-US" sz="1700" kern="1200" dirty="0"/>
            <a:t>Be constructive</a:t>
          </a:r>
        </a:p>
        <a:p>
          <a:pPr lvl="0" algn="ctr" defTabSz="755650">
            <a:lnSpc>
              <a:spcPct val="90000"/>
            </a:lnSpc>
            <a:spcBef>
              <a:spcPct val="0"/>
            </a:spcBef>
            <a:spcAft>
              <a:spcPct val="35000"/>
            </a:spcAft>
          </a:pPr>
          <a:r>
            <a:rPr lang="en-US" sz="1700" kern="1200" dirty="0"/>
            <a:t>Equal time for all</a:t>
          </a:r>
        </a:p>
        <a:p>
          <a:pPr lvl="0" algn="ctr" defTabSz="755650">
            <a:lnSpc>
              <a:spcPct val="90000"/>
            </a:lnSpc>
            <a:spcBef>
              <a:spcPct val="0"/>
            </a:spcBef>
            <a:spcAft>
              <a:spcPct val="35000"/>
            </a:spcAft>
          </a:pPr>
          <a:r>
            <a:rPr lang="en-US" sz="1700" kern="1200"/>
            <a:t>Keep it practical</a:t>
          </a:r>
        </a:p>
        <a:p>
          <a:pPr lvl="0" algn="ctr" defTabSz="755650">
            <a:lnSpc>
              <a:spcPct val="90000"/>
            </a:lnSpc>
            <a:spcBef>
              <a:spcPct val="0"/>
            </a:spcBef>
            <a:spcAft>
              <a:spcPct val="35000"/>
            </a:spcAft>
          </a:pPr>
          <a:r>
            <a:rPr lang="en-US" sz="1700" kern="1200"/>
            <a:t>Do the homework</a:t>
          </a:r>
        </a:p>
        <a:p>
          <a:pPr lvl="0" algn="ctr" defTabSz="755650">
            <a:lnSpc>
              <a:spcPct val="90000"/>
            </a:lnSpc>
            <a:spcBef>
              <a:spcPct val="0"/>
            </a:spcBef>
            <a:spcAft>
              <a:spcPct val="35000"/>
            </a:spcAft>
          </a:pPr>
          <a:r>
            <a:rPr lang="en-US" sz="1700" b="1" kern="1200" dirty="0"/>
            <a:t>CONFIDENTIALITY</a:t>
          </a:r>
          <a:endParaRPr lang="en-US" sz="1700" kern="1200" dirty="0"/>
        </a:p>
        <a:p>
          <a:pPr lvl="0" algn="ctr" defTabSz="755650">
            <a:lnSpc>
              <a:spcPct val="90000"/>
            </a:lnSpc>
            <a:spcBef>
              <a:spcPct val="0"/>
            </a:spcBef>
            <a:spcAft>
              <a:spcPct val="35000"/>
            </a:spcAft>
          </a:pPr>
          <a:r>
            <a:rPr lang="en-US" sz="1700" kern="1200" dirty="0"/>
            <a:t>Tell us if you are unhappy</a:t>
          </a:r>
        </a:p>
        <a:p>
          <a:pPr lvl="0" algn="ctr" defTabSz="755650">
            <a:lnSpc>
              <a:spcPct val="90000"/>
            </a:lnSpc>
            <a:spcBef>
              <a:spcPct val="0"/>
            </a:spcBef>
            <a:spcAft>
              <a:spcPct val="35000"/>
            </a:spcAft>
          </a:pPr>
          <a:r>
            <a:rPr lang="en-US" sz="1700" b="1" kern="1200" dirty="0"/>
            <a:t>BE RESPECTFUL OF GROUP </a:t>
          </a:r>
          <a:r>
            <a:rPr lang="en-US" sz="1700" kern="1200" dirty="0"/>
            <a:t>(intoxication)</a:t>
          </a:r>
        </a:p>
      </dsp:txBody>
      <dsp:txXfrm>
        <a:off x="3949197" y="2012842"/>
        <a:ext cx="3350630" cy="2945155"/>
      </dsp:txXfrm>
    </dsp:sp>
    <dsp:sp modelId="{57A50EB4-BCE5-40A5-B8B9-0EE8D8417C20}">
      <dsp:nvSpPr>
        <dsp:cNvPr id="0" name=""/>
        <dsp:cNvSpPr/>
      </dsp:nvSpPr>
      <dsp:spPr>
        <a:xfrm>
          <a:off x="8975143" y="92036"/>
          <a:ext cx="1172720" cy="11299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285211-745D-4954-BCBC-623CE7450A20}">
      <dsp:nvSpPr>
        <dsp:cNvPr id="0" name=""/>
        <dsp:cNvSpPr/>
      </dsp:nvSpPr>
      <dsp:spPr>
        <a:xfrm>
          <a:off x="7886188" y="1431247"/>
          <a:ext cx="3350630" cy="484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600200">
            <a:lnSpc>
              <a:spcPct val="90000"/>
            </a:lnSpc>
            <a:spcBef>
              <a:spcPct val="0"/>
            </a:spcBef>
            <a:spcAft>
              <a:spcPct val="35000"/>
            </a:spcAft>
            <a:defRPr b="1"/>
          </a:pPr>
          <a:r>
            <a:rPr lang="en-US" sz="3600" kern="1200"/>
            <a:t>Risks</a:t>
          </a:r>
        </a:p>
      </dsp:txBody>
      <dsp:txXfrm>
        <a:off x="7886188" y="1431247"/>
        <a:ext cx="3350630" cy="484275"/>
      </dsp:txXfrm>
    </dsp:sp>
    <dsp:sp modelId="{359E3B24-4463-4213-A940-3D14EE7D3331}">
      <dsp:nvSpPr>
        <dsp:cNvPr id="0" name=""/>
        <dsp:cNvSpPr/>
      </dsp:nvSpPr>
      <dsp:spPr>
        <a:xfrm>
          <a:off x="7886188" y="2012842"/>
          <a:ext cx="3350630" cy="294515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56731-3565-43A6-8366-F45FAFE1E186}">
      <dsp:nvSpPr>
        <dsp:cNvPr id="0" name=""/>
        <dsp:cNvSpPr/>
      </dsp:nvSpPr>
      <dsp:spPr>
        <a:xfrm>
          <a:off x="0" y="4329"/>
          <a:ext cx="6812280" cy="9221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B92257-FEF8-4530-8058-204890559107}">
      <dsp:nvSpPr>
        <dsp:cNvPr id="0" name=""/>
        <dsp:cNvSpPr/>
      </dsp:nvSpPr>
      <dsp:spPr>
        <a:xfrm>
          <a:off x="278935" y="211801"/>
          <a:ext cx="507155" cy="50715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904683-ADD0-4BE7-9ADA-1E57D42EAF3B}">
      <dsp:nvSpPr>
        <dsp:cNvPr id="0" name=""/>
        <dsp:cNvSpPr/>
      </dsp:nvSpPr>
      <dsp:spPr>
        <a:xfrm>
          <a:off x="1065026" y="4329"/>
          <a:ext cx="5747253" cy="92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89" tIns="97589" rIns="97589" bIns="97589" numCol="1" spcCol="1270" anchor="ctr" anchorCtr="0">
          <a:noAutofit/>
        </a:bodyPr>
        <a:lstStyle/>
        <a:p>
          <a:pPr lvl="0" algn="l" defTabSz="844550">
            <a:lnSpc>
              <a:spcPct val="90000"/>
            </a:lnSpc>
            <a:spcBef>
              <a:spcPct val="0"/>
            </a:spcBef>
            <a:spcAft>
              <a:spcPct val="35000"/>
            </a:spcAft>
          </a:pPr>
          <a:r>
            <a:rPr lang="en-US" sz="1900" kern="1200" dirty="0"/>
            <a:t>1) Stress Vulnerability and Harmful Effects of Substances</a:t>
          </a:r>
        </a:p>
      </dsp:txBody>
      <dsp:txXfrm>
        <a:off x="1065026" y="4329"/>
        <a:ext cx="5747253" cy="922100"/>
      </dsp:txXfrm>
    </dsp:sp>
    <dsp:sp modelId="{42BBB184-940B-4146-82EF-3C2B5B832826}">
      <dsp:nvSpPr>
        <dsp:cNvPr id="0" name=""/>
        <dsp:cNvSpPr/>
      </dsp:nvSpPr>
      <dsp:spPr>
        <a:xfrm>
          <a:off x="0" y="1156955"/>
          <a:ext cx="6812280" cy="9221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4C47FD-BFA0-497D-90D0-AA331300D11B}">
      <dsp:nvSpPr>
        <dsp:cNvPr id="0" name=""/>
        <dsp:cNvSpPr/>
      </dsp:nvSpPr>
      <dsp:spPr>
        <a:xfrm>
          <a:off x="278935" y="1364428"/>
          <a:ext cx="507155" cy="50715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41E9CE-D33D-4E15-BBA2-4732C8448B9A}">
      <dsp:nvSpPr>
        <dsp:cNvPr id="0" name=""/>
        <dsp:cNvSpPr/>
      </dsp:nvSpPr>
      <dsp:spPr>
        <a:xfrm>
          <a:off x="1065026" y="1156955"/>
          <a:ext cx="3065525" cy="92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89" tIns="97589" rIns="97589" bIns="97589" numCol="1" spcCol="1270" anchor="ctr" anchorCtr="0">
          <a:noAutofit/>
        </a:bodyPr>
        <a:lstStyle/>
        <a:p>
          <a:pPr lvl="0" algn="l" defTabSz="844550">
            <a:lnSpc>
              <a:spcPct val="90000"/>
            </a:lnSpc>
            <a:spcBef>
              <a:spcPct val="0"/>
            </a:spcBef>
            <a:spcAft>
              <a:spcPct val="35000"/>
            </a:spcAft>
          </a:pPr>
          <a:r>
            <a:rPr lang="en-US" sz="1900" kern="1200" dirty="0"/>
            <a:t>2) Cravings</a:t>
          </a:r>
        </a:p>
      </dsp:txBody>
      <dsp:txXfrm>
        <a:off x="1065026" y="1156955"/>
        <a:ext cx="3065525" cy="922100"/>
      </dsp:txXfrm>
    </dsp:sp>
    <dsp:sp modelId="{5EEA08F7-3221-4A56-A521-3A66439E62DB}">
      <dsp:nvSpPr>
        <dsp:cNvPr id="0" name=""/>
        <dsp:cNvSpPr/>
      </dsp:nvSpPr>
      <dsp:spPr>
        <a:xfrm>
          <a:off x="3787640" y="1137904"/>
          <a:ext cx="2681727" cy="92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89" tIns="97589" rIns="97589" bIns="97589" numCol="1" spcCol="1270" anchor="ctr" anchorCtr="0">
          <a:noAutofit/>
        </a:bodyPr>
        <a:lstStyle/>
        <a:p>
          <a:pPr lvl="0" algn="l" defTabSz="711200">
            <a:lnSpc>
              <a:spcPct val="90000"/>
            </a:lnSpc>
            <a:spcBef>
              <a:spcPct val="0"/>
            </a:spcBef>
            <a:spcAft>
              <a:spcPct val="35000"/>
            </a:spcAft>
          </a:pPr>
          <a:r>
            <a:rPr lang="en-US" sz="1600" kern="1200" dirty="0"/>
            <a:t>Triggers, Cues &amp; Urges</a:t>
          </a:r>
        </a:p>
        <a:p>
          <a:pPr lvl="0" algn="l" defTabSz="711200">
            <a:lnSpc>
              <a:spcPct val="90000"/>
            </a:lnSpc>
            <a:spcBef>
              <a:spcPct val="0"/>
            </a:spcBef>
            <a:spcAft>
              <a:spcPct val="35000"/>
            </a:spcAft>
          </a:pPr>
          <a:r>
            <a:rPr lang="en-US" sz="1600" kern="1200" dirty="0"/>
            <a:t>Coping with Craving</a:t>
          </a:r>
        </a:p>
      </dsp:txBody>
      <dsp:txXfrm>
        <a:off x="3787640" y="1137904"/>
        <a:ext cx="2681727" cy="922100"/>
      </dsp:txXfrm>
    </dsp:sp>
    <dsp:sp modelId="{D3447419-5520-4743-9C3E-7706BA8AE21E}">
      <dsp:nvSpPr>
        <dsp:cNvPr id="0" name=""/>
        <dsp:cNvSpPr/>
      </dsp:nvSpPr>
      <dsp:spPr>
        <a:xfrm>
          <a:off x="0" y="2309581"/>
          <a:ext cx="6812280" cy="9221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2AB7C9-7F52-4922-A7F9-578765079E8E}">
      <dsp:nvSpPr>
        <dsp:cNvPr id="0" name=""/>
        <dsp:cNvSpPr/>
      </dsp:nvSpPr>
      <dsp:spPr>
        <a:xfrm>
          <a:off x="278935" y="2517054"/>
          <a:ext cx="507155" cy="50715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4A0D1D-17CF-42AD-9639-6EEDEC13B647}">
      <dsp:nvSpPr>
        <dsp:cNvPr id="0" name=""/>
        <dsp:cNvSpPr/>
      </dsp:nvSpPr>
      <dsp:spPr>
        <a:xfrm>
          <a:off x="1065026" y="2309581"/>
          <a:ext cx="5747253" cy="92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89" tIns="97589" rIns="97589" bIns="97589" numCol="1" spcCol="1270" anchor="ctr" anchorCtr="0">
          <a:noAutofit/>
        </a:bodyPr>
        <a:lstStyle/>
        <a:p>
          <a:pPr lvl="0" algn="l" defTabSz="844550">
            <a:lnSpc>
              <a:spcPct val="90000"/>
            </a:lnSpc>
            <a:spcBef>
              <a:spcPct val="0"/>
            </a:spcBef>
            <a:spcAft>
              <a:spcPct val="35000"/>
            </a:spcAft>
          </a:pPr>
          <a:r>
            <a:rPr lang="en-US" sz="1900" kern="1200" dirty="0"/>
            <a:t>3) Refusal Skills and Assertiveness</a:t>
          </a:r>
        </a:p>
      </dsp:txBody>
      <dsp:txXfrm>
        <a:off x="1065026" y="2309581"/>
        <a:ext cx="5747253" cy="922100"/>
      </dsp:txXfrm>
    </dsp:sp>
    <dsp:sp modelId="{2E2818FF-CBE6-45B7-A15A-52628EDD2838}">
      <dsp:nvSpPr>
        <dsp:cNvPr id="0" name=""/>
        <dsp:cNvSpPr/>
      </dsp:nvSpPr>
      <dsp:spPr>
        <a:xfrm>
          <a:off x="0" y="3462207"/>
          <a:ext cx="6812280" cy="9221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D2DC7C-C436-49EF-A8A6-257F61E5EBD5}">
      <dsp:nvSpPr>
        <dsp:cNvPr id="0" name=""/>
        <dsp:cNvSpPr/>
      </dsp:nvSpPr>
      <dsp:spPr>
        <a:xfrm>
          <a:off x="278935" y="3669680"/>
          <a:ext cx="507155" cy="50715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0446E0-EB79-473F-9C0D-B45ECE0A3619}">
      <dsp:nvSpPr>
        <dsp:cNvPr id="0" name=""/>
        <dsp:cNvSpPr/>
      </dsp:nvSpPr>
      <dsp:spPr>
        <a:xfrm>
          <a:off x="1065026" y="3462207"/>
          <a:ext cx="5747253" cy="92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89" tIns="97589" rIns="97589" bIns="97589" numCol="1" spcCol="1270" anchor="ctr" anchorCtr="0">
          <a:noAutofit/>
        </a:bodyPr>
        <a:lstStyle/>
        <a:p>
          <a:pPr lvl="0" algn="l" defTabSz="844550">
            <a:lnSpc>
              <a:spcPct val="90000"/>
            </a:lnSpc>
            <a:spcBef>
              <a:spcPct val="0"/>
            </a:spcBef>
            <a:spcAft>
              <a:spcPct val="35000"/>
            </a:spcAft>
          </a:pPr>
          <a:r>
            <a:rPr lang="en-US" sz="1900" kern="1200" dirty="0"/>
            <a:t>4) Behavioral Chain Analysis</a:t>
          </a:r>
        </a:p>
      </dsp:txBody>
      <dsp:txXfrm>
        <a:off x="1065026" y="3462207"/>
        <a:ext cx="5747253" cy="922100"/>
      </dsp:txXfrm>
    </dsp:sp>
    <dsp:sp modelId="{B8C42F64-9560-491D-B0DA-434A6C5F338E}">
      <dsp:nvSpPr>
        <dsp:cNvPr id="0" name=""/>
        <dsp:cNvSpPr/>
      </dsp:nvSpPr>
      <dsp:spPr>
        <a:xfrm>
          <a:off x="0" y="4619163"/>
          <a:ext cx="6812280" cy="9221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B9F38-E008-4E76-B8D2-88E7B4B55369}">
      <dsp:nvSpPr>
        <dsp:cNvPr id="0" name=""/>
        <dsp:cNvSpPr/>
      </dsp:nvSpPr>
      <dsp:spPr>
        <a:xfrm>
          <a:off x="278935" y="4822306"/>
          <a:ext cx="507155" cy="50715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FEA197-EFD5-4D9D-B41B-CD7D6A6257DA}">
      <dsp:nvSpPr>
        <dsp:cNvPr id="0" name=""/>
        <dsp:cNvSpPr/>
      </dsp:nvSpPr>
      <dsp:spPr>
        <a:xfrm>
          <a:off x="1065026" y="4614833"/>
          <a:ext cx="3065525" cy="92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89" tIns="97589" rIns="97589" bIns="97589" numCol="1" spcCol="1270" anchor="ctr" anchorCtr="0">
          <a:noAutofit/>
        </a:bodyPr>
        <a:lstStyle/>
        <a:p>
          <a:pPr lvl="0" algn="l" defTabSz="844550">
            <a:lnSpc>
              <a:spcPct val="90000"/>
            </a:lnSpc>
            <a:spcBef>
              <a:spcPct val="0"/>
            </a:spcBef>
            <a:spcAft>
              <a:spcPct val="35000"/>
            </a:spcAft>
          </a:pPr>
          <a:r>
            <a:rPr lang="en-US" sz="1900" kern="1200" dirty="0"/>
            <a:t>5) Though Records</a:t>
          </a:r>
        </a:p>
      </dsp:txBody>
      <dsp:txXfrm>
        <a:off x="1065026" y="4614833"/>
        <a:ext cx="3065525" cy="922100"/>
      </dsp:txXfrm>
    </dsp:sp>
    <dsp:sp modelId="{7DBEB0BF-95DA-49EC-8AD2-FFA8B9DCF9A8}">
      <dsp:nvSpPr>
        <dsp:cNvPr id="0" name=""/>
        <dsp:cNvSpPr/>
      </dsp:nvSpPr>
      <dsp:spPr>
        <a:xfrm>
          <a:off x="3882895" y="4619163"/>
          <a:ext cx="2681727" cy="92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89" tIns="97589" rIns="97589" bIns="97589" numCol="1" spcCol="1270" anchor="ctr" anchorCtr="0">
          <a:noAutofit/>
        </a:bodyPr>
        <a:lstStyle/>
        <a:p>
          <a:pPr lvl="0" algn="l" defTabSz="711200">
            <a:lnSpc>
              <a:spcPct val="90000"/>
            </a:lnSpc>
            <a:spcBef>
              <a:spcPct val="0"/>
            </a:spcBef>
            <a:spcAft>
              <a:spcPct val="35000"/>
            </a:spcAft>
          </a:pPr>
          <a:r>
            <a:rPr lang="en-US" sz="1600" kern="1200" dirty="0"/>
            <a:t>Thoughts &amp; Feelings</a:t>
          </a:r>
        </a:p>
        <a:p>
          <a:pPr lvl="0" algn="l" defTabSz="711200">
            <a:lnSpc>
              <a:spcPct val="90000"/>
            </a:lnSpc>
            <a:spcBef>
              <a:spcPct val="0"/>
            </a:spcBef>
            <a:spcAft>
              <a:spcPct val="35000"/>
            </a:spcAft>
          </a:pPr>
          <a:r>
            <a:rPr lang="en-US" sz="1600" kern="1200" dirty="0"/>
            <a:t>Biases / Cognitive Distortions</a:t>
          </a:r>
        </a:p>
      </dsp:txBody>
      <dsp:txXfrm>
        <a:off x="3882895" y="4619163"/>
        <a:ext cx="2681727" cy="9221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7163" y="0"/>
            <a:ext cx="3035300" cy="465138"/>
          </a:xfrm>
          <a:prstGeom prst="rect">
            <a:avLst/>
          </a:prstGeom>
        </p:spPr>
        <p:txBody>
          <a:bodyPr vert="horz" lIns="91440" tIns="45720" rIns="91440" bIns="45720" rtlCol="0"/>
          <a:lstStyle>
            <a:lvl1pPr algn="r">
              <a:defRPr sz="1200"/>
            </a:lvl1pPr>
          </a:lstStyle>
          <a:p>
            <a:fld id="{F9764D88-6C13-4C91-A895-3D9333557B69}" type="datetimeFigureOut">
              <a:rPr lang="en-US" smtClean="0"/>
              <a:t>11/18/2020</a:t>
            </a:fld>
            <a:endParaRPr lang="en-US"/>
          </a:p>
        </p:txBody>
      </p:sp>
      <p:sp>
        <p:nvSpPr>
          <p:cNvPr id="4" name="Footer Placeholder 3"/>
          <p:cNvSpPr>
            <a:spLocks noGrp="1"/>
          </p:cNvSpPr>
          <p:nvPr>
            <p:ph type="ftr" sz="quarter" idx="2"/>
          </p:nvPr>
        </p:nvSpPr>
        <p:spPr>
          <a:xfrm>
            <a:off x="0" y="8823325"/>
            <a:ext cx="30353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7163" y="8823325"/>
            <a:ext cx="3035300" cy="465138"/>
          </a:xfrm>
          <a:prstGeom prst="rect">
            <a:avLst/>
          </a:prstGeom>
        </p:spPr>
        <p:txBody>
          <a:bodyPr vert="horz" lIns="91440" tIns="45720" rIns="91440" bIns="45720" rtlCol="0" anchor="b"/>
          <a:lstStyle>
            <a:lvl1pPr algn="r">
              <a:defRPr sz="1200"/>
            </a:lvl1pPr>
          </a:lstStyle>
          <a:p>
            <a:fld id="{C5B20320-75D1-4A87-8FEC-C6EBBF2A8842}" type="slidenum">
              <a:rPr lang="en-US" smtClean="0"/>
              <a:t>‹#›</a:t>
            </a:fld>
            <a:endParaRPr lang="en-US"/>
          </a:p>
        </p:txBody>
      </p:sp>
    </p:spTree>
    <p:extLst>
      <p:ext uri="{BB962C8B-B14F-4D97-AF65-F5344CB8AC3E}">
        <p14:creationId xmlns:p14="http://schemas.microsoft.com/office/powerpoint/2010/main" val="2904892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CA"/>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C2884922-969D-4DAB-B566-F1AA4602B3BA}" type="datetimeFigureOut">
              <a:rPr lang="en-CA" smtClean="0"/>
              <a:t>2020-11-18</a:t>
            </a:fld>
            <a:endParaRPr lang="en-CA"/>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CA"/>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CA"/>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1CC620BD-2839-4910-9807-1EBAAB8ED617}" type="slidenum">
              <a:rPr lang="en-CA" smtClean="0"/>
              <a:t>‹#›</a:t>
            </a:fld>
            <a:endParaRPr lang="en-CA"/>
          </a:p>
        </p:txBody>
      </p:sp>
    </p:spTree>
    <p:extLst>
      <p:ext uri="{BB962C8B-B14F-4D97-AF65-F5344CB8AC3E}">
        <p14:creationId xmlns:p14="http://schemas.microsoft.com/office/powerpoint/2010/main" val="376189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1</a:t>
            </a:fld>
            <a:endParaRPr lang="en-CA"/>
          </a:p>
        </p:txBody>
      </p:sp>
    </p:spTree>
    <p:extLst>
      <p:ext uri="{BB962C8B-B14F-4D97-AF65-F5344CB8AC3E}">
        <p14:creationId xmlns:p14="http://schemas.microsoft.com/office/powerpoint/2010/main" val="38077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10</a:t>
            </a:fld>
            <a:endParaRPr lang="en-CA"/>
          </a:p>
        </p:txBody>
      </p:sp>
    </p:spTree>
    <p:extLst>
      <p:ext uri="{BB962C8B-B14F-4D97-AF65-F5344CB8AC3E}">
        <p14:creationId xmlns:p14="http://schemas.microsoft.com/office/powerpoint/2010/main" val="1182833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CC620BD-2839-4910-9807-1EBAAB8ED617}" type="slidenum">
              <a:rPr lang="en-CA" smtClean="0"/>
              <a:t>11</a:t>
            </a:fld>
            <a:endParaRPr lang="en-CA"/>
          </a:p>
        </p:txBody>
      </p:sp>
    </p:spTree>
    <p:extLst>
      <p:ext uri="{BB962C8B-B14F-4D97-AF65-F5344CB8AC3E}">
        <p14:creationId xmlns:p14="http://schemas.microsoft.com/office/powerpoint/2010/main" val="1738759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12</a:t>
            </a:fld>
            <a:endParaRPr lang="en-CA"/>
          </a:p>
        </p:txBody>
      </p:sp>
    </p:spTree>
    <p:extLst>
      <p:ext uri="{BB962C8B-B14F-4D97-AF65-F5344CB8AC3E}">
        <p14:creationId xmlns:p14="http://schemas.microsoft.com/office/powerpoint/2010/main" val="3970887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13</a:t>
            </a:fld>
            <a:endParaRPr lang="en-CA"/>
          </a:p>
        </p:txBody>
      </p:sp>
    </p:spTree>
    <p:extLst>
      <p:ext uri="{BB962C8B-B14F-4D97-AF65-F5344CB8AC3E}">
        <p14:creationId xmlns:p14="http://schemas.microsoft.com/office/powerpoint/2010/main" val="2432016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15</a:t>
            </a:fld>
            <a:endParaRPr lang="en-CA"/>
          </a:p>
        </p:txBody>
      </p:sp>
    </p:spTree>
    <p:extLst>
      <p:ext uri="{BB962C8B-B14F-4D97-AF65-F5344CB8AC3E}">
        <p14:creationId xmlns:p14="http://schemas.microsoft.com/office/powerpoint/2010/main" val="4179030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16</a:t>
            </a:fld>
            <a:endParaRPr lang="en-CA"/>
          </a:p>
        </p:txBody>
      </p:sp>
    </p:spTree>
    <p:extLst>
      <p:ext uri="{BB962C8B-B14F-4D97-AF65-F5344CB8AC3E}">
        <p14:creationId xmlns:p14="http://schemas.microsoft.com/office/powerpoint/2010/main" val="1185357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17</a:t>
            </a:fld>
            <a:endParaRPr lang="en-CA"/>
          </a:p>
        </p:txBody>
      </p:sp>
    </p:spTree>
    <p:extLst>
      <p:ext uri="{BB962C8B-B14F-4D97-AF65-F5344CB8AC3E}">
        <p14:creationId xmlns:p14="http://schemas.microsoft.com/office/powerpoint/2010/main" val="2311227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18</a:t>
            </a:fld>
            <a:endParaRPr lang="en-CA"/>
          </a:p>
        </p:txBody>
      </p:sp>
    </p:spTree>
    <p:extLst>
      <p:ext uri="{BB962C8B-B14F-4D97-AF65-F5344CB8AC3E}">
        <p14:creationId xmlns:p14="http://schemas.microsoft.com/office/powerpoint/2010/main" val="1511007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19</a:t>
            </a:fld>
            <a:endParaRPr lang="en-CA"/>
          </a:p>
        </p:txBody>
      </p:sp>
    </p:spTree>
    <p:extLst>
      <p:ext uri="{BB962C8B-B14F-4D97-AF65-F5344CB8AC3E}">
        <p14:creationId xmlns:p14="http://schemas.microsoft.com/office/powerpoint/2010/main" val="1236240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20</a:t>
            </a:fld>
            <a:endParaRPr lang="en-CA"/>
          </a:p>
        </p:txBody>
      </p:sp>
    </p:spTree>
    <p:extLst>
      <p:ext uri="{BB962C8B-B14F-4D97-AF65-F5344CB8AC3E}">
        <p14:creationId xmlns:p14="http://schemas.microsoft.com/office/powerpoint/2010/main" val="136499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2</a:t>
            </a:fld>
            <a:endParaRPr lang="en-CA"/>
          </a:p>
        </p:txBody>
      </p:sp>
    </p:spTree>
    <p:extLst>
      <p:ext uri="{BB962C8B-B14F-4D97-AF65-F5344CB8AC3E}">
        <p14:creationId xmlns:p14="http://schemas.microsoft.com/office/powerpoint/2010/main" val="3175425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6777D30-8D4A-4EDF-B30F-87554A88E805}" type="slidenum">
              <a:rPr lang="en-US">
                <a:solidFill>
                  <a:srgbClr val="C0504D"/>
                </a:solidFill>
              </a:rPr>
              <a:pPr/>
              <a:t>21</a:t>
            </a:fld>
            <a:endParaRPr lang="en-US">
              <a:solidFill>
                <a:srgbClr val="C0504D"/>
              </a:solidFill>
            </a:endParaRPr>
          </a:p>
        </p:txBody>
      </p:sp>
      <p:sp>
        <p:nvSpPr>
          <p:cNvPr id="30723" name="Rectangle 2"/>
          <p:cNvSpPr>
            <a:spLocks noGrp="1" noRot="1" noChangeAspect="1" noChangeArrowheads="1" noTextEdit="1"/>
          </p:cNvSpPr>
          <p:nvPr>
            <p:ph type="sldImg"/>
          </p:nvPr>
        </p:nvSpPr>
        <p:spPr>
          <a:xfrm>
            <a:off x="406400" y="696913"/>
            <a:ext cx="6191250" cy="3482975"/>
          </a:xfrm>
          <a:ln/>
        </p:spPr>
      </p:sp>
      <p:sp>
        <p:nvSpPr>
          <p:cNvPr id="30724" name="Rectangle 3"/>
          <p:cNvSpPr>
            <a:spLocks noGrp="1" noChangeArrowheads="1"/>
          </p:cNvSpPr>
          <p:nvPr>
            <p:ph type="body" idx="1"/>
          </p:nvPr>
        </p:nvSpPr>
        <p:spPr>
          <a:xfrm>
            <a:off x="1089519" y="4257940"/>
            <a:ext cx="4825012" cy="4799859"/>
          </a:xfrm>
          <a:noFill/>
          <a:ln/>
        </p:spPr>
        <p:txBody>
          <a:bodyPr/>
          <a:lstStyle/>
          <a:p>
            <a:endParaRPr lang="en-CA"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22</a:t>
            </a:fld>
            <a:endParaRPr lang="en-CA"/>
          </a:p>
        </p:txBody>
      </p:sp>
    </p:spTree>
    <p:extLst>
      <p:ext uri="{BB962C8B-B14F-4D97-AF65-F5344CB8AC3E}">
        <p14:creationId xmlns:p14="http://schemas.microsoft.com/office/powerpoint/2010/main" val="855851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23</a:t>
            </a:fld>
            <a:endParaRPr lang="en-CA"/>
          </a:p>
        </p:txBody>
      </p:sp>
    </p:spTree>
    <p:extLst>
      <p:ext uri="{BB962C8B-B14F-4D97-AF65-F5344CB8AC3E}">
        <p14:creationId xmlns:p14="http://schemas.microsoft.com/office/powerpoint/2010/main" val="407020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24</a:t>
            </a:fld>
            <a:endParaRPr lang="en-CA"/>
          </a:p>
        </p:txBody>
      </p:sp>
    </p:spTree>
    <p:extLst>
      <p:ext uri="{BB962C8B-B14F-4D97-AF65-F5344CB8AC3E}">
        <p14:creationId xmlns:p14="http://schemas.microsoft.com/office/powerpoint/2010/main" val="2352377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26</a:t>
            </a:fld>
            <a:endParaRPr lang="en-CA"/>
          </a:p>
        </p:txBody>
      </p:sp>
    </p:spTree>
    <p:extLst>
      <p:ext uri="{BB962C8B-B14F-4D97-AF65-F5344CB8AC3E}">
        <p14:creationId xmlns:p14="http://schemas.microsoft.com/office/powerpoint/2010/main" val="1525778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27</a:t>
            </a:fld>
            <a:endParaRPr lang="en-CA"/>
          </a:p>
        </p:txBody>
      </p:sp>
    </p:spTree>
    <p:extLst>
      <p:ext uri="{BB962C8B-B14F-4D97-AF65-F5344CB8AC3E}">
        <p14:creationId xmlns:p14="http://schemas.microsoft.com/office/powerpoint/2010/main" val="1816306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28</a:t>
            </a:fld>
            <a:endParaRPr lang="en-CA"/>
          </a:p>
        </p:txBody>
      </p:sp>
    </p:spTree>
    <p:extLst>
      <p:ext uri="{BB962C8B-B14F-4D97-AF65-F5344CB8AC3E}">
        <p14:creationId xmlns:p14="http://schemas.microsoft.com/office/powerpoint/2010/main" val="2349694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5"/>
          </p:nvPr>
        </p:nvSpPr>
        <p:spPr/>
        <p:txBody>
          <a:bodyPr/>
          <a:lstStyle/>
          <a:p>
            <a:fld id="{1CC620BD-2839-4910-9807-1EBAAB8ED617}" type="slidenum">
              <a:rPr lang="en-CA" smtClean="0"/>
              <a:t>29</a:t>
            </a:fld>
            <a:endParaRPr lang="en-CA"/>
          </a:p>
        </p:txBody>
      </p:sp>
    </p:spTree>
    <p:extLst>
      <p:ext uri="{BB962C8B-B14F-4D97-AF65-F5344CB8AC3E}">
        <p14:creationId xmlns:p14="http://schemas.microsoft.com/office/powerpoint/2010/main" val="1030055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31</a:t>
            </a:fld>
            <a:endParaRPr lang="en-CA"/>
          </a:p>
        </p:txBody>
      </p:sp>
    </p:spTree>
    <p:extLst>
      <p:ext uri="{BB962C8B-B14F-4D97-AF65-F5344CB8AC3E}">
        <p14:creationId xmlns:p14="http://schemas.microsoft.com/office/powerpoint/2010/main" val="2562100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32</a:t>
            </a:fld>
            <a:endParaRPr lang="en-CA"/>
          </a:p>
        </p:txBody>
      </p:sp>
    </p:spTree>
    <p:extLst>
      <p:ext uri="{BB962C8B-B14F-4D97-AF65-F5344CB8AC3E}">
        <p14:creationId xmlns:p14="http://schemas.microsoft.com/office/powerpoint/2010/main" val="303725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3</a:t>
            </a:fld>
            <a:endParaRPr lang="en-CA"/>
          </a:p>
        </p:txBody>
      </p:sp>
    </p:spTree>
    <p:extLst>
      <p:ext uri="{BB962C8B-B14F-4D97-AF65-F5344CB8AC3E}">
        <p14:creationId xmlns:p14="http://schemas.microsoft.com/office/powerpoint/2010/main" val="1568634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33</a:t>
            </a:fld>
            <a:endParaRPr lang="en-CA"/>
          </a:p>
        </p:txBody>
      </p:sp>
    </p:spTree>
    <p:extLst>
      <p:ext uri="{BB962C8B-B14F-4D97-AF65-F5344CB8AC3E}">
        <p14:creationId xmlns:p14="http://schemas.microsoft.com/office/powerpoint/2010/main" val="1779549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CC620BD-2839-4910-9807-1EBAAB8ED617}" type="slidenum">
              <a:rPr lang="en-CA" smtClean="0"/>
              <a:t>36</a:t>
            </a:fld>
            <a:endParaRPr lang="en-CA"/>
          </a:p>
        </p:txBody>
      </p:sp>
    </p:spTree>
    <p:extLst>
      <p:ext uri="{BB962C8B-B14F-4D97-AF65-F5344CB8AC3E}">
        <p14:creationId xmlns:p14="http://schemas.microsoft.com/office/powerpoint/2010/main" val="236368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CC620BD-2839-4910-9807-1EBAAB8ED617}" type="slidenum">
              <a:rPr lang="en-CA" smtClean="0"/>
              <a:t>37</a:t>
            </a:fld>
            <a:endParaRPr lang="en-CA"/>
          </a:p>
        </p:txBody>
      </p:sp>
    </p:spTree>
    <p:extLst>
      <p:ext uri="{BB962C8B-B14F-4D97-AF65-F5344CB8AC3E}">
        <p14:creationId xmlns:p14="http://schemas.microsoft.com/office/powerpoint/2010/main" val="3083192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39</a:t>
            </a:fld>
            <a:endParaRPr lang="en-CA"/>
          </a:p>
        </p:txBody>
      </p:sp>
    </p:spTree>
    <p:extLst>
      <p:ext uri="{BB962C8B-B14F-4D97-AF65-F5344CB8AC3E}">
        <p14:creationId xmlns:p14="http://schemas.microsoft.com/office/powerpoint/2010/main" val="379513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pPr defTabSz="931042"/>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40</a:t>
            </a:fld>
            <a:endParaRPr lang="en-CA"/>
          </a:p>
        </p:txBody>
      </p:sp>
    </p:spTree>
    <p:extLst>
      <p:ext uri="{BB962C8B-B14F-4D97-AF65-F5344CB8AC3E}">
        <p14:creationId xmlns:p14="http://schemas.microsoft.com/office/powerpoint/2010/main" val="1353322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41</a:t>
            </a:fld>
            <a:endParaRPr lang="en-CA"/>
          </a:p>
        </p:txBody>
      </p:sp>
    </p:spTree>
    <p:extLst>
      <p:ext uri="{BB962C8B-B14F-4D97-AF65-F5344CB8AC3E}">
        <p14:creationId xmlns:p14="http://schemas.microsoft.com/office/powerpoint/2010/main" val="644879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42</a:t>
            </a:fld>
            <a:endParaRPr lang="en-CA"/>
          </a:p>
        </p:txBody>
      </p:sp>
    </p:spTree>
    <p:extLst>
      <p:ext uri="{BB962C8B-B14F-4D97-AF65-F5344CB8AC3E}">
        <p14:creationId xmlns:p14="http://schemas.microsoft.com/office/powerpoint/2010/main" val="1475580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44</a:t>
            </a:fld>
            <a:endParaRPr lang="en-CA"/>
          </a:p>
        </p:txBody>
      </p:sp>
    </p:spTree>
    <p:extLst>
      <p:ext uri="{BB962C8B-B14F-4D97-AF65-F5344CB8AC3E}">
        <p14:creationId xmlns:p14="http://schemas.microsoft.com/office/powerpoint/2010/main" val="199161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45</a:t>
            </a:fld>
            <a:endParaRPr lang="en-CA"/>
          </a:p>
        </p:txBody>
      </p:sp>
    </p:spTree>
    <p:extLst>
      <p:ext uri="{BB962C8B-B14F-4D97-AF65-F5344CB8AC3E}">
        <p14:creationId xmlns:p14="http://schemas.microsoft.com/office/powerpoint/2010/main" val="31849972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46</a:t>
            </a:fld>
            <a:endParaRPr lang="en-CA"/>
          </a:p>
        </p:txBody>
      </p:sp>
    </p:spTree>
    <p:extLst>
      <p:ext uri="{BB962C8B-B14F-4D97-AF65-F5344CB8AC3E}">
        <p14:creationId xmlns:p14="http://schemas.microsoft.com/office/powerpoint/2010/main" val="3173465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5"/>
          </p:nvPr>
        </p:nvSpPr>
        <p:spPr/>
        <p:txBody>
          <a:bodyPr/>
          <a:lstStyle/>
          <a:p>
            <a:fld id="{1CC620BD-2839-4910-9807-1EBAAB8ED617}" type="slidenum">
              <a:rPr lang="en-CA" smtClean="0"/>
              <a:t>4</a:t>
            </a:fld>
            <a:endParaRPr lang="en-CA"/>
          </a:p>
        </p:txBody>
      </p:sp>
    </p:spTree>
    <p:extLst>
      <p:ext uri="{BB962C8B-B14F-4D97-AF65-F5344CB8AC3E}">
        <p14:creationId xmlns:p14="http://schemas.microsoft.com/office/powerpoint/2010/main" val="3052324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47</a:t>
            </a:fld>
            <a:endParaRPr lang="en-CA"/>
          </a:p>
        </p:txBody>
      </p:sp>
    </p:spTree>
    <p:extLst>
      <p:ext uri="{BB962C8B-B14F-4D97-AF65-F5344CB8AC3E}">
        <p14:creationId xmlns:p14="http://schemas.microsoft.com/office/powerpoint/2010/main" val="1024255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49</a:t>
            </a:fld>
            <a:endParaRPr lang="en-CA"/>
          </a:p>
        </p:txBody>
      </p:sp>
    </p:spTree>
    <p:extLst>
      <p:ext uri="{BB962C8B-B14F-4D97-AF65-F5344CB8AC3E}">
        <p14:creationId xmlns:p14="http://schemas.microsoft.com/office/powerpoint/2010/main" val="973102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51</a:t>
            </a:fld>
            <a:endParaRPr lang="en-CA"/>
          </a:p>
        </p:txBody>
      </p:sp>
    </p:spTree>
    <p:extLst>
      <p:ext uri="{BB962C8B-B14F-4D97-AF65-F5344CB8AC3E}">
        <p14:creationId xmlns:p14="http://schemas.microsoft.com/office/powerpoint/2010/main" val="4194465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52</a:t>
            </a:fld>
            <a:endParaRPr lang="en-CA"/>
          </a:p>
        </p:txBody>
      </p:sp>
    </p:spTree>
    <p:extLst>
      <p:ext uri="{BB962C8B-B14F-4D97-AF65-F5344CB8AC3E}">
        <p14:creationId xmlns:p14="http://schemas.microsoft.com/office/powerpoint/2010/main" val="35935901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53</a:t>
            </a:fld>
            <a:endParaRPr lang="en-CA"/>
          </a:p>
        </p:txBody>
      </p:sp>
    </p:spTree>
    <p:extLst>
      <p:ext uri="{BB962C8B-B14F-4D97-AF65-F5344CB8AC3E}">
        <p14:creationId xmlns:p14="http://schemas.microsoft.com/office/powerpoint/2010/main" val="34121599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54</a:t>
            </a:fld>
            <a:endParaRPr lang="en-CA"/>
          </a:p>
        </p:txBody>
      </p:sp>
    </p:spTree>
    <p:extLst>
      <p:ext uri="{BB962C8B-B14F-4D97-AF65-F5344CB8AC3E}">
        <p14:creationId xmlns:p14="http://schemas.microsoft.com/office/powerpoint/2010/main" val="3931462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56</a:t>
            </a:fld>
            <a:endParaRPr lang="en-CA"/>
          </a:p>
        </p:txBody>
      </p:sp>
    </p:spTree>
    <p:extLst>
      <p:ext uri="{BB962C8B-B14F-4D97-AF65-F5344CB8AC3E}">
        <p14:creationId xmlns:p14="http://schemas.microsoft.com/office/powerpoint/2010/main" val="3931462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57</a:t>
            </a:fld>
            <a:endParaRPr lang="en-CA"/>
          </a:p>
        </p:txBody>
      </p:sp>
    </p:spTree>
    <p:extLst>
      <p:ext uri="{BB962C8B-B14F-4D97-AF65-F5344CB8AC3E}">
        <p14:creationId xmlns:p14="http://schemas.microsoft.com/office/powerpoint/2010/main" val="36611034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20BD-2839-4910-9807-1EBAAB8ED617}" type="slidenum">
              <a:rPr lang="en-CA" smtClean="0"/>
              <a:t>58</a:t>
            </a:fld>
            <a:endParaRPr lang="en-CA"/>
          </a:p>
        </p:txBody>
      </p:sp>
    </p:spTree>
    <p:extLst>
      <p:ext uri="{BB962C8B-B14F-4D97-AF65-F5344CB8AC3E}">
        <p14:creationId xmlns:p14="http://schemas.microsoft.com/office/powerpoint/2010/main" val="306150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5</a:t>
            </a:fld>
            <a:endParaRPr lang="en-CA"/>
          </a:p>
        </p:txBody>
      </p:sp>
    </p:spTree>
    <p:extLst>
      <p:ext uri="{BB962C8B-B14F-4D97-AF65-F5344CB8AC3E}">
        <p14:creationId xmlns:p14="http://schemas.microsoft.com/office/powerpoint/2010/main" val="137150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C620BD-2839-4910-9807-1EBAAB8ED617}" type="slidenum">
              <a:rPr lang="en-CA" smtClean="0"/>
              <a:t>6</a:t>
            </a:fld>
            <a:endParaRPr lang="en-CA"/>
          </a:p>
        </p:txBody>
      </p:sp>
    </p:spTree>
    <p:extLst>
      <p:ext uri="{BB962C8B-B14F-4D97-AF65-F5344CB8AC3E}">
        <p14:creationId xmlns:p14="http://schemas.microsoft.com/office/powerpoint/2010/main" val="3117093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CC620BD-2839-4910-9807-1EBAAB8ED617}" type="slidenum">
              <a:rPr lang="en-CA" smtClean="0"/>
              <a:t>7</a:t>
            </a:fld>
            <a:endParaRPr lang="en-CA"/>
          </a:p>
        </p:txBody>
      </p:sp>
    </p:spTree>
    <p:extLst>
      <p:ext uri="{BB962C8B-B14F-4D97-AF65-F5344CB8AC3E}">
        <p14:creationId xmlns:p14="http://schemas.microsoft.com/office/powerpoint/2010/main" val="2744326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CC620BD-2839-4910-9807-1EBAAB8ED617}" type="slidenum">
              <a:rPr lang="en-CA" smtClean="0"/>
              <a:t>8</a:t>
            </a:fld>
            <a:endParaRPr lang="en-CA"/>
          </a:p>
        </p:txBody>
      </p:sp>
    </p:spTree>
    <p:extLst>
      <p:ext uri="{BB962C8B-B14F-4D97-AF65-F5344CB8AC3E}">
        <p14:creationId xmlns:p14="http://schemas.microsoft.com/office/powerpoint/2010/main" val="31518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620BD-2839-4910-9807-1EBAAB8ED617}" type="slidenum">
              <a:rPr lang="en-CA" smtClean="0"/>
              <a:t>9</a:t>
            </a:fld>
            <a:endParaRPr lang="en-CA"/>
          </a:p>
        </p:txBody>
      </p:sp>
    </p:spTree>
    <p:extLst>
      <p:ext uri="{BB962C8B-B14F-4D97-AF65-F5344CB8AC3E}">
        <p14:creationId xmlns:p14="http://schemas.microsoft.com/office/powerpoint/2010/main" val="2062609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2"/>
            <a:ext cx="2743200" cy="365125"/>
          </a:xfrm>
        </p:spPr>
        <p:txBody>
          <a:bodyPr/>
          <a:lstStyle/>
          <a:p>
            <a:fld id="{02AC24A9-CCB6-4F8D-B8DB-C2F3692CFA5A}" type="datetimeFigureOut">
              <a:rPr lang="en-US" smtClean="0"/>
              <a:t>11/18/2020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2"/>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34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11/18/2020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48729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11/18/2020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65381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9"/>
          <p:cNvPicPr>
            <a:picLocks noChangeAspect="1" noChangeArrowheads="1"/>
          </p:cNvPicPr>
          <p:nvPr/>
        </p:nvPicPr>
        <p:blipFill>
          <a:blip r:embed="rId2"/>
          <a:srcRect/>
          <a:stretch>
            <a:fillRect/>
          </a:stretch>
        </p:blipFill>
        <p:spPr bwMode="auto">
          <a:xfrm>
            <a:off x="232835" y="5653091"/>
            <a:ext cx="1403351" cy="1082675"/>
          </a:xfrm>
          <a:prstGeom prst="rect">
            <a:avLst/>
          </a:prstGeom>
          <a:noFill/>
          <a:ln w="9525">
            <a:noFill/>
            <a:miter lim="800000"/>
            <a:headEnd/>
            <a:tailEnd/>
          </a:ln>
        </p:spPr>
      </p:pic>
      <p:pic>
        <p:nvPicPr>
          <p:cNvPr id="5" name="Picture 30" descr="uofc logo green"/>
          <p:cNvPicPr>
            <a:picLocks noChangeAspect="1" noChangeArrowheads="1"/>
          </p:cNvPicPr>
          <p:nvPr/>
        </p:nvPicPr>
        <p:blipFill>
          <a:blip r:embed="rId3"/>
          <a:srcRect/>
          <a:stretch>
            <a:fillRect/>
          </a:stretch>
        </p:blipFill>
        <p:spPr bwMode="auto">
          <a:xfrm>
            <a:off x="226485" y="5634041"/>
            <a:ext cx="1420283" cy="1093787"/>
          </a:xfrm>
          <a:prstGeom prst="rect">
            <a:avLst/>
          </a:prstGeom>
          <a:noFill/>
          <a:ln w="9525">
            <a:noFill/>
            <a:miter lim="800000"/>
            <a:headEnd/>
            <a:tailEnd/>
          </a:ln>
        </p:spPr>
      </p:pic>
      <p:sp>
        <p:nvSpPr>
          <p:cNvPr id="6" name="Rectangle 31"/>
          <p:cNvSpPr>
            <a:spLocks noChangeArrowheads="1"/>
          </p:cNvSpPr>
          <p:nvPr/>
        </p:nvSpPr>
        <p:spPr bwMode="auto">
          <a:xfrm>
            <a:off x="2" y="0"/>
            <a:ext cx="7448551" cy="323850"/>
          </a:xfrm>
          <a:prstGeom prst="rect">
            <a:avLst/>
          </a:prstGeom>
          <a:solidFill>
            <a:schemeClr val="accent2"/>
          </a:solidFill>
          <a:ln w="9525">
            <a:noFill/>
            <a:miter lim="800000"/>
            <a:headEnd/>
            <a:tailEnd/>
          </a:ln>
          <a:effectLst/>
        </p:spPr>
        <p:txBody>
          <a:bodyPr wrap="none" anchor="ctr"/>
          <a:lstStyle/>
          <a:p>
            <a:pPr algn="ctr" eaLnBrk="0" fontAlgn="base" hangingPunct="0">
              <a:spcBef>
                <a:spcPct val="0"/>
              </a:spcBef>
              <a:spcAft>
                <a:spcPct val="0"/>
              </a:spcAft>
            </a:pPr>
            <a:endParaRPr lang="en-US" sz="3600">
              <a:solidFill>
                <a:srgbClr val="FFFFFF"/>
              </a:solidFill>
              <a:latin typeface="Times New Roman" charset="0"/>
              <a:ea typeface="ＭＳ Ｐゴシック" charset="-128"/>
            </a:endParaRPr>
          </a:p>
        </p:txBody>
      </p:sp>
      <p:sp>
        <p:nvSpPr>
          <p:cNvPr id="7" name="Text Box 32"/>
          <p:cNvSpPr txBox="1">
            <a:spLocks noChangeArrowheads="1"/>
          </p:cNvSpPr>
          <p:nvPr/>
        </p:nvSpPr>
        <p:spPr bwMode="auto">
          <a:xfrm>
            <a:off x="2590802" y="9527"/>
            <a:ext cx="3218445" cy="307777"/>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400" b="1">
                <a:solidFill>
                  <a:srgbClr val="000000"/>
                </a:solidFill>
                <a:latin typeface="Arial" charset="0"/>
                <a:ea typeface="ＭＳ Ｐゴシック" charset="-128"/>
              </a:rPr>
              <a:t>F A C U L T Y    O F    M E D I C I N E</a:t>
            </a:r>
          </a:p>
        </p:txBody>
      </p:sp>
      <p:sp>
        <p:nvSpPr>
          <p:cNvPr id="9221" name="Rectangle 5"/>
          <p:cNvSpPr>
            <a:spLocks noGrp="1" noChangeArrowheads="1"/>
          </p:cNvSpPr>
          <p:nvPr>
            <p:ph type="ctrTitle"/>
          </p:nvPr>
        </p:nvSpPr>
        <p:spPr>
          <a:xfrm>
            <a:off x="914400" y="1576388"/>
            <a:ext cx="10363200" cy="1143000"/>
          </a:xfrm>
        </p:spPr>
        <p:txBody>
          <a:bodyPr/>
          <a:lstStyle>
            <a:lvl1pPr algn="ctr">
              <a:defRPr sz="3000"/>
            </a:lvl1pPr>
          </a:lstStyle>
          <a:p>
            <a:r>
              <a:rPr lang="en-US"/>
              <a:t>Click to edit Master title style</a:t>
            </a:r>
          </a:p>
        </p:txBody>
      </p:sp>
      <p:sp>
        <p:nvSpPr>
          <p:cNvPr id="9222" name="Rectangle 6"/>
          <p:cNvSpPr>
            <a:spLocks noGrp="1" noChangeArrowheads="1"/>
          </p:cNvSpPr>
          <p:nvPr>
            <p:ph type="subTitle" idx="1"/>
          </p:nvPr>
        </p:nvSpPr>
        <p:spPr>
          <a:xfrm>
            <a:off x="1828800" y="2986088"/>
            <a:ext cx="8534400" cy="1752600"/>
          </a:xfrm>
        </p:spPr>
        <p:txBody>
          <a:bodyPr/>
          <a:lstStyle>
            <a:lvl1pPr marL="0" indent="0" algn="ctr">
              <a:spcBef>
                <a:spcPct val="20000"/>
              </a:spcBef>
              <a:buFontTx/>
              <a:buNone/>
              <a:defRPr sz="2600">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2133426485"/>
      </p:ext>
    </p:extLst>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517330522"/>
      </p:ext>
    </p:extLst>
  </p:cSld>
  <p:clrMapOvr>
    <a:masterClrMapping/>
  </p:clrMapOvr>
  <p:transition spd="slow">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Tree>
    <p:extLst>
      <p:ext uri="{BB962C8B-B14F-4D97-AF65-F5344CB8AC3E}">
        <p14:creationId xmlns:p14="http://schemas.microsoft.com/office/powerpoint/2010/main" val="4009795807"/>
      </p:ext>
    </p:extLst>
  </p:cSld>
  <p:clrMapOvr>
    <a:masterClrMapping/>
  </p:clrMapOvr>
  <p:transition spd="slow">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76251" y="1314453"/>
            <a:ext cx="5452533" cy="3795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31984" y="1314453"/>
            <a:ext cx="5452533" cy="3795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813070585"/>
      </p:ext>
    </p:extLst>
  </p:cSld>
  <p:clrMapOvr>
    <a:masterClrMapping/>
  </p:clrMapOvr>
  <p:transition spd="slow">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744020556"/>
      </p:ext>
    </p:extLst>
  </p:cSld>
  <p:clrMapOvr>
    <a:masterClrMapping/>
  </p:clrMapOvr>
  <p:transition spd="slow">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4188451586"/>
      </p:ext>
    </p:extLst>
  </p:cSld>
  <p:clrMapOvr>
    <a:masterClrMapping/>
  </p:clrMapOvr>
  <p:transition spd="slow">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274096"/>
      </p:ext>
    </p:extLst>
  </p:cSld>
  <p:clrMapOvr>
    <a:masterClrMapping/>
  </p:clrMapOvr>
  <p:transition spd="slow">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1315902064"/>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10"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5"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2"/>
            <a:ext cx="2743200" cy="365125"/>
          </a:xfrm>
        </p:spPr>
        <p:txBody>
          <a:bodyPr/>
          <a:lstStyle/>
          <a:p>
            <a:fld id="{02AC24A9-CCB6-4F8D-B8DB-C2F3692CFA5A}" type="datetimeFigureOut">
              <a:rPr lang="en-US" smtClean="0"/>
              <a:t>11/18/2020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2"/>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5829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1494816339"/>
      </p:ext>
    </p:extLst>
  </p:cSld>
  <p:clrMapOvr>
    <a:masterClrMapping/>
  </p:clrMapOvr>
  <p:transition spd="slow">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171540908"/>
      </p:ext>
    </p:extLst>
  </p:cSld>
  <p:clrMapOvr>
    <a:masterClrMapping/>
  </p:clrMapOvr>
  <p:transition spd="slow">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7452" y="304803"/>
            <a:ext cx="2777067" cy="4805363"/>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76251" y="304803"/>
            <a:ext cx="8128000" cy="4805363"/>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24803183"/>
      </p:ext>
    </p:extLst>
  </p:cSld>
  <p:clrMapOvr>
    <a:masterClrMapping/>
  </p:clrMapOvr>
  <p:transition spd="slow">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76252" y="304800"/>
            <a:ext cx="11108267" cy="1143000"/>
          </a:xfrm>
        </p:spPr>
        <p:txBody>
          <a:bodyPr/>
          <a:lstStyle/>
          <a:p>
            <a:r>
              <a:rPr lang="en-CA"/>
              <a:t>Click to edit Master title style</a:t>
            </a:r>
            <a:endParaRPr lang="en-US"/>
          </a:p>
        </p:txBody>
      </p:sp>
      <p:sp>
        <p:nvSpPr>
          <p:cNvPr id="3" name="Content Placeholder 2"/>
          <p:cNvSpPr>
            <a:spLocks noGrp="1"/>
          </p:cNvSpPr>
          <p:nvPr>
            <p:ph sz="half" idx="1"/>
          </p:nvPr>
        </p:nvSpPr>
        <p:spPr>
          <a:xfrm>
            <a:off x="476252" y="1314453"/>
            <a:ext cx="11108267" cy="182086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76252" y="3287713"/>
            <a:ext cx="11108267" cy="182245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81984956"/>
      </p:ext>
    </p:extLst>
  </p:cSld>
  <p:clrMapOvr>
    <a:masterClrMapping/>
  </p:clrMapOvr>
  <p:transition spd="slow">
    <p:strips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52" y="304800"/>
            <a:ext cx="11108267" cy="1143000"/>
          </a:xfrm>
        </p:spPr>
        <p:txBody>
          <a:bodyPr/>
          <a:lstStyle/>
          <a:p>
            <a:r>
              <a:rPr lang="en-CA"/>
              <a:t>Click to edit Master title style</a:t>
            </a:r>
            <a:endParaRPr lang="en-US"/>
          </a:p>
        </p:txBody>
      </p:sp>
      <p:sp>
        <p:nvSpPr>
          <p:cNvPr id="3" name="Text Placeholder 2"/>
          <p:cNvSpPr>
            <a:spLocks noGrp="1"/>
          </p:cNvSpPr>
          <p:nvPr>
            <p:ph type="body" sz="half" idx="1"/>
          </p:nvPr>
        </p:nvSpPr>
        <p:spPr>
          <a:xfrm>
            <a:off x="476251" y="1314453"/>
            <a:ext cx="5452533" cy="379571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31984" y="1314453"/>
            <a:ext cx="5452533" cy="379571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384648151"/>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1"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5"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11/18/2020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80777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10"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5"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2"/>
            <a:ext cx="2743200" cy="365125"/>
          </a:xfrm>
        </p:spPr>
        <p:txBody>
          <a:bodyPr/>
          <a:lstStyle/>
          <a:p>
            <a:fld id="{02AC24A9-CCB6-4F8D-B8DB-C2F3692CFA5A}" type="datetimeFigureOut">
              <a:rPr lang="en-US" smtClean="0"/>
              <a:t>11/18/2020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2"/>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7008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10"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5"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9"/>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2"/>
            <a:ext cx="2743200" cy="365125"/>
          </a:xfrm>
        </p:spPr>
        <p:txBody>
          <a:bodyPr/>
          <a:lstStyle/>
          <a:p>
            <a:fld id="{02AC24A9-CCB6-4F8D-B8DB-C2F3692CFA5A}" type="datetimeFigureOut">
              <a:rPr lang="en-US" smtClean="0"/>
              <a:t>11/18/2020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2"/>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2138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4"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11/18/2020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6869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11/18/2020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15897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1"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5"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2"/>
            <a:ext cx="2743200" cy="365125"/>
          </a:xfrm>
        </p:spPr>
        <p:txBody>
          <a:bodyPr/>
          <a:lstStyle/>
          <a:p>
            <a:fld id="{02AC24A9-CCB6-4F8D-B8DB-C2F3692CFA5A}" type="datetimeFigureOut">
              <a:rPr lang="en-US" smtClean="0"/>
              <a:t>11/18/2020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0902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1"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5"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2"/>
            <a:ext cx="2743200" cy="365125"/>
          </a:xfrm>
        </p:spPr>
        <p:txBody>
          <a:bodyPr/>
          <a:lstStyle/>
          <a:p>
            <a:fld id="{02AC24A9-CCB6-4F8D-B8DB-C2F3692CFA5A}" type="datetimeFigureOut">
              <a:rPr lang="en-US" smtClean="0"/>
              <a:t>11/18/2020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4222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11/18/2020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11326548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pic>
        <p:nvPicPr>
          <p:cNvPr id="1026" name="Picture 23"/>
          <p:cNvPicPr>
            <a:picLocks noChangeAspect="1" noChangeArrowheads="1"/>
          </p:cNvPicPr>
          <p:nvPr/>
        </p:nvPicPr>
        <p:blipFill>
          <a:blip r:embed="rId15"/>
          <a:srcRect/>
          <a:stretch>
            <a:fillRect/>
          </a:stretch>
        </p:blipFill>
        <p:spPr bwMode="auto">
          <a:xfrm>
            <a:off x="232835" y="5653091"/>
            <a:ext cx="1403351" cy="1082675"/>
          </a:xfrm>
          <a:prstGeom prst="rect">
            <a:avLst/>
          </a:prstGeom>
          <a:noFill/>
          <a:ln w="9525">
            <a:noFill/>
            <a:miter lim="800000"/>
            <a:headEnd/>
            <a:tailEnd/>
          </a:ln>
        </p:spPr>
      </p:pic>
      <p:sp>
        <p:nvSpPr>
          <p:cNvPr id="2" name="Rectangle 2"/>
          <p:cNvSpPr>
            <a:spLocks noGrp="1" noChangeArrowheads="1"/>
          </p:cNvSpPr>
          <p:nvPr>
            <p:ph type="title"/>
          </p:nvPr>
        </p:nvSpPr>
        <p:spPr bwMode="auto">
          <a:xfrm>
            <a:off x="476252" y="304800"/>
            <a:ext cx="111082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76252" y="1314453"/>
            <a:ext cx="11108267" cy="3795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32" descr="uofc logo green"/>
          <p:cNvPicPr>
            <a:picLocks noChangeAspect="1" noChangeArrowheads="1"/>
          </p:cNvPicPr>
          <p:nvPr/>
        </p:nvPicPr>
        <p:blipFill>
          <a:blip r:embed="rId16"/>
          <a:srcRect/>
          <a:stretch>
            <a:fillRect/>
          </a:stretch>
        </p:blipFill>
        <p:spPr bwMode="auto">
          <a:xfrm>
            <a:off x="226485" y="5634041"/>
            <a:ext cx="1420283" cy="1093787"/>
          </a:xfrm>
          <a:prstGeom prst="rect">
            <a:avLst/>
          </a:prstGeom>
          <a:noFill/>
          <a:ln w="9525">
            <a:noFill/>
            <a:miter lim="800000"/>
            <a:headEnd/>
            <a:tailEnd/>
          </a:ln>
        </p:spPr>
      </p:pic>
      <p:sp>
        <p:nvSpPr>
          <p:cNvPr id="1057" name="Rectangle 33"/>
          <p:cNvSpPr>
            <a:spLocks noChangeArrowheads="1"/>
          </p:cNvSpPr>
          <p:nvPr/>
        </p:nvSpPr>
        <p:spPr bwMode="auto">
          <a:xfrm>
            <a:off x="2" y="0"/>
            <a:ext cx="7448551" cy="323850"/>
          </a:xfrm>
          <a:prstGeom prst="rect">
            <a:avLst/>
          </a:prstGeom>
          <a:solidFill>
            <a:schemeClr val="accent2"/>
          </a:solidFill>
          <a:ln w="9525">
            <a:noFill/>
            <a:miter lim="800000"/>
            <a:headEnd/>
            <a:tailEnd/>
          </a:ln>
          <a:effectLst/>
        </p:spPr>
        <p:txBody>
          <a:bodyPr wrap="none" anchor="ctr"/>
          <a:lstStyle/>
          <a:p>
            <a:pPr algn="ctr" eaLnBrk="0" fontAlgn="base" hangingPunct="0">
              <a:spcBef>
                <a:spcPct val="0"/>
              </a:spcBef>
              <a:spcAft>
                <a:spcPct val="0"/>
              </a:spcAft>
            </a:pPr>
            <a:endParaRPr lang="en-US" sz="3600">
              <a:solidFill>
                <a:srgbClr val="FFFFFF"/>
              </a:solidFill>
              <a:latin typeface="Times New Roman" charset="0"/>
              <a:ea typeface="ＭＳ Ｐゴシック" charset="-128"/>
            </a:endParaRPr>
          </a:p>
        </p:txBody>
      </p:sp>
      <p:sp>
        <p:nvSpPr>
          <p:cNvPr id="1058" name="Text Box 34"/>
          <p:cNvSpPr txBox="1">
            <a:spLocks noChangeArrowheads="1"/>
          </p:cNvSpPr>
          <p:nvPr/>
        </p:nvSpPr>
        <p:spPr bwMode="auto">
          <a:xfrm>
            <a:off x="2590802" y="9527"/>
            <a:ext cx="3218445" cy="307777"/>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400" b="1">
                <a:solidFill>
                  <a:srgbClr val="000000"/>
                </a:solidFill>
                <a:latin typeface="Arial" charset="0"/>
                <a:ea typeface="ＭＳ Ｐゴシック" charset="-128"/>
              </a:rPr>
              <a:t>F A C U L T Y    O F    M E D I C I N E</a:t>
            </a:r>
          </a:p>
        </p:txBody>
      </p:sp>
    </p:spTree>
    <p:extLst>
      <p:ext uri="{BB962C8B-B14F-4D97-AF65-F5344CB8AC3E}">
        <p14:creationId xmlns:p14="http://schemas.microsoft.com/office/powerpoint/2010/main" val="236129016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ransition spd="slow">
    <p:strips dir="rd"/>
  </p:transition>
  <p:txStyles>
    <p:titleStyle>
      <a:lvl1pPr algn="l" rtl="0" eaLnBrk="0" fontAlgn="base" hangingPunct="0">
        <a:lnSpc>
          <a:spcPct val="95000"/>
        </a:lnSpc>
        <a:spcBef>
          <a:spcPct val="0"/>
        </a:spcBef>
        <a:spcAft>
          <a:spcPct val="0"/>
        </a:spcAft>
        <a:defRPr sz="2600">
          <a:solidFill>
            <a:schemeClr val="bg1"/>
          </a:solidFill>
          <a:effectLst>
            <a:outerShdw blurRad="38100" dist="38100" dir="2700000" algn="tl">
              <a:srgbClr val="000000"/>
            </a:outerShdw>
          </a:effectLst>
          <a:latin typeface="+mj-lt"/>
          <a:ea typeface="ＭＳ Ｐゴシック" charset="-128"/>
          <a:cs typeface="+mj-cs"/>
        </a:defRPr>
      </a:lvl1pPr>
      <a:lvl2pPr algn="l" rtl="0" eaLnBrk="0" fontAlgn="base" hangingPunct="0">
        <a:lnSpc>
          <a:spcPct val="95000"/>
        </a:lnSpc>
        <a:spcBef>
          <a:spcPct val="0"/>
        </a:spcBef>
        <a:spcAft>
          <a:spcPct val="0"/>
        </a:spcAft>
        <a:defRPr sz="2600">
          <a:solidFill>
            <a:schemeClr val="bg1"/>
          </a:solidFill>
          <a:effectLst>
            <a:outerShdw blurRad="38100" dist="38100" dir="2700000" algn="tl">
              <a:srgbClr val="000000"/>
            </a:outerShdw>
          </a:effectLst>
          <a:latin typeface="Swis721 Md BT" pitchFamily="34" charset="0"/>
          <a:ea typeface="ＭＳ Ｐゴシック" charset="-128"/>
        </a:defRPr>
      </a:lvl2pPr>
      <a:lvl3pPr algn="l" rtl="0" eaLnBrk="0" fontAlgn="base" hangingPunct="0">
        <a:lnSpc>
          <a:spcPct val="95000"/>
        </a:lnSpc>
        <a:spcBef>
          <a:spcPct val="0"/>
        </a:spcBef>
        <a:spcAft>
          <a:spcPct val="0"/>
        </a:spcAft>
        <a:defRPr sz="2600">
          <a:solidFill>
            <a:schemeClr val="bg1"/>
          </a:solidFill>
          <a:effectLst>
            <a:outerShdw blurRad="38100" dist="38100" dir="2700000" algn="tl">
              <a:srgbClr val="000000"/>
            </a:outerShdw>
          </a:effectLst>
          <a:latin typeface="Swis721 Md BT" pitchFamily="34" charset="0"/>
          <a:ea typeface="ＭＳ Ｐゴシック" charset="-128"/>
        </a:defRPr>
      </a:lvl3pPr>
      <a:lvl4pPr algn="l" rtl="0" eaLnBrk="0" fontAlgn="base" hangingPunct="0">
        <a:lnSpc>
          <a:spcPct val="95000"/>
        </a:lnSpc>
        <a:spcBef>
          <a:spcPct val="0"/>
        </a:spcBef>
        <a:spcAft>
          <a:spcPct val="0"/>
        </a:spcAft>
        <a:defRPr sz="2600">
          <a:solidFill>
            <a:schemeClr val="bg1"/>
          </a:solidFill>
          <a:effectLst>
            <a:outerShdw blurRad="38100" dist="38100" dir="2700000" algn="tl">
              <a:srgbClr val="000000"/>
            </a:outerShdw>
          </a:effectLst>
          <a:latin typeface="Swis721 Md BT" pitchFamily="34" charset="0"/>
          <a:ea typeface="ＭＳ Ｐゴシック" charset="-128"/>
        </a:defRPr>
      </a:lvl4pPr>
      <a:lvl5pPr algn="l" rtl="0" eaLnBrk="0" fontAlgn="base" hangingPunct="0">
        <a:lnSpc>
          <a:spcPct val="95000"/>
        </a:lnSpc>
        <a:spcBef>
          <a:spcPct val="0"/>
        </a:spcBef>
        <a:spcAft>
          <a:spcPct val="0"/>
        </a:spcAft>
        <a:defRPr sz="2600">
          <a:solidFill>
            <a:schemeClr val="bg1"/>
          </a:solidFill>
          <a:effectLst>
            <a:outerShdw blurRad="38100" dist="38100" dir="2700000" algn="tl">
              <a:srgbClr val="000000"/>
            </a:outerShdw>
          </a:effectLst>
          <a:latin typeface="Swis721 Md BT" pitchFamily="34" charset="0"/>
          <a:ea typeface="ＭＳ Ｐゴシック" charset="-128"/>
        </a:defRPr>
      </a:lvl5pPr>
      <a:lvl6pPr marL="457200" algn="l" rtl="0" eaLnBrk="0" fontAlgn="base" hangingPunct="0">
        <a:lnSpc>
          <a:spcPct val="95000"/>
        </a:lnSpc>
        <a:spcBef>
          <a:spcPct val="0"/>
        </a:spcBef>
        <a:spcAft>
          <a:spcPct val="0"/>
        </a:spcAft>
        <a:defRPr sz="2600">
          <a:solidFill>
            <a:schemeClr val="bg1"/>
          </a:solidFill>
          <a:effectLst>
            <a:outerShdw blurRad="38100" dist="38100" dir="2700000" algn="tl">
              <a:srgbClr val="000000"/>
            </a:outerShdw>
          </a:effectLst>
          <a:latin typeface="Swis721 Md BT" pitchFamily="34" charset="0"/>
        </a:defRPr>
      </a:lvl6pPr>
      <a:lvl7pPr marL="914400" algn="l" rtl="0" eaLnBrk="0" fontAlgn="base" hangingPunct="0">
        <a:lnSpc>
          <a:spcPct val="95000"/>
        </a:lnSpc>
        <a:spcBef>
          <a:spcPct val="0"/>
        </a:spcBef>
        <a:spcAft>
          <a:spcPct val="0"/>
        </a:spcAft>
        <a:defRPr sz="2600">
          <a:solidFill>
            <a:schemeClr val="bg1"/>
          </a:solidFill>
          <a:effectLst>
            <a:outerShdw blurRad="38100" dist="38100" dir="2700000" algn="tl">
              <a:srgbClr val="000000"/>
            </a:outerShdw>
          </a:effectLst>
          <a:latin typeface="Swis721 Md BT" pitchFamily="34" charset="0"/>
        </a:defRPr>
      </a:lvl7pPr>
      <a:lvl8pPr marL="1371600" algn="l" rtl="0" eaLnBrk="0" fontAlgn="base" hangingPunct="0">
        <a:lnSpc>
          <a:spcPct val="95000"/>
        </a:lnSpc>
        <a:spcBef>
          <a:spcPct val="0"/>
        </a:spcBef>
        <a:spcAft>
          <a:spcPct val="0"/>
        </a:spcAft>
        <a:defRPr sz="2600">
          <a:solidFill>
            <a:schemeClr val="bg1"/>
          </a:solidFill>
          <a:effectLst>
            <a:outerShdw blurRad="38100" dist="38100" dir="2700000" algn="tl">
              <a:srgbClr val="000000"/>
            </a:outerShdw>
          </a:effectLst>
          <a:latin typeface="Swis721 Md BT" pitchFamily="34" charset="0"/>
        </a:defRPr>
      </a:lvl8pPr>
      <a:lvl9pPr marL="1828800" algn="l" rtl="0" eaLnBrk="0" fontAlgn="base" hangingPunct="0">
        <a:lnSpc>
          <a:spcPct val="95000"/>
        </a:lnSpc>
        <a:spcBef>
          <a:spcPct val="0"/>
        </a:spcBef>
        <a:spcAft>
          <a:spcPct val="0"/>
        </a:spcAft>
        <a:defRPr sz="2600">
          <a:solidFill>
            <a:schemeClr val="bg1"/>
          </a:solidFill>
          <a:effectLst>
            <a:outerShdw blurRad="38100" dist="38100" dir="2700000" algn="tl">
              <a:srgbClr val="000000"/>
            </a:outerShdw>
          </a:effectLst>
          <a:latin typeface="Swis721 Md BT" pitchFamily="34" charset="0"/>
        </a:defRPr>
      </a:lvl9pPr>
    </p:titleStyle>
    <p:bodyStyle>
      <a:lvl1pPr marL="342900" indent="-342900" algn="l" rtl="0" eaLnBrk="0" fontAlgn="base" hangingPunct="0">
        <a:spcBef>
          <a:spcPct val="70000"/>
        </a:spcBef>
        <a:spcAft>
          <a:spcPct val="0"/>
        </a:spcAft>
        <a:buClr>
          <a:srgbClr val="69BDA7"/>
        </a:buClr>
        <a:buChar char="•"/>
        <a:defRPr sz="2200">
          <a:solidFill>
            <a:schemeClr val="bg1"/>
          </a:solidFill>
          <a:effectLst>
            <a:outerShdw blurRad="38100" dist="38100" dir="2700000" algn="tl">
              <a:srgbClr val="000000"/>
            </a:outerShdw>
          </a:effectLst>
          <a:latin typeface="+mn-lt"/>
          <a:ea typeface="ＭＳ Ｐゴシック" charset="-128"/>
          <a:cs typeface="+mn-cs"/>
        </a:defRPr>
      </a:lvl1pPr>
      <a:lvl2pPr marL="742950" indent="-285750" algn="l" rtl="0" eaLnBrk="0" fontAlgn="base" hangingPunct="0">
        <a:spcBef>
          <a:spcPct val="70000"/>
        </a:spcBef>
        <a:spcAft>
          <a:spcPct val="0"/>
        </a:spcAft>
        <a:buClr>
          <a:srgbClr val="69BDA7"/>
        </a:buClr>
        <a:buChar char="–"/>
        <a:defRPr>
          <a:solidFill>
            <a:schemeClr val="bg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70000"/>
        </a:spcBef>
        <a:spcAft>
          <a:spcPct val="0"/>
        </a:spcAft>
        <a:buClr>
          <a:srgbClr val="69BDA7"/>
        </a:buClr>
        <a:buChar char="•"/>
        <a:defRPr sz="1600">
          <a:solidFill>
            <a:schemeClr val="bg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70000"/>
        </a:spcBef>
        <a:spcAft>
          <a:spcPct val="0"/>
        </a:spcAft>
        <a:buClr>
          <a:srgbClr val="69BDA7"/>
        </a:buClr>
        <a:buChar char="–"/>
        <a:defRPr sz="1600">
          <a:solidFill>
            <a:schemeClr val="bg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70000"/>
        </a:spcBef>
        <a:spcAft>
          <a:spcPct val="0"/>
        </a:spcAft>
        <a:buClr>
          <a:srgbClr val="69BDA7"/>
        </a:buClr>
        <a:buChar char="»"/>
        <a:defRPr sz="1600">
          <a:solidFill>
            <a:schemeClr val="bg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70000"/>
        </a:spcBef>
        <a:spcAft>
          <a:spcPct val="0"/>
        </a:spcAft>
        <a:buClr>
          <a:srgbClr val="69BDA7"/>
        </a:buClr>
        <a:buChar char="»"/>
        <a:defRPr sz="1600">
          <a:solidFill>
            <a:schemeClr val="bg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70000"/>
        </a:spcBef>
        <a:spcAft>
          <a:spcPct val="0"/>
        </a:spcAft>
        <a:buClr>
          <a:srgbClr val="69BDA7"/>
        </a:buClr>
        <a:buChar char="»"/>
        <a:defRPr sz="1600">
          <a:solidFill>
            <a:schemeClr val="bg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70000"/>
        </a:spcBef>
        <a:spcAft>
          <a:spcPct val="0"/>
        </a:spcAft>
        <a:buClr>
          <a:srgbClr val="69BDA7"/>
        </a:buClr>
        <a:buChar char="»"/>
        <a:defRPr sz="1600">
          <a:solidFill>
            <a:schemeClr val="bg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70000"/>
        </a:spcBef>
        <a:spcAft>
          <a:spcPct val="0"/>
        </a:spcAft>
        <a:buClr>
          <a:srgbClr val="69BDA7"/>
        </a:buClr>
        <a:buChar char="»"/>
        <a:defRPr sz="1600">
          <a:solidFill>
            <a:schemeClr val="bg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9_IEOG02gw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ajp.psychiatryonline.org/content/vol159/issue10/images/large/K95F4.jpe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8.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2.svg"/><Relationship Id="rId5" Type="http://schemas.openxmlformats.org/officeDocument/2006/relationships/image" Target="../media/image45.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4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pursuingveritas.com/2014/05/07/c-s-lewis-myth-and-f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1">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around each other&#10;&#10;Description automatically generated">
            <a:extLst>
              <a:ext uri="{FF2B5EF4-FFF2-40B4-BE49-F238E27FC236}">
                <a16:creationId xmlns:a16="http://schemas.microsoft.com/office/drawing/2014/main" id="{C364B2AC-7CFD-4F5C-9B89-13938677142F}"/>
              </a:ext>
            </a:extLst>
          </p:cNvPr>
          <p:cNvPicPr>
            <a:picLocks noChangeAspect="1"/>
          </p:cNvPicPr>
          <p:nvPr/>
        </p:nvPicPr>
        <p:blipFill rotWithShape="1">
          <a:blip r:embed="rId3">
            <a:extLst>
              <a:ext uri="{28A0092B-C50C-407E-A947-70E740481C1C}">
                <a14:useLocalDpi xmlns:a14="http://schemas.microsoft.com/office/drawing/2010/main" val="0"/>
              </a:ext>
            </a:extLst>
          </a:blip>
          <a:srcRect l="18483" r="2854" b="-1"/>
          <a:stretch/>
        </p:blipFill>
        <p:spPr>
          <a:xfrm>
            <a:off x="4147198"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8"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2EDBD0-AA38-456D-BD42-10D751F75EB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400" dirty="0"/>
              <a:t>GROUP COGNITIVE BEHAVIOURAL THERAPY (CBT)</a:t>
            </a:r>
            <a:br>
              <a:rPr lang="en-US" sz="3400" dirty="0"/>
            </a:br>
            <a:r>
              <a:rPr lang="en-US" sz="3400" dirty="0"/>
              <a:t>FOR SUBSTANCE USE DISORDERS</a:t>
            </a:r>
          </a:p>
        </p:txBody>
      </p:sp>
      <p:sp>
        <p:nvSpPr>
          <p:cNvPr id="3" name="Subtitle 2">
            <a:extLst>
              <a:ext uri="{FF2B5EF4-FFF2-40B4-BE49-F238E27FC236}">
                <a16:creationId xmlns:a16="http://schemas.microsoft.com/office/drawing/2014/main" id="{B540E0F0-537C-4B77-A709-1CABB6472648}"/>
              </a:ext>
            </a:extLst>
          </p:cNvPr>
          <p:cNvSpPr>
            <a:spLocks noGrp="1"/>
          </p:cNvSpPr>
          <p:nvPr>
            <p:ph idx="1"/>
          </p:nvPr>
        </p:nvSpPr>
        <p:spPr>
          <a:xfrm>
            <a:off x="477981" y="4872924"/>
            <a:ext cx="3933307" cy="1208141"/>
          </a:xfrm>
        </p:spPr>
        <p:txBody>
          <a:bodyPr vert="horz" lIns="91440" tIns="45720" rIns="91440" bIns="45720" rtlCol="0">
            <a:normAutofit/>
          </a:bodyPr>
          <a:lstStyle/>
          <a:p>
            <a:pPr marL="0" indent="0">
              <a:buNone/>
            </a:pPr>
            <a:r>
              <a:rPr lang="en-US" sz="2000" dirty="0"/>
              <a:t>FACILITATOR TRAINING</a:t>
            </a:r>
          </a:p>
        </p:txBody>
      </p:sp>
      <p:sp>
        <p:nvSpPr>
          <p:cNvPr id="30"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470DBE5-C024-4FD8-8B19-174BA0EC082E}"/>
              </a:ext>
            </a:extLst>
          </p:cNvPr>
          <p:cNvSpPr txBox="1"/>
          <p:nvPr/>
        </p:nvSpPr>
        <p:spPr>
          <a:xfrm>
            <a:off x="105501" y="6021381"/>
            <a:ext cx="4514849" cy="584775"/>
          </a:xfrm>
          <a:prstGeom prst="rect">
            <a:avLst/>
          </a:prstGeom>
          <a:noFill/>
        </p:spPr>
        <p:txBody>
          <a:bodyPr wrap="square" rtlCol="0">
            <a:spAutoFit/>
          </a:bodyPr>
          <a:lstStyle/>
          <a:p>
            <a:r>
              <a:rPr lang="en-US" sz="1600" dirty="0"/>
              <a:t>Rick Hawe, MD, FRCPC</a:t>
            </a:r>
          </a:p>
          <a:p>
            <a:r>
              <a:rPr lang="en-US" sz="1600" dirty="0"/>
              <a:t>Assistant Professor, University of Manitoba</a:t>
            </a:r>
            <a:endParaRPr lang="en-CA" sz="1600" dirty="0"/>
          </a:p>
        </p:txBody>
      </p:sp>
    </p:spTree>
    <p:extLst>
      <p:ext uri="{BB962C8B-B14F-4D97-AF65-F5344CB8AC3E}">
        <p14:creationId xmlns:p14="http://schemas.microsoft.com/office/powerpoint/2010/main" val="4042030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869A7-D01B-4143-A93B-E9A268FF5AFC}"/>
              </a:ext>
            </a:extLst>
          </p:cNvPr>
          <p:cNvSpPr>
            <a:spLocks noGrp="1"/>
          </p:cNvSpPr>
          <p:nvPr>
            <p:ph type="title"/>
          </p:nvPr>
        </p:nvSpPr>
        <p:spPr/>
        <p:txBody>
          <a:bodyPr>
            <a:normAutofit fontScale="90000"/>
          </a:bodyPr>
          <a:lstStyle/>
          <a:p>
            <a:r>
              <a:rPr lang="en-CA" sz="4800" dirty="0"/>
              <a:t>Group Therapy Overview</a:t>
            </a:r>
            <a:r>
              <a:rPr lang="en-CA" dirty="0"/>
              <a:t/>
            </a:r>
            <a:br>
              <a:rPr lang="en-CA" dirty="0"/>
            </a:br>
            <a:r>
              <a:rPr lang="en-CA" sz="3400" i="1" dirty="0"/>
              <a:t>Process in Action</a:t>
            </a:r>
          </a:p>
        </p:txBody>
      </p:sp>
      <p:sp>
        <p:nvSpPr>
          <p:cNvPr id="3" name="Content Placeholder 2">
            <a:extLst>
              <a:ext uri="{FF2B5EF4-FFF2-40B4-BE49-F238E27FC236}">
                <a16:creationId xmlns:a16="http://schemas.microsoft.com/office/drawing/2014/main" id="{1E084626-58B9-4280-A976-FE171DE01132}"/>
              </a:ext>
            </a:extLst>
          </p:cNvPr>
          <p:cNvSpPr>
            <a:spLocks noGrp="1"/>
          </p:cNvSpPr>
          <p:nvPr>
            <p:ph idx="1"/>
          </p:nvPr>
        </p:nvSpPr>
        <p:spPr/>
        <p:txBody>
          <a:bodyPr/>
          <a:lstStyle/>
          <a:p>
            <a:endParaRPr lang="en-CA" dirty="0"/>
          </a:p>
          <a:p>
            <a:r>
              <a:rPr lang="en-CA" dirty="0">
                <a:hlinkClick r:id="rId3"/>
              </a:rPr>
              <a:t>https://www.youtube.com/watch?v=9_IEOG02gwY</a:t>
            </a:r>
            <a:endParaRPr lang="en-CA" dirty="0"/>
          </a:p>
        </p:txBody>
      </p:sp>
    </p:spTree>
    <p:extLst>
      <p:ext uri="{BB962C8B-B14F-4D97-AF65-F5344CB8AC3E}">
        <p14:creationId xmlns:p14="http://schemas.microsoft.com/office/powerpoint/2010/main" val="3619966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72C7A71F-A746-4AB2-8FF5-03D4135FAF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17FF8914-DDE9-46F8-AF0A-54FD0AC09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74419" y="1933575"/>
            <a:ext cx="7013448" cy="2990849"/>
          </a:xfrm>
        </p:spPr>
        <p:txBody>
          <a:bodyPr vert="horz" lIns="91440" tIns="45720" rIns="91440" bIns="45720" rtlCol="0" anchor="ctr">
            <a:normAutofit/>
          </a:bodyPr>
          <a:lstStyle/>
          <a:p>
            <a:r>
              <a:rPr lang="en-US" sz="4800" dirty="0"/>
              <a:t>Group Therapy Overview</a:t>
            </a:r>
            <a:br>
              <a:rPr lang="en-US" sz="4800" dirty="0"/>
            </a:br>
            <a:r>
              <a:rPr lang="en-US" sz="3600" i="1" dirty="0"/>
              <a:t>Process in Action</a:t>
            </a:r>
            <a:endParaRPr lang="en-US" sz="3600" dirty="0"/>
          </a:p>
        </p:txBody>
      </p:sp>
      <p:sp>
        <p:nvSpPr>
          <p:cNvPr id="3" name="Content Placeholder 2"/>
          <p:cNvSpPr>
            <a:spLocks noGrp="1"/>
          </p:cNvSpPr>
          <p:nvPr>
            <p:ph idx="1"/>
          </p:nvPr>
        </p:nvSpPr>
        <p:spPr>
          <a:xfrm>
            <a:off x="8610600" y="1933574"/>
            <a:ext cx="2686812" cy="2990849"/>
          </a:xfrm>
        </p:spPr>
        <p:txBody>
          <a:bodyPr vert="horz" lIns="91440" tIns="45720" rIns="91440" bIns="45720" rtlCol="0" anchor="ctr">
            <a:normAutofit/>
          </a:bodyPr>
          <a:lstStyle/>
          <a:p>
            <a:pPr marL="0" indent="0">
              <a:buNone/>
            </a:pPr>
            <a:r>
              <a:rPr lang="en-US" sz="2800"/>
              <a:t>Workshop Exercise</a:t>
            </a:r>
          </a:p>
        </p:txBody>
      </p:sp>
      <p:sp>
        <p:nvSpPr>
          <p:cNvPr id="27" name="Rectangle 26">
            <a:extLst>
              <a:ext uri="{FF2B5EF4-FFF2-40B4-BE49-F238E27FC236}">
                <a16:creationId xmlns:a16="http://schemas.microsoft.com/office/drawing/2014/main" id="{094C1DE0-31FE-4AD0-95EA-B65CA6B89D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F736409-6C07-4CE8-86F8-1174E2235C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473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5F995EB5-F0D1-4CE5-9146-549E6AF75E66}"/>
              </a:ext>
            </a:extLst>
          </p:cNvPr>
          <p:cNvPicPr>
            <a:picLocks noChangeAspect="1"/>
          </p:cNvPicPr>
          <p:nvPr/>
        </p:nvPicPr>
        <p:blipFill rotWithShape="1">
          <a:blip r:embed="rId3">
            <a:extLst>
              <a:ext uri="{28A0092B-C50C-407E-A947-70E740481C1C}">
                <a14:useLocalDpi xmlns:a14="http://schemas.microsoft.com/office/drawing/2010/main" val="0"/>
              </a:ext>
            </a:extLst>
          </a:blip>
          <a:srcRect l="22895" r="2" b="2"/>
          <a:stretch/>
        </p:blipFill>
        <p:spPr>
          <a:xfrm>
            <a:off x="3546706" y="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723829-E98E-4BD0-AAC9-44B6C519523B}"/>
              </a:ext>
            </a:extLst>
          </p:cNvPr>
          <p:cNvSpPr>
            <a:spLocks noGrp="1"/>
          </p:cNvSpPr>
          <p:nvPr>
            <p:ph type="title"/>
          </p:nvPr>
        </p:nvSpPr>
        <p:spPr>
          <a:xfrm>
            <a:off x="371094" y="1075563"/>
            <a:ext cx="5382006" cy="1358773"/>
          </a:xfrm>
        </p:spPr>
        <p:txBody>
          <a:bodyPr anchor="b">
            <a:normAutofit fontScale="90000"/>
          </a:bodyPr>
          <a:lstStyle/>
          <a:p>
            <a:r>
              <a:rPr lang="en-US" sz="3600" dirty="0"/>
              <a:t>Group Therapy Overview</a:t>
            </a:r>
            <a:br>
              <a:rPr lang="en-US" sz="3600" dirty="0"/>
            </a:br>
            <a:r>
              <a:rPr lang="en-US" sz="3600" i="1" dirty="0"/>
              <a:t>Common Problems</a:t>
            </a:r>
            <a:endParaRPr lang="en-CA" sz="3600" i="1"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4F8038F-FBDE-437C-8C08-C276583B1634}"/>
              </a:ext>
            </a:extLst>
          </p:cNvPr>
          <p:cNvSpPr>
            <a:spLocks noGrp="1"/>
          </p:cNvSpPr>
          <p:nvPr>
            <p:ph idx="1"/>
          </p:nvPr>
        </p:nvSpPr>
        <p:spPr>
          <a:xfrm>
            <a:off x="371093" y="2718054"/>
            <a:ext cx="4496181" cy="3740276"/>
          </a:xfrm>
        </p:spPr>
        <p:txBody>
          <a:bodyPr anchor="t">
            <a:normAutofit/>
          </a:bodyPr>
          <a:lstStyle/>
          <a:p>
            <a:r>
              <a:rPr lang="en-US" dirty="0"/>
              <a:t>Perceived goal incompatibility</a:t>
            </a:r>
          </a:p>
          <a:p>
            <a:r>
              <a:rPr lang="en-US" dirty="0"/>
              <a:t>High turnover or drop out (30-60%)</a:t>
            </a:r>
          </a:p>
          <a:p>
            <a:r>
              <a:rPr lang="en-US" dirty="0"/>
              <a:t>Group therapy, unlike individual therapy does not offer immediate comfort </a:t>
            </a:r>
          </a:p>
          <a:p>
            <a:r>
              <a:rPr lang="en-US" dirty="0"/>
              <a:t>Sub-grouping, extra group socializing, scapegoating, etc.</a:t>
            </a:r>
            <a:endParaRPr lang="en-CA" dirty="0"/>
          </a:p>
        </p:txBody>
      </p:sp>
    </p:spTree>
    <p:extLst>
      <p:ext uri="{BB962C8B-B14F-4D97-AF65-F5344CB8AC3E}">
        <p14:creationId xmlns:p14="http://schemas.microsoft.com/office/powerpoint/2010/main" val="1293586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Therapy Overview</a:t>
            </a:r>
            <a:br>
              <a:rPr lang="en-US" dirty="0"/>
            </a:br>
            <a:r>
              <a:rPr lang="en-US" sz="3100" i="1" dirty="0"/>
              <a:t>Role of the Therapist</a:t>
            </a:r>
          </a:p>
        </p:txBody>
      </p:sp>
      <p:sp>
        <p:nvSpPr>
          <p:cNvPr id="3" name="Content Placeholder 2"/>
          <p:cNvSpPr>
            <a:spLocks noGrp="1"/>
          </p:cNvSpPr>
          <p:nvPr>
            <p:ph idx="1"/>
          </p:nvPr>
        </p:nvSpPr>
        <p:spPr>
          <a:xfrm>
            <a:off x="402998" y="2314575"/>
            <a:ext cx="11157403" cy="3876675"/>
          </a:xfrm>
        </p:spPr>
        <p:txBody>
          <a:bodyPr>
            <a:normAutofit fontScale="92500" lnSpcReduction="20000"/>
          </a:bodyPr>
          <a:lstStyle/>
          <a:p>
            <a:r>
              <a:rPr lang="en-US" sz="2200" dirty="0"/>
              <a:t>Consistent, positive relationship between therapist and patient (concern, acceptance, genuineness, empathy)!</a:t>
            </a:r>
          </a:p>
          <a:p>
            <a:r>
              <a:rPr lang="en-US" sz="2200" dirty="0"/>
              <a:t>Within the above framework leaders clarify the goals, focus the group, manage time and be active and efficient.</a:t>
            </a:r>
          </a:p>
          <a:p>
            <a:pPr lvl="1"/>
            <a:r>
              <a:rPr lang="en-US" sz="2200" dirty="0"/>
              <a:t>Ground Rules</a:t>
            </a:r>
          </a:p>
          <a:p>
            <a:pPr lvl="1"/>
            <a:r>
              <a:rPr lang="en-US" sz="2200" dirty="0"/>
              <a:t>Culture Building (group members are agents of change)</a:t>
            </a:r>
          </a:p>
          <a:p>
            <a:pPr lvl="1"/>
            <a:r>
              <a:rPr lang="en-US" sz="2200" dirty="0"/>
              <a:t>Content Expertise</a:t>
            </a:r>
          </a:p>
          <a:p>
            <a:pPr lvl="1"/>
            <a:r>
              <a:rPr lang="en-US" sz="2200" dirty="0"/>
              <a:t>Lead by Example Modeling (curiosity, empathy, support)</a:t>
            </a:r>
          </a:p>
          <a:p>
            <a:pPr lvl="1"/>
            <a:r>
              <a:rPr lang="en-US" sz="2200" dirty="0"/>
              <a:t>Engage the group (open ended, directive)</a:t>
            </a:r>
          </a:p>
          <a:p>
            <a:pPr lvl="1"/>
            <a:r>
              <a:rPr lang="en-US" sz="2200" dirty="0"/>
              <a:t>Moderate interactions (if needed)</a:t>
            </a:r>
          </a:p>
          <a:p>
            <a:pPr lvl="1"/>
            <a:r>
              <a:rPr lang="en-US" sz="2200" dirty="0"/>
              <a:t>Transfer of learning</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602" y="4642301"/>
            <a:ext cx="200977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0269" y="4757054"/>
            <a:ext cx="1937431" cy="173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329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72C7A71F-A746-4AB2-8FF5-03D4135FAF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17FF8914-DDE9-46F8-AF0A-54FD0AC09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74419" y="1933575"/>
            <a:ext cx="7013448" cy="2990849"/>
          </a:xfrm>
        </p:spPr>
        <p:txBody>
          <a:bodyPr vert="horz" lIns="91440" tIns="45720" rIns="91440" bIns="45720" rtlCol="0" anchor="ctr">
            <a:normAutofit/>
          </a:bodyPr>
          <a:lstStyle/>
          <a:p>
            <a:r>
              <a:rPr lang="en-US" sz="5400"/>
              <a:t>Group Therapy Overview</a:t>
            </a:r>
          </a:p>
        </p:txBody>
      </p:sp>
      <p:sp>
        <p:nvSpPr>
          <p:cNvPr id="3" name="Content Placeholder 2"/>
          <p:cNvSpPr>
            <a:spLocks noGrp="1"/>
          </p:cNvSpPr>
          <p:nvPr>
            <p:ph idx="1"/>
          </p:nvPr>
        </p:nvSpPr>
        <p:spPr>
          <a:xfrm>
            <a:off x="8610600" y="1933574"/>
            <a:ext cx="2686812" cy="2990849"/>
          </a:xfrm>
        </p:spPr>
        <p:txBody>
          <a:bodyPr vert="horz" lIns="91440" tIns="45720" rIns="91440" bIns="45720" rtlCol="0" anchor="ctr">
            <a:normAutofit/>
          </a:bodyPr>
          <a:lstStyle/>
          <a:p>
            <a:pPr marL="0" indent="0">
              <a:buNone/>
            </a:pPr>
            <a:r>
              <a:rPr lang="en-US" sz="2800"/>
              <a:t>Q &amp; A</a:t>
            </a:r>
          </a:p>
        </p:txBody>
      </p:sp>
      <p:sp>
        <p:nvSpPr>
          <p:cNvPr id="17" name="Rectangle 16">
            <a:extLst>
              <a:ext uri="{FF2B5EF4-FFF2-40B4-BE49-F238E27FC236}">
                <a16:creationId xmlns:a16="http://schemas.microsoft.com/office/drawing/2014/main" id="{094C1DE0-31FE-4AD0-95EA-B65CA6B89D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F736409-6C07-4CE8-86F8-1174E2235C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283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Addiction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297" y="2258291"/>
            <a:ext cx="3464427" cy="729726"/>
          </a:xfrm>
          <a:prstGeom prst="rect">
            <a:avLst/>
          </a:prstGeom>
        </p:spPr>
      </p:pic>
      <p:sp>
        <p:nvSpPr>
          <p:cNvPr id="5" name="Content Placeholder 4">
            <a:extLst>
              <a:ext uri="{FF2B5EF4-FFF2-40B4-BE49-F238E27FC236}">
                <a16:creationId xmlns:a16="http://schemas.microsoft.com/office/drawing/2014/main" id="{A43CFED4-FCB5-4B8B-BFA0-973BDA6D6D84}"/>
              </a:ext>
            </a:extLst>
          </p:cNvPr>
          <p:cNvSpPr>
            <a:spLocks noGrp="1"/>
          </p:cNvSpPr>
          <p:nvPr>
            <p:ph idx="1"/>
          </p:nvPr>
        </p:nvSpPr>
        <p:spPr>
          <a:xfrm>
            <a:off x="752752" y="3236785"/>
            <a:ext cx="10168128" cy="3072575"/>
          </a:xfrm>
        </p:spPr>
        <p:txBody>
          <a:bodyPr>
            <a:normAutofit/>
          </a:bodyPr>
          <a:lstStyle/>
          <a:p>
            <a:pPr marL="0" indent="0">
              <a:buNone/>
            </a:pPr>
            <a:r>
              <a:rPr lang="en-US" dirty="0"/>
              <a:t>“</a:t>
            </a:r>
            <a:r>
              <a:rPr lang="en-US" sz="2400" dirty="0">
                <a:latin typeface="Bembo" panose="02020502050201020203" pitchFamily="18" charset="0"/>
              </a:rPr>
              <a:t>Addiction is a treatable, chronic medical disease involving complex interactions among brain circuits, genetics, the environment, and an individual’s life experiences.   </a:t>
            </a:r>
            <a:r>
              <a:rPr lang="en-US" dirty="0">
                <a:latin typeface="Bembo" panose="02020502050201020203" pitchFamily="18" charset="0"/>
              </a:rPr>
              <a:t>People with addiction use substances or engage in behaviors that become compulsive and often continue despite harmful consequences.  Prevention efforts and treatment approaches for addiction are generally as successful as those for other chronic diseases”.</a:t>
            </a:r>
          </a:p>
          <a:p>
            <a:pPr marL="0" indent="0">
              <a:buNone/>
            </a:pPr>
            <a:endParaRPr lang="en-US" sz="2400" dirty="0"/>
          </a:p>
        </p:txBody>
      </p:sp>
    </p:spTree>
    <p:extLst>
      <p:ext uri="{BB962C8B-B14F-4D97-AF65-F5344CB8AC3E}">
        <p14:creationId xmlns:p14="http://schemas.microsoft.com/office/powerpoint/2010/main" val="2616607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193" y="548639"/>
            <a:ext cx="10168128" cy="1179576"/>
          </a:xfrm>
        </p:spPr>
        <p:txBody>
          <a:bodyPr/>
          <a:lstStyle/>
          <a:p>
            <a:r>
              <a:rPr lang="en-US" dirty="0"/>
              <a:t>Definition of Addiction </a:t>
            </a:r>
          </a:p>
        </p:txBody>
      </p:sp>
      <p:graphicFrame>
        <p:nvGraphicFramePr>
          <p:cNvPr id="6" name="Content Placeholder 2">
            <a:extLst>
              <a:ext uri="{FF2B5EF4-FFF2-40B4-BE49-F238E27FC236}">
                <a16:creationId xmlns:a16="http://schemas.microsoft.com/office/drawing/2014/main" id="{98F01FE8-8156-4ABC-B617-15D17E92C984}"/>
              </a:ext>
            </a:extLst>
          </p:cNvPr>
          <p:cNvGraphicFramePr>
            <a:graphicFrameLocks noGrp="1"/>
          </p:cNvGraphicFramePr>
          <p:nvPr>
            <p:ph idx="1"/>
            <p:extLst>
              <p:ext uri="{D42A27DB-BD31-4B8C-83A1-F6EECF244321}">
                <p14:modId xmlns:p14="http://schemas.microsoft.com/office/powerpoint/2010/main" val="3493243028"/>
              </p:ext>
            </p:extLst>
          </p:nvPr>
        </p:nvGraphicFramePr>
        <p:xfrm>
          <a:off x="295275" y="2247901"/>
          <a:ext cx="11553825" cy="4061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1336" y="1006983"/>
            <a:ext cx="4657725" cy="981075"/>
          </a:xfrm>
          <a:prstGeom prst="rect">
            <a:avLst/>
          </a:prstGeom>
        </p:spPr>
      </p:pic>
    </p:spTree>
    <p:extLst>
      <p:ext uri="{BB962C8B-B14F-4D97-AF65-F5344CB8AC3E}">
        <p14:creationId xmlns:p14="http://schemas.microsoft.com/office/powerpoint/2010/main" val="136310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a:t>
            </a:r>
          </a:p>
        </p:txBody>
      </p:sp>
      <p:sp>
        <p:nvSpPr>
          <p:cNvPr id="3" name="Content Placeholder 2"/>
          <p:cNvSpPr>
            <a:spLocks noGrp="1"/>
          </p:cNvSpPr>
          <p:nvPr>
            <p:ph idx="1"/>
          </p:nvPr>
        </p:nvSpPr>
        <p:spPr>
          <a:xfrm>
            <a:off x="486918" y="2478022"/>
            <a:ext cx="10168128" cy="3694176"/>
          </a:xfrm>
        </p:spPr>
        <p:txBody>
          <a:bodyPr/>
          <a:lstStyle/>
          <a:p>
            <a:r>
              <a:rPr lang="en-US" sz="2200" dirty="0"/>
              <a:t>Reward pathways:</a:t>
            </a:r>
          </a:p>
          <a:p>
            <a:pPr lvl="1"/>
            <a:r>
              <a:rPr lang="en-US" sz="2200" dirty="0"/>
              <a:t>Historically guide our choices</a:t>
            </a:r>
          </a:p>
          <a:p>
            <a:pPr lvl="1"/>
            <a:r>
              <a:rPr lang="en-US" sz="2200" dirty="0"/>
              <a:t>All our joys funnel into same network</a:t>
            </a:r>
          </a:p>
          <a:p>
            <a:pPr lvl="1"/>
            <a:r>
              <a:rPr lang="en-US" sz="2200" dirty="0"/>
              <a:t>Mesolimbic DA system (</a:t>
            </a:r>
            <a:r>
              <a:rPr lang="en-US" sz="2200" dirty="0" err="1"/>
              <a:t>NAc</a:t>
            </a:r>
            <a:r>
              <a:rPr lang="en-US" sz="2200" dirty="0"/>
              <a:t>, VTA)</a:t>
            </a:r>
          </a:p>
          <a:p>
            <a:pPr lvl="1"/>
            <a:r>
              <a:rPr lang="en-US" sz="2200" dirty="0"/>
              <a:t>PFC – goal directed behavior</a:t>
            </a:r>
          </a:p>
          <a:p>
            <a:pPr lvl="1"/>
            <a:r>
              <a:rPr lang="en-US" sz="2200" dirty="0"/>
              <a:t>Hippocampus</a:t>
            </a:r>
          </a:p>
          <a:p>
            <a:pPr lvl="1"/>
            <a:r>
              <a:rPr lang="en-US" sz="2200" dirty="0"/>
              <a:t>Amygdala</a:t>
            </a:r>
          </a:p>
          <a:p>
            <a:pPr lvl="1"/>
            <a:r>
              <a:rPr lang="en-US" sz="2200" dirty="0"/>
              <a:t>Hardwired happiness “set point”</a:t>
            </a:r>
          </a:p>
          <a:p>
            <a:pPr marL="457200" lvl="1" indent="0">
              <a:buNone/>
            </a:pPr>
            <a:endParaRPr lang="en-US" dirty="0"/>
          </a:p>
          <a:p>
            <a:pPr lvl="1"/>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00"/>
          <a:stretch/>
        </p:blipFill>
        <p:spPr bwMode="auto">
          <a:xfrm>
            <a:off x="6467475" y="685802"/>
            <a:ext cx="5554586" cy="573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971F144D-76AE-41EC-9FE9-2E179FB3B0DD}"/>
              </a:ext>
            </a:extLst>
          </p:cNvPr>
          <p:cNvSpPr txBox="1"/>
          <p:nvPr/>
        </p:nvSpPr>
        <p:spPr>
          <a:xfrm>
            <a:off x="6199632" y="6519446"/>
            <a:ext cx="5641288" cy="338554"/>
          </a:xfrm>
          <a:prstGeom prst="rect">
            <a:avLst/>
          </a:prstGeom>
          <a:noFill/>
        </p:spPr>
        <p:txBody>
          <a:bodyPr wrap="none" rtlCol="0">
            <a:spAutoFit/>
          </a:bodyPr>
          <a:lstStyle/>
          <a:p>
            <a:r>
              <a:rPr lang="en-US" sz="1600" dirty="0"/>
              <a:t>The Neuroscience of Clinical Psychiatry – Higgins &amp; George</a:t>
            </a:r>
            <a:endParaRPr lang="en-CA" sz="1600" dirty="0"/>
          </a:p>
        </p:txBody>
      </p:sp>
    </p:spTree>
    <p:extLst>
      <p:ext uri="{BB962C8B-B14F-4D97-AF65-F5344CB8AC3E}">
        <p14:creationId xmlns:p14="http://schemas.microsoft.com/office/powerpoint/2010/main" val="4134064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1883-770E-4DF0-8AE3-9783530FA36B}"/>
              </a:ext>
            </a:extLst>
          </p:cNvPr>
          <p:cNvSpPr>
            <a:spLocks noGrp="1"/>
          </p:cNvSpPr>
          <p:nvPr>
            <p:ph type="ctrTitle"/>
          </p:nvPr>
        </p:nvSpPr>
        <p:spPr>
          <a:xfrm>
            <a:off x="480822" y="589407"/>
            <a:ext cx="2195703" cy="706755"/>
          </a:xfrm>
        </p:spPr>
        <p:txBody>
          <a:bodyPr vert="horz" lIns="91440" tIns="45720" rIns="91440" bIns="45720" rtlCol="0" anchor="b">
            <a:normAutofit/>
          </a:bodyPr>
          <a:lstStyle/>
          <a:p>
            <a:r>
              <a:rPr lang="en-US" sz="3200" dirty="0"/>
              <a:t>Science</a:t>
            </a:r>
            <a:endParaRPr lang="en-US" sz="2800" dirty="0"/>
          </a:p>
        </p:txBody>
      </p:sp>
      <p:sp>
        <p:nvSpPr>
          <p:cNvPr id="12" name="Content Placeholder 11">
            <a:extLst>
              <a:ext uri="{FF2B5EF4-FFF2-40B4-BE49-F238E27FC236}">
                <a16:creationId xmlns:a16="http://schemas.microsoft.com/office/drawing/2014/main" id="{0CFD6722-1EB0-4F21-B8D1-0FAD7E3F2BBB}"/>
              </a:ext>
            </a:extLst>
          </p:cNvPr>
          <p:cNvSpPr>
            <a:spLocks noGrp="1"/>
          </p:cNvSpPr>
          <p:nvPr>
            <p:ph type="subTitle" idx="1"/>
          </p:nvPr>
        </p:nvSpPr>
        <p:spPr>
          <a:xfrm>
            <a:off x="10167747" y="5743575"/>
            <a:ext cx="2024253" cy="962294"/>
          </a:xfrm>
        </p:spPr>
        <p:txBody>
          <a:bodyPr vert="horz" lIns="91440" tIns="45720" rIns="91440" bIns="45720" rtlCol="0">
            <a:normAutofit fontScale="85000" lnSpcReduction="10000"/>
          </a:bodyPr>
          <a:lstStyle/>
          <a:p>
            <a:pPr marL="0" indent="0">
              <a:buNone/>
            </a:pPr>
            <a:r>
              <a:rPr lang="en-US" sz="1800" dirty="0"/>
              <a:t>The Neuroscience of Clinical Psychiatry – Higgins &amp; George</a:t>
            </a:r>
          </a:p>
        </p:txBody>
      </p:sp>
      <p:pic>
        <p:nvPicPr>
          <p:cNvPr id="5" name="Content Placeholder 4" descr="A picture containing text&#10;&#10;Description automatically generated">
            <a:extLst>
              <a:ext uri="{FF2B5EF4-FFF2-40B4-BE49-F238E27FC236}">
                <a16:creationId xmlns:a16="http://schemas.microsoft.com/office/drawing/2014/main" id="{E75B3CA7-649A-42FF-939B-E6F8FDBEDAF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7626" r="3803" b="-2"/>
          <a:stretch/>
        </p:blipFill>
        <p:spPr>
          <a:xfrm>
            <a:off x="1797661" y="1457325"/>
            <a:ext cx="8322461" cy="5248544"/>
          </a:xfrm>
          <a:prstGeom prst="rect">
            <a:avLst/>
          </a:prstGeom>
        </p:spPr>
      </p:pic>
    </p:spTree>
    <p:extLst>
      <p:ext uri="{BB962C8B-B14F-4D97-AF65-F5344CB8AC3E}">
        <p14:creationId xmlns:p14="http://schemas.microsoft.com/office/powerpoint/2010/main" val="874939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55F0-C79D-45D6-A281-111C3F0BFA74}"/>
              </a:ext>
            </a:extLst>
          </p:cNvPr>
          <p:cNvSpPr>
            <a:spLocks noGrp="1"/>
          </p:cNvSpPr>
          <p:nvPr>
            <p:ph type="title"/>
          </p:nvPr>
        </p:nvSpPr>
        <p:spPr/>
        <p:txBody>
          <a:bodyPr/>
          <a:lstStyle/>
          <a:p>
            <a:r>
              <a:rPr lang="en-US" dirty="0"/>
              <a:t>Science</a:t>
            </a:r>
            <a:endParaRPr lang="en-CA" dirty="0"/>
          </a:p>
        </p:txBody>
      </p:sp>
      <p:sp>
        <p:nvSpPr>
          <p:cNvPr id="3" name="Content Placeholder 2">
            <a:extLst>
              <a:ext uri="{FF2B5EF4-FFF2-40B4-BE49-F238E27FC236}">
                <a16:creationId xmlns:a16="http://schemas.microsoft.com/office/drawing/2014/main" id="{62F26B41-848A-4332-8E0C-9C1F503466CD}"/>
              </a:ext>
            </a:extLst>
          </p:cNvPr>
          <p:cNvSpPr>
            <a:spLocks noGrp="1"/>
          </p:cNvSpPr>
          <p:nvPr>
            <p:ph idx="1"/>
          </p:nvPr>
        </p:nvSpPr>
        <p:spPr>
          <a:xfrm>
            <a:off x="639318" y="2344674"/>
            <a:ext cx="4408932" cy="3694176"/>
          </a:xfrm>
        </p:spPr>
        <p:txBody>
          <a:bodyPr/>
          <a:lstStyle/>
          <a:p>
            <a:r>
              <a:rPr lang="en-US" sz="2200" dirty="0"/>
              <a:t>Reward Pathways</a:t>
            </a:r>
          </a:p>
          <a:p>
            <a:pPr lvl="1"/>
            <a:r>
              <a:rPr lang="en-US" sz="2200" dirty="0"/>
              <a:t>Some drugs act directly</a:t>
            </a:r>
          </a:p>
          <a:p>
            <a:pPr lvl="1"/>
            <a:r>
              <a:rPr lang="en-US" sz="2200" dirty="0"/>
              <a:t>Some act via inhibitory suppression</a:t>
            </a:r>
          </a:p>
          <a:p>
            <a:endParaRPr lang="en-CA" dirty="0"/>
          </a:p>
        </p:txBody>
      </p:sp>
      <p:pic>
        <p:nvPicPr>
          <p:cNvPr id="5" name="Picture 4">
            <a:extLst>
              <a:ext uri="{FF2B5EF4-FFF2-40B4-BE49-F238E27FC236}">
                <a16:creationId xmlns:a16="http://schemas.microsoft.com/office/drawing/2014/main" id="{7EA4081E-A179-49D3-A5D6-DEDD214D843E}"/>
              </a:ext>
            </a:extLst>
          </p:cNvPr>
          <p:cNvPicPr>
            <a:picLocks noChangeAspect="1"/>
          </p:cNvPicPr>
          <p:nvPr/>
        </p:nvPicPr>
        <p:blipFill rotWithShape="1">
          <a:blip r:embed="rId3">
            <a:extLst>
              <a:ext uri="{28A0092B-C50C-407E-A947-70E740481C1C}">
                <a14:useLocalDpi xmlns:a14="http://schemas.microsoft.com/office/drawing/2010/main" val="0"/>
              </a:ext>
            </a:extLst>
          </a:blip>
          <a:srcRect l="4689"/>
          <a:stretch/>
        </p:blipFill>
        <p:spPr>
          <a:xfrm>
            <a:off x="5150753" y="2315712"/>
            <a:ext cx="6679297" cy="3993648"/>
          </a:xfrm>
          <a:prstGeom prst="rect">
            <a:avLst/>
          </a:prstGeom>
        </p:spPr>
      </p:pic>
      <p:sp>
        <p:nvSpPr>
          <p:cNvPr id="8" name="TextBox 7">
            <a:extLst>
              <a:ext uri="{FF2B5EF4-FFF2-40B4-BE49-F238E27FC236}">
                <a16:creationId xmlns:a16="http://schemas.microsoft.com/office/drawing/2014/main" id="{57F0D72E-C39C-453E-B45C-A218AC9286BC}"/>
              </a:ext>
            </a:extLst>
          </p:cNvPr>
          <p:cNvSpPr txBox="1"/>
          <p:nvPr/>
        </p:nvSpPr>
        <p:spPr>
          <a:xfrm>
            <a:off x="6369572" y="6519446"/>
            <a:ext cx="5641288" cy="338554"/>
          </a:xfrm>
          <a:prstGeom prst="rect">
            <a:avLst/>
          </a:prstGeom>
          <a:noFill/>
        </p:spPr>
        <p:txBody>
          <a:bodyPr wrap="none" rtlCol="0">
            <a:spAutoFit/>
          </a:bodyPr>
          <a:lstStyle/>
          <a:p>
            <a:r>
              <a:rPr lang="en-US" sz="1600" dirty="0"/>
              <a:t>The Neuroscience of Clinical Psychiatry – Higgins &amp; George</a:t>
            </a:r>
            <a:endParaRPr lang="en-CA" sz="1600" dirty="0"/>
          </a:p>
        </p:txBody>
      </p:sp>
    </p:spTree>
    <p:extLst>
      <p:ext uri="{BB962C8B-B14F-4D97-AF65-F5344CB8AC3E}">
        <p14:creationId xmlns:p14="http://schemas.microsoft.com/office/powerpoint/2010/main" val="817176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D01200-0224-43C5-AB38-FB4D16B73F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F9D70D-2C4A-4414-8F24-CA073DCEFC6E}"/>
              </a:ext>
            </a:extLst>
          </p:cNvPr>
          <p:cNvSpPr>
            <a:spLocks noGrp="1"/>
          </p:cNvSpPr>
          <p:nvPr>
            <p:ph type="title"/>
          </p:nvPr>
        </p:nvSpPr>
        <p:spPr>
          <a:xfrm>
            <a:off x="612648" y="1078992"/>
            <a:ext cx="6268770" cy="1536192"/>
          </a:xfrm>
        </p:spPr>
        <p:txBody>
          <a:bodyPr anchor="b">
            <a:normAutofit/>
          </a:bodyPr>
          <a:lstStyle/>
          <a:p>
            <a:r>
              <a:rPr lang="en-US" sz="5200"/>
              <a:t>Disclosures</a:t>
            </a:r>
            <a:endParaRPr lang="en-CA" sz="5200"/>
          </a:p>
        </p:txBody>
      </p:sp>
      <p:sp>
        <p:nvSpPr>
          <p:cNvPr id="19" name="Rectangle 18">
            <a:extLst>
              <a:ext uri="{FF2B5EF4-FFF2-40B4-BE49-F238E27FC236}">
                <a16:creationId xmlns:a16="http://schemas.microsoft.com/office/drawing/2014/main" id="{728A44A4-A002-4A88-9FC9-1D0566C97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E7D5C7B-DD16-401B-85CE-4AAA2A4F5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7E98A97-49B5-4F59-8FF0-49EF964610CB}"/>
              </a:ext>
            </a:extLst>
          </p:cNvPr>
          <p:cNvSpPr>
            <a:spLocks noGrp="1"/>
          </p:cNvSpPr>
          <p:nvPr>
            <p:ph idx="1"/>
          </p:nvPr>
        </p:nvSpPr>
        <p:spPr>
          <a:xfrm>
            <a:off x="612648" y="3355848"/>
            <a:ext cx="6268770" cy="2825496"/>
          </a:xfrm>
        </p:spPr>
        <p:txBody>
          <a:bodyPr>
            <a:normAutofit/>
          </a:bodyPr>
          <a:lstStyle/>
          <a:p>
            <a:r>
              <a:rPr lang="en-US" sz="1800"/>
              <a:t>No financial disclosures relevant to this presentation</a:t>
            </a:r>
          </a:p>
          <a:p>
            <a:pPr marL="0" indent="0">
              <a:buNone/>
            </a:pPr>
            <a:endParaRPr lang="en-US" sz="1800"/>
          </a:p>
        </p:txBody>
      </p:sp>
      <p:pic>
        <p:nvPicPr>
          <p:cNvPr id="6" name="Graphic 5" descr="Exclamation mark">
            <a:extLst>
              <a:ext uri="{FF2B5EF4-FFF2-40B4-BE49-F238E27FC236}">
                <a16:creationId xmlns:a16="http://schemas.microsoft.com/office/drawing/2014/main" id="{59C61650-6804-4EEC-B4FF-90FF9C09BD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13415" y="1504874"/>
            <a:ext cx="3160079" cy="3160079"/>
          </a:xfrm>
          <a:prstGeom prst="rect">
            <a:avLst/>
          </a:prstGeom>
        </p:spPr>
      </p:pic>
    </p:spTree>
    <p:extLst>
      <p:ext uri="{BB962C8B-B14F-4D97-AF65-F5344CB8AC3E}">
        <p14:creationId xmlns:p14="http://schemas.microsoft.com/office/powerpoint/2010/main" val="1219079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id="{84ECDE7A-6944-466D-8FFE-149A29BA6B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16">
            <a:extLst>
              <a:ext uri="{FF2B5EF4-FFF2-40B4-BE49-F238E27FC236}">
                <a16:creationId xmlns:a16="http://schemas.microsoft.com/office/drawing/2014/main" id="{B3420082-9415-44EC-802E-C77D71D59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18">
            <a:extLst>
              <a:ext uri="{FF2B5EF4-FFF2-40B4-BE49-F238E27FC236}">
                <a16:creationId xmlns:a16="http://schemas.microsoft.com/office/drawing/2014/main" id="{55A52C45-1FCB-4636-A80F-2849B8226C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8C9605-71FD-4113-96CF-9C278E8F7BBC}"/>
              </a:ext>
            </a:extLst>
          </p:cNvPr>
          <p:cNvSpPr>
            <a:spLocks noGrp="1"/>
          </p:cNvSpPr>
          <p:nvPr>
            <p:ph type="title"/>
          </p:nvPr>
        </p:nvSpPr>
        <p:spPr>
          <a:xfrm>
            <a:off x="772668" y="135286"/>
            <a:ext cx="10168128" cy="1179576"/>
          </a:xfrm>
        </p:spPr>
        <p:txBody>
          <a:bodyPr>
            <a:normAutofit/>
          </a:bodyPr>
          <a:lstStyle/>
          <a:p>
            <a:r>
              <a:rPr lang="en-US" dirty="0"/>
              <a:t>Science</a:t>
            </a:r>
            <a:endParaRPr lang="en-CA" dirty="0"/>
          </a:p>
        </p:txBody>
      </p:sp>
      <p:sp>
        <p:nvSpPr>
          <p:cNvPr id="21" name="Rectangle 20">
            <a:extLst>
              <a:ext uri="{FF2B5EF4-FFF2-40B4-BE49-F238E27FC236}">
                <a16:creationId xmlns:a16="http://schemas.microsoft.com/office/drawing/2014/main" id="{768EB4DD-3704-43AD-92B3-C4E0C6EA92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F5B364A-0005-4EE2-B4AD-916E40FD568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4954" t="-41" r="-695" b="39"/>
          <a:stretch/>
        </p:blipFill>
        <p:spPr>
          <a:xfrm>
            <a:off x="562841" y="1544471"/>
            <a:ext cx="11333883" cy="4486024"/>
          </a:xfrm>
          <a:prstGeom prst="rect">
            <a:avLst/>
          </a:prstGeom>
        </p:spPr>
      </p:pic>
      <p:sp>
        <p:nvSpPr>
          <p:cNvPr id="5" name="Content Placeholder 4">
            <a:extLst>
              <a:ext uri="{FF2B5EF4-FFF2-40B4-BE49-F238E27FC236}">
                <a16:creationId xmlns:a16="http://schemas.microsoft.com/office/drawing/2014/main" id="{D36BE25A-A174-40AF-89F8-CAB0C6149BF0}"/>
              </a:ext>
            </a:extLst>
          </p:cNvPr>
          <p:cNvSpPr>
            <a:spLocks noGrp="1"/>
          </p:cNvSpPr>
          <p:nvPr>
            <p:ph idx="1"/>
          </p:nvPr>
        </p:nvSpPr>
        <p:spPr>
          <a:xfrm>
            <a:off x="7411453" y="2478024"/>
            <a:ext cx="3872243" cy="3694176"/>
          </a:xfrm>
        </p:spPr>
        <p:txBody>
          <a:bodyPr anchor="ctr">
            <a:normAutofit/>
          </a:bodyPr>
          <a:lstStyle/>
          <a:p>
            <a:pPr marL="0" indent="0">
              <a:buNone/>
            </a:pPr>
            <a:endParaRPr lang="en-US" sz="1800" dirty="0"/>
          </a:p>
          <a:p>
            <a:endParaRPr lang="en-CA" sz="1800" dirty="0"/>
          </a:p>
        </p:txBody>
      </p:sp>
      <p:sp>
        <p:nvSpPr>
          <p:cNvPr id="10" name="TextBox 9">
            <a:extLst>
              <a:ext uri="{FF2B5EF4-FFF2-40B4-BE49-F238E27FC236}">
                <a16:creationId xmlns:a16="http://schemas.microsoft.com/office/drawing/2014/main" id="{370E6BCD-D0E0-4C54-8AF2-87583D0DDB7A}"/>
              </a:ext>
            </a:extLst>
          </p:cNvPr>
          <p:cNvSpPr txBox="1"/>
          <p:nvPr/>
        </p:nvSpPr>
        <p:spPr>
          <a:xfrm>
            <a:off x="6096000" y="6324895"/>
            <a:ext cx="6009855" cy="369417"/>
          </a:xfrm>
          <a:prstGeom prst="rect">
            <a:avLst/>
          </a:prstGeom>
          <a:noFill/>
          <a:ln>
            <a:noFill/>
          </a:ln>
        </p:spPr>
        <p:txBody>
          <a:bodyPr wrap="square" rtlCol="0">
            <a:noAutofit/>
          </a:bodyPr>
          <a:lstStyle/>
          <a:p>
            <a:pPr algn="ctr">
              <a:spcAft>
                <a:spcPts val="600"/>
              </a:spcAft>
            </a:pPr>
            <a:r>
              <a:rPr lang="en-US" sz="1600" dirty="0"/>
              <a:t>The Neuroscience of Clinical Psychiatry – Higgins &amp; George</a:t>
            </a:r>
            <a:endParaRPr lang="en-CA" sz="1600" dirty="0"/>
          </a:p>
        </p:txBody>
      </p:sp>
    </p:spTree>
    <p:extLst>
      <p:ext uri="{BB962C8B-B14F-4D97-AF65-F5344CB8AC3E}">
        <p14:creationId xmlns:p14="http://schemas.microsoft.com/office/powerpoint/2010/main" val="1466486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2562" name="Line 2"/>
          <p:cNvSpPr>
            <a:spLocks noChangeShapeType="1"/>
          </p:cNvSpPr>
          <p:nvPr/>
        </p:nvSpPr>
        <p:spPr bwMode="auto">
          <a:xfrm>
            <a:off x="1462619" y="1312863"/>
            <a:ext cx="2116" cy="2146300"/>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63" name="Line 3"/>
          <p:cNvSpPr>
            <a:spLocks noChangeShapeType="1"/>
          </p:cNvSpPr>
          <p:nvPr/>
        </p:nvSpPr>
        <p:spPr bwMode="auto">
          <a:xfrm>
            <a:off x="1386417" y="3263900"/>
            <a:ext cx="76200" cy="1588"/>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64" name="Line 4"/>
          <p:cNvSpPr>
            <a:spLocks noChangeShapeType="1"/>
          </p:cNvSpPr>
          <p:nvPr/>
        </p:nvSpPr>
        <p:spPr bwMode="auto">
          <a:xfrm>
            <a:off x="1386417" y="3068643"/>
            <a:ext cx="76200" cy="158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65" name="Line 5"/>
          <p:cNvSpPr>
            <a:spLocks noChangeShapeType="1"/>
          </p:cNvSpPr>
          <p:nvPr/>
        </p:nvSpPr>
        <p:spPr bwMode="auto">
          <a:xfrm>
            <a:off x="1386417" y="2870200"/>
            <a:ext cx="76200" cy="1588"/>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66" name="Line 6"/>
          <p:cNvSpPr>
            <a:spLocks noChangeShapeType="1"/>
          </p:cNvSpPr>
          <p:nvPr/>
        </p:nvSpPr>
        <p:spPr bwMode="auto">
          <a:xfrm>
            <a:off x="1386417" y="2676525"/>
            <a:ext cx="76200" cy="0"/>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67" name="Line 7"/>
          <p:cNvSpPr>
            <a:spLocks noChangeShapeType="1"/>
          </p:cNvSpPr>
          <p:nvPr/>
        </p:nvSpPr>
        <p:spPr bwMode="auto">
          <a:xfrm>
            <a:off x="1386417" y="2481263"/>
            <a:ext cx="76200" cy="0"/>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68" name="Line 8"/>
          <p:cNvSpPr>
            <a:spLocks noChangeShapeType="1"/>
          </p:cNvSpPr>
          <p:nvPr/>
        </p:nvSpPr>
        <p:spPr bwMode="auto">
          <a:xfrm>
            <a:off x="1386417" y="2290768"/>
            <a:ext cx="76200" cy="158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69" name="Line 9"/>
          <p:cNvSpPr>
            <a:spLocks noChangeShapeType="1"/>
          </p:cNvSpPr>
          <p:nvPr/>
        </p:nvSpPr>
        <p:spPr bwMode="auto">
          <a:xfrm>
            <a:off x="1386417" y="2093913"/>
            <a:ext cx="76200" cy="158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70" name="Line 10"/>
          <p:cNvSpPr>
            <a:spLocks noChangeShapeType="1"/>
          </p:cNvSpPr>
          <p:nvPr/>
        </p:nvSpPr>
        <p:spPr bwMode="auto">
          <a:xfrm>
            <a:off x="1386417" y="1898650"/>
            <a:ext cx="76200" cy="1588"/>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71" name="Line 11"/>
          <p:cNvSpPr>
            <a:spLocks noChangeShapeType="1"/>
          </p:cNvSpPr>
          <p:nvPr/>
        </p:nvSpPr>
        <p:spPr bwMode="auto">
          <a:xfrm>
            <a:off x="1386417" y="1703393"/>
            <a:ext cx="76200" cy="158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72" name="Line 12"/>
          <p:cNvSpPr>
            <a:spLocks noChangeShapeType="1"/>
          </p:cNvSpPr>
          <p:nvPr/>
        </p:nvSpPr>
        <p:spPr bwMode="auto">
          <a:xfrm>
            <a:off x="1386417" y="1508125"/>
            <a:ext cx="76200" cy="1588"/>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73" name="Line 13"/>
          <p:cNvSpPr>
            <a:spLocks noChangeShapeType="1"/>
          </p:cNvSpPr>
          <p:nvPr/>
        </p:nvSpPr>
        <p:spPr bwMode="auto">
          <a:xfrm>
            <a:off x="1386417" y="1312868"/>
            <a:ext cx="76200" cy="158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29710" name="Rectangle 14"/>
          <p:cNvSpPr>
            <a:spLocks noChangeArrowheads="1"/>
          </p:cNvSpPr>
          <p:nvPr/>
        </p:nvSpPr>
        <p:spPr bwMode="auto">
          <a:xfrm>
            <a:off x="1134535" y="3395663"/>
            <a:ext cx="7053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0</a:t>
            </a:r>
            <a:endParaRPr lang="en-US" sz="1200">
              <a:solidFill>
                <a:srgbClr val="000000"/>
              </a:solidFill>
              <a:latin typeface="Arial Narrow" charset="0"/>
              <a:ea typeface="ＭＳ Ｐゴシック" charset="-128"/>
            </a:endParaRPr>
          </a:p>
        </p:txBody>
      </p:sp>
      <p:sp>
        <p:nvSpPr>
          <p:cNvPr id="29711" name="Rectangle 15"/>
          <p:cNvSpPr>
            <a:spLocks noChangeArrowheads="1"/>
          </p:cNvSpPr>
          <p:nvPr/>
        </p:nvSpPr>
        <p:spPr bwMode="auto">
          <a:xfrm>
            <a:off x="865717" y="3200401"/>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100</a:t>
            </a:r>
            <a:endParaRPr lang="en-US" sz="1200">
              <a:solidFill>
                <a:srgbClr val="000000"/>
              </a:solidFill>
              <a:latin typeface="Arial Narrow" charset="0"/>
              <a:ea typeface="ＭＳ Ｐゴシック" charset="-128"/>
            </a:endParaRPr>
          </a:p>
        </p:txBody>
      </p:sp>
      <p:sp>
        <p:nvSpPr>
          <p:cNvPr id="29712" name="Rectangle 16"/>
          <p:cNvSpPr>
            <a:spLocks noChangeArrowheads="1"/>
          </p:cNvSpPr>
          <p:nvPr/>
        </p:nvSpPr>
        <p:spPr bwMode="auto">
          <a:xfrm>
            <a:off x="865717" y="3005138"/>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200</a:t>
            </a:r>
            <a:endParaRPr lang="en-US" sz="1200">
              <a:solidFill>
                <a:srgbClr val="000000"/>
              </a:solidFill>
              <a:latin typeface="Arial Narrow" charset="0"/>
              <a:ea typeface="ＭＳ Ｐゴシック" charset="-128"/>
            </a:endParaRPr>
          </a:p>
        </p:txBody>
      </p:sp>
      <p:sp>
        <p:nvSpPr>
          <p:cNvPr id="29713" name="Rectangle 17"/>
          <p:cNvSpPr>
            <a:spLocks noChangeArrowheads="1"/>
          </p:cNvSpPr>
          <p:nvPr/>
        </p:nvSpPr>
        <p:spPr bwMode="auto">
          <a:xfrm>
            <a:off x="865717" y="2808288"/>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300</a:t>
            </a:r>
            <a:endParaRPr lang="en-US" sz="1200">
              <a:solidFill>
                <a:srgbClr val="000000"/>
              </a:solidFill>
              <a:latin typeface="Arial Narrow" charset="0"/>
              <a:ea typeface="ＭＳ Ｐゴシック" charset="-128"/>
            </a:endParaRPr>
          </a:p>
        </p:txBody>
      </p:sp>
      <p:sp>
        <p:nvSpPr>
          <p:cNvPr id="29714" name="Rectangle 18"/>
          <p:cNvSpPr>
            <a:spLocks noChangeArrowheads="1"/>
          </p:cNvSpPr>
          <p:nvPr/>
        </p:nvSpPr>
        <p:spPr bwMode="auto">
          <a:xfrm>
            <a:off x="865717" y="2613026"/>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400</a:t>
            </a:r>
            <a:endParaRPr lang="en-US" sz="1200">
              <a:solidFill>
                <a:srgbClr val="000000"/>
              </a:solidFill>
              <a:latin typeface="Arial Narrow" charset="0"/>
              <a:ea typeface="ＭＳ Ｐゴシック" charset="-128"/>
            </a:endParaRPr>
          </a:p>
        </p:txBody>
      </p:sp>
      <p:sp>
        <p:nvSpPr>
          <p:cNvPr id="29715" name="Rectangle 19"/>
          <p:cNvSpPr>
            <a:spLocks noChangeArrowheads="1"/>
          </p:cNvSpPr>
          <p:nvPr/>
        </p:nvSpPr>
        <p:spPr bwMode="auto">
          <a:xfrm>
            <a:off x="865717" y="2417763"/>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500</a:t>
            </a:r>
            <a:endParaRPr lang="en-US" sz="1200">
              <a:solidFill>
                <a:srgbClr val="000000"/>
              </a:solidFill>
              <a:latin typeface="Arial Narrow" charset="0"/>
              <a:ea typeface="ＭＳ Ｐゴシック" charset="-128"/>
            </a:endParaRPr>
          </a:p>
        </p:txBody>
      </p:sp>
      <p:sp>
        <p:nvSpPr>
          <p:cNvPr id="29716" name="Rectangle 20"/>
          <p:cNvSpPr>
            <a:spLocks noChangeArrowheads="1"/>
          </p:cNvSpPr>
          <p:nvPr/>
        </p:nvSpPr>
        <p:spPr bwMode="auto">
          <a:xfrm>
            <a:off x="865717" y="2225676"/>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600</a:t>
            </a:r>
            <a:endParaRPr lang="en-US" sz="1200">
              <a:solidFill>
                <a:srgbClr val="000000"/>
              </a:solidFill>
              <a:latin typeface="Arial Narrow" charset="0"/>
              <a:ea typeface="ＭＳ Ｐゴシック" charset="-128"/>
            </a:endParaRPr>
          </a:p>
        </p:txBody>
      </p:sp>
      <p:sp>
        <p:nvSpPr>
          <p:cNvPr id="29717" name="Rectangle 21"/>
          <p:cNvSpPr>
            <a:spLocks noChangeArrowheads="1"/>
          </p:cNvSpPr>
          <p:nvPr/>
        </p:nvSpPr>
        <p:spPr bwMode="auto">
          <a:xfrm>
            <a:off x="865717" y="2030413"/>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700</a:t>
            </a:r>
            <a:endParaRPr lang="en-US" sz="1200">
              <a:solidFill>
                <a:srgbClr val="000000"/>
              </a:solidFill>
              <a:latin typeface="Arial Narrow" charset="0"/>
              <a:ea typeface="ＭＳ Ｐゴシック" charset="-128"/>
            </a:endParaRPr>
          </a:p>
        </p:txBody>
      </p:sp>
      <p:sp>
        <p:nvSpPr>
          <p:cNvPr id="29718" name="Rectangle 22"/>
          <p:cNvSpPr>
            <a:spLocks noChangeArrowheads="1"/>
          </p:cNvSpPr>
          <p:nvPr/>
        </p:nvSpPr>
        <p:spPr bwMode="auto">
          <a:xfrm>
            <a:off x="865717" y="1835151"/>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800</a:t>
            </a:r>
            <a:endParaRPr lang="en-US" sz="1200">
              <a:solidFill>
                <a:srgbClr val="000000"/>
              </a:solidFill>
              <a:latin typeface="Arial Narrow" charset="0"/>
              <a:ea typeface="ＭＳ Ｐゴシック" charset="-128"/>
            </a:endParaRPr>
          </a:p>
        </p:txBody>
      </p:sp>
      <p:sp>
        <p:nvSpPr>
          <p:cNvPr id="29719" name="Rectangle 23"/>
          <p:cNvSpPr>
            <a:spLocks noChangeArrowheads="1"/>
          </p:cNvSpPr>
          <p:nvPr/>
        </p:nvSpPr>
        <p:spPr bwMode="auto">
          <a:xfrm>
            <a:off x="865717" y="1639888"/>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900</a:t>
            </a:r>
            <a:endParaRPr lang="en-US" sz="1200">
              <a:solidFill>
                <a:srgbClr val="000000"/>
              </a:solidFill>
              <a:latin typeface="Arial Narrow" charset="0"/>
              <a:ea typeface="ＭＳ Ｐゴシック" charset="-128"/>
            </a:endParaRPr>
          </a:p>
        </p:txBody>
      </p:sp>
      <p:sp>
        <p:nvSpPr>
          <p:cNvPr id="29720" name="Rectangle 24"/>
          <p:cNvSpPr>
            <a:spLocks noChangeArrowheads="1"/>
          </p:cNvSpPr>
          <p:nvPr/>
        </p:nvSpPr>
        <p:spPr bwMode="auto">
          <a:xfrm>
            <a:off x="728137" y="1444626"/>
            <a:ext cx="282129"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1000</a:t>
            </a:r>
            <a:endParaRPr lang="en-US" sz="1200">
              <a:solidFill>
                <a:srgbClr val="000000"/>
              </a:solidFill>
              <a:latin typeface="Arial Narrow" charset="0"/>
              <a:ea typeface="ＭＳ Ｐゴシック" charset="-128"/>
            </a:endParaRPr>
          </a:p>
        </p:txBody>
      </p:sp>
      <p:sp>
        <p:nvSpPr>
          <p:cNvPr id="29721" name="Rectangle 25"/>
          <p:cNvSpPr>
            <a:spLocks noChangeArrowheads="1"/>
          </p:cNvSpPr>
          <p:nvPr/>
        </p:nvSpPr>
        <p:spPr bwMode="auto">
          <a:xfrm>
            <a:off x="728137" y="1249363"/>
            <a:ext cx="272895"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1100</a:t>
            </a:r>
            <a:endParaRPr lang="en-US" sz="1200">
              <a:solidFill>
                <a:srgbClr val="000000"/>
              </a:solidFill>
              <a:latin typeface="Arial Narrow" charset="0"/>
              <a:ea typeface="ＭＳ Ｐゴシック" charset="-128"/>
            </a:endParaRPr>
          </a:p>
        </p:txBody>
      </p:sp>
      <p:sp>
        <p:nvSpPr>
          <p:cNvPr id="322586" name="Line 26"/>
          <p:cNvSpPr>
            <a:spLocks noChangeShapeType="1"/>
          </p:cNvSpPr>
          <p:nvPr/>
        </p:nvSpPr>
        <p:spPr bwMode="auto">
          <a:xfrm>
            <a:off x="1386417" y="3459163"/>
            <a:ext cx="76200" cy="0"/>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grpSp>
        <p:nvGrpSpPr>
          <p:cNvPr id="29723" name="Group 27"/>
          <p:cNvGrpSpPr>
            <a:grpSpLocks/>
          </p:cNvGrpSpPr>
          <p:nvPr/>
        </p:nvGrpSpPr>
        <p:grpSpPr bwMode="auto">
          <a:xfrm>
            <a:off x="1725086" y="3371859"/>
            <a:ext cx="3983566" cy="368301"/>
            <a:chOff x="727" y="1972"/>
            <a:chExt cx="1882" cy="232"/>
          </a:xfrm>
        </p:grpSpPr>
        <p:sp>
          <p:nvSpPr>
            <p:cNvPr id="322588" name="Line 28"/>
            <p:cNvSpPr>
              <a:spLocks noChangeShapeType="1"/>
            </p:cNvSpPr>
            <p:nvPr/>
          </p:nvSpPr>
          <p:spPr bwMode="auto">
            <a:xfrm>
              <a:off x="756" y="2026"/>
              <a:ext cx="1852" cy="1"/>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89" name="Line 29"/>
            <p:cNvSpPr>
              <a:spLocks noChangeShapeType="1"/>
            </p:cNvSpPr>
            <p:nvPr/>
          </p:nvSpPr>
          <p:spPr bwMode="auto">
            <a:xfrm flipV="1">
              <a:off x="756" y="2026"/>
              <a:ext cx="1" cy="22"/>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90" name="Line 30"/>
            <p:cNvSpPr>
              <a:spLocks noChangeShapeType="1"/>
            </p:cNvSpPr>
            <p:nvPr/>
          </p:nvSpPr>
          <p:spPr bwMode="auto">
            <a:xfrm flipV="1">
              <a:off x="880" y="2026"/>
              <a:ext cx="1" cy="22"/>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91" name="Line 31"/>
            <p:cNvSpPr>
              <a:spLocks noChangeShapeType="1"/>
            </p:cNvSpPr>
            <p:nvPr/>
          </p:nvSpPr>
          <p:spPr bwMode="auto">
            <a:xfrm flipV="1">
              <a:off x="1003" y="2026"/>
              <a:ext cx="1" cy="22"/>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92" name="Line 32"/>
            <p:cNvSpPr>
              <a:spLocks noChangeShapeType="1"/>
            </p:cNvSpPr>
            <p:nvPr/>
          </p:nvSpPr>
          <p:spPr bwMode="auto">
            <a:xfrm flipV="1">
              <a:off x="1126" y="2026"/>
              <a:ext cx="1" cy="22"/>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93" name="Line 33"/>
            <p:cNvSpPr>
              <a:spLocks noChangeShapeType="1"/>
            </p:cNvSpPr>
            <p:nvPr/>
          </p:nvSpPr>
          <p:spPr bwMode="auto">
            <a:xfrm flipV="1">
              <a:off x="1250" y="2026"/>
              <a:ext cx="1" cy="22"/>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94" name="Line 34"/>
            <p:cNvSpPr>
              <a:spLocks noChangeShapeType="1"/>
            </p:cNvSpPr>
            <p:nvPr/>
          </p:nvSpPr>
          <p:spPr bwMode="auto">
            <a:xfrm flipV="1">
              <a:off x="1374" y="2026"/>
              <a:ext cx="1" cy="22"/>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95" name="Line 35"/>
            <p:cNvSpPr>
              <a:spLocks noChangeShapeType="1"/>
            </p:cNvSpPr>
            <p:nvPr/>
          </p:nvSpPr>
          <p:spPr bwMode="auto">
            <a:xfrm flipV="1">
              <a:off x="1497" y="2026"/>
              <a:ext cx="1" cy="22"/>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96" name="Line 36"/>
            <p:cNvSpPr>
              <a:spLocks noChangeShapeType="1"/>
            </p:cNvSpPr>
            <p:nvPr/>
          </p:nvSpPr>
          <p:spPr bwMode="auto">
            <a:xfrm flipV="1">
              <a:off x="1620" y="2026"/>
              <a:ext cx="1" cy="22"/>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97" name="Line 37"/>
            <p:cNvSpPr>
              <a:spLocks noChangeShapeType="1"/>
            </p:cNvSpPr>
            <p:nvPr/>
          </p:nvSpPr>
          <p:spPr bwMode="auto">
            <a:xfrm flipV="1">
              <a:off x="1744" y="2026"/>
              <a:ext cx="1" cy="22"/>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98" name="Line 38"/>
            <p:cNvSpPr>
              <a:spLocks noChangeShapeType="1"/>
            </p:cNvSpPr>
            <p:nvPr/>
          </p:nvSpPr>
          <p:spPr bwMode="auto">
            <a:xfrm flipV="1">
              <a:off x="1867" y="2026"/>
              <a:ext cx="1" cy="22"/>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599" name="Line 39"/>
            <p:cNvSpPr>
              <a:spLocks noChangeShapeType="1"/>
            </p:cNvSpPr>
            <p:nvPr/>
          </p:nvSpPr>
          <p:spPr bwMode="auto">
            <a:xfrm flipV="1">
              <a:off x="1991" y="2026"/>
              <a:ext cx="1" cy="22"/>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00" name="Line 40"/>
            <p:cNvSpPr>
              <a:spLocks noChangeShapeType="1"/>
            </p:cNvSpPr>
            <p:nvPr/>
          </p:nvSpPr>
          <p:spPr bwMode="auto">
            <a:xfrm flipV="1">
              <a:off x="2114" y="2026"/>
              <a:ext cx="1" cy="22"/>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01" name="Line 41"/>
            <p:cNvSpPr>
              <a:spLocks noChangeShapeType="1"/>
            </p:cNvSpPr>
            <p:nvPr/>
          </p:nvSpPr>
          <p:spPr bwMode="auto">
            <a:xfrm flipV="1">
              <a:off x="2237" y="2026"/>
              <a:ext cx="1" cy="22"/>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02" name="Line 42"/>
            <p:cNvSpPr>
              <a:spLocks noChangeShapeType="1"/>
            </p:cNvSpPr>
            <p:nvPr/>
          </p:nvSpPr>
          <p:spPr bwMode="auto">
            <a:xfrm flipV="1">
              <a:off x="2361" y="2026"/>
              <a:ext cx="1" cy="22"/>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03" name="Line 43"/>
            <p:cNvSpPr>
              <a:spLocks noChangeShapeType="1"/>
            </p:cNvSpPr>
            <p:nvPr/>
          </p:nvSpPr>
          <p:spPr bwMode="auto">
            <a:xfrm flipV="1">
              <a:off x="2485" y="2026"/>
              <a:ext cx="1" cy="22"/>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04" name="Line 44"/>
            <p:cNvSpPr>
              <a:spLocks noChangeShapeType="1"/>
            </p:cNvSpPr>
            <p:nvPr/>
          </p:nvSpPr>
          <p:spPr bwMode="auto">
            <a:xfrm flipV="1">
              <a:off x="2608" y="2026"/>
              <a:ext cx="1" cy="22"/>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05" name="Line 45"/>
            <p:cNvSpPr>
              <a:spLocks noChangeShapeType="1"/>
            </p:cNvSpPr>
            <p:nvPr/>
          </p:nvSpPr>
          <p:spPr bwMode="auto">
            <a:xfrm>
              <a:off x="1003" y="1972"/>
              <a:ext cx="123" cy="4"/>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0218" name="Rectangle 46"/>
            <p:cNvSpPr>
              <a:spLocks noChangeArrowheads="1"/>
            </p:cNvSpPr>
            <p:nvPr/>
          </p:nvSpPr>
          <p:spPr bwMode="auto">
            <a:xfrm>
              <a:off x="727" y="2088"/>
              <a:ext cx="33" cy="11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0</a:t>
              </a:r>
              <a:endParaRPr lang="en-US" sz="1200">
                <a:solidFill>
                  <a:srgbClr val="000000"/>
                </a:solidFill>
                <a:latin typeface="Arial Narrow" charset="0"/>
                <a:ea typeface="ＭＳ Ｐゴシック" charset="-128"/>
              </a:endParaRPr>
            </a:p>
          </p:txBody>
        </p:sp>
        <p:sp>
          <p:nvSpPr>
            <p:cNvPr id="30219" name="Rectangle 47"/>
            <p:cNvSpPr>
              <a:spLocks noChangeArrowheads="1"/>
            </p:cNvSpPr>
            <p:nvPr/>
          </p:nvSpPr>
          <p:spPr bwMode="auto">
            <a:xfrm>
              <a:off x="1101" y="2088"/>
              <a:ext cx="33" cy="11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1</a:t>
              </a:r>
              <a:endParaRPr lang="en-US" sz="1200">
                <a:solidFill>
                  <a:srgbClr val="000000"/>
                </a:solidFill>
                <a:latin typeface="Arial Narrow" charset="0"/>
                <a:ea typeface="ＭＳ Ｐゴシック" charset="-128"/>
              </a:endParaRPr>
            </a:p>
          </p:txBody>
        </p:sp>
        <p:sp>
          <p:nvSpPr>
            <p:cNvPr id="30220" name="Rectangle 48"/>
            <p:cNvSpPr>
              <a:spLocks noChangeArrowheads="1"/>
            </p:cNvSpPr>
            <p:nvPr/>
          </p:nvSpPr>
          <p:spPr bwMode="auto">
            <a:xfrm>
              <a:off x="1467" y="2088"/>
              <a:ext cx="33" cy="11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2</a:t>
              </a:r>
              <a:endParaRPr lang="en-US" sz="1200">
                <a:solidFill>
                  <a:srgbClr val="000000"/>
                </a:solidFill>
                <a:latin typeface="Arial Narrow" charset="0"/>
                <a:ea typeface="ＭＳ Ｐゴシック" charset="-128"/>
              </a:endParaRPr>
            </a:p>
          </p:txBody>
        </p:sp>
        <p:sp>
          <p:nvSpPr>
            <p:cNvPr id="30221" name="Rectangle 49"/>
            <p:cNvSpPr>
              <a:spLocks noChangeArrowheads="1"/>
            </p:cNvSpPr>
            <p:nvPr/>
          </p:nvSpPr>
          <p:spPr bwMode="auto">
            <a:xfrm>
              <a:off x="1837" y="2088"/>
              <a:ext cx="33" cy="11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3</a:t>
              </a:r>
              <a:endParaRPr lang="en-US" sz="1200">
                <a:solidFill>
                  <a:srgbClr val="000000"/>
                </a:solidFill>
                <a:latin typeface="Arial Narrow" charset="0"/>
                <a:ea typeface="ＭＳ Ｐゴシック" charset="-128"/>
              </a:endParaRPr>
            </a:p>
          </p:txBody>
        </p:sp>
        <p:sp>
          <p:nvSpPr>
            <p:cNvPr id="30222" name="Rectangle 50"/>
            <p:cNvSpPr>
              <a:spLocks noChangeArrowheads="1"/>
            </p:cNvSpPr>
            <p:nvPr/>
          </p:nvSpPr>
          <p:spPr bwMode="auto">
            <a:xfrm>
              <a:off x="2211" y="2088"/>
              <a:ext cx="33" cy="11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4</a:t>
              </a:r>
              <a:endParaRPr lang="en-US" sz="1200">
                <a:solidFill>
                  <a:srgbClr val="000000"/>
                </a:solidFill>
                <a:latin typeface="Arial Narrow" charset="0"/>
                <a:ea typeface="ＭＳ Ｐゴシック" charset="-128"/>
              </a:endParaRPr>
            </a:p>
          </p:txBody>
        </p:sp>
        <p:sp>
          <p:nvSpPr>
            <p:cNvPr id="30223" name="Rectangle 51"/>
            <p:cNvSpPr>
              <a:spLocks noChangeArrowheads="1"/>
            </p:cNvSpPr>
            <p:nvPr/>
          </p:nvSpPr>
          <p:spPr bwMode="auto">
            <a:xfrm>
              <a:off x="2500" y="2088"/>
              <a:ext cx="103" cy="11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5 hr</a:t>
              </a:r>
              <a:endParaRPr lang="en-US" sz="1200">
                <a:solidFill>
                  <a:srgbClr val="000000"/>
                </a:solidFill>
                <a:latin typeface="Arial Narrow" charset="0"/>
                <a:ea typeface="ＭＳ Ｐゴシック" charset="-128"/>
              </a:endParaRPr>
            </a:p>
          </p:txBody>
        </p:sp>
      </p:grpSp>
      <p:sp>
        <p:nvSpPr>
          <p:cNvPr id="29724" name="Rectangle 52"/>
          <p:cNvSpPr>
            <a:spLocks noChangeArrowheads="1"/>
          </p:cNvSpPr>
          <p:nvPr/>
        </p:nvSpPr>
        <p:spPr bwMode="auto">
          <a:xfrm>
            <a:off x="2565402" y="3786188"/>
            <a:ext cx="1484317"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Time After Amphetamine</a:t>
            </a:r>
            <a:endParaRPr lang="en-US" sz="1200">
              <a:solidFill>
                <a:srgbClr val="000000"/>
              </a:solidFill>
              <a:latin typeface="Arial Narrow" charset="0"/>
              <a:ea typeface="ＭＳ Ｐゴシック" charset="-128"/>
            </a:endParaRPr>
          </a:p>
        </p:txBody>
      </p:sp>
      <p:sp>
        <p:nvSpPr>
          <p:cNvPr id="29725" name="Rectangle 53"/>
          <p:cNvSpPr>
            <a:spLocks noChangeArrowheads="1"/>
          </p:cNvSpPr>
          <p:nvPr/>
        </p:nvSpPr>
        <p:spPr bwMode="auto">
          <a:xfrm rot="-5400000">
            <a:off x="-29922" y="2325430"/>
            <a:ext cx="115416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 of Basal Release</a:t>
            </a:r>
            <a:endParaRPr lang="en-US" sz="1200">
              <a:solidFill>
                <a:srgbClr val="000000"/>
              </a:solidFill>
              <a:latin typeface="Arial Narrow" charset="0"/>
              <a:ea typeface="ＭＳ Ｐゴシック" charset="-128"/>
            </a:endParaRPr>
          </a:p>
        </p:txBody>
      </p:sp>
      <p:sp>
        <p:nvSpPr>
          <p:cNvPr id="322614" name="Line 54"/>
          <p:cNvSpPr>
            <a:spLocks noChangeShapeType="1"/>
          </p:cNvSpPr>
          <p:nvPr/>
        </p:nvSpPr>
        <p:spPr bwMode="auto">
          <a:xfrm flipV="1">
            <a:off x="1788584" y="2447930"/>
            <a:ext cx="260349" cy="815975"/>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15" name="Line 55"/>
          <p:cNvSpPr>
            <a:spLocks noChangeShapeType="1"/>
          </p:cNvSpPr>
          <p:nvPr/>
        </p:nvSpPr>
        <p:spPr bwMode="auto">
          <a:xfrm flipV="1">
            <a:off x="1807633" y="3249618"/>
            <a:ext cx="262467" cy="14287"/>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16" name="Line 56"/>
          <p:cNvSpPr>
            <a:spLocks noChangeShapeType="1"/>
          </p:cNvSpPr>
          <p:nvPr/>
        </p:nvSpPr>
        <p:spPr bwMode="auto">
          <a:xfrm>
            <a:off x="1807633" y="3271838"/>
            <a:ext cx="262467" cy="0"/>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17" name="Oval 57"/>
          <p:cNvSpPr>
            <a:spLocks noChangeArrowheads="1"/>
          </p:cNvSpPr>
          <p:nvPr/>
        </p:nvSpPr>
        <p:spPr bwMode="auto">
          <a:xfrm>
            <a:off x="1716621" y="3222630"/>
            <a:ext cx="162983" cy="74613"/>
          </a:xfrm>
          <a:prstGeom prst="ellipse">
            <a:avLst/>
          </a:prstGeom>
          <a:solidFill>
            <a:schemeClr val="folHlink"/>
          </a:solidFill>
          <a:ln w="9525">
            <a:solidFill>
              <a:schemeClr val="folHlink"/>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18" name="Rectangle 58"/>
          <p:cNvSpPr>
            <a:spLocks noChangeArrowheads="1"/>
          </p:cNvSpPr>
          <p:nvPr/>
        </p:nvSpPr>
        <p:spPr bwMode="auto">
          <a:xfrm>
            <a:off x="1716621" y="3222630"/>
            <a:ext cx="162983" cy="74613"/>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19" name="Freeform 59"/>
          <p:cNvSpPr>
            <a:spLocks/>
          </p:cNvSpPr>
          <p:nvPr/>
        </p:nvSpPr>
        <p:spPr bwMode="auto">
          <a:xfrm>
            <a:off x="1716617" y="3230563"/>
            <a:ext cx="177800" cy="80962"/>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20" name="Line 60"/>
          <p:cNvSpPr>
            <a:spLocks noChangeShapeType="1"/>
          </p:cNvSpPr>
          <p:nvPr/>
        </p:nvSpPr>
        <p:spPr bwMode="auto">
          <a:xfrm flipV="1">
            <a:off x="2048937" y="1508125"/>
            <a:ext cx="260351" cy="939800"/>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21" name="Line 61"/>
          <p:cNvSpPr>
            <a:spLocks noChangeShapeType="1"/>
          </p:cNvSpPr>
          <p:nvPr/>
        </p:nvSpPr>
        <p:spPr bwMode="auto">
          <a:xfrm>
            <a:off x="2309285" y="1508125"/>
            <a:ext cx="262467" cy="660400"/>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22" name="Line 62"/>
          <p:cNvSpPr>
            <a:spLocks noChangeShapeType="1"/>
          </p:cNvSpPr>
          <p:nvPr/>
        </p:nvSpPr>
        <p:spPr bwMode="auto">
          <a:xfrm>
            <a:off x="2571752" y="2168530"/>
            <a:ext cx="260349" cy="411163"/>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23" name="Line 63"/>
          <p:cNvSpPr>
            <a:spLocks noChangeShapeType="1"/>
          </p:cNvSpPr>
          <p:nvPr/>
        </p:nvSpPr>
        <p:spPr bwMode="auto">
          <a:xfrm>
            <a:off x="2832101" y="2579693"/>
            <a:ext cx="262467" cy="96837"/>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24" name="Line 64"/>
          <p:cNvSpPr>
            <a:spLocks noChangeShapeType="1"/>
          </p:cNvSpPr>
          <p:nvPr/>
        </p:nvSpPr>
        <p:spPr bwMode="auto">
          <a:xfrm>
            <a:off x="3094570" y="2676530"/>
            <a:ext cx="260351" cy="61913"/>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25" name="Line 65"/>
          <p:cNvSpPr>
            <a:spLocks noChangeShapeType="1"/>
          </p:cNvSpPr>
          <p:nvPr/>
        </p:nvSpPr>
        <p:spPr bwMode="auto">
          <a:xfrm>
            <a:off x="3354917" y="2738438"/>
            <a:ext cx="262467" cy="57150"/>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26" name="Line 66"/>
          <p:cNvSpPr>
            <a:spLocks noChangeShapeType="1"/>
          </p:cNvSpPr>
          <p:nvPr/>
        </p:nvSpPr>
        <p:spPr bwMode="auto">
          <a:xfrm>
            <a:off x="3617384" y="2795593"/>
            <a:ext cx="260349" cy="58737"/>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27" name="Line 67"/>
          <p:cNvSpPr>
            <a:spLocks noChangeShapeType="1"/>
          </p:cNvSpPr>
          <p:nvPr/>
        </p:nvSpPr>
        <p:spPr bwMode="auto">
          <a:xfrm>
            <a:off x="3877733" y="2854325"/>
            <a:ext cx="262467" cy="57150"/>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28" name="Line 68"/>
          <p:cNvSpPr>
            <a:spLocks noChangeShapeType="1"/>
          </p:cNvSpPr>
          <p:nvPr/>
        </p:nvSpPr>
        <p:spPr bwMode="auto">
          <a:xfrm>
            <a:off x="4140203" y="2911480"/>
            <a:ext cx="260351" cy="87313"/>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29" name="Line 69"/>
          <p:cNvSpPr>
            <a:spLocks noChangeShapeType="1"/>
          </p:cNvSpPr>
          <p:nvPr/>
        </p:nvSpPr>
        <p:spPr bwMode="auto">
          <a:xfrm>
            <a:off x="4400552" y="2998793"/>
            <a:ext cx="260349" cy="28575"/>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30" name="Line 70"/>
          <p:cNvSpPr>
            <a:spLocks noChangeShapeType="1"/>
          </p:cNvSpPr>
          <p:nvPr/>
        </p:nvSpPr>
        <p:spPr bwMode="auto">
          <a:xfrm>
            <a:off x="4660903" y="3027368"/>
            <a:ext cx="260351" cy="22225"/>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31" name="Line 71"/>
          <p:cNvSpPr>
            <a:spLocks noChangeShapeType="1"/>
          </p:cNvSpPr>
          <p:nvPr/>
        </p:nvSpPr>
        <p:spPr bwMode="auto">
          <a:xfrm>
            <a:off x="4921253" y="3049593"/>
            <a:ext cx="262467" cy="41275"/>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32" name="Line 72"/>
          <p:cNvSpPr>
            <a:spLocks noChangeShapeType="1"/>
          </p:cNvSpPr>
          <p:nvPr/>
        </p:nvSpPr>
        <p:spPr bwMode="auto">
          <a:xfrm>
            <a:off x="5183720" y="3090868"/>
            <a:ext cx="260349" cy="28575"/>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33" name="Line 73"/>
          <p:cNvSpPr>
            <a:spLocks noChangeShapeType="1"/>
          </p:cNvSpPr>
          <p:nvPr/>
        </p:nvSpPr>
        <p:spPr bwMode="auto">
          <a:xfrm>
            <a:off x="5444067" y="3119443"/>
            <a:ext cx="264584" cy="46037"/>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34" name="Line 74"/>
          <p:cNvSpPr>
            <a:spLocks noChangeShapeType="1"/>
          </p:cNvSpPr>
          <p:nvPr/>
        </p:nvSpPr>
        <p:spPr bwMode="auto">
          <a:xfrm>
            <a:off x="2048937" y="3249618"/>
            <a:ext cx="260351" cy="14287"/>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35" name="Line 75"/>
          <p:cNvSpPr>
            <a:spLocks noChangeShapeType="1"/>
          </p:cNvSpPr>
          <p:nvPr/>
        </p:nvSpPr>
        <p:spPr bwMode="auto">
          <a:xfrm>
            <a:off x="2309285" y="3263900"/>
            <a:ext cx="262467" cy="6350"/>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36" name="Line 76"/>
          <p:cNvSpPr>
            <a:spLocks noChangeShapeType="1"/>
          </p:cNvSpPr>
          <p:nvPr/>
        </p:nvSpPr>
        <p:spPr bwMode="auto">
          <a:xfrm>
            <a:off x="2571752" y="3270255"/>
            <a:ext cx="260349" cy="9525"/>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37" name="Line 77"/>
          <p:cNvSpPr>
            <a:spLocks noChangeShapeType="1"/>
          </p:cNvSpPr>
          <p:nvPr/>
        </p:nvSpPr>
        <p:spPr bwMode="auto">
          <a:xfrm>
            <a:off x="2832101" y="3279775"/>
            <a:ext cx="262467" cy="6350"/>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38" name="Line 78"/>
          <p:cNvSpPr>
            <a:spLocks noChangeShapeType="1"/>
          </p:cNvSpPr>
          <p:nvPr/>
        </p:nvSpPr>
        <p:spPr bwMode="auto">
          <a:xfrm flipV="1">
            <a:off x="3094570" y="3263905"/>
            <a:ext cx="260351" cy="22225"/>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39" name="Line 79"/>
          <p:cNvSpPr>
            <a:spLocks noChangeShapeType="1"/>
          </p:cNvSpPr>
          <p:nvPr/>
        </p:nvSpPr>
        <p:spPr bwMode="auto">
          <a:xfrm flipV="1">
            <a:off x="3354917" y="3244850"/>
            <a:ext cx="262467" cy="19050"/>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40" name="Line 80"/>
          <p:cNvSpPr>
            <a:spLocks noChangeShapeType="1"/>
          </p:cNvSpPr>
          <p:nvPr/>
        </p:nvSpPr>
        <p:spPr bwMode="auto">
          <a:xfrm flipV="1">
            <a:off x="3617384" y="3228980"/>
            <a:ext cx="260349" cy="15875"/>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41" name="Line 81"/>
          <p:cNvSpPr>
            <a:spLocks noChangeShapeType="1"/>
          </p:cNvSpPr>
          <p:nvPr/>
        </p:nvSpPr>
        <p:spPr bwMode="auto">
          <a:xfrm flipV="1">
            <a:off x="3877733" y="3216275"/>
            <a:ext cx="262467" cy="12700"/>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42" name="Line 82"/>
          <p:cNvSpPr>
            <a:spLocks noChangeShapeType="1"/>
          </p:cNvSpPr>
          <p:nvPr/>
        </p:nvSpPr>
        <p:spPr bwMode="auto">
          <a:xfrm>
            <a:off x="4140203" y="3216275"/>
            <a:ext cx="260351" cy="6350"/>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43" name="Line 83"/>
          <p:cNvSpPr>
            <a:spLocks noChangeShapeType="1"/>
          </p:cNvSpPr>
          <p:nvPr/>
        </p:nvSpPr>
        <p:spPr bwMode="auto">
          <a:xfrm>
            <a:off x="4400552" y="3222625"/>
            <a:ext cx="260349" cy="1588"/>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44" name="Line 84"/>
          <p:cNvSpPr>
            <a:spLocks noChangeShapeType="1"/>
          </p:cNvSpPr>
          <p:nvPr/>
        </p:nvSpPr>
        <p:spPr bwMode="auto">
          <a:xfrm>
            <a:off x="4660903" y="3222625"/>
            <a:ext cx="260351" cy="1588"/>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45" name="Line 85"/>
          <p:cNvSpPr>
            <a:spLocks noChangeShapeType="1"/>
          </p:cNvSpPr>
          <p:nvPr/>
        </p:nvSpPr>
        <p:spPr bwMode="auto">
          <a:xfrm>
            <a:off x="4921253" y="3222625"/>
            <a:ext cx="262467" cy="6350"/>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46" name="Line 86"/>
          <p:cNvSpPr>
            <a:spLocks noChangeShapeType="1"/>
          </p:cNvSpPr>
          <p:nvPr/>
        </p:nvSpPr>
        <p:spPr bwMode="auto">
          <a:xfrm>
            <a:off x="5183720" y="3228975"/>
            <a:ext cx="260349" cy="0"/>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47" name="Line 87"/>
          <p:cNvSpPr>
            <a:spLocks noChangeShapeType="1"/>
          </p:cNvSpPr>
          <p:nvPr/>
        </p:nvSpPr>
        <p:spPr bwMode="auto">
          <a:xfrm>
            <a:off x="5444067" y="3228975"/>
            <a:ext cx="264584" cy="0"/>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48" name="Line 88"/>
          <p:cNvSpPr>
            <a:spLocks noChangeShapeType="1"/>
          </p:cNvSpPr>
          <p:nvPr/>
        </p:nvSpPr>
        <p:spPr bwMode="auto">
          <a:xfrm>
            <a:off x="2048937" y="3279780"/>
            <a:ext cx="260351" cy="92075"/>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49" name="Line 89"/>
          <p:cNvSpPr>
            <a:spLocks noChangeShapeType="1"/>
          </p:cNvSpPr>
          <p:nvPr/>
        </p:nvSpPr>
        <p:spPr bwMode="auto">
          <a:xfrm flipV="1">
            <a:off x="2571752" y="3360738"/>
            <a:ext cx="260349" cy="17462"/>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50" name="Line 90"/>
          <p:cNvSpPr>
            <a:spLocks noChangeShapeType="1"/>
          </p:cNvSpPr>
          <p:nvPr/>
        </p:nvSpPr>
        <p:spPr bwMode="auto">
          <a:xfrm>
            <a:off x="2832101" y="3360738"/>
            <a:ext cx="262467" cy="0"/>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51" name="Line 91"/>
          <p:cNvSpPr>
            <a:spLocks noChangeShapeType="1"/>
          </p:cNvSpPr>
          <p:nvPr/>
        </p:nvSpPr>
        <p:spPr bwMode="auto">
          <a:xfrm flipV="1">
            <a:off x="3094570" y="3344868"/>
            <a:ext cx="260351" cy="15875"/>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52" name="Line 92"/>
          <p:cNvSpPr>
            <a:spLocks noChangeShapeType="1"/>
          </p:cNvSpPr>
          <p:nvPr/>
        </p:nvSpPr>
        <p:spPr bwMode="auto">
          <a:xfrm flipV="1">
            <a:off x="3354917" y="3313113"/>
            <a:ext cx="262467" cy="31750"/>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53" name="Line 93"/>
          <p:cNvSpPr>
            <a:spLocks noChangeShapeType="1"/>
          </p:cNvSpPr>
          <p:nvPr/>
        </p:nvSpPr>
        <p:spPr bwMode="auto">
          <a:xfrm flipV="1">
            <a:off x="3617384" y="3303593"/>
            <a:ext cx="260349" cy="9525"/>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54" name="Line 94"/>
          <p:cNvSpPr>
            <a:spLocks noChangeShapeType="1"/>
          </p:cNvSpPr>
          <p:nvPr/>
        </p:nvSpPr>
        <p:spPr bwMode="auto">
          <a:xfrm flipV="1">
            <a:off x="3877733" y="3275018"/>
            <a:ext cx="262467" cy="28575"/>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55" name="Line 95"/>
          <p:cNvSpPr>
            <a:spLocks noChangeShapeType="1"/>
          </p:cNvSpPr>
          <p:nvPr/>
        </p:nvSpPr>
        <p:spPr bwMode="auto">
          <a:xfrm flipV="1">
            <a:off x="4140203" y="3270255"/>
            <a:ext cx="260351" cy="4763"/>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56" name="Line 96"/>
          <p:cNvSpPr>
            <a:spLocks noChangeShapeType="1"/>
          </p:cNvSpPr>
          <p:nvPr/>
        </p:nvSpPr>
        <p:spPr bwMode="auto">
          <a:xfrm>
            <a:off x="4400552" y="3270250"/>
            <a:ext cx="260349" cy="0"/>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57" name="Line 97"/>
          <p:cNvSpPr>
            <a:spLocks noChangeShapeType="1"/>
          </p:cNvSpPr>
          <p:nvPr/>
        </p:nvSpPr>
        <p:spPr bwMode="auto">
          <a:xfrm>
            <a:off x="4660903" y="3270250"/>
            <a:ext cx="260351" cy="0"/>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58" name="Line 98"/>
          <p:cNvSpPr>
            <a:spLocks noChangeShapeType="1"/>
          </p:cNvSpPr>
          <p:nvPr/>
        </p:nvSpPr>
        <p:spPr bwMode="auto">
          <a:xfrm>
            <a:off x="4921253" y="3270250"/>
            <a:ext cx="262467" cy="0"/>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59" name="Line 99"/>
          <p:cNvSpPr>
            <a:spLocks noChangeShapeType="1"/>
          </p:cNvSpPr>
          <p:nvPr/>
        </p:nvSpPr>
        <p:spPr bwMode="auto">
          <a:xfrm>
            <a:off x="5183720" y="3270250"/>
            <a:ext cx="260349" cy="0"/>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60" name="Line 100"/>
          <p:cNvSpPr>
            <a:spLocks noChangeShapeType="1"/>
          </p:cNvSpPr>
          <p:nvPr/>
        </p:nvSpPr>
        <p:spPr bwMode="auto">
          <a:xfrm>
            <a:off x="5444067" y="3270250"/>
            <a:ext cx="264584" cy="0"/>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661" name="Oval 101"/>
          <p:cNvSpPr>
            <a:spLocks noChangeArrowheads="1"/>
          </p:cNvSpPr>
          <p:nvPr/>
        </p:nvSpPr>
        <p:spPr bwMode="auto">
          <a:xfrm>
            <a:off x="1962153" y="2406655"/>
            <a:ext cx="160867" cy="74613"/>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62" name="Oval 102"/>
          <p:cNvSpPr>
            <a:spLocks noChangeArrowheads="1"/>
          </p:cNvSpPr>
          <p:nvPr/>
        </p:nvSpPr>
        <p:spPr bwMode="auto">
          <a:xfrm>
            <a:off x="2222501" y="1466855"/>
            <a:ext cx="160867" cy="74613"/>
          </a:xfrm>
          <a:prstGeom prst="ellipse">
            <a:avLst/>
          </a:prstGeom>
          <a:solidFill>
            <a:srgbClr val="EA7500"/>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63" name="Oval 103"/>
          <p:cNvSpPr>
            <a:spLocks noChangeArrowheads="1"/>
          </p:cNvSpPr>
          <p:nvPr/>
        </p:nvSpPr>
        <p:spPr bwMode="auto">
          <a:xfrm>
            <a:off x="2484967" y="2128838"/>
            <a:ext cx="162984" cy="74612"/>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64" name="Oval 104"/>
          <p:cNvSpPr>
            <a:spLocks noChangeArrowheads="1"/>
          </p:cNvSpPr>
          <p:nvPr/>
        </p:nvSpPr>
        <p:spPr bwMode="auto">
          <a:xfrm>
            <a:off x="2745321" y="2538418"/>
            <a:ext cx="162983" cy="73025"/>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65" name="Oval 105"/>
          <p:cNvSpPr>
            <a:spLocks noChangeArrowheads="1"/>
          </p:cNvSpPr>
          <p:nvPr/>
        </p:nvSpPr>
        <p:spPr bwMode="auto">
          <a:xfrm>
            <a:off x="3007787" y="2636838"/>
            <a:ext cx="162983" cy="74612"/>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66" name="Oval 106"/>
          <p:cNvSpPr>
            <a:spLocks noChangeArrowheads="1"/>
          </p:cNvSpPr>
          <p:nvPr/>
        </p:nvSpPr>
        <p:spPr bwMode="auto">
          <a:xfrm>
            <a:off x="3268133" y="2698755"/>
            <a:ext cx="160867" cy="74613"/>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67" name="Oval 107"/>
          <p:cNvSpPr>
            <a:spLocks noChangeArrowheads="1"/>
          </p:cNvSpPr>
          <p:nvPr/>
        </p:nvSpPr>
        <p:spPr bwMode="auto">
          <a:xfrm>
            <a:off x="3528487" y="2757488"/>
            <a:ext cx="162983" cy="74612"/>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68" name="Oval 108"/>
          <p:cNvSpPr>
            <a:spLocks noChangeArrowheads="1"/>
          </p:cNvSpPr>
          <p:nvPr/>
        </p:nvSpPr>
        <p:spPr bwMode="auto">
          <a:xfrm>
            <a:off x="3788833" y="2814638"/>
            <a:ext cx="162984" cy="74612"/>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69" name="Oval 109"/>
          <p:cNvSpPr>
            <a:spLocks noChangeArrowheads="1"/>
          </p:cNvSpPr>
          <p:nvPr/>
        </p:nvSpPr>
        <p:spPr bwMode="auto">
          <a:xfrm>
            <a:off x="4051300" y="2870200"/>
            <a:ext cx="162984" cy="7620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70" name="Oval 110"/>
          <p:cNvSpPr>
            <a:spLocks noChangeArrowheads="1"/>
          </p:cNvSpPr>
          <p:nvPr/>
        </p:nvSpPr>
        <p:spPr bwMode="auto">
          <a:xfrm>
            <a:off x="4311654" y="2959105"/>
            <a:ext cx="162983" cy="74613"/>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71" name="Oval 111"/>
          <p:cNvSpPr>
            <a:spLocks noChangeArrowheads="1"/>
          </p:cNvSpPr>
          <p:nvPr/>
        </p:nvSpPr>
        <p:spPr bwMode="auto">
          <a:xfrm>
            <a:off x="4576233" y="2986088"/>
            <a:ext cx="160867" cy="74612"/>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72" name="Oval 112"/>
          <p:cNvSpPr>
            <a:spLocks noChangeArrowheads="1"/>
          </p:cNvSpPr>
          <p:nvPr/>
        </p:nvSpPr>
        <p:spPr bwMode="auto">
          <a:xfrm>
            <a:off x="4836584" y="3011488"/>
            <a:ext cx="160867" cy="74612"/>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73" name="Oval 113"/>
          <p:cNvSpPr>
            <a:spLocks noChangeArrowheads="1"/>
          </p:cNvSpPr>
          <p:nvPr/>
        </p:nvSpPr>
        <p:spPr bwMode="auto">
          <a:xfrm>
            <a:off x="5096933" y="3049588"/>
            <a:ext cx="162984" cy="74612"/>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74" name="Oval 114"/>
          <p:cNvSpPr>
            <a:spLocks noChangeArrowheads="1"/>
          </p:cNvSpPr>
          <p:nvPr/>
        </p:nvSpPr>
        <p:spPr bwMode="auto">
          <a:xfrm>
            <a:off x="5361520" y="3079755"/>
            <a:ext cx="158749" cy="74613"/>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75" name="Oval 115"/>
          <p:cNvSpPr>
            <a:spLocks noChangeArrowheads="1"/>
          </p:cNvSpPr>
          <p:nvPr/>
        </p:nvSpPr>
        <p:spPr bwMode="auto">
          <a:xfrm>
            <a:off x="5621869" y="3124200"/>
            <a:ext cx="160867" cy="7620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76" name="Rectangle 116"/>
          <p:cNvSpPr>
            <a:spLocks noChangeArrowheads="1"/>
          </p:cNvSpPr>
          <p:nvPr/>
        </p:nvSpPr>
        <p:spPr bwMode="auto">
          <a:xfrm>
            <a:off x="1962153" y="3211513"/>
            <a:ext cx="160867" cy="74612"/>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77" name="Rectangle 117"/>
          <p:cNvSpPr>
            <a:spLocks noChangeArrowheads="1"/>
          </p:cNvSpPr>
          <p:nvPr/>
        </p:nvSpPr>
        <p:spPr bwMode="auto">
          <a:xfrm>
            <a:off x="2222501" y="3222630"/>
            <a:ext cx="160867" cy="74613"/>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78" name="Rectangle 118"/>
          <p:cNvSpPr>
            <a:spLocks noChangeArrowheads="1"/>
          </p:cNvSpPr>
          <p:nvPr/>
        </p:nvSpPr>
        <p:spPr bwMode="auto">
          <a:xfrm>
            <a:off x="2484967" y="3228980"/>
            <a:ext cx="162984" cy="74613"/>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79" name="Rectangle 119"/>
          <p:cNvSpPr>
            <a:spLocks noChangeArrowheads="1"/>
          </p:cNvSpPr>
          <p:nvPr/>
        </p:nvSpPr>
        <p:spPr bwMode="auto">
          <a:xfrm>
            <a:off x="2745321" y="3240093"/>
            <a:ext cx="162983" cy="73025"/>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80" name="Rectangle 120"/>
          <p:cNvSpPr>
            <a:spLocks noChangeArrowheads="1"/>
          </p:cNvSpPr>
          <p:nvPr/>
        </p:nvSpPr>
        <p:spPr bwMode="auto">
          <a:xfrm>
            <a:off x="3007787" y="3244855"/>
            <a:ext cx="162983" cy="74613"/>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81" name="Rectangle 121"/>
          <p:cNvSpPr>
            <a:spLocks noChangeArrowheads="1"/>
          </p:cNvSpPr>
          <p:nvPr/>
        </p:nvSpPr>
        <p:spPr bwMode="auto">
          <a:xfrm>
            <a:off x="3268133" y="3222630"/>
            <a:ext cx="160867" cy="74613"/>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82" name="Rectangle 122"/>
          <p:cNvSpPr>
            <a:spLocks noChangeArrowheads="1"/>
          </p:cNvSpPr>
          <p:nvPr/>
        </p:nvSpPr>
        <p:spPr bwMode="auto">
          <a:xfrm>
            <a:off x="3528487" y="3205163"/>
            <a:ext cx="162983" cy="74612"/>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83" name="Rectangle 123"/>
          <p:cNvSpPr>
            <a:spLocks noChangeArrowheads="1"/>
          </p:cNvSpPr>
          <p:nvPr/>
        </p:nvSpPr>
        <p:spPr bwMode="auto">
          <a:xfrm>
            <a:off x="3788833" y="3187700"/>
            <a:ext cx="162984"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84" name="Rectangle 124"/>
          <p:cNvSpPr>
            <a:spLocks noChangeArrowheads="1"/>
          </p:cNvSpPr>
          <p:nvPr/>
        </p:nvSpPr>
        <p:spPr bwMode="auto">
          <a:xfrm>
            <a:off x="4051300" y="3175005"/>
            <a:ext cx="162984" cy="74613"/>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85" name="Rectangle 125"/>
          <p:cNvSpPr>
            <a:spLocks noChangeArrowheads="1"/>
          </p:cNvSpPr>
          <p:nvPr/>
        </p:nvSpPr>
        <p:spPr bwMode="auto">
          <a:xfrm>
            <a:off x="4311654" y="3181355"/>
            <a:ext cx="162983" cy="74613"/>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86" name="Rectangle 126"/>
          <p:cNvSpPr>
            <a:spLocks noChangeArrowheads="1"/>
          </p:cNvSpPr>
          <p:nvPr/>
        </p:nvSpPr>
        <p:spPr bwMode="auto">
          <a:xfrm>
            <a:off x="4576233" y="3181355"/>
            <a:ext cx="160867" cy="74613"/>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87" name="Rectangle 127"/>
          <p:cNvSpPr>
            <a:spLocks noChangeArrowheads="1"/>
          </p:cNvSpPr>
          <p:nvPr/>
        </p:nvSpPr>
        <p:spPr bwMode="auto">
          <a:xfrm>
            <a:off x="4836584" y="3181355"/>
            <a:ext cx="160867" cy="74613"/>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88" name="Rectangle 128"/>
          <p:cNvSpPr>
            <a:spLocks noChangeArrowheads="1"/>
          </p:cNvSpPr>
          <p:nvPr/>
        </p:nvSpPr>
        <p:spPr bwMode="auto">
          <a:xfrm>
            <a:off x="5096933" y="3187700"/>
            <a:ext cx="162984"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89" name="Rectangle 129"/>
          <p:cNvSpPr>
            <a:spLocks noChangeArrowheads="1"/>
          </p:cNvSpPr>
          <p:nvPr/>
        </p:nvSpPr>
        <p:spPr bwMode="auto">
          <a:xfrm>
            <a:off x="5361520" y="3187700"/>
            <a:ext cx="158749"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90" name="Rectangle 130"/>
          <p:cNvSpPr>
            <a:spLocks noChangeArrowheads="1"/>
          </p:cNvSpPr>
          <p:nvPr/>
        </p:nvSpPr>
        <p:spPr bwMode="auto">
          <a:xfrm>
            <a:off x="5621869" y="3187700"/>
            <a:ext cx="160867"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91" name="Freeform 131"/>
          <p:cNvSpPr>
            <a:spLocks/>
          </p:cNvSpPr>
          <p:nvPr/>
        </p:nvSpPr>
        <p:spPr bwMode="auto">
          <a:xfrm>
            <a:off x="1962154" y="3240093"/>
            <a:ext cx="173567" cy="79375"/>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92" name="Freeform 132"/>
          <p:cNvSpPr>
            <a:spLocks/>
          </p:cNvSpPr>
          <p:nvPr/>
        </p:nvSpPr>
        <p:spPr bwMode="auto">
          <a:xfrm>
            <a:off x="2222503" y="3332163"/>
            <a:ext cx="173567" cy="80962"/>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93" name="Freeform 133"/>
          <p:cNvSpPr>
            <a:spLocks/>
          </p:cNvSpPr>
          <p:nvPr/>
        </p:nvSpPr>
        <p:spPr bwMode="auto">
          <a:xfrm>
            <a:off x="2484970" y="3338513"/>
            <a:ext cx="173567" cy="80962"/>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94" name="Freeform 134"/>
          <p:cNvSpPr>
            <a:spLocks/>
          </p:cNvSpPr>
          <p:nvPr/>
        </p:nvSpPr>
        <p:spPr bwMode="auto">
          <a:xfrm>
            <a:off x="2745317" y="3319463"/>
            <a:ext cx="175683" cy="825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95" name="Freeform 135"/>
          <p:cNvSpPr>
            <a:spLocks/>
          </p:cNvSpPr>
          <p:nvPr/>
        </p:nvSpPr>
        <p:spPr bwMode="auto">
          <a:xfrm>
            <a:off x="3007787" y="3319463"/>
            <a:ext cx="173567" cy="825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96" name="Freeform 136"/>
          <p:cNvSpPr>
            <a:spLocks/>
          </p:cNvSpPr>
          <p:nvPr/>
        </p:nvSpPr>
        <p:spPr bwMode="auto">
          <a:xfrm>
            <a:off x="3268137" y="3303593"/>
            <a:ext cx="173567" cy="79375"/>
          </a:xfrm>
          <a:custGeom>
            <a:avLst/>
            <a:gdLst/>
            <a:ahLst/>
            <a:cxnLst>
              <a:cxn ang="0">
                <a:pos x="42" y="0"/>
              </a:cxn>
              <a:cxn ang="0">
                <a:pos x="83" y="84"/>
              </a:cxn>
              <a:cxn ang="0">
                <a:pos x="0" y="84"/>
              </a:cxn>
              <a:cxn ang="0">
                <a:pos x="42" y="0"/>
              </a:cxn>
            </a:cxnLst>
            <a:rect l="0" t="0" r="r" b="b"/>
            <a:pathLst>
              <a:path w="83" h="84">
                <a:moveTo>
                  <a:pt x="42" y="0"/>
                </a:moveTo>
                <a:lnTo>
                  <a:pt x="83"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97" name="Freeform 137"/>
          <p:cNvSpPr>
            <a:spLocks/>
          </p:cNvSpPr>
          <p:nvPr/>
        </p:nvSpPr>
        <p:spPr bwMode="auto">
          <a:xfrm>
            <a:off x="3528485" y="3275018"/>
            <a:ext cx="175683" cy="79375"/>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98" name="Freeform 138"/>
          <p:cNvSpPr>
            <a:spLocks/>
          </p:cNvSpPr>
          <p:nvPr/>
        </p:nvSpPr>
        <p:spPr bwMode="auto">
          <a:xfrm>
            <a:off x="3788834" y="3263905"/>
            <a:ext cx="175684" cy="80963"/>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699" name="Freeform 139"/>
          <p:cNvSpPr>
            <a:spLocks/>
          </p:cNvSpPr>
          <p:nvPr/>
        </p:nvSpPr>
        <p:spPr bwMode="auto">
          <a:xfrm>
            <a:off x="4051303" y="3233743"/>
            <a:ext cx="175684" cy="79375"/>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700" name="Freeform 140"/>
          <p:cNvSpPr>
            <a:spLocks/>
          </p:cNvSpPr>
          <p:nvPr/>
        </p:nvSpPr>
        <p:spPr bwMode="auto">
          <a:xfrm>
            <a:off x="4311653" y="3228980"/>
            <a:ext cx="175683" cy="79375"/>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701" name="Freeform 141"/>
          <p:cNvSpPr>
            <a:spLocks/>
          </p:cNvSpPr>
          <p:nvPr/>
        </p:nvSpPr>
        <p:spPr bwMode="auto">
          <a:xfrm>
            <a:off x="4576233" y="3228980"/>
            <a:ext cx="171451" cy="79375"/>
          </a:xfrm>
          <a:custGeom>
            <a:avLst/>
            <a:gdLst/>
            <a:ahLst/>
            <a:cxnLst>
              <a:cxn ang="0">
                <a:pos x="41" y="0"/>
              </a:cxn>
              <a:cxn ang="0">
                <a:pos x="83" y="84"/>
              </a:cxn>
              <a:cxn ang="0">
                <a:pos x="0" y="84"/>
              </a:cxn>
              <a:cxn ang="0">
                <a:pos x="41" y="0"/>
              </a:cxn>
            </a:cxnLst>
            <a:rect l="0" t="0" r="r" b="b"/>
            <a:pathLst>
              <a:path w="83" h="84">
                <a:moveTo>
                  <a:pt x="41" y="0"/>
                </a:moveTo>
                <a:lnTo>
                  <a:pt x="83" y="84"/>
                </a:lnTo>
                <a:lnTo>
                  <a:pt x="0" y="84"/>
                </a:lnTo>
                <a:lnTo>
                  <a:pt x="41"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702" name="Freeform 142"/>
          <p:cNvSpPr>
            <a:spLocks/>
          </p:cNvSpPr>
          <p:nvPr/>
        </p:nvSpPr>
        <p:spPr bwMode="auto">
          <a:xfrm>
            <a:off x="4836588" y="3228980"/>
            <a:ext cx="171449" cy="79375"/>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703" name="Freeform 143"/>
          <p:cNvSpPr>
            <a:spLocks/>
          </p:cNvSpPr>
          <p:nvPr/>
        </p:nvSpPr>
        <p:spPr bwMode="auto">
          <a:xfrm>
            <a:off x="5096935" y="3228980"/>
            <a:ext cx="175684" cy="79375"/>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704" name="Freeform 144"/>
          <p:cNvSpPr>
            <a:spLocks/>
          </p:cNvSpPr>
          <p:nvPr/>
        </p:nvSpPr>
        <p:spPr bwMode="auto">
          <a:xfrm>
            <a:off x="5361521" y="3228980"/>
            <a:ext cx="171449" cy="79375"/>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705" name="Freeform 145"/>
          <p:cNvSpPr>
            <a:spLocks/>
          </p:cNvSpPr>
          <p:nvPr/>
        </p:nvSpPr>
        <p:spPr bwMode="auto">
          <a:xfrm>
            <a:off x="5621867" y="3228980"/>
            <a:ext cx="175684" cy="79375"/>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706" name="Oval 146"/>
          <p:cNvSpPr>
            <a:spLocks noChangeArrowheads="1"/>
          </p:cNvSpPr>
          <p:nvPr/>
        </p:nvSpPr>
        <p:spPr bwMode="auto">
          <a:xfrm>
            <a:off x="4413254" y="1941513"/>
            <a:ext cx="137583" cy="6350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29819" name="Rectangle 147"/>
          <p:cNvSpPr>
            <a:spLocks noChangeArrowheads="1"/>
          </p:cNvSpPr>
          <p:nvPr/>
        </p:nvSpPr>
        <p:spPr bwMode="auto">
          <a:xfrm>
            <a:off x="4747685" y="1912938"/>
            <a:ext cx="18274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DA</a:t>
            </a:r>
            <a:endParaRPr lang="en-US" sz="1200">
              <a:solidFill>
                <a:srgbClr val="000000"/>
              </a:solidFill>
              <a:latin typeface="Arial Narrow" charset="0"/>
              <a:ea typeface="ＭＳ Ｐゴシック" charset="-128"/>
            </a:endParaRPr>
          </a:p>
        </p:txBody>
      </p:sp>
      <p:sp>
        <p:nvSpPr>
          <p:cNvPr id="322708" name="Rectangle 148"/>
          <p:cNvSpPr>
            <a:spLocks noChangeArrowheads="1"/>
          </p:cNvSpPr>
          <p:nvPr/>
        </p:nvSpPr>
        <p:spPr bwMode="auto">
          <a:xfrm>
            <a:off x="4413254" y="2097088"/>
            <a:ext cx="137583" cy="635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29821" name="Rectangle 149"/>
          <p:cNvSpPr>
            <a:spLocks noChangeArrowheads="1"/>
          </p:cNvSpPr>
          <p:nvPr/>
        </p:nvSpPr>
        <p:spPr bwMode="auto">
          <a:xfrm>
            <a:off x="4747687" y="2068513"/>
            <a:ext cx="447623"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DOPAC</a:t>
            </a:r>
            <a:endParaRPr lang="en-US" sz="1200">
              <a:solidFill>
                <a:srgbClr val="000000"/>
              </a:solidFill>
              <a:latin typeface="Arial Narrow" charset="0"/>
              <a:ea typeface="ＭＳ Ｐゴシック" charset="-128"/>
            </a:endParaRPr>
          </a:p>
        </p:txBody>
      </p:sp>
      <p:sp>
        <p:nvSpPr>
          <p:cNvPr id="322710" name="Freeform 150"/>
          <p:cNvSpPr>
            <a:spLocks/>
          </p:cNvSpPr>
          <p:nvPr/>
        </p:nvSpPr>
        <p:spPr bwMode="auto">
          <a:xfrm>
            <a:off x="4413253" y="2252663"/>
            <a:ext cx="150283" cy="69850"/>
          </a:xfrm>
          <a:custGeom>
            <a:avLst/>
            <a:gdLst/>
            <a:ahLst/>
            <a:cxnLst>
              <a:cxn ang="0">
                <a:pos x="36" y="0"/>
              </a:cxn>
              <a:cxn ang="0">
                <a:pos x="72" y="72"/>
              </a:cxn>
              <a:cxn ang="0">
                <a:pos x="0" y="72"/>
              </a:cxn>
              <a:cxn ang="0">
                <a:pos x="36" y="0"/>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29823" name="Rectangle 151"/>
          <p:cNvSpPr>
            <a:spLocks noChangeArrowheads="1"/>
          </p:cNvSpPr>
          <p:nvPr/>
        </p:nvSpPr>
        <p:spPr bwMode="auto">
          <a:xfrm>
            <a:off x="4747686" y="2222501"/>
            <a:ext cx="258469"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HVA</a:t>
            </a:r>
            <a:endParaRPr lang="en-US" sz="1200">
              <a:solidFill>
                <a:srgbClr val="000000"/>
              </a:solidFill>
              <a:latin typeface="Arial Narrow" charset="0"/>
              <a:ea typeface="ＭＳ Ｐゴシック" charset="-128"/>
            </a:endParaRPr>
          </a:p>
        </p:txBody>
      </p:sp>
      <p:sp>
        <p:nvSpPr>
          <p:cNvPr id="29824" name="Rectangle 152"/>
          <p:cNvSpPr>
            <a:spLocks noChangeArrowheads="1"/>
          </p:cNvSpPr>
          <p:nvPr/>
        </p:nvSpPr>
        <p:spPr bwMode="auto">
          <a:xfrm>
            <a:off x="1807637" y="1206501"/>
            <a:ext cx="716543"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Accumbens</a:t>
            </a:r>
            <a:endParaRPr lang="en-US" sz="1200">
              <a:solidFill>
                <a:srgbClr val="000000"/>
              </a:solidFill>
              <a:latin typeface="Arial Narrow" charset="0"/>
              <a:ea typeface="ＭＳ Ｐゴシック" charset="-128"/>
            </a:endParaRPr>
          </a:p>
        </p:txBody>
      </p:sp>
      <p:sp>
        <p:nvSpPr>
          <p:cNvPr id="29825" name="Text Box 153"/>
          <p:cNvSpPr txBox="1">
            <a:spLocks noChangeArrowheads="1"/>
          </p:cNvSpPr>
          <p:nvPr/>
        </p:nvSpPr>
        <p:spPr bwMode="auto">
          <a:xfrm>
            <a:off x="3634317" y="1303339"/>
            <a:ext cx="1737014" cy="400110"/>
          </a:xfrm>
          <a:prstGeom prst="rect">
            <a:avLst/>
          </a:prstGeom>
          <a:noFill/>
          <a:ln w="9525">
            <a:noFill/>
            <a:miter lim="800000"/>
            <a:headEnd/>
            <a:tailEnd/>
          </a:ln>
        </p:spPr>
        <p:txBody>
          <a:bodyPr wrap="none">
            <a:spAutoFit/>
          </a:bodyPr>
          <a:lstStyle/>
          <a:p>
            <a:pPr fontAlgn="base">
              <a:spcBef>
                <a:spcPct val="0"/>
              </a:spcBef>
              <a:spcAft>
                <a:spcPct val="0"/>
              </a:spcAft>
            </a:pPr>
            <a:r>
              <a:rPr lang="en-US" sz="2000" b="1">
                <a:solidFill>
                  <a:srgbClr val="FFD41F"/>
                </a:solidFill>
                <a:latin typeface="Arial Narrow" charset="0"/>
                <a:ea typeface="ＭＳ Ｐゴシック" charset="-128"/>
              </a:rPr>
              <a:t>AMPHETAMINE</a:t>
            </a:r>
          </a:p>
        </p:txBody>
      </p:sp>
      <p:sp>
        <p:nvSpPr>
          <p:cNvPr id="322714" name="Line 154"/>
          <p:cNvSpPr>
            <a:spLocks noChangeShapeType="1"/>
          </p:cNvSpPr>
          <p:nvPr/>
        </p:nvSpPr>
        <p:spPr bwMode="auto">
          <a:xfrm>
            <a:off x="7114119" y="1433513"/>
            <a:ext cx="2116" cy="2120900"/>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15" name="Line 155"/>
          <p:cNvSpPr>
            <a:spLocks noChangeShapeType="1"/>
          </p:cNvSpPr>
          <p:nvPr/>
        </p:nvSpPr>
        <p:spPr bwMode="auto">
          <a:xfrm>
            <a:off x="7059088" y="2493968"/>
            <a:ext cx="55033" cy="158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16" name="Line 156"/>
          <p:cNvSpPr>
            <a:spLocks noChangeShapeType="1"/>
          </p:cNvSpPr>
          <p:nvPr/>
        </p:nvSpPr>
        <p:spPr bwMode="auto">
          <a:xfrm>
            <a:off x="7059088" y="1966913"/>
            <a:ext cx="55033" cy="0"/>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17" name="Line 157"/>
          <p:cNvSpPr>
            <a:spLocks noChangeShapeType="1"/>
          </p:cNvSpPr>
          <p:nvPr/>
        </p:nvSpPr>
        <p:spPr bwMode="auto">
          <a:xfrm>
            <a:off x="7059088" y="1433518"/>
            <a:ext cx="55033" cy="158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29830" name="Rectangle 158"/>
          <p:cNvSpPr>
            <a:spLocks noChangeArrowheads="1"/>
          </p:cNvSpPr>
          <p:nvPr/>
        </p:nvSpPr>
        <p:spPr bwMode="auto">
          <a:xfrm>
            <a:off x="6874935" y="3489326"/>
            <a:ext cx="7053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0</a:t>
            </a:r>
            <a:endParaRPr lang="en-US" sz="1200">
              <a:solidFill>
                <a:srgbClr val="000000"/>
              </a:solidFill>
              <a:latin typeface="Arial Narrow" charset="0"/>
              <a:ea typeface="ＭＳ Ｐゴシック" charset="-128"/>
            </a:endParaRPr>
          </a:p>
        </p:txBody>
      </p:sp>
      <p:sp>
        <p:nvSpPr>
          <p:cNvPr id="29831" name="Rectangle 159"/>
          <p:cNvSpPr>
            <a:spLocks noChangeArrowheads="1"/>
          </p:cNvSpPr>
          <p:nvPr/>
        </p:nvSpPr>
        <p:spPr bwMode="auto">
          <a:xfrm>
            <a:off x="6669617" y="2962276"/>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100</a:t>
            </a:r>
            <a:endParaRPr lang="en-US" sz="1200">
              <a:solidFill>
                <a:srgbClr val="000000"/>
              </a:solidFill>
              <a:latin typeface="Arial Narrow" charset="0"/>
              <a:ea typeface="ＭＳ Ｐゴシック" charset="-128"/>
            </a:endParaRPr>
          </a:p>
        </p:txBody>
      </p:sp>
      <p:sp>
        <p:nvSpPr>
          <p:cNvPr id="29832" name="Rectangle 160"/>
          <p:cNvSpPr>
            <a:spLocks noChangeArrowheads="1"/>
          </p:cNvSpPr>
          <p:nvPr/>
        </p:nvSpPr>
        <p:spPr bwMode="auto">
          <a:xfrm>
            <a:off x="6669617" y="2430463"/>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200</a:t>
            </a:r>
            <a:endParaRPr lang="en-US" sz="1200">
              <a:solidFill>
                <a:srgbClr val="000000"/>
              </a:solidFill>
              <a:latin typeface="Arial Narrow" charset="0"/>
              <a:ea typeface="ＭＳ Ｐゴシック" charset="-128"/>
            </a:endParaRPr>
          </a:p>
        </p:txBody>
      </p:sp>
      <p:sp>
        <p:nvSpPr>
          <p:cNvPr id="29833" name="Rectangle 161"/>
          <p:cNvSpPr>
            <a:spLocks noChangeArrowheads="1"/>
          </p:cNvSpPr>
          <p:nvPr/>
        </p:nvSpPr>
        <p:spPr bwMode="auto">
          <a:xfrm>
            <a:off x="6669617" y="1903413"/>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300</a:t>
            </a:r>
            <a:endParaRPr lang="en-US" sz="1200">
              <a:solidFill>
                <a:srgbClr val="000000"/>
              </a:solidFill>
              <a:latin typeface="Arial Narrow" charset="0"/>
              <a:ea typeface="ＭＳ Ｐゴシック" charset="-128"/>
            </a:endParaRPr>
          </a:p>
        </p:txBody>
      </p:sp>
      <p:sp>
        <p:nvSpPr>
          <p:cNvPr id="29834" name="Rectangle 162"/>
          <p:cNvSpPr>
            <a:spLocks noChangeArrowheads="1"/>
          </p:cNvSpPr>
          <p:nvPr/>
        </p:nvSpPr>
        <p:spPr bwMode="auto">
          <a:xfrm>
            <a:off x="6669617" y="1371601"/>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400</a:t>
            </a:r>
            <a:endParaRPr lang="en-US" sz="1200">
              <a:solidFill>
                <a:srgbClr val="000000"/>
              </a:solidFill>
              <a:latin typeface="Arial Narrow" charset="0"/>
              <a:ea typeface="ＭＳ Ｐゴシック" charset="-128"/>
            </a:endParaRPr>
          </a:p>
        </p:txBody>
      </p:sp>
      <p:sp>
        <p:nvSpPr>
          <p:cNvPr id="322723" name="Line 163"/>
          <p:cNvSpPr>
            <a:spLocks noChangeShapeType="1"/>
          </p:cNvSpPr>
          <p:nvPr/>
        </p:nvSpPr>
        <p:spPr bwMode="auto">
          <a:xfrm>
            <a:off x="7071784" y="3554418"/>
            <a:ext cx="57149" cy="158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24" name="Line 164"/>
          <p:cNvSpPr>
            <a:spLocks noChangeShapeType="1"/>
          </p:cNvSpPr>
          <p:nvPr/>
        </p:nvSpPr>
        <p:spPr bwMode="auto">
          <a:xfrm>
            <a:off x="7357537" y="3554418"/>
            <a:ext cx="3983567" cy="158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25" name="Line 165"/>
          <p:cNvSpPr>
            <a:spLocks noChangeShapeType="1"/>
          </p:cNvSpPr>
          <p:nvPr/>
        </p:nvSpPr>
        <p:spPr bwMode="auto">
          <a:xfrm flipV="1">
            <a:off x="7357533" y="3554418"/>
            <a:ext cx="0" cy="349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26" name="Line 166"/>
          <p:cNvSpPr>
            <a:spLocks noChangeShapeType="1"/>
          </p:cNvSpPr>
          <p:nvPr/>
        </p:nvSpPr>
        <p:spPr bwMode="auto">
          <a:xfrm flipV="1">
            <a:off x="7624233" y="3554418"/>
            <a:ext cx="0" cy="349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27" name="Line 167"/>
          <p:cNvSpPr>
            <a:spLocks noChangeShapeType="1"/>
          </p:cNvSpPr>
          <p:nvPr/>
        </p:nvSpPr>
        <p:spPr bwMode="auto">
          <a:xfrm flipV="1">
            <a:off x="7886700" y="3554418"/>
            <a:ext cx="0" cy="349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28" name="Line 168"/>
          <p:cNvSpPr>
            <a:spLocks noChangeShapeType="1"/>
          </p:cNvSpPr>
          <p:nvPr/>
        </p:nvSpPr>
        <p:spPr bwMode="auto">
          <a:xfrm flipV="1">
            <a:off x="8151287" y="3554418"/>
            <a:ext cx="2116" cy="349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29" name="Line 169"/>
          <p:cNvSpPr>
            <a:spLocks noChangeShapeType="1"/>
          </p:cNvSpPr>
          <p:nvPr/>
        </p:nvSpPr>
        <p:spPr bwMode="auto">
          <a:xfrm flipV="1">
            <a:off x="8420100" y="3554418"/>
            <a:ext cx="2117" cy="349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30" name="Line 170"/>
          <p:cNvSpPr>
            <a:spLocks noChangeShapeType="1"/>
          </p:cNvSpPr>
          <p:nvPr/>
        </p:nvSpPr>
        <p:spPr bwMode="auto">
          <a:xfrm flipV="1">
            <a:off x="8678336" y="3554418"/>
            <a:ext cx="2117" cy="349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31" name="Line 171"/>
          <p:cNvSpPr>
            <a:spLocks noChangeShapeType="1"/>
          </p:cNvSpPr>
          <p:nvPr/>
        </p:nvSpPr>
        <p:spPr bwMode="auto">
          <a:xfrm flipV="1">
            <a:off x="8949267" y="3554418"/>
            <a:ext cx="0" cy="349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32" name="Line 172"/>
          <p:cNvSpPr>
            <a:spLocks noChangeShapeType="1"/>
          </p:cNvSpPr>
          <p:nvPr/>
        </p:nvSpPr>
        <p:spPr bwMode="auto">
          <a:xfrm flipV="1">
            <a:off x="9218087" y="3554418"/>
            <a:ext cx="2116" cy="349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33" name="Line 173"/>
          <p:cNvSpPr>
            <a:spLocks noChangeShapeType="1"/>
          </p:cNvSpPr>
          <p:nvPr/>
        </p:nvSpPr>
        <p:spPr bwMode="auto">
          <a:xfrm flipV="1">
            <a:off x="9476317" y="3554418"/>
            <a:ext cx="0" cy="349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34" name="Line 174"/>
          <p:cNvSpPr>
            <a:spLocks noChangeShapeType="1"/>
          </p:cNvSpPr>
          <p:nvPr/>
        </p:nvSpPr>
        <p:spPr bwMode="auto">
          <a:xfrm flipV="1">
            <a:off x="9745136" y="3554418"/>
            <a:ext cx="2117" cy="349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35" name="Line 175"/>
          <p:cNvSpPr>
            <a:spLocks noChangeShapeType="1"/>
          </p:cNvSpPr>
          <p:nvPr/>
        </p:nvSpPr>
        <p:spPr bwMode="auto">
          <a:xfrm flipV="1">
            <a:off x="10013951" y="3554418"/>
            <a:ext cx="2116" cy="349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36" name="Line 176"/>
          <p:cNvSpPr>
            <a:spLocks noChangeShapeType="1"/>
          </p:cNvSpPr>
          <p:nvPr/>
        </p:nvSpPr>
        <p:spPr bwMode="auto">
          <a:xfrm flipV="1">
            <a:off x="10274300" y="3554418"/>
            <a:ext cx="0" cy="349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37" name="Line 177"/>
          <p:cNvSpPr>
            <a:spLocks noChangeShapeType="1"/>
          </p:cNvSpPr>
          <p:nvPr/>
        </p:nvSpPr>
        <p:spPr bwMode="auto">
          <a:xfrm flipV="1">
            <a:off x="10543119" y="3554418"/>
            <a:ext cx="2116" cy="349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38" name="Line 178"/>
          <p:cNvSpPr>
            <a:spLocks noChangeShapeType="1"/>
          </p:cNvSpPr>
          <p:nvPr/>
        </p:nvSpPr>
        <p:spPr bwMode="auto">
          <a:xfrm flipV="1">
            <a:off x="10811936" y="3554418"/>
            <a:ext cx="2117" cy="349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39" name="Line 179"/>
          <p:cNvSpPr>
            <a:spLocks noChangeShapeType="1"/>
          </p:cNvSpPr>
          <p:nvPr/>
        </p:nvSpPr>
        <p:spPr bwMode="auto">
          <a:xfrm flipV="1">
            <a:off x="11070168" y="3554418"/>
            <a:ext cx="2117" cy="349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40" name="Line 180"/>
          <p:cNvSpPr>
            <a:spLocks noChangeShapeType="1"/>
          </p:cNvSpPr>
          <p:nvPr/>
        </p:nvSpPr>
        <p:spPr bwMode="auto">
          <a:xfrm flipV="1">
            <a:off x="11341100" y="3554418"/>
            <a:ext cx="0" cy="349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29853" name="Rectangle 181"/>
          <p:cNvSpPr>
            <a:spLocks noChangeArrowheads="1"/>
          </p:cNvSpPr>
          <p:nvPr/>
        </p:nvSpPr>
        <p:spPr bwMode="auto">
          <a:xfrm>
            <a:off x="7310967" y="3630613"/>
            <a:ext cx="7053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0</a:t>
            </a:r>
            <a:endParaRPr lang="en-US" sz="1200">
              <a:solidFill>
                <a:srgbClr val="000000"/>
              </a:solidFill>
              <a:latin typeface="Arial Narrow" charset="0"/>
              <a:ea typeface="ＭＳ Ｐゴシック" charset="-128"/>
            </a:endParaRPr>
          </a:p>
        </p:txBody>
      </p:sp>
      <p:sp>
        <p:nvSpPr>
          <p:cNvPr id="29854" name="Rectangle 182"/>
          <p:cNvSpPr>
            <a:spLocks noChangeArrowheads="1"/>
          </p:cNvSpPr>
          <p:nvPr/>
        </p:nvSpPr>
        <p:spPr bwMode="auto">
          <a:xfrm>
            <a:off x="8102600" y="3630613"/>
            <a:ext cx="7053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1</a:t>
            </a:r>
            <a:endParaRPr lang="en-US" sz="1200">
              <a:solidFill>
                <a:srgbClr val="000000"/>
              </a:solidFill>
              <a:latin typeface="Arial Narrow" charset="0"/>
              <a:ea typeface="ＭＳ Ｐゴシック" charset="-128"/>
            </a:endParaRPr>
          </a:p>
        </p:txBody>
      </p:sp>
      <p:sp>
        <p:nvSpPr>
          <p:cNvPr id="29855" name="Rectangle 183"/>
          <p:cNvSpPr>
            <a:spLocks noChangeArrowheads="1"/>
          </p:cNvSpPr>
          <p:nvPr/>
        </p:nvSpPr>
        <p:spPr bwMode="auto">
          <a:xfrm>
            <a:off x="8904819" y="3630613"/>
            <a:ext cx="7053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2</a:t>
            </a:r>
            <a:endParaRPr lang="en-US" sz="1200">
              <a:solidFill>
                <a:srgbClr val="000000"/>
              </a:solidFill>
              <a:latin typeface="Arial Narrow" charset="0"/>
              <a:ea typeface="ＭＳ Ｐゴシック" charset="-128"/>
            </a:endParaRPr>
          </a:p>
        </p:txBody>
      </p:sp>
      <p:sp>
        <p:nvSpPr>
          <p:cNvPr id="29856" name="Rectangle 184"/>
          <p:cNvSpPr>
            <a:spLocks noChangeArrowheads="1"/>
          </p:cNvSpPr>
          <p:nvPr/>
        </p:nvSpPr>
        <p:spPr bwMode="auto">
          <a:xfrm>
            <a:off x="9700684" y="3630613"/>
            <a:ext cx="7053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3</a:t>
            </a:r>
            <a:endParaRPr lang="en-US" sz="1200">
              <a:solidFill>
                <a:srgbClr val="000000"/>
              </a:solidFill>
              <a:latin typeface="Arial Narrow" charset="0"/>
              <a:ea typeface="ＭＳ Ｐゴシック" charset="-128"/>
            </a:endParaRPr>
          </a:p>
        </p:txBody>
      </p:sp>
      <p:sp>
        <p:nvSpPr>
          <p:cNvPr id="29857" name="Rectangle 185"/>
          <p:cNvSpPr>
            <a:spLocks noChangeArrowheads="1"/>
          </p:cNvSpPr>
          <p:nvPr/>
        </p:nvSpPr>
        <p:spPr bwMode="auto">
          <a:xfrm>
            <a:off x="10498667" y="3630613"/>
            <a:ext cx="7053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4</a:t>
            </a:r>
            <a:endParaRPr lang="en-US" sz="1200">
              <a:solidFill>
                <a:srgbClr val="000000"/>
              </a:solidFill>
              <a:latin typeface="Arial Narrow" charset="0"/>
              <a:ea typeface="ＭＳ Ｐゴシック" charset="-128"/>
            </a:endParaRPr>
          </a:p>
        </p:txBody>
      </p:sp>
      <p:sp>
        <p:nvSpPr>
          <p:cNvPr id="29858" name="Rectangle 186"/>
          <p:cNvSpPr>
            <a:spLocks noChangeArrowheads="1"/>
          </p:cNvSpPr>
          <p:nvPr/>
        </p:nvSpPr>
        <p:spPr bwMode="auto">
          <a:xfrm>
            <a:off x="11173884" y="3630613"/>
            <a:ext cx="218008"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5 hr</a:t>
            </a:r>
            <a:endParaRPr lang="en-US" sz="1200">
              <a:solidFill>
                <a:srgbClr val="000000"/>
              </a:solidFill>
              <a:latin typeface="Arial Narrow" charset="0"/>
              <a:ea typeface="ＭＳ Ｐゴシック" charset="-128"/>
            </a:endParaRPr>
          </a:p>
        </p:txBody>
      </p:sp>
      <p:sp>
        <p:nvSpPr>
          <p:cNvPr id="29859" name="Rectangle 187"/>
          <p:cNvSpPr>
            <a:spLocks noChangeArrowheads="1"/>
          </p:cNvSpPr>
          <p:nvPr/>
        </p:nvSpPr>
        <p:spPr bwMode="auto">
          <a:xfrm>
            <a:off x="8549216" y="3821113"/>
            <a:ext cx="114582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Time After Cocaine</a:t>
            </a:r>
            <a:endParaRPr lang="en-US" sz="1200">
              <a:solidFill>
                <a:srgbClr val="000000"/>
              </a:solidFill>
              <a:latin typeface="Arial Narrow" charset="0"/>
              <a:ea typeface="ＭＳ Ｐゴシック" charset="-128"/>
            </a:endParaRPr>
          </a:p>
        </p:txBody>
      </p:sp>
      <p:sp>
        <p:nvSpPr>
          <p:cNvPr id="29860" name="Rectangle 188"/>
          <p:cNvSpPr>
            <a:spLocks noChangeArrowheads="1"/>
          </p:cNvSpPr>
          <p:nvPr/>
        </p:nvSpPr>
        <p:spPr bwMode="auto">
          <a:xfrm rot="-5400000">
            <a:off x="5879811" y="2369880"/>
            <a:ext cx="115416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 of Basal Release</a:t>
            </a:r>
            <a:endParaRPr lang="en-US" sz="1200">
              <a:solidFill>
                <a:srgbClr val="000000"/>
              </a:solidFill>
              <a:latin typeface="Arial Narrow" charset="0"/>
              <a:ea typeface="ＭＳ Ｐゴシック" charset="-128"/>
            </a:endParaRPr>
          </a:p>
        </p:txBody>
      </p:sp>
      <p:sp>
        <p:nvSpPr>
          <p:cNvPr id="322749" name="Line 189"/>
          <p:cNvSpPr>
            <a:spLocks noChangeShapeType="1"/>
          </p:cNvSpPr>
          <p:nvPr/>
        </p:nvSpPr>
        <p:spPr bwMode="auto">
          <a:xfrm>
            <a:off x="7298270" y="3024193"/>
            <a:ext cx="57151" cy="158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50" name="Line 190"/>
          <p:cNvSpPr>
            <a:spLocks noChangeShapeType="1"/>
          </p:cNvSpPr>
          <p:nvPr/>
        </p:nvSpPr>
        <p:spPr bwMode="auto">
          <a:xfrm flipV="1">
            <a:off x="7355417" y="2400300"/>
            <a:ext cx="268816" cy="623888"/>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51" name="Line 191"/>
          <p:cNvSpPr>
            <a:spLocks noChangeShapeType="1"/>
          </p:cNvSpPr>
          <p:nvPr/>
        </p:nvSpPr>
        <p:spPr bwMode="auto">
          <a:xfrm>
            <a:off x="7355417" y="3024188"/>
            <a:ext cx="268816" cy="11112"/>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52" name="Line 192"/>
          <p:cNvSpPr>
            <a:spLocks noChangeShapeType="1"/>
          </p:cNvSpPr>
          <p:nvPr/>
        </p:nvSpPr>
        <p:spPr bwMode="auto">
          <a:xfrm flipV="1">
            <a:off x="7355417" y="2919418"/>
            <a:ext cx="268816" cy="104775"/>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53" name="Oval 193"/>
          <p:cNvSpPr>
            <a:spLocks noChangeArrowheads="1"/>
          </p:cNvSpPr>
          <p:nvPr/>
        </p:nvSpPr>
        <p:spPr bwMode="auto">
          <a:xfrm>
            <a:off x="7289801" y="2984500"/>
            <a:ext cx="120651" cy="7620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754" name="Rectangle 194"/>
          <p:cNvSpPr>
            <a:spLocks noChangeArrowheads="1"/>
          </p:cNvSpPr>
          <p:nvPr/>
        </p:nvSpPr>
        <p:spPr bwMode="auto">
          <a:xfrm>
            <a:off x="7289801" y="2984500"/>
            <a:ext cx="120651"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755" name="Freeform 195"/>
          <p:cNvSpPr>
            <a:spLocks/>
          </p:cNvSpPr>
          <p:nvPr/>
        </p:nvSpPr>
        <p:spPr bwMode="auto">
          <a:xfrm>
            <a:off x="7300387" y="2952755"/>
            <a:ext cx="129116" cy="80963"/>
          </a:xfrm>
          <a:custGeom>
            <a:avLst/>
            <a:gdLst/>
            <a:ahLst/>
            <a:cxnLst>
              <a:cxn ang="0">
                <a:pos x="42" y="0"/>
              </a:cxn>
              <a:cxn ang="0">
                <a:pos x="83" y="84"/>
              </a:cxn>
              <a:cxn ang="0">
                <a:pos x="0" y="84"/>
              </a:cxn>
              <a:cxn ang="0">
                <a:pos x="42" y="0"/>
              </a:cxn>
            </a:cxnLst>
            <a:rect l="0" t="0" r="r" b="b"/>
            <a:pathLst>
              <a:path w="83" h="84">
                <a:moveTo>
                  <a:pt x="42" y="0"/>
                </a:moveTo>
                <a:lnTo>
                  <a:pt x="83"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756" name="Line 196"/>
          <p:cNvSpPr>
            <a:spLocks noChangeShapeType="1"/>
          </p:cNvSpPr>
          <p:nvPr/>
        </p:nvSpPr>
        <p:spPr bwMode="auto">
          <a:xfrm flipV="1">
            <a:off x="7624235" y="2205038"/>
            <a:ext cx="258233" cy="195262"/>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57" name="Line 197"/>
          <p:cNvSpPr>
            <a:spLocks noChangeShapeType="1"/>
          </p:cNvSpPr>
          <p:nvPr/>
        </p:nvSpPr>
        <p:spPr bwMode="auto">
          <a:xfrm flipV="1">
            <a:off x="7882470" y="2046288"/>
            <a:ext cx="268817" cy="158750"/>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58" name="Line 198"/>
          <p:cNvSpPr>
            <a:spLocks noChangeShapeType="1"/>
          </p:cNvSpPr>
          <p:nvPr/>
        </p:nvSpPr>
        <p:spPr bwMode="auto">
          <a:xfrm flipV="1">
            <a:off x="8151284" y="1806576"/>
            <a:ext cx="268816" cy="239713"/>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59" name="Line 199"/>
          <p:cNvSpPr>
            <a:spLocks noChangeShapeType="1"/>
          </p:cNvSpPr>
          <p:nvPr/>
        </p:nvSpPr>
        <p:spPr bwMode="auto">
          <a:xfrm>
            <a:off x="8420104" y="1806575"/>
            <a:ext cx="258233" cy="52388"/>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60" name="Line 200"/>
          <p:cNvSpPr>
            <a:spLocks noChangeShapeType="1"/>
          </p:cNvSpPr>
          <p:nvPr/>
        </p:nvSpPr>
        <p:spPr bwMode="auto">
          <a:xfrm>
            <a:off x="8678337" y="1858963"/>
            <a:ext cx="268817" cy="82550"/>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61" name="Line 201"/>
          <p:cNvSpPr>
            <a:spLocks noChangeShapeType="1"/>
          </p:cNvSpPr>
          <p:nvPr/>
        </p:nvSpPr>
        <p:spPr bwMode="auto">
          <a:xfrm>
            <a:off x="8947151" y="1941514"/>
            <a:ext cx="268816" cy="128587"/>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62" name="Line 202"/>
          <p:cNvSpPr>
            <a:spLocks noChangeShapeType="1"/>
          </p:cNvSpPr>
          <p:nvPr/>
        </p:nvSpPr>
        <p:spPr bwMode="auto">
          <a:xfrm>
            <a:off x="9215970" y="2070105"/>
            <a:ext cx="258233" cy="106363"/>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63" name="Line 203"/>
          <p:cNvSpPr>
            <a:spLocks noChangeShapeType="1"/>
          </p:cNvSpPr>
          <p:nvPr/>
        </p:nvSpPr>
        <p:spPr bwMode="auto">
          <a:xfrm>
            <a:off x="9474204" y="2176463"/>
            <a:ext cx="268817" cy="400050"/>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64" name="Line 204"/>
          <p:cNvSpPr>
            <a:spLocks noChangeShapeType="1"/>
          </p:cNvSpPr>
          <p:nvPr/>
        </p:nvSpPr>
        <p:spPr bwMode="auto">
          <a:xfrm>
            <a:off x="9743020" y="2576513"/>
            <a:ext cx="270933" cy="36512"/>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65" name="Line 205"/>
          <p:cNvSpPr>
            <a:spLocks noChangeShapeType="1"/>
          </p:cNvSpPr>
          <p:nvPr/>
        </p:nvSpPr>
        <p:spPr bwMode="auto">
          <a:xfrm>
            <a:off x="10013954" y="2613025"/>
            <a:ext cx="258233" cy="69850"/>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66" name="Line 206"/>
          <p:cNvSpPr>
            <a:spLocks noChangeShapeType="1"/>
          </p:cNvSpPr>
          <p:nvPr/>
        </p:nvSpPr>
        <p:spPr bwMode="auto">
          <a:xfrm>
            <a:off x="10272184" y="2682880"/>
            <a:ext cx="268816" cy="53975"/>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67" name="Line 207"/>
          <p:cNvSpPr>
            <a:spLocks noChangeShapeType="1"/>
          </p:cNvSpPr>
          <p:nvPr/>
        </p:nvSpPr>
        <p:spPr bwMode="auto">
          <a:xfrm>
            <a:off x="10541004" y="2736850"/>
            <a:ext cx="268817" cy="76200"/>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68" name="Line 208"/>
          <p:cNvSpPr>
            <a:spLocks noChangeShapeType="1"/>
          </p:cNvSpPr>
          <p:nvPr/>
        </p:nvSpPr>
        <p:spPr bwMode="auto">
          <a:xfrm>
            <a:off x="10809820" y="2813050"/>
            <a:ext cx="260349" cy="52388"/>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69" name="Line 209"/>
          <p:cNvSpPr>
            <a:spLocks noChangeShapeType="1"/>
          </p:cNvSpPr>
          <p:nvPr/>
        </p:nvSpPr>
        <p:spPr bwMode="auto">
          <a:xfrm>
            <a:off x="11070170" y="2865438"/>
            <a:ext cx="268817" cy="12700"/>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70" name="Line 210"/>
          <p:cNvSpPr>
            <a:spLocks noChangeShapeType="1"/>
          </p:cNvSpPr>
          <p:nvPr/>
        </p:nvSpPr>
        <p:spPr bwMode="auto">
          <a:xfrm>
            <a:off x="7624235" y="3035305"/>
            <a:ext cx="258233" cy="73025"/>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71" name="Line 211"/>
          <p:cNvSpPr>
            <a:spLocks noChangeShapeType="1"/>
          </p:cNvSpPr>
          <p:nvPr/>
        </p:nvSpPr>
        <p:spPr bwMode="auto">
          <a:xfrm>
            <a:off x="7882470" y="3108330"/>
            <a:ext cx="268817" cy="22225"/>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72" name="Line 212"/>
          <p:cNvSpPr>
            <a:spLocks noChangeShapeType="1"/>
          </p:cNvSpPr>
          <p:nvPr/>
        </p:nvSpPr>
        <p:spPr bwMode="auto">
          <a:xfrm flipV="1">
            <a:off x="8151284" y="3078168"/>
            <a:ext cx="268816" cy="52387"/>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73" name="Line 213"/>
          <p:cNvSpPr>
            <a:spLocks noChangeShapeType="1"/>
          </p:cNvSpPr>
          <p:nvPr/>
        </p:nvSpPr>
        <p:spPr bwMode="auto">
          <a:xfrm>
            <a:off x="8420104" y="3078163"/>
            <a:ext cx="258233" cy="63500"/>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74" name="Line 214"/>
          <p:cNvSpPr>
            <a:spLocks noChangeShapeType="1"/>
          </p:cNvSpPr>
          <p:nvPr/>
        </p:nvSpPr>
        <p:spPr bwMode="auto">
          <a:xfrm>
            <a:off x="8678337" y="3141663"/>
            <a:ext cx="268817" cy="6350"/>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75" name="Line 215"/>
          <p:cNvSpPr>
            <a:spLocks noChangeShapeType="1"/>
          </p:cNvSpPr>
          <p:nvPr/>
        </p:nvSpPr>
        <p:spPr bwMode="auto">
          <a:xfrm>
            <a:off x="8947151" y="3148013"/>
            <a:ext cx="268816" cy="11112"/>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76" name="Line 216"/>
          <p:cNvSpPr>
            <a:spLocks noChangeShapeType="1"/>
          </p:cNvSpPr>
          <p:nvPr/>
        </p:nvSpPr>
        <p:spPr bwMode="auto">
          <a:xfrm>
            <a:off x="9215970" y="3159125"/>
            <a:ext cx="258233" cy="1588"/>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77" name="Line 217"/>
          <p:cNvSpPr>
            <a:spLocks noChangeShapeType="1"/>
          </p:cNvSpPr>
          <p:nvPr/>
        </p:nvSpPr>
        <p:spPr bwMode="auto">
          <a:xfrm flipV="1">
            <a:off x="9474204" y="3130555"/>
            <a:ext cx="268817" cy="28575"/>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78" name="Line 218"/>
          <p:cNvSpPr>
            <a:spLocks noChangeShapeType="1"/>
          </p:cNvSpPr>
          <p:nvPr/>
        </p:nvSpPr>
        <p:spPr bwMode="auto">
          <a:xfrm flipV="1">
            <a:off x="9743020" y="3119438"/>
            <a:ext cx="270933" cy="11112"/>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79" name="Line 219"/>
          <p:cNvSpPr>
            <a:spLocks noChangeShapeType="1"/>
          </p:cNvSpPr>
          <p:nvPr/>
        </p:nvSpPr>
        <p:spPr bwMode="auto">
          <a:xfrm flipV="1">
            <a:off x="10013954" y="3108330"/>
            <a:ext cx="258233" cy="11113"/>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80" name="Line 220"/>
          <p:cNvSpPr>
            <a:spLocks noChangeShapeType="1"/>
          </p:cNvSpPr>
          <p:nvPr/>
        </p:nvSpPr>
        <p:spPr bwMode="auto">
          <a:xfrm flipV="1">
            <a:off x="10272184" y="3100393"/>
            <a:ext cx="268816" cy="7937"/>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81" name="Line 221"/>
          <p:cNvSpPr>
            <a:spLocks noChangeShapeType="1"/>
          </p:cNvSpPr>
          <p:nvPr/>
        </p:nvSpPr>
        <p:spPr bwMode="auto">
          <a:xfrm flipV="1">
            <a:off x="10541004" y="3089280"/>
            <a:ext cx="268817" cy="11113"/>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82" name="Line 222"/>
          <p:cNvSpPr>
            <a:spLocks noChangeShapeType="1"/>
          </p:cNvSpPr>
          <p:nvPr/>
        </p:nvSpPr>
        <p:spPr bwMode="auto">
          <a:xfrm flipV="1">
            <a:off x="10809820" y="3065463"/>
            <a:ext cx="260349" cy="23812"/>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83" name="Line 223"/>
          <p:cNvSpPr>
            <a:spLocks noChangeShapeType="1"/>
          </p:cNvSpPr>
          <p:nvPr/>
        </p:nvSpPr>
        <p:spPr bwMode="auto">
          <a:xfrm flipV="1">
            <a:off x="11070170" y="3054355"/>
            <a:ext cx="268817" cy="11113"/>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84" name="Line 224"/>
          <p:cNvSpPr>
            <a:spLocks noChangeShapeType="1"/>
          </p:cNvSpPr>
          <p:nvPr/>
        </p:nvSpPr>
        <p:spPr bwMode="auto">
          <a:xfrm>
            <a:off x="7624235" y="2919413"/>
            <a:ext cx="258233" cy="11112"/>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85" name="Line 225"/>
          <p:cNvSpPr>
            <a:spLocks noChangeShapeType="1"/>
          </p:cNvSpPr>
          <p:nvPr/>
        </p:nvSpPr>
        <p:spPr bwMode="auto">
          <a:xfrm flipV="1">
            <a:off x="7882470" y="2894013"/>
            <a:ext cx="268817" cy="36512"/>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86" name="Line 226"/>
          <p:cNvSpPr>
            <a:spLocks noChangeShapeType="1"/>
          </p:cNvSpPr>
          <p:nvPr/>
        </p:nvSpPr>
        <p:spPr bwMode="auto">
          <a:xfrm flipV="1">
            <a:off x="8151284" y="2835275"/>
            <a:ext cx="268816" cy="58738"/>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87" name="Line 227"/>
          <p:cNvSpPr>
            <a:spLocks noChangeShapeType="1"/>
          </p:cNvSpPr>
          <p:nvPr/>
        </p:nvSpPr>
        <p:spPr bwMode="auto">
          <a:xfrm flipV="1">
            <a:off x="8420104" y="2795593"/>
            <a:ext cx="258233" cy="39687"/>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88" name="Line 228"/>
          <p:cNvSpPr>
            <a:spLocks noChangeShapeType="1"/>
          </p:cNvSpPr>
          <p:nvPr/>
        </p:nvSpPr>
        <p:spPr bwMode="auto">
          <a:xfrm flipV="1">
            <a:off x="8678337" y="2736850"/>
            <a:ext cx="268817" cy="58738"/>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89" name="Line 229"/>
          <p:cNvSpPr>
            <a:spLocks noChangeShapeType="1"/>
          </p:cNvSpPr>
          <p:nvPr/>
        </p:nvSpPr>
        <p:spPr bwMode="auto">
          <a:xfrm flipV="1">
            <a:off x="8947151" y="2652718"/>
            <a:ext cx="268816" cy="84137"/>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90" name="Line 230"/>
          <p:cNvSpPr>
            <a:spLocks noChangeShapeType="1"/>
          </p:cNvSpPr>
          <p:nvPr/>
        </p:nvSpPr>
        <p:spPr bwMode="auto">
          <a:xfrm>
            <a:off x="9215970" y="2652718"/>
            <a:ext cx="258233" cy="53975"/>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91" name="Line 231"/>
          <p:cNvSpPr>
            <a:spLocks noChangeShapeType="1"/>
          </p:cNvSpPr>
          <p:nvPr/>
        </p:nvSpPr>
        <p:spPr bwMode="auto">
          <a:xfrm>
            <a:off x="9474204" y="2706688"/>
            <a:ext cx="268817" cy="95250"/>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92" name="Line 232"/>
          <p:cNvSpPr>
            <a:spLocks noChangeShapeType="1"/>
          </p:cNvSpPr>
          <p:nvPr/>
        </p:nvSpPr>
        <p:spPr bwMode="auto">
          <a:xfrm>
            <a:off x="9743020" y="2801943"/>
            <a:ext cx="270933" cy="33337"/>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93" name="Line 233"/>
          <p:cNvSpPr>
            <a:spLocks noChangeShapeType="1"/>
          </p:cNvSpPr>
          <p:nvPr/>
        </p:nvSpPr>
        <p:spPr bwMode="auto">
          <a:xfrm>
            <a:off x="10013954" y="2835275"/>
            <a:ext cx="258233" cy="71438"/>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94" name="Line 234"/>
          <p:cNvSpPr>
            <a:spLocks noChangeShapeType="1"/>
          </p:cNvSpPr>
          <p:nvPr/>
        </p:nvSpPr>
        <p:spPr bwMode="auto">
          <a:xfrm>
            <a:off x="10272184" y="2906713"/>
            <a:ext cx="268816" cy="88900"/>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95" name="Line 235"/>
          <p:cNvSpPr>
            <a:spLocks noChangeShapeType="1"/>
          </p:cNvSpPr>
          <p:nvPr/>
        </p:nvSpPr>
        <p:spPr bwMode="auto">
          <a:xfrm flipV="1">
            <a:off x="10541004" y="2984505"/>
            <a:ext cx="268817" cy="11113"/>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96" name="Line 236"/>
          <p:cNvSpPr>
            <a:spLocks noChangeShapeType="1"/>
          </p:cNvSpPr>
          <p:nvPr/>
        </p:nvSpPr>
        <p:spPr bwMode="auto">
          <a:xfrm flipV="1">
            <a:off x="10809820" y="2971800"/>
            <a:ext cx="260349" cy="12700"/>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97" name="Line 237"/>
          <p:cNvSpPr>
            <a:spLocks noChangeShapeType="1"/>
          </p:cNvSpPr>
          <p:nvPr/>
        </p:nvSpPr>
        <p:spPr bwMode="auto">
          <a:xfrm>
            <a:off x="11070170" y="2971800"/>
            <a:ext cx="268817" cy="0"/>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798" name="Oval 238"/>
          <p:cNvSpPr>
            <a:spLocks noChangeArrowheads="1"/>
          </p:cNvSpPr>
          <p:nvPr/>
        </p:nvSpPr>
        <p:spPr bwMode="auto">
          <a:xfrm>
            <a:off x="7556503" y="2359025"/>
            <a:ext cx="122767" cy="7620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799" name="Oval 239"/>
          <p:cNvSpPr>
            <a:spLocks noChangeArrowheads="1"/>
          </p:cNvSpPr>
          <p:nvPr/>
        </p:nvSpPr>
        <p:spPr bwMode="auto">
          <a:xfrm>
            <a:off x="7816854" y="2165350"/>
            <a:ext cx="120649" cy="7620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00" name="Oval 240"/>
          <p:cNvSpPr>
            <a:spLocks noChangeArrowheads="1"/>
          </p:cNvSpPr>
          <p:nvPr/>
        </p:nvSpPr>
        <p:spPr bwMode="auto">
          <a:xfrm>
            <a:off x="8085669" y="2005013"/>
            <a:ext cx="120651" cy="7620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01" name="Oval 241"/>
          <p:cNvSpPr>
            <a:spLocks noChangeArrowheads="1"/>
          </p:cNvSpPr>
          <p:nvPr/>
        </p:nvSpPr>
        <p:spPr bwMode="auto">
          <a:xfrm>
            <a:off x="8354487" y="1763715"/>
            <a:ext cx="122767" cy="77787"/>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02" name="Oval 242"/>
          <p:cNvSpPr>
            <a:spLocks noChangeArrowheads="1"/>
          </p:cNvSpPr>
          <p:nvPr/>
        </p:nvSpPr>
        <p:spPr bwMode="auto">
          <a:xfrm>
            <a:off x="8614833" y="1817688"/>
            <a:ext cx="120651" cy="7620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03" name="Oval 243"/>
          <p:cNvSpPr>
            <a:spLocks noChangeArrowheads="1"/>
          </p:cNvSpPr>
          <p:nvPr/>
        </p:nvSpPr>
        <p:spPr bwMode="auto">
          <a:xfrm>
            <a:off x="8883654" y="1901825"/>
            <a:ext cx="120649" cy="7620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04" name="Oval 244"/>
          <p:cNvSpPr>
            <a:spLocks noChangeArrowheads="1"/>
          </p:cNvSpPr>
          <p:nvPr/>
        </p:nvSpPr>
        <p:spPr bwMode="auto">
          <a:xfrm>
            <a:off x="9152469" y="2030413"/>
            <a:ext cx="120651" cy="7620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05" name="Oval 245"/>
          <p:cNvSpPr>
            <a:spLocks noChangeArrowheads="1"/>
          </p:cNvSpPr>
          <p:nvPr/>
        </p:nvSpPr>
        <p:spPr bwMode="auto">
          <a:xfrm>
            <a:off x="9410701" y="2135188"/>
            <a:ext cx="120651" cy="7620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06" name="Oval 246"/>
          <p:cNvSpPr>
            <a:spLocks noChangeArrowheads="1"/>
          </p:cNvSpPr>
          <p:nvPr/>
        </p:nvSpPr>
        <p:spPr bwMode="auto">
          <a:xfrm>
            <a:off x="9679521" y="2536825"/>
            <a:ext cx="120649" cy="7620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07" name="Oval 247"/>
          <p:cNvSpPr>
            <a:spLocks noChangeArrowheads="1"/>
          </p:cNvSpPr>
          <p:nvPr/>
        </p:nvSpPr>
        <p:spPr bwMode="auto">
          <a:xfrm>
            <a:off x="9948337" y="2570163"/>
            <a:ext cx="122767" cy="7620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08" name="Oval 248"/>
          <p:cNvSpPr>
            <a:spLocks noChangeArrowheads="1"/>
          </p:cNvSpPr>
          <p:nvPr/>
        </p:nvSpPr>
        <p:spPr bwMode="auto">
          <a:xfrm>
            <a:off x="10208688" y="2641600"/>
            <a:ext cx="120649" cy="7620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09" name="Oval 249"/>
          <p:cNvSpPr>
            <a:spLocks noChangeArrowheads="1"/>
          </p:cNvSpPr>
          <p:nvPr/>
        </p:nvSpPr>
        <p:spPr bwMode="auto">
          <a:xfrm>
            <a:off x="10477501" y="2693988"/>
            <a:ext cx="120651" cy="7620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10" name="Oval 250"/>
          <p:cNvSpPr>
            <a:spLocks noChangeArrowheads="1"/>
          </p:cNvSpPr>
          <p:nvPr/>
        </p:nvSpPr>
        <p:spPr bwMode="auto">
          <a:xfrm>
            <a:off x="10746321" y="2770193"/>
            <a:ext cx="120649" cy="77787"/>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11" name="Oval 251"/>
          <p:cNvSpPr>
            <a:spLocks noChangeArrowheads="1"/>
          </p:cNvSpPr>
          <p:nvPr/>
        </p:nvSpPr>
        <p:spPr bwMode="auto">
          <a:xfrm>
            <a:off x="11006669" y="2824163"/>
            <a:ext cx="120651" cy="7620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12" name="Oval 252"/>
          <p:cNvSpPr>
            <a:spLocks noChangeArrowheads="1"/>
          </p:cNvSpPr>
          <p:nvPr/>
        </p:nvSpPr>
        <p:spPr bwMode="auto">
          <a:xfrm>
            <a:off x="11275484" y="2835275"/>
            <a:ext cx="118533" cy="7620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13" name="Rectangle 253"/>
          <p:cNvSpPr>
            <a:spLocks noChangeArrowheads="1"/>
          </p:cNvSpPr>
          <p:nvPr/>
        </p:nvSpPr>
        <p:spPr bwMode="auto">
          <a:xfrm>
            <a:off x="7556503" y="2995613"/>
            <a:ext cx="122767"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14" name="Rectangle 254"/>
          <p:cNvSpPr>
            <a:spLocks noChangeArrowheads="1"/>
          </p:cNvSpPr>
          <p:nvPr/>
        </p:nvSpPr>
        <p:spPr bwMode="auto">
          <a:xfrm>
            <a:off x="7816854" y="3065463"/>
            <a:ext cx="120649"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15" name="Rectangle 255"/>
          <p:cNvSpPr>
            <a:spLocks noChangeArrowheads="1"/>
          </p:cNvSpPr>
          <p:nvPr/>
        </p:nvSpPr>
        <p:spPr bwMode="auto">
          <a:xfrm>
            <a:off x="8085669" y="3089275"/>
            <a:ext cx="120651"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16" name="Rectangle 256"/>
          <p:cNvSpPr>
            <a:spLocks noChangeArrowheads="1"/>
          </p:cNvSpPr>
          <p:nvPr/>
        </p:nvSpPr>
        <p:spPr bwMode="auto">
          <a:xfrm>
            <a:off x="8354487" y="3035300"/>
            <a:ext cx="122767" cy="77788"/>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17" name="Rectangle 257"/>
          <p:cNvSpPr>
            <a:spLocks noChangeArrowheads="1"/>
          </p:cNvSpPr>
          <p:nvPr/>
        </p:nvSpPr>
        <p:spPr bwMode="auto">
          <a:xfrm>
            <a:off x="8614833" y="3100393"/>
            <a:ext cx="120651" cy="77787"/>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18" name="Rectangle 258"/>
          <p:cNvSpPr>
            <a:spLocks noChangeArrowheads="1"/>
          </p:cNvSpPr>
          <p:nvPr/>
        </p:nvSpPr>
        <p:spPr bwMode="auto">
          <a:xfrm>
            <a:off x="8883654" y="3108325"/>
            <a:ext cx="120649"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19" name="Rectangle 259"/>
          <p:cNvSpPr>
            <a:spLocks noChangeArrowheads="1"/>
          </p:cNvSpPr>
          <p:nvPr/>
        </p:nvSpPr>
        <p:spPr bwMode="auto">
          <a:xfrm>
            <a:off x="9152469" y="3119438"/>
            <a:ext cx="120651"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20" name="Rectangle 260"/>
          <p:cNvSpPr>
            <a:spLocks noChangeArrowheads="1"/>
          </p:cNvSpPr>
          <p:nvPr/>
        </p:nvSpPr>
        <p:spPr bwMode="auto">
          <a:xfrm>
            <a:off x="9410701" y="3119438"/>
            <a:ext cx="120651"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21" name="Rectangle 261"/>
          <p:cNvSpPr>
            <a:spLocks noChangeArrowheads="1"/>
          </p:cNvSpPr>
          <p:nvPr/>
        </p:nvSpPr>
        <p:spPr bwMode="auto">
          <a:xfrm>
            <a:off x="9679521" y="3089275"/>
            <a:ext cx="120649"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22" name="Rectangle 262"/>
          <p:cNvSpPr>
            <a:spLocks noChangeArrowheads="1"/>
          </p:cNvSpPr>
          <p:nvPr/>
        </p:nvSpPr>
        <p:spPr bwMode="auto">
          <a:xfrm>
            <a:off x="9948337" y="3078163"/>
            <a:ext cx="122767"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23" name="Rectangle 263"/>
          <p:cNvSpPr>
            <a:spLocks noChangeArrowheads="1"/>
          </p:cNvSpPr>
          <p:nvPr/>
        </p:nvSpPr>
        <p:spPr bwMode="auto">
          <a:xfrm>
            <a:off x="10208688" y="3065463"/>
            <a:ext cx="120649"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24" name="Rectangle 264"/>
          <p:cNvSpPr>
            <a:spLocks noChangeArrowheads="1"/>
          </p:cNvSpPr>
          <p:nvPr/>
        </p:nvSpPr>
        <p:spPr bwMode="auto">
          <a:xfrm>
            <a:off x="10477501" y="3060700"/>
            <a:ext cx="120651"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25" name="Rectangle 265"/>
          <p:cNvSpPr>
            <a:spLocks noChangeArrowheads="1"/>
          </p:cNvSpPr>
          <p:nvPr/>
        </p:nvSpPr>
        <p:spPr bwMode="auto">
          <a:xfrm>
            <a:off x="10746321" y="3049588"/>
            <a:ext cx="120649"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26" name="Rectangle 266"/>
          <p:cNvSpPr>
            <a:spLocks noChangeArrowheads="1"/>
          </p:cNvSpPr>
          <p:nvPr/>
        </p:nvSpPr>
        <p:spPr bwMode="auto">
          <a:xfrm>
            <a:off x="11006669" y="3024188"/>
            <a:ext cx="120651"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27" name="Rectangle 267"/>
          <p:cNvSpPr>
            <a:spLocks noChangeArrowheads="1"/>
          </p:cNvSpPr>
          <p:nvPr/>
        </p:nvSpPr>
        <p:spPr bwMode="auto">
          <a:xfrm>
            <a:off x="11275484" y="3013075"/>
            <a:ext cx="118533" cy="7620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28" name="Freeform 268"/>
          <p:cNvSpPr>
            <a:spLocks/>
          </p:cNvSpPr>
          <p:nvPr/>
        </p:nvSpPr>
        <p:spPr bwMode="auto">
          <a:xfrm>
            <a:off x="7556504" y="2878138"/>
            <a:ext cx="131233" cy="80962"/>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29" name="Freeform 269"/>
          <p:cNvSpPr>
            <a:spLocks/>
          </p:cNvSpPr>
          <p:nvPr/>
        </p:nvSpPr>
        <p:spPr bwMode="auto">
          <a:xfrm>
            <a:off x="7816854" y="2889250"/>
            <a:ext cx="131233" cy="825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30" name="Freeform 270"/>
          <p:cNvSpPr>
            <a:spLocks/>
          </p:cNvSpPr>
          <p:nvPr/>
        </p:nvSpPr>
        <p:spPr bwMode="auto">
          <a:xfrm>
            <a:off x="8085670" y="2854325"/>
            <a:ext cx="131233" cy="825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31" name="Freeform 271"/>
          <p:cNvSpPr>
            <a:spLocks/>
          </p:cNvSpPr>
          <p:nvPr/>
        </p:nvSpPr>
        <p:spPr bwMode="auto">
          <a:xfrm>
            <a:off x="8354488" y="2795588"/>
            <a:ext cx="131233" cy="825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32" name="Freeform 272"/>
          <p:cNvSpPr>
            <a:spLocks/>
          </p:cNvSpPr>
          <p:nvPr/>
        </p:nvSpPr>
        <p:spPr bwMode="auto">
          <a:xfrm>
            <a:off x="8614837" y="2754313"/>
            <a:ext cx="131233" cy="80962"/>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33" name="Freeform 273"/>
          <p:cNvSpPr>
            <a:spLocks/>
          </p:cNvSpPr>
          <p:nvPr/>
        </p:nvSpPr>
        <p:spPr bwMode="auto">
          <a:xfrm>
            <a:off x="8883654" y="2693988"/>
            <a:ext cx="131233" cy="825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34" name="Freeform 274"/>
          <p:cNvSpPr>
            <a:spLocks/>
          </p:cNvSpPr>
          <p:nvPr/>
        </p:nvSpPr>
        <p:spPr bwMode="auto">
          <a:xfrm>
            <a:off x="9152470" y="2613030"/>
            <a:ext cx="131233" cy="80963"/>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35" name="Freeform 275"/>
          <p:cNvSpPr>
            <a:spLocks/>
          </p:cNvSpPr>
          <p:nvPr/>
        </p:nvSpPr>
        <p:spPr bwMode="auto">
          <a:xfrm>
            <a:off x="9410704" y="2665413"/>
            <a:ext cx="131233" cy="825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36" name="Freeform 276"/>
          <p:cNvSpPr>
            <a:spLocks/>
          </p:cNvSpPr>
          <p:nvPr/>
        </p:nvSpPr>
        <p:spPr bwMode="auto">
          <a:xfrm>
            <a:off x="9679521" y="2759075"/>
            <a:ext cx="131233" cy="825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37" name="Freeform 277"/>
          <p:cNvSpPr>
            <a:spLocks/>
          </p:cNvSpPr>
          <p:nvPr/>
        </p:nvSpPr>
        <p:spPr bwMode="auto">
          <a:xfrm>
            <a:off x="9948337" y="2795588"/>
            <a:ext cx="131233" cy="825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38" name="Freeform 278"/>
          <p:cNvSpPr>
            <a:spLocks/>
          </p:cNvSpPr>
          <p:nvPr/>
        </p:nvSpPr>
        <p:spPr bwMode="auto">
          <a:xfrm>
            <a:off x="10208688" y="2865438"/>
            <a:ext cx="131233" cy="825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39" name="Freeform 279"/>
          <p:cNvSpPr>
            <a:spLocks/>
          </p:cNvSpPr>
          <p:nvPr/>
        </p:nvSpPr>
        <p:spPr bwMode="auto">
          <a:xfrm>
            <a:off x="10477500" y="2954338"/>
            <a:ext cx="129117" cy="80962"/>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40" name="Freeform 280"/>
          <p:cNvSpPr>
            <a:spLocks/>
          </p:cNvSpPr>
          <p:nvPr/>
        </p:nvSpPr>
        <p:spPr bwMode="auto">
          <a:xfrm>
            <a:off x="10746319" y="2941638"/>
            <a:ext cx="129116" cy="825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41" name="Freeform 281"/>
          <p:cNvSpPr>
            <a:spLocks/>
          </p:cNvSpPr>
          <p:nvPr/>
        </p:nvSpPr>
        <p:spPr bwMode="auto">
          <a:xfrm>
            <a:off x="11006668" y="2930525"/>
            <a:ext cx="129117" cy="825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42" name="Freeform 282"/>
          <p:cNvSpPr>
            <a:spLocks/>
          </p:cNvSpPr>
          <p:nvPr/>
        </p:nvSpPr>
        <p:spPr bwMode="auto">
          <a:xfrm>
            <a:off x="11275484" y="2930525"/>
            <a:ext cx="127000" cy="82550"/>
          </a:xfrm>
          <a:custGeom>
            <a:avLst/>
            <a:gdLst/>
            <a:ahLst/>
            <a:cxnLst>
              <a:cxn ang="0">
                <a:pos x="42" y="0"/>
              </a:cxn>
              <a:cxn ang="0">
                <a:pos x="83" y="84"/>
              </a:cxn>
              <a:cxn ang="0">
                <a:pos x="0" y="84"/>
              </a:cxn>
              <a:cxn ang="0">
                <a:pos x="42" y="0"/>
              </a:cxn>
            </a:cxnLst>
            <a:rect l="0" t="0" r="r" b="b"/>
            <a:pathLst>
              <a:path w="83" h="84">
                <a:moveTo>
                  <a:pt x="42" y="0"/>
                </a:moveTo>
                <a:lnTo>
                  <a:pt x="83"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43" name="Oval 283"/>
          <p:cNvSpPr>
            <a:spLocks noChangeArrowheads="1"/>
          </p:cNvSpPr>
          <p:nvPr/>
        </p:nvSpPr>
        <p:spPr bwMode="auto">
          <a:xfrm>
            <a:off x="10248900" y="1830391"/>
            <a:ext cx="101600" cy="65087"/>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29956" name="Rectangle 284"/>
          <p:cNvSpPr>
            <a:spLocks noChangeArrowheads="1"/>
          </p:cNvSpPr>
          <p:nvPr/>
        </p:nvSpPr>
        <p:spPr bwMode="auto">
          <a:xfrm>
            <a:off x="10498667" y="1801813"/>
            <a:ext cx="18274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DA</a:t>
            </a:r>
            <a:endParaRPr lang="en-US" sz="1200">
              <a:solidFill>
                <a:srgbClr val="000000"/>
              </a:solidFill>
              <a:latin typeface="Arial Narrow" charset="0"/>
              <a:ea typeface="ＭＳ Ｐゴシック" charset="-128"/>
            </a:endParaRPr>
          </a:p>
        </p:txBody>
      </p:sp>
      <p:sp>
        <p:nvSpPr>
          <p:cNvPr id="322845" name="Rectangle 285"/>
          <p:cNvSpPr>
            <a:spLocks noChangeArrowheads="1"/>
          </p:cNvSpPr>
          <p:nvPr/>
        </p:nvSpPr>
        <p:spPr bwMode="auto">
          <a:xfrm>
            <a:off x="10248900" y="1990725"/>
            <a:ext cx="101600" cy="65088"/>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29958" name="Rectangle 286"/>
          <p:cNvSpPr>
            <a:spLocks noChangeArrowheads="1"/>
          </p:cNvSpPr>
          <p:nvPr/>
        </p:nvSpPr>
        <p:spPr bwMode="auto">
          <a:xfrm>
            <a:off x="10502903" y="1957388"/>
            <a:ext cx="447623"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DOPAC</a:t>
            </a:r>
            <a:endParaRPr lang="en-US" sz="1200">
              <a:solidFill>
                <a:srgbClr val="000000"/>
              </a:solidFill>
              <a:latin typeface="Arial Narrow" charset="0"/>
              <a:ea typeface="ＭＳ Ｐゴシック" charset="-128"/>
            </a:endParaRPr>
          </a:p>
        </p:txBody>
      </p:sp>
      <p:sp>
        <p:nvSpPr>
          <p:cNvPr id="322847" name="Freeform 287"/>
          <p:cNvSpPr>
            <a:spLocks/>
          </p:cNvSpPr>
          <p:nvPr/>
        </p:nvSpPr>
        <p:spPr bwMode="auto">
          <a:xfrm>
            <a:off x="10248901" y="2147893"/>
            <a:ext cx="110067" cy="73025"/>
          </a:xfrm>
          <a:custGeom>
            <a:avLst/>
            <a:gdLst/>
            <a:ahLst/>
            <a:cxnLst>
              <a:cxn ang="0">
                <a:pos x="36" y="0"/>
              </a:cxn>
              <a:cxn ang="0">
                <a:pos x="72" y="72"/>
              </a:cxn>
              <a:cxn ang="0">
                <a:pos x="0" y="72"/>
              </a:cxn>
              <a:cxn ang="0">
                <a:pos x="36" y="0"/>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29960" name="Rectangle 288"/>
          <p:cNvSpPr>
            <a:spLocks noChangeArrowheads="1"/>
          </p:cNvSpPr>
          <p:nvPr/>
        </p:nvSpPr>
        <p:spPr bwMode="auto">
          <a:xfrm>
            <a:off x="10502904" y="2119313"/>
            <a:ext cx="258469"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HVA</a:t>
            </a:r>
            <a:endParaRPr lang="en-US" sz="1200">
              <a:solidFill>
                <a:srgbClr val="000000"/>
              </a:solidFill>
              <a:latin typeface="Arial Narrow" charset="0"/>
              <a:ea typeface="ＭＳ Ｐゴシック" charset="-128"/>
            </a:endParaRPr>
          </a:p>
        </p:txBody>
      </p:sp>
      <p:sp>
        <p:nvSpPr>
          <p:cNvPr id="29961" name="Rectangle 289"/>
          <p:cNvSpPr>
            <a:spLocks noChangeArrowheads="1"/>
          </p:cNvSpPr>
          <p:nvPr/>
        </p:nvSpPr>
        <p:spPr bwMode="auto">
          <a:xfrm>
            <a:off x="7382936" y="1281113"/>
            <a:ext cx="716543"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Accumbens</a:t>
            </a:r>
            <a:endParaRPr lang="en-US" sz="1200">
              <a:solidFill>
                <a:srgbClr val="000000"/>
              </a:solidFill>
              <a:latin typeface="Arial Narrow" charset="0"/>
              <a:ea typeface="ＭＳ Ｐゴシック" charset="-128"/>
            </a:endParaRPr>
          </a:p>
        </p:txBody>
      </p:sp>
      <p:sp>
        <p:nvSpPr>
          <p:cNvPr id="322850" name="Line 290"/>
          <p:cNvSpPr>
            <a:spLocks noChangeShapeType="1"/>
          </p:cNvSpPr>
          <p:nvPr/>
        </p:nvSpPr>
        <p:spPr bwMode="auto">
          <a:xfrm>
            <a:off x="7048500" y="3011488"/>
            <a:ext cx="52917" cy="0"/>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29963" name="Text Box 291"/>
          <p:cNvSpPr txBox="1">
            <a:spLocks noChangeArrowheads="1"/>
          </p:cNvSpPr>
          <p:nvPr/>
        </p:nvSpPr>
        <p:spPr bwMode="auto">
          <a:xfrm>
            <a:off x="9950452" y="1306514"/>
            <a:ext cx="1156086" cy="400110"/>
          </a:xfrm>
          <a:prstGeom prst="rect">
            <a:avLst/>
          </a:prstGeom>
          <a:noFill/>
          <a:ln w="9525">
            <a:noFill/>
            <a:miter lim="800000"/>
            <a:headEnd/>
            <a:tailEnd/>
          </a:ln>
        </p:spPr>
        <p:txBody>
          <a:bodyPr wrap="none">
            <a:spAutoFit/>
          </a:bodyPr>
          <a:lstStyle/>
          <a:p>
            <a:pPr fontAlgn="base">
              <a:spcBef>
                <a:spcPct val="0"/>
              </a:spcBef>
              <a:spcAft>
                <a:spcPct val="0"/>
              </a:spcAft>
            </a:pPr>
            <a:r>
              <a:rPr lang="en-US" sz="2000" b="1">
                <a:solidFill>
                  <a:srgbClr val="FFD41F"/>
                </a:solidFill>
                <a:latin typeface="Arial Narrow" charset="0"/>
                <a:ea typeface="ＭＳ Ｐゴシック" charset="-128"/>
              </a:rPr>
              <a:t>COCAINE</a:t>
            </a:r>
          </a:p>
        </p:txBody>
      </p:sp>
      <p:sp>
        <p:nvSpPr>
          <p:cNvPr id="322852" name="Line 292"/>
          <p:cNvSpPr>
            <a:spLocks noChangeShapeType="1"/>
          </p:cNvSpPr>
          <p:nvPr/>
        </p:nvSpPr>
        <p:spPr bwMode="auto">
          <a:xfrm>
            <a:off x="7137400" y="4270375"/>
            <a:ext cx="2117" cy="1485900"/>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53" name="Line 293"/>
          <p:cNvSpPr>
            <a:spLocks noChangeShapeType="1"/>
          </p:cNvSpPr>
          <p:nvPr/>
        </p:nvSpPr>
        <p:spPr bwMode="auto">
          <a:xfrm>
            <a:off x="7090837" y="6165850"/>
            <a:ext cx="46567" cy="1588"/>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54" name="Line 294"/>
          <p:cNvSpPr>
            <a:spLocks noChangeShapeType="1"/>
          </p:cNvSpPr>
          <p:nvPr/>
        </p:nvSpPr>
        <p:spPr bwMode="auto">
          <a:xfrm rot="-2677329" flipH="1" flipV="1">
            <a:off x="7031567" y="5768980"/>
            <a:ext cx="169333" cy="4763"/>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55" name="Line 295"/>
          <p:cNvSpPr>
            <a:spLocks noChangeShapeType="1"/>
          </p:cNvSpPr>
          <p:nvPr/>
        </p:nvSpPr>
        <p:spPr bwMode="auto">
          <a:xfrm>
            <a:off x="7090837" y="5495925"/>
            <a:ext cx="46567" cy="1588"/>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56" name="Line 296"/>
          <p:cNvSpPr>
            <a:spLocks noChangeShapeType="1"/>
          </p:cNvSpPr>
          <p:nvPr/>
        </p:nvSpPr>
        <p:spPr bwMode="auto">
          <a:xfrm>
            <a:off x="7090837" y="5086350"/>
            <a:ext cx="46567" cy="1588"/>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57" name="Line 297"/>
          <p:cNvSpPr>
            <a:spLocks noChangeShapeType="1"/>
          </p:cNvSpPr>
          <p:nvPr/>
        </p:nvSpPr>
        <p:spPr bwMode="auto">
          <a:xfrm>
            <a:off x="7090837" y="4679950"/>
            <a:ext cx="46567" cy="0"/>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58" name="Line 298"/>
          <p:cNvSpPr>
            <a:spLocks noChangeShapeType="1"/>
          </p:cNvSpPr>
          <p:nvPr/>
        </p:nvSpPr>
        <p:spPr bwMode="auto">
          <a:xfrm>
            <a:off x="7090837" y="4270375"/>
            <a:ext cx="46567" cy="1588"/>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29971" name="Rectangle 299"/>
          <p:cNvSpPr>
            <a:spLocks noChangeArrowheads="1"/>
          </p:cNvSpPr>
          <p:nvPr/>
        </p:nvSpPr>
        <p:spPr bwMode="auto">
          <a:xfrm>
            <a:off x="6932084" y="6107113"/>
            <a:ext cx="7053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0</a:t>
            </a:r>
            <a:endParaRPr lang="en-US" sz="1200">
              <a:solidFill>
                <a:srgbClr val="000000"/>
              </a:solidFill>
              <a:latin typeface="Arial Narrow" charset="0"/>
              <a:ea typeface="ＭＳ Ｐゴシック" charset="-128"/>
            </a:endParaRPr>
          </a:p>
        </p:txBody>
      </p:sp>
      <p:sp>
        <p:nvSpPr>
          <p:cNvPr id="29972" name="Rectangle 300"/>
          <p:cNvSpPr>
            <a:spLocks noChangeArrowheads="1"/>
          </p:cNvSpPr>
          <p:nvPr/>
        </p:nvSpPr>
        <p:spPr bwMode="auto">
          <a:xfrm>
            <a:off x="6756400" y="5435601"/>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100</a:t>
            </a:r>
            <a:endParaRPr lang="en-US" sz="1200">
              <a:solidFill>
                <a:srgbClr val="000000"/>
              </a:solidFill>
              <a:latin typeface="Arial Narrow" charset="0"/>
              <a:ea typeface="ＭＳ Ｐゴシック" charset="-128"/>
            </a:endParaRPr>
          </a:p>
        </p:txBody>
      </p:sp>
      <p:sp>
        <p:nvSpPr>
          <p:cNvPr id="29973" name="Rectangle 301"/>
          <p:cNvSpPr>
            <a:spLocks noChangeArrowheads="1"/>
          </p:cNvSpPr>
          <p:nvPr/>
        </p:nvSpPr>
        <p:spPr bwMode="auto">
          <a:xfrm>
            <a:off x="6756400" y="5024438"/>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150</a:t>
            </a:r>
            <a:endParaRPr lang="en-US" sz="1200">
              <a:solidFill>
                <a:srgbClr val="000000"/>
              </a:solidFill>
              <a:latin typeface="Arial Narrow" charset="0"/>
              <a:ea typeface="ＭＳ Ｐゴシック" charset="-128"/>
            </a:endParaRPr>
          </a:p>
        </p:txBody>
      </p:sp>
      <p:sp>
        <p:nvSpPr>
          <p:cNvPr id="29974" name="Rectangle 302"/>
          <p:cNvSpPr>
            <a:spLocks noChangeArrowheads="1"/>
          </p:cNvSpPr>
          <p:nvPr/>
        </p:nvSpPr>
        <p:spPr bwMode="auto">
          <a:xfrm>
            <a:off x="6756400" y="4621213"/>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200</a:t>
            </a:r>
            <a:endParaRPr lang="en-US" sz="1200">
              <a:solidFill>
                <a:srgbClr val="000000"/>
              </a:solidFill>
              <a:latin typeface="Arial Narrow" charset="0"/>
              <a:ea typeface="ＭＳ Ｐゴシック" charset="-128"/>
            </a:endParaRPr>
          </a:p>
        </p:txBody>
      </p:sp>
      <p:sp>
        <p:nvSpPr>
          <p:cNvPr id="29975" name="Rectangle 303"/>
          <p:cNvSpPr>
            <a:spLocks noChangeArrowheads="1"/>
          </p:cNvSpPr>
          <p:nvPr/>
        </p:nvSpPr>
        <p:spPr bwMode="auto">
          <a:xfrm>
            <a:off x="6756400" y="4214813"/>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250</a:t>
            </a:r>
            <a:endParaRPr lang="en-US" sz="1200">
              <a:solidFill>
                <a:srgbClr val="000000"/>
              </a:solidFill>
              <a:latin typeface="Arial Narrow" charset="0"/>
              <a:ea typeface="ＭＳ Ｐゴシック" charset="-128"/>
            </a:endParaRPr>
          </a:p>
        </p:txBody>
      </p:sp>
      <p:sp>
        <p:nvSpPr>
          <p:cNvPr id="322864" name="Line 304"/>
          <p:cNvSpPr>
            <a:spLocks noChangeShapeType="1"/>
          </p:cNvSpPr>
          <p:nvPr/>
        </p:nvSpPr>
        <p:spPr bwMode="auto">
          <a:xfrm>
            <a:off x="7344833" y="6129343"/>
            <a:ext cx="4150784" cy="158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65" name="Line 305"/>
          <p:cNvSpPr>
            <a:spLocks noChangeShapeType="1"/>
          </p:cNvSpPr>
          <p:nvPr/>
        </p:nvSpPr>
        <p:spPr bwMode="auto">
          <a:xfrm flipV="1">
            <a:off x="7344833" y="6129343"/>
            <a:ext cx="0" cy="3333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66" name="Line 306"/>
          <p:cNvSpPr>
            <a:spLocks noChangeShapeType="1"/>
          </p:cNvSpPr>
          <p:nvPr/>
        </p:nvSpPr>
        <p:spPr bwMode="auto">
          <a:xfrm flipV="1">
            <a:off x="7622117" y="6129343"/>
            <a:ext cx="0" cy="3333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67" name="Line 307"/>
          <p:cNvSpPr>
            <a:spLocks noChangeShapeType="1"/>
          </p:cNvSpPr>
          <p:nvPr/>
        </p:nvSpPr>
        <p:spPr bwMode="auto">
          <a:xfrm flipV="1">
            <a:off x="7897287" y="6129343"/>
            <a:ext cx="2116" cy="3333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68" name="Line 308"/>
          <p:cNvSpPr>
            <a:spLocks noChangeShapeType="1"/>
          </p:cNvSpPr>
          <p:nvPr/>
        </p:nvSpPr>
        <p:spPr bwMode="auto">
          <a:xfrm flipV="1">
            <a:off x="8174568" y="6129343"/>
            <a:ext cx="2117" cy="3333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69" name="Line 309"/>
          <p:cNvSpPr>
            <a:spLocks noChangeShapeType="1"/>
          </p:cNvSpPr>
          <p:nvPr/>
        </p:nvSpPr>
        <p:spPr bwMode="auto">
          <a:xfrm flipV="1">
            <a:off x="8451851" y="6129343"/>
            <a:ext cx="2116" cy="3333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70" name="Line 310"/>
          <p:cNvSpPr>
            <a:spLocks noChangeShapeType="1"/>
          </p:cNvSpPr>
          <p:nvPr/>
        </p:nvSpPr>
        <p:spPr bwMode="auto">
          <a:xfrm flipV="1">
            <a:off x="8729136" y="6129343"/>
            <a:ext cx="2117" cy="3333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71" name="Line 311"/>
          <p:cNvSpPr>
            <a:spLocks noChangeShapeType="1"/>
          </p:cNvSpPr>
          <p:nvPr/>
        </p:nvSpPr>
        <p:spPr bwMode="auto">
          <a:xfrm flipV="1">
            <a:off x="9008533" y="6129343"/>
            <a:ext cx="0" cy="3333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72" name="Line 312"/>
          <p:cNvSpPr>
            <a:spLocks noChangeShapeType="1"/>
          </p:cNvSpPr>
          <p:nvPr/>
        </p:nvSpPr>
        <p:spPr bwMode="auto">
          <a:xfrm flipV="1">
            <a:off x="9285817" y="6129343"/>
            <a:ext cx="0" cy="3333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73" name="Line 313"/>
          <p:cNvSpPr>
            <a:spLocks noChangeShapeType="1"/>
          </p:cNvSpPr>
          <p:nvPr/>
        </p:nvSpPr>
        <p:spPr bwMode="auto">
          <a:xfrm flipV="1">
            <a:off x="9554633" y="6129343"/>
            <a:ext cx="0" cy="3333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74" name="Line 314"/>
          <p:cNvSpPr>
            <a:spLocks noChangeShapeType="1"/>
          </p:cNvSpPr>
          <p:nvPr/>
        </p:nvSpPr>
        <p:spPr bwMode="auto">
          <a:xfrm flipV="1">
            <a:off x="9831917" y="6129343"/>
            <a:ext cx="0" cy="3333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75" name="Line 315"/>
          <p:cNvSpPr>
            <a:spLocks noChangeShapeType="1"/>
          </p:cNvSpPr>
          <p:nvPr/>
        </p:nvSpPr>
        <p:spPr bwMode="auto">
          <a:xfrm flipV="1">
            <a:off x="10109200" y="6129343"/>
            <a:ext cx="2117" cy="3333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76" name="Line 316"/>
          <p:cNvSpPr>
            <a:spLocks noChangeShapeType="1"/>
          </p:cNvSpPr>
          <p:nvPr/>
        </p:nvSpPr>
        <p:spPr bwMode="auto">
          <a:xfrm flipV="1">
            <a:off x="10386487" y="6129343"/>
            <a:ext cx="2116" cy="3333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77" name="Line 317"/>
          <p:cNvSpPr>
            <a:spLocks noChangeShapeType="1"/>
          </p:cNvSpPr>
          <p:nvPr/>
        </p:nvSpPr>
        <p:spPr bwMode="auto">
          <a:xfrm flipV="1">
            <a:off x="10663768" y="6129343"/>
            <a:ext cx="2117" cy="3333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78" name="Line 318"/>
          <p:cNvSpPr>
            <a:spLocks noChangeShapeType="1"/>
          </p:cNvSpPr>
          <p:nvPr/>
        </p:nvSpPr>
        <p:spPr bwMode="auto">
          <a:xfrm flipV="1">
            <a:off x="10941051" y="6129343"/>
            <a:ext cx="2116" cy="3333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79" name="Line 319"/>
          <p:cNvSpPr>
            <a:spLocks noChangeShapeType="1"/>
          </p:cNvSpPr>
          <p:nvPr/>
        </p:nvSpPr>
        <p:spPr bwMode="auto">
          <a:xfrm flipV="1">
            <a:off x="11220451" y="6129343"/>
            <a:ext cx="0" cy="3333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80" name="Line 320"/>
          <p:cNvSpPr>
            <a:spLocks noChangeShapeType="1"/>
          </p:cNvSpPr>
          <p:nvPr/>
        </p:nvSpPr>
        <p:spPr bwMode="auto">
          <a:xfrm flipV="1">
            <a:off x="11495617" y="6129343"/>
            <a:ext cx="0" cy="3333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29993" name="Rectangle 321"/>
          <p:cNvSpPr>
            <a:spLocks noChangeArrowheads="1"/>
          </p:cNvSpPr>
          <p:nvPr/>
        </p:nvSpPr>
        <p:spPr bwMode="auto">
          <a:xfrm>
            <a:off x="7304618" y="6221413"/>
            <a:ext cx="7053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0</a:t>
            </a:r>
            <a:endParaRPr lang="en-US" sz="1200">
              <a:solidFill>
                <a:srgbClr val="000000"/>
              </a:solidFill>
              <a:latin typeface="Arial Narrow" charset="0"/>
              <a:ea typeface="ＭＳ Ｐゴシック" charset="-128"/>
            </a:endParaRPr>
          </a:p>
        </p:txBody>
      </p:sp>
      <p:sp>
        <p:nvSpPr>
          <p:cNvPr id="29994" name="Rectangle 322"/>
          <p:cNvSpPr>
            <a:spLocks noChangeArrowheads="1"/>
          </p:cNvSpPr>
          <p:nvPr/>
        </p:nvSpPr>
        <p:spPr bwMode="auto">
          <a:xfrm>
            <a:off x="8134351" y="6221413"/>
            <a:ext cx="7053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1</a:t>
            </a:r>
            <a:endParaRPr lang="en-US" sz="1200">
              <a:solidFill>
                <a:srgbClr val="000000"/>
              </a:solidFill>
              <a:latin typeface="Arial Narrow" charset="0"/>
              <a:ea typeface="ＭＳ Ｐゴシック" charset="-128"/>
            </a:endParaRPr>
          </a:p>
        </p:txBody>
      </p:sp>
      <p:sp>
        <p:nvSpPr>
          <p:cNvPr id="29995" name="Rectangle 323"/>
          <p:cNvSpPr>
            <a:spLocks noChangeArrowheads="1"/>
          </p:cNvSpPr>
          <p:nvPr/>
        </p:nvSpPr>
        <p:spPr bwMode="auto">
          <a:xfrm>
            <a:off x="8968319" y="6221413"/>
            <a:ext cx="7053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2</a:t>
            </a:r>
            <a:endParaRPr lang="en-US" sz="1200">
              <a:solidFill>
                <a:srgbClr val="000000"/>
              </a:solidFill>
              <a:latin typeface="Arial Narrow" charset="0"/>
              <a:ea typeface="ＭＳ Ｐゴシック" charset="-128"/>
            </a:endParaRPr>
          </a:p>
        </p:txBody>
      </p:sp>
      <p:sp>
        <p:nvSpPr>
          <p:cNvPr id="29996" name="Rectangle 324"/>
          <p:cNvSpPr>
            <a:spLocks noChangeArrowheads="1"/>
          </p:cNvSpPr>
          <p:nvPr/>
        </p:nvSpPr>
        <p:spPr bwMode="auto">
          <a:xfrm>
            <a:off x="9789584" y="6221413"/>
            <a:ext cx="7053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3</a:t>
            </a:r>
            <a:endParaRPr lang="en-US" sz="1200">
              <a:solidFill>
                <a:srgbClr val="000000"/>
              </a:solidFill>
              <a:latin typeface="Arial Narrow" charset="0"/>
              <a:ea typeface="ＭＳ Ｐゴシック" charset="-128"/>
            </a:endParaRPr>
          </a:p>
        </p:txBody>
      </p:sp>
      <p:sp>
        <p:nvSpPr>
          <p:cNvPr id="29997" name="Rectangle 325"/>
          <p:cNvSpPr>
            <a:spLocks noChangeArrowheads="1"/>
          </p:cNvSpPr>
          <p:nvPr/>
        </p:nvSpPr>
        <p:spPr bwMode="auto">
          <a:xfrm>
            <a:off x="10625667" y="6221413"/>
            <a:ext cx="7053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4</a:t>
            </a:r>
            <a:endParaRPr lang="en-US" sz="1200">
              <a:solidFill>
                <a:srgbClr val="000000"/>
              </a:solidFill>
              <a:latin typeface="Arial Narrow" charset="0"/>
              <a:ea typeface="ＭＳ Ｐゴシック" charset="-128"/>
            </a:endParaRPr>
          </a:p>
        </p:txBody>
      </p:sp>
      <p:sp>
        <p:nvSpPr>
          <p:cNvPr id="29998" name="Rectangle 326"/>
          <p:cNvSpPr>
            <a:spLocks noChangeArrowheads="1"/>
          </p:cNvSpPr>
          <p:nvPr/>
        </p:nvSpPr>
        <p:spPr bwMode="auto">
          <a:xfrm>
            <a:off x="11377085" y="6221413"/>
            <a:ext cx="18274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5hr</a:t>
            </a:r>
            <a:endParaRPr lang="en-US" sz="1200">
              <a:solidFill>
                <a:srgbClr val="000000"/>
              </a:solidFill>
              <a:latin typeface="Arial Narrow" charset="0"/>
              <a:ea typeface="ＭＳ Ｐゴシック" charset="-128"/>
            </a:endParaRPr>
          </a:p>
        </p:txBody>
      </p:sp>
      <p:sp>
        <p:nvSpPr>
          <p:cNvPr id="29999" name="Rectangle 327"/>
          <p:cNvSpPr>
            <a:spLocks noChangeArrowheads="1"/>
          </p:cNvSpPr>
          <p:nvPr/>
        </p:nvSpPr>
        <p:spPr bwMode="auto">
          <a:xfrm>
            <a:off x="8636004" y="6440488"/>
            <a:ext cx="1222771"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Time After Morphine</a:t>
            </a:r>
            <a:endParaRPr lang="en-US" sz="1200">
              <a:solidFill>
                <a:srgbClr val="000000"/>
              </a:solidFill>
              <a:latin typeface="Arial Narrow" charset="0"/>
              <a:ea typeface="ＭＳ Ｐゴシック" charset="-128"/>
            </a:endParaRPr>
          </a:p>
        </p:txBody>
      </p:sp>
      <p:sp>
        <p:nvSpPr>
          <p:cNvPr id="30000" name="Rectangle 328"/>
          <p:cNvSpPr>
            <a:spLocks noChangeArrowheads="1"/>
          </p:cNvSpPr>
          <p:nvPr/>
        </p:nvSpPr>
        <p:spPr bwMode="auto">
          <a:xfrm rot="-5400000">
            <a:off x="6017395" y="5127367"/>
            <a:ext cx="115416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 of Basal Release</a:t>
            </a:r>
            <a:endParaRPr lang="en-US" sz="1200">
              <a:solidFill>
                <a:srgbClr val="000000"/>
              </a:solidFill>
              <a:latin typeface="Arial Narrow" charset="0"/>
              <a:ea typeface="ＭＳ Ｐゴシック" charset="-128"/>
            </a:endParaRPr>
          </a:p>
        </p:txBody>
      </p:sp>
      <p:sp>
        <p:nvSpPr>
          <p:cNvPr id="322889" name="Line 329"/>
          <p:cNvSpPr>
            <a:spLocks noChangeShapeType="1"/>
          </p:cNvSpPr>
          <p:nvPr/>
        </p:nvSpPr>
        <p:spPr bwMode="auto">
          <a:xfrm rot="-2677329" flipH="1" flipV="1">
            <a:off x="7059084" y="5826130"/>
            <a:ext cx="167216" cy="317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90" name="Line 330"/>
          <p:cNvSpPr>
            <a:spLocks noChangeShapeType="1"/>
          </p:cNvSpPr>
          <p:nvPr/>
        </p:nvSpPr>
        <p:spPr bwMode="auto">
          <a:xfrm flipV="1">
            <a:off x="7135284" y="5840418"/>
            <a:ext cx="0" cy="325437"/>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91" name="Line 331"/>
          <p:cNvSpPr>
            <a:spLocks noChangeShapeType="1"/>
          </p:cNvSpPr>
          <p:nvPr/>
        </p:nvSpPr>
        <p:spPr bwMode="auto">
          <a:xfrm flipV="1">
            <a:off x="7344835" y="5291143"/>
            <a:ext cx="277284" cy="204787"/>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92" name="Line 332"/>
          <p:cNvSpPr>
            <a:spLocks noChangeShapeType="1"/>
          </p:cNvSpPr>
          <p:nvPr/>
        </p:nvSpPr>
        <p:spPr bwMode="auto">
          <a:xfrm flipV="1">
            <a:off x="7344835" y="5210175"/>
            <a:ext cx="277284" cy="285750"/>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93" name="Line 333"/>
          <p:cNvSpPr>
            <a:spLocks noChangeShapeType="1"/>
          </p:cNvSpPr>
          <p:nvPr/>
        </p:nvSpPr>
        <p:spPr bwMode="auto">
          <a:xfrm flipV="1">
            <a:off x="7344835" y="5119693"/>
            <a:ext cx="277284" cy="376237"/>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94" name="Line 334"/>
          <p:cNvSpPr>
            <a:spLocks noChangeShapeType="1"/>
          </p:cNvSpPr>
          <p:nvPr/>
        </p:nvSpPr>
        <p:spPr bwMode="auto">
          <a:xfrm flipV="1">
            <a:off x="7323667" y="5127625"/>
            <a:ext cx="277284" cy="376238"/>
          </a:xfrm>
          <a:prstGeom prst="line">
            <a:avLst/>
          </a:prstGeom>
          <a:noFill/>
          <a:ln w="28575">
            <a:solidFill>
              <a:srgbClr val="FFFFBD"/>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895" name="Oval 335"/>
          <p:cNvSpPr>
            <a:spLocks noChangeArrowheads="1"/>
          </p:cNvSpPr>
          <p:nvPr/>
        </p:nvSpPr>
        <p:spPr bwMode="auto">
          <a:xfrm>
            <a:off x="7287687" y="5457825"/>
            <a:ext cx="103716" cy="6985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96" name="Rectangle 336"/>
          <p:cNvSpPr>
            <a:spLocks noChangeArrowheads="1"/>
          </p:cNvSpPr>
          <p:nvPr/>
        </p:nvSpPr>
        <p:spPr bwMode="auto">
          <a:xfrm>
            <a:off x="7287687" y="5457825"/>
            <a:ext cx="103716" cy="6985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97" name="Freeform 337"/>
          <p:cNvSpPr>
            <a:spLocks/>
          </p:cNvSpPr>
          <p:nvPr/>
        </p:nvSpPr>
        <p:spPr bwMode="auto">
          <a:xfrm>
            <a:off x="7287685" y="5441950"/>
            <a:ext cx="110067" cy="7620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98" name="Freeform 338"/>
          <p:cNvSpPr>
            <a:spLocks/>
          </p:cNvSpPr>
          <p:nvPr/>
        </p:nvSpPr>
        <p:spPr bwMode="auto">
          <a:xfrm>
            <a:off x="7287685" y="5449888"/>
            <a:ext cx="110067" cy="76200"/>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899" name="Line 339"/>
          <p:cNvSpPr>
            <a:spLocks noChangeShapeType="1"/>
          </p:cNvSpPr>
          <p:nvPr/>
        </p:nvSpPr>
        <p:spPr bwMode="auto">
          <a:xfrm flipV="1">
            <a:off x="7622121" y="5167318"/>
            <a:ext cx="275167" cy="123825"/>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00" name="Line 340"/>
          <p:cNvSpPr>
            <a:spLocks noChangeShapeType="1"/>
          </p:cNvSpPr>
          <p:nvPr/>
        </p:nvSpPr>
        <p:spPr bwMode="auto">
          <a:xfrm>
            <a:off x="7897285" y="5167318"/>
            <a:ext cx="277283" cy="58737"/>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01" name="Line 341"/>
          <p:cNvSpPr>
            <a:spLocks noChangeShapeType="1"/>
          </p:cNvSpPr>
          <p:nvPr/>
        </p:nvSpPr>
        <p:spPr bwMode="auto">
          <a:xfrm>
            <a:off x="8174567" y="5226055"/>
            <a:ext cx="277284" cy="53975"/>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02" name="Line 342"/>
          <p:cNvSpPr>
            <a:spLocks noChangeShapeType="1"/>
          </p:cNvSpPr>
          <p:nvPr/>
        </p:nvSpPr>
        <p:spPr bwMode="auto">
          <a:xfrm>
            <a:off x="8451853" y="5280025"/>
            <a:ext cx="277283" cy="69850"/>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03" name="Line 343"/>
          <p:cNvSpPr>
            <a:spLocks noChangeShapeType="1"/>
          </p:cNvSpPr>
          <p:nvPr/>
        </p:nvSpPr>
        <p:spPr bwMode="auto">
          <a:xfrm>
            <a:off x="8729133" y="5349875"/>
            <a:ext cx="279400" cy="65088"/>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04" name="Line 344"/>
          <p:cNvSpPr>
            <a:spLocks noChangeShapeType="1"/>
          </p:cNvSpPr>
          <p:nvPr/>
        </p:nvSpPr>
        <p:spPr bwMode="auto">
          <a:xfrm>
            <a:off x="9008535" y="5414968"/>
            <a:ext cx="277284" cy="53975"/>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05" name="Line 345"/>
          <p:cNvSpPr>
            <a:spLocks noChangeShapeType="1"/>
          </p:cNvSpPr>
          <p:nvPr/>
        </p:nvSpPr>
        <p:spPr bwMode="auto">
          <a:xfrm>
            <a:off x="9285817" y="5468943"/>
            <a:ext cx="268816" cy="26987"/>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06" name="Line 346"/>
          <p:cNvSpPr>
            <a:spLocks noChangeShapeType="1"/>
          </p:cNvSpPr>
          <p:nvPr/>
        </p:nvSpPr>
        <p:spPr bwMode="auto">
          <a:xfrm>
            <a:off x="9554634" y="5495930"/>
            <a:ext cx="277284" cy="15875"/>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07" name="Line 347"/>
          <p:cNvSpPr>
            <a:spLocks noChangeShapeType="1"/>
          </p:cNvSpPr>
          <p:nvPr/>
        </p:nvSpPr>
        <p:spPr bwMode="auto">
          <a:xfrm flipV="1">
            <a:off x="7622121" y="5038725"/>
            <a:ext cx="275167" cy="171450"/>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08" name="Line 348"/>
          <p:cNvSpPr>
            <a:spLocks noChangeShapeType="1"/>
          </p:cNvSpPr>
          <p:nvPr/>
        </p:nvSpPr>
        <p:spPr bwMode="auto">
          <a:xfrm flipV="1">
            <a:off x="7897285" y="4964113"/>
            <a:ext cx="277283" cy="74612"/>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09" name="Line 349"/>
          <p:cNvSpPr>
            <a:spLocks noChangeShapeType="1"/>
          </p:cNvSpPr>
          <p:nvPr/>
        </p:nvSpPr>
        <p:spPr bwMode="auto">
          <a:xfrm>
            <a:off x="8174567" y="4964118"/>
            <a:ext cx="277284" cy="122237"/>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10" name="Line 350"/>
          <p:cNvSpPr>
            <a:spLocks noChangeShapeType="1"/>
          </p:cNvSpPr>
          <p:nvPr/>
        </p:nvSpPr>
        <p:spPr bwMode="auto">
          <a:xfrm>
            <a:off x="8451853" y="5086355"/>
            <a:ext cx="277283" cy="80963"/>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11" name="Line 351"/>
          <p:cNvSpPr>
            <a:spLocks noChangeShapeType="1"/>
          </p:cNvSpPr>
          <p:nvPr/>
        </p:nvSpPr>
        <p:spPr bwMode="auto">
          <a:xfrm>
            <a:off x="8729133" y="5167313"/>
            <a:ext cx="279400" cy="80962"/>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12" name="Line 352"/>
          <p:cNvSpPr>
            <a:spLocks noChangeShapeType="1"/>
          </p:cNvSpPr>
          <p:nvPr/>
        </p:nvSpPr>
        <p:spPr bwMode="auto">
          <a:xfrm>
            <a:off x="9008535" y="5248280"/>
            <a:ext cx="277284" cy="149225"/>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13" name="Line 353"/>
          <p:cNvSpPr>
            <a:spLocks noChangeShapeType="1"/>
          </p:cNvSpPr>
          <p:nvPr/>
        </p:nvSpPr>
        <p:spPr bwMode="auto">
          <a:xfrm>
            <a:off x="9285817" y="5397505"/>
            <a:ext cx="268816" cy="17463"/>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14" name="Line 354"/>
          <p:cNvSpPr>
            <a:spLocks noChangeShapeType="1"/>
          </p:cNvSpPr>
          <p:nvPr/>
        </p:nvSpPr>
        <p:spPr bwMode="auto">
          <a:xfrm>
            <a:off x="9554634" y="5414968"/>
            <a:ext cx="277284" cy="20637"/>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15" name="Line 355"/>
          <p:cNvSpPr>
            <a:spLocks noChangeShapeType="1"/>
          </p:cNvSpPr>
          <p:nvPr/>
        </p:nvSpPr>
        <p:spPr bwMode="auto">
          <a:xfrm>
            <a:off x="9831917" y="5435605"/>
            <a:ext cx="277283" cy="11113"/>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16" name="Line 356"/>
          <p:cNvSpPr>
            <a:spLocks noChangeShapeType="1"/>
          </p:cNvSpPr>
          <p:nvPr/>
        </p:nvSpPr>
        <p:spPr bwMode="auto">
          <a:xfrm>
            <a:off x="10109203" y="5446718"/>
            <a:ext cx="277284" cy="1587"/>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17" name="Line 357"/>
          <p:cNvSpPr>
            <a:spLocks noChangeShapeType="1"/>
          </p:cNvSpPr>
          <p:nvPr/>
        </p:nvSpPr>
        <p:spPr bwMode="auto">
          <a:xfrm>
            <a:off x="10386485" y="5446718"/>
            <a:ext cx="277283" cy="1587"/>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18" name="Line 358"/>
          <p:cNvSpPr>
            <a:spLocks noChangeShapeType="1"/>
          </p:cNvSpPr>
          <p:nvPr/>
        </p:nvSpPr>
        <p:spPr bwMode="auto">
          <a:xfrm flipV="1">
            <a:off x="7622121" y="5006980"/>
            <a:ext cx="275167" cy="112713"/>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19" name="Line 359"/>
          <p:cNvSpPr>
            <a:spLocks noChangeShapeType="1"/>
          </p:cNvSpPr>
          <p:nvPr/>
        </p:nvSpPr>
        <p:spPr bwMode="auto">
          <a:xfrm flipV="1">
            <a:off x="7897285" y="4856163"/>
            <a:ext cx="277283" cy="150812"/>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20" name="Line 360"/>
          <p:cNvSpPr>
            <a:spLocks noChangeShapeType="1"/>
          </p:cNvSpPr>
          <p:nvPr/>
        </p:nvSpPr>
        <p:spPr bwMode="auto">
          <a:xfrm flipV="1">
            <a:off x="8174567" y="4824413"/>
            <a:ext cx="277284" cy="31750"/>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21" name="Line 361"/>
          <p:cNvSpPr>
            <a:spLocks noChangeShapeType="1"/>
          </p:cNvSpPr>
          <p:nvPr/>
        </p:nvSpPr>
        <p:spPr bwMode="auto">
          <a:xfrm>
            <a:off x="8451853" y="4824418"/>
            <a:ext cx="277283" cy="117475"/>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22" name="Line 362"/>
          <p:cNvSpPr>
            <a:spLocks noChangeShapeType="1"/>
          </p:cNvSpPr>
          <p:nvPr/>
        </p:nvSpPr>
        <p:spPr bwMode="auto">
          <a:xfrm>
            <a:off x="8729133" y="4941888"/>
            <a:ext cx="279400" cy="144462"/>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23" name="Line 363"/>
          <p:cNvSpPr>
            <a:spLocks noChangeShapeType="1"/>
          </p:cNvSpPr>
          <p:nvPr/>
        </p:nvSpPr>
        <p:spPr bwMode="auto">
          <a:xfrm>
            <a:off x="9008535" y="5086355"/>
            <a:ext cx="277284" cy="80963"/>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24" name="Line 364"/>
          <p:cNvSpPr>
            <a:spLocks noChangeShapeType="1"/>
          </p:cNvSpPr>
          <p:nvPr/>
        </p:nvSpPr>
        <p:spPr bwMode="auto">
          <a:xfrm>
            <a:off x="9285817" y="5167318"/>
            <a:ext cx="268816" cy="96837"/>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25" name="Line 365"/>
          <p:cNvSpPr>
            <a:spLocks noChangeShapeType="1"/>
          </p:cNvSpPr>
          <p:nvPr/>
        </p:nvSpPr>
        <p:spPr bwMode="auto">
          <a:xfrm>
            <a:off x="9554634" y="5264150"/>
            <a:ext cx="277284" cy="26988"/>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26" name="Line 366"/>
          <p:cNvSpPr>
            <a:spLocks noChangeShapeType="1"/>
          </p:cNvSpPr>
          <p:nvPr/>
        </p:nvSpPr>
        <p:spPr bwMode="auto">
          <a:xfrm>
            <a:off x="9831917" y="5291138"/>
            <a:ext cx="277283" cy="42862"/>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27" name="Line 367"/>
          <p:cNvSpPr>
            <a:spLocks noChangeShapeType="1"/>
          </p:cNvSpPr>
          <p:nvPr/>
        </p:nvSpPr>
        <p:spPr bwMode="auto">
          <a:xfrm>
            <a:off x="10109203" y="5334005"/>
            <a:ext cx="277284" cy="80963"/>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28" name="Line 368"/>
          <p:cNvSpPr>
            <a:spLocks noChangeShapeType="1"/>
          </p:cNvSpPr>
          <p:nvPr/>
        </p:nvSpPr>
        <p:spPr bwMode="auto">
          <a:xfrm>
            <a:off x="10386485" y="5430838"/>
            <a:ext cx="277283" cy="31750"/>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29" name="Line 369"/>
          <p:cNvSpPr>
            <a:spLocks noChangeShapeType="1"/>
          </p:cNvSpPr>
          <p:nvPr/>
        </p:nvSpPr>
        <p:spPr bwMode="auto">
          <a:xfrm>
            <a:off x="10663767" y="5446713"/>
            <a:ext cx="277284" cy="4762"/>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30" name="Line 370"/>
          <p:cNvSpPr>
            <a:spLocks noChangeShapeType="1"/>
          </p:cNvSpPr>
          <p:nvPr/>
        </p:nvSpPr>
        <p:spPr bwMode="auto">
          <a:xfrm>
            <a:off x="10941051" y="5451480"/>
            <a:ext cx="279400" cy="28575"/>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31" name="Line 371"/>
          <p:cNvSpPr>
            <a:spLocks noChangeShapeType="1"/>
          </p:cNvSpPr>
          <p:nvPr/>
        </p:nvSpPr>
        <p:spPr bwMode="auto">
          <a:xfrm>
            <a:off x="11220454" y="5480055"/>
            <a:ext cx="275167" cy="15875"/>
          </a:xfrm>
          <a:prstGeom prst="line">
            <a:avLst/>
          </a:prstGeom>
          <a:noFill/>
          <a:ln w="28575">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32" name="Line 372"/>
          <p:cNvSpPr>
            <a:spLocks noChangeShapeType="1"/>
          </p:cNvSpPr>
          <p:nvPr/>
        </p:nvSpPr>
        <p:spPr bwMode="auto">
          <a:xfrm flipV="1">
            <a:off x="7622121" y="5045080"/>
            <a:ext cx="275167" cy="74613"/>
          </a:xfrm>
          <a:prstGeom prst="line">
            <a:avLst/>
          </a:prstGeom>
          <a:noFill/>
          <a:ln w="28575">
            <a:solidFill>
              <a:srgbClr val="FFFFBD"/>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33" name="Line 373"/>
          <p:cNvSpPr>
            <a:spLocks noChangeShapeType="1"/>
          </p:cNvSpPr>
          <p:nvPr/>
        </p:nvSpPr>
        <p:spPr bwMode="auto">
          <a:xfrm flipV="1">
            <a:off x="7897285" y="4872043"/>
            <a:ext cx="277283" cy="173037"/>
          </a:xfrm>
          <a:prstGeom prst="line">
            <a:avLst/>
          </a:prstGeom>
          <a:noFill/>
          <a:ln w="28575">
            <a:solidFill>
              <a:srgbClr val="FFFFBD"/>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34" name="Line 374"/>
          <p:cNvSpPr>
            <a:spLocks noChangeShapeType="1"/>
          </p:cNvSpPr>
          <p:nvPr/>
        </p:nvSpPr>
        <p:spPr bwMode="auto">
          <a:xfrm flipV="1">
            <a:off x="8174567" y="4754568"/>
            <a:ext cx="277284" cy="117475"/>
          </a:xfrm>
          <a:prstGeom prst="line">
            <a:avLst/>
          </a:prstGeom>
          <a:noFill/>
          <a:ln w="28575">
            <a:solidFill>
              <a:srgbClr val="FFFFBD"/>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35" name="Line 375"/>
          <p:cNvSpPr>
            <a:spLocks noChangeShapeType="1"/>
          </p:cNvSpPr>
          <p:nvPr/>
        </p:nvSpPr>
        <p:spPr bwMode="auto">
          <a:xfrm flipV="1">
            <a:off x="8451853" y="4721225"/>
            <a:ext cx="277283" cy="33338"/>
          </a:xfrm>
          <a:prstGeom prst="line">
            <a:avLst/>
          </a:prstGeom>
          <a:noFill/>
          <a:ln w="28575">
            <a:solidFill>
              <a:srgbClr val="FFFFBD"/>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36" name="Line 376"/>
          <p:cNvSpPr>
            <a:spLocks noChangeShapeType="1"/>
          </p:cNvSpPr>
          <p:nvPr/>
        </p:nvSpPr>
        <p:spPr bwMode="auto">
          <a:xfrm>
            <a:off x="8729133" y="4721230"/>
            <a:ext cx="279400" cy="15875"/>
          </a:xfrm>
          <a:prstGeom prst="line">
            <a:avLst/>
          </a:prstGeom>
          <a:noFill/>
          <a:ln w="28575">
            <a:solidFill>
              <a:srgbClr val="FFFFBD"/>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37" name="Line 377"/>
          <p:cNvSpPr>
            <a:spLocks noChangeShapeType="1"/>
          </p:cNvSpPr>
          <p:nvPr/>
        </p:nvSpPr>
        <p:spPr bwMode="auto">
          <a:xfrm>
            <a:off x="9008535" y="4737100"/>
            <a:ext cx="277284" cy="6350"/>
          </a:xfrm>
          <a:prstGeom prst="line">
            <a:avLst/>
          </a:prstGeom>
          <a:noFill/>
          <a:ln w="28575">
            <a:solidFill>
              <a:srgbClr val="FFFFBD"/>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38" name="Line 378"/>
          <p:cNvSpPr>
            <a:spLocks noChangeShapeType="1"/>
          </p:cNvSpPr>
          <p:nvPr/>
        </p:nvSpPr>
        <p:spPr bwMode="auto">
          <a:xfrm>
            <a:off x="9285817" y="4743455"/>
            <a:ext cx="268816" cy="11113"/>
          </a:xfrm>
          <a:prstGeom prst="line">
            <a:avLst/>
          </a:prstGeom>
          <a:noFill/>
          <a:ln w="28575">
            <a:solidFill>
              <a:srgbClr val="FFFFBD"/>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39" name="Line 379"/>
          <p:cNvSpPr>
            <a:spLocks noChangeShapeType="1"/>
          </p:cNvSpPr>
          <p:nvPr/>
        </p:nvSpPr>
        <p:spPr bwMode="auto">
          <a:xfrm>
            <a:off x="9554634" y="4754568"/>
            <a:ext cx="277284" cy="65087"/>
          </a:xfrm>
          <a:prstGeom prst="line">
            <a:avLst/>
          </a:prstGeom>
          <a:noFill/>
          <a:ln w="28575">
            <a:solidFill>
              <a:srgbClr val="FFFFBD"/>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40" name="Line 380"/>
          <p:cNvSpPr>
            <a:spLocks noChangeShapeType="1"/>
          </p:cNvSpPr>
          <p:nvPr/>
        </p:nvSpPr>
        <p:spPr bwMode="auto">
          <a:xfrm>
            <a:off x="9831917" y="4819655"/>
            <a:ext cx="277283" cy="106363"/>
          </a:xfrm>
          <a:prstGeom prst="line">
            <a:avLst/>
          </a:prstGeom>
          <a:noFill/>
          <a:ln w="28575">
            <a:solidFill>
              <a:srgbClr val="FFFFBD"/>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41" name="Line 381"/>
          <p:cNvSpPr>
            <a:spLocks noChangeShapeType="1"/>
          </p:cNvSpPr>
          <p:nvPr/>
        </p:nvSpPr>
        <p:spPr bwMode="auto">
          <a:xfrm>
            <a:off x="10109203" y="4926013"/>
            <a:ext cx="277284" cy="119062"/>
          </a:xfrm>
          <a:prstGeom prst="line">
            <a:avLst/>
          </a:prstGeom>
          <a:noFill/>
          <a:ln w="28575">
            <a:solidFill>
              <a:srgbClr val="FFFFBD"/>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42" name="Line 382"/>
          <p:cNvSpPr>
            <a:spLocks noChangeShapeType="1"/>
          </p:cNvSpPr>
          <p:nvPr/>
        </p:nvSpPr>
        <p:spPr bwMode="auto">
          <a:xfrm>
            <a:off x="10386485" y="5045080"/>
            <a:ext cx="277283" cy="187325"/>
          </a:xfrm>
          <a:prstGeom prst="line">
            <a:avLst/>
          </a:prstGeom>
          <a:noFill/>
          <a:ln w="28575">
            <a:solidFill>
              <a:srgbClr val="FFFFBD"/>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43" name="Line 383"/>
          <p:cNvSpPr>
            <a:spLocks noChangeShapeType="1"/>
          </p:cNvSpPr>
          <p:nvPr/>
        </p:nvSpPr>
        <p:spPr bwMode="auto">
          <a:xfrm>
            <a:off x="10661651" y="5232405"/>
            <a:ext cx="279400" cy="85725"/>
          </a:xfrm>
          <a:prstGeom prst="line">
            <a:avLst/>
          </a:prstGeom>
          <a:noFill/>
          <a:ln w="28575">
            <a:solidFill>
              <a:srgbClr val="FFFFBD"/>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44" name="Line 384"/>
          <p:cNvSpPr>
            <a:spLocks noChangeShapeType="1"/>
          </p:cNvSpPr>
          <p:nvPr/>
        </p:nvSpPr>
        <p:spPr bwMode="auto">
          <a:xfrm>
            <a:off x="10941052" y="5335593"/>
            <a:ext cx="270933" cy="20637"/>
          </a:xfrm>
          <a:prstGeom prst="line">
            <a:avLst/>
          </a:prstGeom>
          <a:noFill/>
          <a:ln w="28575">
            <a:solidFill>
              <a:srgbClr val="FFFFBD"/>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45" name="Line 385"/>
          <p:cNvSpPr>
            <a:spLocks noChangeShapeType="1"/>
          </p:cNvSpPr>
          <p:nvPr/>
        </p:nvSpPr>
        <p:spPr bwMode="auto">
          <a:xfrm>
            <a:off x="11220454" y="5334005"/>
            <a:ext cx="275167" cy="80963"/>
          </a:xfrm>
          <a:prstGeom prst="line">
            <a:avLst/>
          </a:prstGeom>
          <a:noFill/>
          <a:ln w="28575">
            <a:solidFill>
              <a:srgbClr val="FFFFBD"/>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2946" name="Oval 386"/>
          <p:cNvSpPr>
            <a:spLocks noChangeArrowheads="1"/>
          </p:cNvSpPr>
          <p:nvPr/>
        </p:nvSpPr>
        <p:spPr bwMode="auto">
          <a:xfrm>
            <a:off x="7564968" y="5253038"/>
            <a:ext cx="103717" cy="6985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47" name="Oval 387"/>
          <p:cNvSpPr>
            <a:spLocks noChangeArrowheads="1"/>
          </p:cNvSpPr>
          <p:nvPr/>
        </p:nvSpPr>
        <p:spPr bwMode="auto">
          <a:xfrm>
            <a:off x="7842251" y="5130800"/>
            <a:ext cx="103716" cy="6985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48" name="Oval 388"/>
          <p:cNvSpPr>
            <a:spLocks noChangeArrowheads="1"/>
          </p:cNvSpPr>
          <p:nvPr/>
        </p:nvSpPr>
        <p:spPr bwMode="auto">
          <a:xfrm>
            <a:off x="8119536" y="5189538"/>
            <a:ext cx="103717" cy="6985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49" name="Oval 389"/>
          <p:cNvSpPr>
            <a:spLocks noChangeArrowheads="1"/>
          </p:cNvSpPr>
          <p:nvPr/>
        </p:nvSpPr>
        <p:spPr bwMode="auto">
          <a:xfrm>
            <a:off x="8396819" y="5241925"/>
            <a:ext cx="103716" cy="6985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50" name="Oval 390"/>
          <p:cNvSpPr>
            <a:spLocks noChangeArrowheads="1"/>
          </p:cNvSpPr>
          <p:nvPr/>
        </p:nvSpPr>
        <p:spPr bwMode="auto">
          <a:xfrm>
            <a:off x="8676217" y="5311775"/>
            <a:ext cx="99483" cy="6985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51" name="Oval 391"/>
          <p:cNvSpPr>
            <a:spLocks noChangeArrowheads="1"/>
          </p:cNvSpPr>
          <p:nvPr/>
        </p:nvSpPr>
        <p:spPr bwMode="auto">
          <a:xfrm>
            <a:off x="8951387" y="5376863"/>
            <a:ext cx="103716" cy="6985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52" name="Oval 392"/>
          <p:cNvSpPr>
            <a:spLocks noChangeArrowheads="1"/>
          </p:cNvSpPr>
          <p:nvPr/>
        </p:nvSpPr>
        <p:spPr bwMode="auto">
          <a:xfrm>
            <a:off x="9228668" y="5430843"/>
            <a:ext cx="103717" cy="71437"/>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53" name="Oval 393"/>
          <p:cNvSpPr>
            <a:spLocks noChangeArrowheads="1"/>
          </p:cNvSpPr>
          <p:nvPr/>
        </p:nvSpPr>
        <p:spPr bwMode="auto">
          <a:xfrm>
            <a:off x="9499600" y="5457825"/>
            <a:ext cx="103717" cy="6985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54" name="Oval 394"/>
          <p:cNvSpPr>
            <a:spLocks noChangeArrowheads="1"/>
          </p:cNvSpPr>
          <p:nvPr/>
        </p:nvSpPr>
        <p:spPr bwMode="auto">
          <a:xfrm>
            <a:off x="9776887" y="5473700"/>
            <a:ext cx="103716" cy="69850"/>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55" name="Rectangle 395"/>
          <p:cNvSpPr>
            <a:spLocks noChangeArrowheads="1"/>
          </p:cNvSpPr>
          <p:nvPr/>
        </p:nvSpPr>
        <p:spPr bwMode="auto">
          <a:xfrm>
            <a:off x="7564968" y="5172075"/>
            <a:ext cx="103717" cy="6985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56" name="Rectangle 396"/>
          <p:cNvSpPr>
            <a:spLocks noChangeArrowheads="1"/>
          </p:cNvSpPr>
          <p:nvPr/>
        </p:nvSpPr>
        <p:spPr bwMode="auto">
          <a:xfrm>
            <a:off x="7842251" y="5000625"/>
            <a:ext cx="103716" cy="6985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57" name="Rectangle 397"/>
          <p:cNvSpPr>
            <a:spLocks noChangeArrowheads="1"/>
          </p:cNvSpPr>
          <p:nvPr/>
        </p:nvSpPr>
        <p:spPr bwMode="auto">
          <a:xfrm>
            <a:off x="8119536" y="4926013"/>
            <a:ext cx="103717" cy="6985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58" name="Rectangle 398"/>
          <p:cNvSpPr>
            <a:spLocks noChangeArrowheads="1"/>
          </p:cNvSpPr>
          <p:nvPr/>
        </p:nvSpPr>
        <p:spPr bwMode="auto">
          <a:xfrm>
            <a:off x="8396819" y="5049838"/>
            <a:ext cx="103716" cy="6985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59" name="Rectangle 399"/>
          <p:cNvSpPr>
            <a:spLocks noChangeArrowheads="1"/>
          </p:cNvSpPr>
          <p:nvPr/>
        </p:nvSpPr>
        <p:spPr bwMode="auto">
          <a:xfrm>
            <a:off x="8676217" y="5130800"/>
            <a:ext cx="99483" cy="6985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60" name="Rectangle 400"/>
          <p:cNvSpPr>
            <a:spLocks noChangeArrowheads="1"/>
          </p:cNvSpPr>
          <p:nvPr/>
        </p:nvSpPr>
        <p:spPr bwMode="auto">
          <a:xfrm>
            <a:off x="8951387" y="5210175"/>
            <a:ext cx="103716" cy="6985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61" name="Rectangle 401"/>
          <p:cNvSpPr>
            <a:spLocks noChangeArrowheads="1"/>
          </p:cNvSpPr>
          <p:nvPr/>
        </p:nvSpPr>
        <p:spPr bwMode="auto">
          <a:xfrm>
            <a:off x="9228668" y="5360988"/>
            <a:ext cx="103717" cy="6985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62" name="Rectangle 402"/>
          <p:cNvSpPr>
            <a:spLocks noChangeArrowheads="1"/>
          </p:cNvSpPr>
          <p:nvPr/>
        </p:nvSpPr>
        <p:spPr bwMode="auto">
          <a:xfrm>
            <a:off x="9499600" y="5376863"/>
            <a:ext cx="103717" cy="6985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63" name="Rectangle 403"/>
          <p:cNvSpPr>
            <a:spLocks noChangeArrowheads="1"/>
          </p:cNvSpPr>
          <p:nvPr/>
        </p:nvSpPr>
        <p:spPr bwMode="auto">
          <a:xfrm>
            <a:off x="9776887" y="5397500"/>
            <a:ext cx="103716" cy="71438"/>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64" name="Rectangle 404"/>
          <p:cNvSpPr>
            <a:spLocks noChangeArrowheads="1"/>
          </p:cNvSpPr>
          <p:nvPr/>
        </p:nvSpPr>
        <p:spPr bwMode="auto">
          <a:xfrm>
            <a:off x="10054168" y="5410200"/>
            <a:ext cx="103717" cy="6985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65" name="Rectangle 405"/>
          <p:cNvSpPr>
            <a:spLocks noChangeArrowheads="1"/>
          </p:cNvSpPr>
          <p:nvPr/>
        </p:nvSpPr>
        <p:spPr bwMode="auto">
          <a:xfrm>
            <a:off x="10331451" y="5410200"/>
            <a:ext cx="101600" cy="6985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66" name="Rectangle 406"/>
          <p:cNvSpPr>
            <a:spLocks noChangeArrowheads="1"/>
          </p:cNvSpPr>
          <p:nvPr/>
        </p:nvSpPr>
        <p:spPr bwMode="auto">
          <a:xfrm>
            <a:off x="10606619" y="5410200"/>
            <a:ext cx="103716" cy="69850"/>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67" name="Freeform 407"/>
          <p:cNvSpPr>
            <a:spLocks/>
          </p:cNvSpPr>
          <p:nvPr/>
        </p:nvSpPr>
        <p:spPr bwMode="auto">
          <a:xfrm>
            <a:off x="7564967" y="5081588"/>
            <a:ext cx="112184" cy="74612"/>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68" name="Freeform 408"/>
          <p:cNvSpPr>
            <a:spLocks/>
          </p:cNvSpPr>
          <p:nvPr/>
        </p:nvSpPr>
        <p:spPr bwMode="auto">
          <a:xfrm>
            <a:off x="7831667" y="4968875"/>
            <a:ext cx="112184" cy="7620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69" name="Freeform 409"/>
          <p:cNvSpPr>
            <a:spLocks/>
          </p:cNvSpPr>
          <p:nvPr/>
        </p:nvSpPr>
        <p:spPr bwMode="auto">
          <a:xfrm>
            <a:off x="8119533" y="4819655"/>
            <a:ext cx="112184" cy="74613"/>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70" name="Freeform 410"/>
          <p:cNvSpPr>
            <a:spLocks/>
          </p:cNvSpPr>
          <p:nvPr/>
        </p:nvSpPr>
        <p:spPr bwMode="auto">
          <a:xfrm>
            <a:off x="8396817" y="4786313"/>
            <a:ext cx="110067" cy="74612"/>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71" name="Freeform 411"/>
          <p:cNvSpPr>
            <a:spLocks/>
          </p:cNvSpPr>
          <p:nvPr/>
        </p:nvSpPr>
        <p:spPr bwMode="auto">
          <a:xfrm>
            <a:off x="8676220" y="4905380"/>
            <a:ext cx="107949" cy="74613"/>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72" name="Freeform 412"/>
          <p:cNvSpPr>
            <a:spLocks/>
          </p:cNvSpPr>
          <p:nvPr/>
        </p:nvSpPr>
        <p:spPr bwMode="auto">
          <a:xfrm>
            <a:off x="8951384" y="5049838"/>
            <a:ext cx="110067" cy="74612"/>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73" name="Freeform 413"/>
          <p:cNvSpPr>
            <a:spLocks/>
          </p:cNvSpPr>
          <p:nvPr/>
        </p:nvSpPr>
        <p:spPr bwMode="auto">
          <a:xfrm>
            <a:off x="9228667" y="5130805"/>
            <a:ext cx="112184" cy="74613"/>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74" name="Freeform 414"/>
          <p:cNvSpPr>
            <a:spLocks/>
          </p:cNvSpPr>
          <p:nvPr/>
        </p:nvSpPr>
        <p:spPr bwMode="auto">
          <a:xfrm>
            <a:off x="9499601" y="5226050"/>
            <a:ext cx="110067" cy="7620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75" name="Freeform 415"/>
          <p:cNvSpPr>
            <a:spLocks/>
          </p:cNvSpPr>
          <p:nvPr/>
        </p:nvSpPr>
        <p:spPr bwMode="auto">
          <a:xfrm>
            <a:off x="9776887" y="5253038"/>
            <a:ext cx="112183" cy="74612"/>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76" name="Freeform 416"/>
          <p:cNvSpPr>
            <a:spLocks/>
          </p:cNvSpPr>
          <p:nvPr/>
        </p:nvSpPr>
        <p:spPr bwMode="auto">
          <a:xfrm>
            <a:off x="10054167" y="5295900"/>
            <a:ext cx="112184" cy="7620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77" name="Freeform 417"/>
          <p:cNvSpPr>
            <a:spLocks/>
          </p:cNvSpPr>
          <p:nvPr/>
        </p:nvSpPr>
        <p:spPr bwMode="auto">
          <a:xfrm>
            <a:off x="10331453" y="5376863"/>
            <a:ext cx="110067" cy="74612"/>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78" name="Freeform 418"/>
          <p:cNvSpPr>
            <a:spLocks/>
          </p:cNvSpPr>
          <p:nvPr/>
        </p:nvSpPr>
        <p:spPr bwMode="auto">
          <a:xfrm>
            <a:off x="10606621" y="5402263"/>
            <a:ext cx="112183" cy="76200"/>
          </a:xfrm>
          <a:custGeom>
            <a:avLst/>
            <a:gdLst/>
            <a:ahLst/>
            <a:cxnLst>
              <a:cxn ang="0">
                <a:pos x="42" y="0"/>
              </a:cxn>
              <a:cxn ang="0">
                <a:pos x="84" y="85"/>
              </a:cxn>
              <a:cxn ang="0">
                <a:pos x="0" y="85"/>
              </a:cxn>
              <a:cxn ang="0">
                <a:pos x="42" y="0"/>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79" name="Freeform 419"/>
          <p:cNvSpPr>
            <a:spLocks/>
          </p:cNvSpPr>
          <p:nvPr/>
        </p:nvSpPr>
        <p:spPr bwMode="auto">
          <a:xfrm>
            <a:off x="10886017" y="5414963"/>
            <a:ext cx="110067" cy="76200"/>
          </a:xfrm>
          <a:custGeom>
            <a:avLst/>
            <a:gdLst/>
            <a:ahLst/>
            <a:cxnLst>
              <a:cxn ang="0">
                <a:pos x="42" y="0"/>
              </a:cxn>
              <a:cxn ang="0">
                <a:pos x="84" y="85"/>
              </a:cxn>
              <a:cxn ang="0">
                <a:pos x="0" y="85"/>
              </a:cxn>
              <a:cxn ang="0">
                <a:pos x="42" y="0"/>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80" name="Freeform 420"/>
          <p:cNvSpPr>
            <a:spLocks/>
          </p:cNvSpPr>
          <p:nvPr/>
        </p:nvSpPr>
        <p:spPr bwMode="auto">
          <a:xfrm>
            <a:off x="11163301" y="5441950"/>
            <a:ext cx="110067" cy="76200"/>
          </a:xfrm>
          <a:custGeom>
            <a:avLst/>
            <a:gdLst/>
            <a:ahLst/>
            <a:cxnLst>
              <a:cxn ang="0">
                <a:pos x="42" y="0"/>
              </a:cxn>
              <a:cxn ang="0">
                <a:pos x="84" y="85"/>
              </a:cxn>
              <a:cxn ang="0">
                <a:pos x="0" y="85"/>
              </a:cxn>
              <a:cxn ang="0">
                <a:pos x="42" y="0"/>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81" name="Freeform 421"/>
          <p:cNvSpPr>
            <a:spLocks/>
          </p:cNvSpPr>
          <p:nvPr/>
        </p:nvSpPr>
        <p:spPr bwMode="auto">
          <a:xfrm>
            <a:off x="11440587" y="5457825"/>
            <a:ext cx="112183" cy="7620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82" name="Freeform 422"/>
          <p:cNvSpPr>
            <a:spLocks/>
          </p:cNvSpPr>
          <p:nvPr/>
        </p:nvSpPr>
        <p:spPr bwMode="auto">
          <a:xfrm>
            <a:off x="7564967" y="5081588"/>
            <a:ext cx="112184" cy="74612"/>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BD"/>
          </a:solidFill>
          <a:ln w="9525">
            <a:solidFill>
              <a:srgbClr val="FFFFBD"/>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83" name="Freeform 423"/>
          <p:cNvSpPr>
            <a:spLocks/>
          </p:cNvSpPr>
          <p:nvPr/>
        </p:nvSpPr>
        <p:spPr bwMode="auto">
          <a:xfrm>
            <a:off x="7831667" y="4981580"/>
            <a:ext cx="112184" cy="74613"/>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BD"/>
          </a:solidFill>
          <a:ln w="9525">
            <a:solidFill>
              <a:srgbClr val="FFFFBD"/>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84" name="Freeform 424"/>
          <p:cNvSpPr>
            <a:spLocks/>
          </p:cNvSpPr>
          <p:nvPr/>
        </p:nvSpPr>
        <p:spPr bwMode="auto">
          <a:xfrm>
            <a:off x="8119533" y="4835530"/>
            <a:ext cx="112184" cy="74613"/>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BD"/>
          </a:solidFill>
          <a:ln w="9525">
            <a:solidFill>
              <a:srgbClr val="FFFFBD"/>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85" name="Freeform 425"/>
          <p:cNvSpPr>
            <a:spLocks/>
          </p:cNvSpPr>
          <p:nvPr/>
        </p:nvSpPr>
        <p:spPr bwMode="auto">
          <a:xfrm>
            <a:off x="8396817" y="4716463"/>
            <a:ext cx="110067" cy="74612"/>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BD"/>
          </a:solidFill>
          <a:ln w="9525">
            <a:solidFill>
              <a:srgbClr val="FFFFBD"/>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86" name="Freeform 426"/>
          <p:cNvSpPr>
            <a:spLocks/>
          </p:cNvSpPr>
          <p:nvPr/>
        </p:nvSpPr>
        <p:spPr bwMode="auto">
          <a:xfrm>
            <a:off x="8676220" y="4684713"/>
            <a:ext cx="107949" cy="74612"/>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BD"/>
          </a:solidFill>
          <a:ln w="9525">
            <a:solidFill>
              <a:srgbClr val="FFFFBD"/>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87" name="Freeform 427"/>
          <p:cNvSpPr>
            <a:spLocks/>
          </p:cNvSpPr>
          <p:nvPr/>
        </p:nvSpPr>
        <p:spPr bwMode="auto">
          <a:xfrm>
            <a:off x="8951384" y="4700588"/>
            <a:ext cx="110067" cy="74612"/>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BD"/>
          </a:solidFill>
          <a:ln w="9525">
            <a:solidFill>
              <a:srgbClr val="FFFFBD"/>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88" name="Freeform 428"/>
          <p:cNvSpPr>
            <a:spLocks/>
          </p:cNvSpPr>
          <p:nvPr/>
        </p:nvSpPr>
        <p:spPr bwMode="auto">
          <a:xfrm>
            <a:off x="9228667" y="4705350"/>
            <a:ext cx="112184" cy="76200"/>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BD"/>
          </a:solidFill>
          <a:ln w="9525">
            <a:solidFill>
              <a:srgbClr val="FFFFBD"/>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89" name="Freeform 429"/>
          <p:cNvSpPr>
            <a:spLocks/>
          </p:cNvSpPr>
          <p:nvPr/>
        </p:nvSpPr>
        <p:spPr bwMode="auto">
          <a:xfrm>
            <a:off x="9499601" y="4716463"/>
            <a:ext cx="110067" cy="74612"/>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BD"/>
          </a:solidFill>
          <a:ln w="9525">
            <a:solidFill>
              <a:srgbClr val="FFFFBD"/>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90" name="Freeform 430"/>
          <p:cNvSpPr>
            <a:spLocks/>
          </p:cNvSpPr>
          <p:nvPr/>
        </p:nvSpPr>
        <p:spPr bwMode="auto">
          <a:xfrm>
            <a:off x="9776887" y="4781555"/>
            <a:ext cx="112183" cy="74613"/>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BD"/>
          </a:solidFill>
          <a:ln w="9525">
            <a:solidFill>
              <a:srgbClr val="FFFFBD"/>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91" name="Freeform 431"/>
          <p:cNvSpPr>
            <a:spLocks/>
          </p:cNvSpPr>
          <p:nvPr/>
        </p:nvSpPr>
        <p:spPr bwMode="auto">
          <a:xfrm>
            <a:off x="10054167" y="4889505"/>
            <a:ext cx="112184" cy="74613"/>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BD"/>
          </a:solidFill>
          <a:ln w="9525">
            <a:solidFill>
              <a:srgbClr val="FFFFBD"/>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92" name="Freeform 432"/>
          <p:cNvSpPr>
            <a:spLocks/>
          </p:cNvSpPr>
          <p:nvPr/>
        </p:nvSpPr>
        <p:spPr bwMode="auto">
          <a:xfrm>
            <a:off x="10331453" y="5006980"/>
            <a:ext cx="110067" cy="74613"/>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BD"/>
          </a:solidFill>
          <a:ln w="9525">
            <a:solidFill>
              <a:srgbClr val="FFFFBD"/>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93" name="Freeform 433"/>
          <p:cNvSpPr>
            <a:spLocks/>
          </p:cNvSpPr>
          <p:nvPr/>
        </p:nvSpPr>
        <p:spPr bwMode="auto">
          <a:xfrm>
            <a:off x="10606621" y="5194300"/>
            <a:ext cx="112183" cy="76200"/>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BD"/>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94" name="Freeform 434"/>
          <p:cNvSpPr>
            <a:spLocks/>
          </p:cNvSpPr>
          <p:nvPr/>
        </p:nvSpPr>
        <p:spPr bwMode="auto">
          <a:xfrm>
            <a:off x="10886017" y="5280025"/>
            <a:ext cx="110067" cy="76200"/>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BD"/>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95" name="Freeform 435"/>
          <p:cNvSpPr>
            <a:spLocks/>
          </p:cNvSpPr>
          <p:nvPr/>
        </p:nvSpPr>
        <p:spPr bwMode="auto">
          <a:xfrm>
            <a:off x="11163301" y="5314950"/>
            <a:ext cx="110067" cy="76200"/>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BD"/>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2996" name="Freeform 436"/>
          <p:cNvSpPr>
            <a:spLocks/>
          </p:cNvSpPr>
          <p:nvPr/>
        </p:nvSpPr>
        <p:spPr bwMode="auto">
          <a:xfrm>
            <a:off x="11440587" y="5376863"/>
            <a:ext cx="112183" cy="74612"/>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BD"/>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0109" name="Rectangle 437"/>
          <p:cNvSpPr>
            <a:spLocks noChangeArrowheads="1"/>
          </p:cNvSpPr>
          <p:nvPr/>
        </p:nvSpPr>
        <p:spPr bwMode="auto">
          <a:xfrm>
            <a:off x="7378703" y="4183063"/>
            <a:ext cx="716543"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Accumbens</a:t>
            </a:r>
            <a:endParaRPr lang="en-US" sz="1200">
              <a:solidFill>
                <a:srgbClr val="000000"/>
              </a:solidFill>
              <a:latin typeface="Arial Narrow" charset="0"/>
              <a:ea typeface="ＭＳ Ｐゴシック" charset="-128"/>
            </a:endParaRPr>
          </a:p>
        </p:txBody>
      </p:sp>
      <p:sp>
        <p:nvSpPr>
          <p:cNvPr id="322998" name="Oval 438"/>
          <p:cNvSpPr>
            <a:spLocks noChangeArrowheads="1"/>
          </p:cNvSpPr>
          <p:nvPr/>
        </p:nvSpPr>
        <p:spPr bwMode="auto">
          <a:xfrm>
            <a:off x="10850033" y="4597400"/>
            <a:ext cx="86784" cy="58738"/>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0111" name="Rectangle 439"/>
          <p:cNvSpPr>
            <a:spLocks noChangeArrowheads="1"/>
          </p:cNvSpPr>
          <p:nvPr/>
        </p:nvSpPr>
        <p:spPr bwMode="auto">
          <a:xfrm>
            <a:off x="11116733" y="4568826"/>
            <a:ext cx="176330"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0.5</a:t>
            </a:r>
            <a:endParaRPr lang="en-US" sz="1200">
              <a:solidFill>
                <a:srgbClr val="000000"/>
              </a:solidFill>
              <a:latin typeface="Arial Narrow" charset="0"/>
              <a:ea typeface="ＭＳ Ｐゴシック" charset="-128"/>
            </a:endParaRPr>
          </a:p>
        </p:txBody>
      </p:sp>
      <p:sp>
        <p:nvSpPr>
          <p:cNvPr id="323000" name="Rectangle 440"/>
          <p:cNvSpPr>
            <a:spLocks noChangeArrowheads="1"/>
          </p:cNvSpPr>
          <p:nvPr/>
        </p:nvSpPr>
        <p:spPr bwMode="auto">
          <a:xfrm>
            <a:off x="10850033" y="4743450"/>
            <a:ext cx="86784" cy="58738"/>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0113" name="Rectangle 441"/>
          <p:cNvSpPr>
            <a:spLocks noChangeArrowheads="1"/>
          </p:cNvSpPr>
          <p:nvPr/>
        </p:nvSpPr>
        <p:spPr bwMode="auto">
          <a:xfrm>
            <a:off x="11116733" y="4714876"/>
            <a:ext cx="176330"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1.0</a:t>
            </a:r>
            <a:endParaRPr lang="en-US" sz="1200">
              <a:solidFill>
                <a:srgbClr val="000000"/>
              </a:solidFill>
              <a:latin typeface="Arial Narrow" charset="0"/>
              <a:ea typeface="ＭＳ Ｐゴシック" charset="-128"/>
            </a:endParaRPr>
          </a:p>
        </p:txBody>
      </p:sp>
      <p:sp>
        <p:nvSpPr>
          <p:cNvPr id="323002" name="Freeform 442"/>
          <p:cNvSpPr>
            <a:spLocks/>
          </p:cNvSpPr>
          <p:nvPr/>
        </p:nvSpPr>
        <p:spPr bwMode="auto">
          <a:xfrm>
            <a:off x="10850033" y="4889505"/>
            <a:ext cx="95251" cy="61913"/>
          </a:xfrm>
          <a:custGeom>
            <a:avLst/>
            <a:gdLst/>
            <a:ahLst/>
            <a:cxnLst>
              <a:cxn ang="0">
                <a:pos x="36" y="0"/>
              </a:cxn>
              <a:cxn ang="0">
                <a:pos x="72" y="72"/>
              </a:cxn>
              <a:cxn ang="0">
                <a:pos x="0" y="72"/>
              </a:cxn>
              <a:cxn ang="0">
                <a:pos x="36" y="0"/>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0115" name="Rectangle 443"/>
          <p:cNvSpPr>
            <a:spLocks noChangeArrowheads="1"/>
          </p:cNvSpPr>
          <p:nvPr/>
        </p:nvSpPr>
        <p:spPr bwMode="auto">
          <a:xfrm>
            <a:off x="11116733" y="4859338"/>
            <a:ext cx="176330"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2.5</a:t>
            </a:r>
            <a:endParaRPr lang="en-US" sz="1200">
              <a:solidFill>
                <a:srgbClr val="000000"/>
              </a:solidFill>
              <a:latin typeface="Arial Narrow" charset="0"/>
              <a:ea typeface="ＭＳ Ｐゴシック" charset="-128"/>
            </a:endParaRPr>
          </a:p>
        </p:txBody>
      </p:sp>
      <p:sp>
        <p:nvSpPr>
          <p:cNvPr id="323004" name="Freeform 444"/>
          <p:cNvSpPr>
            <a:spLocks/>
          </p:cNvSpPr>
          <p:nvPr/>
        </p:nvSpPr>
        <p:spPr bwMode="auto">
          <a:xfrm>
            <a:off x="10850033" y="5032375"/>
            <a:ext cx="95251" cy="65088"/>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rgbClr val="FFFFBD"/>
          </a:solidFill>
          <a:ln w="9525">
            <a:solidFill>
              <a:srgbClr val="FFFFBD"/>
            </a:solidFill>
            <a:prstDash val="solid"/>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0117" name="Rectangle 445"/>
          <p:cNvSpPr>
            <a:spLocks noChangeArrowheads="1"/>
          </p:cNvSpPr>
          <p:nvPr/>
        </p:nvSpPr>
        <p:spPr bwMode="auto">
          <a:xfrm>
            <a:off x="11116735" y="5008563"/>
            <a:ext cx="141064"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10</a:t>
            </a:r>
            <a:endParaRPr lang="en-US" sz="1200">
              <a:solidFill>
                <a:srgbClr val="000000"/>
              </a:solidFill>
              <a:latin typeface="Arial Narrow" charset="0"/>
              <a:ea typeface="ＭＳ Ｐゴシック" charset="-128"/>
            </a:endParaRPr>
          </a:p>
        </p:txBody>
      </p:sp>
      <p:sp>
        <p:nvSpPr>
          <p:cNvPr id="30118" name="Text Box 446"/>
          <p:cNvSpPr txBox="1">
            <a:spLocks noChangeArrowheads="1"/>
          </p:cNvSpPr>
          <p:nvPr/>
        </p:nvSpPr>
        <p:spPr bwMode="auto">
          <a:xfrm>
            <a:off x="10306054" y="4348168"/>
            <a:ext cx="1621367" cy="24447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1000" b="1">
                <a:solidFill>
                  <a:srgbClr val="FFFFFF"/>
                </a:solidFill>
                <a:latin typeface="Arial Narrow" charset="0"/>
                <a:ea typeface="ＭＳ Ｐゴシック" charset="-128"/>
              </a:rPr>
              <a:t>Dose (mg/kg)</a:t>
            </a:r>
          </a:p>
        </p:txBody>
      </p:sp>
      <p:sp>
        <p:nvSpPr>
          <p:cNvPr id="30119" name="Text Box 447"/>
          <p:cNvSpPr txBox="1">
            <a:spLocks noChangeArrowheads="1"/>
          </p:cNvSpPr>
          <p:nvPr/>
        </p:nvSpPr>
        <p:spPr bwMode="auto">
          <a:xfrm>
            <a:off x="9948335" y="4008439"/>
            <a:ext cx="1319592" cy="400110"/>
          </a:xfrm>
          <a:prstGeom prst="rect">
            <a:avLst/>
          </a:prstGeom>
          <a:noFill/>
          <a:ln w="9525">
            <a:noFill/>
            <a:miter lim="800000"/>
            <a:headEnd/>
            <a:tailEnd/>
          </a:ln>
        </p:spPr>
        <p:txBody>
          <a:bodyPr wrap="none">
            <a:spAutoFit/>
          </a:bodyPr>
          <a:lstStyle/>
          <a:p>
            <a:pPr fontAlgn="base">
              <a:spcBef>
                <a:spcPct val="0"/>
              </a:spcBef>
              <a:spcAft>
                <a:spcPct val="0"/>
              </a:spcAft>
            </a:pPr>
            <a:r>
              <a:rPr lang="en-US" sz="2000" b="1">
                <a:solidFill>
                  <a:srgbClr val="FFD41F"/>
                </a:solidFill>
                <a:latin typeface="Arial Narrow" charset="0"/>
                <a:ea typeface="ＭＳ Ｐゴシック" charset="-128"/>
              </a:rPr>
              <a:t>MORPHINE</a:t>
            </a:r>
          </a:p>
        </p:txBody>
      </p:sp>
      <p:sp>
        <p:nvSpPr>
          <p:cNvPr id="323008" name="Line 448"/>
          <p:cNvSpPr>
            <a:spLocks noChangeShapeType="1"/>
          </p:cNvSpPr>
          <p:nvPr/>
        </p:nvSpPr>
        <p:spPr bwMode="auto">
          <a:xfrm>
            <a:off x="1335619" y="4152900"/>
            <a:ext cx="2116" cy="1563688"/>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09" name="Line 449"/>
          <p:cNvSpPr>
            <a:spLocks noChangeShapeType="1"/>
          </p:cNvSpPr>
          <p:nvPr/>
        </p:nvSpPr>
        <p:spPr bwMode="auto">
          <a:xfrm>
            <a:off x="1286935" y="4991100"/>
            <a:ext cx="48684" cy="1588"/>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10" name="Line 450"/>
          <p:cNvSpPr>
            <a:spLocks noChangeShapeType="1"/>
          </p:cNvSpPr>
          <p:nvPr/>
        </p:nvSpPr>
        <p:spPr bwMode="auto">
          <a:xfrm>
            <a:off x="1286935" y="4575175"/>
            <a:ext cx="48684" cy="1588"/>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0123" name="Rectangle 451"/>
          <p:cNvSpPr>
            <a:spLocks noChangeArrowheads="1"/>
          </p:cNvSpPr>
          <p:nvPr/>
        </p:nvSpPr>
        <p:spPr bwMode="auto">
          <a:xfrm>
            <a:off x="1126067" y="6019801"/>
            <a:ext cx="7053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0</a:t>
            </a:r>
            <a:endParaRPr lang="en-US" sz="1200">
              <a:solidFill>
                <a:srgbClr val="000000"/>
              </a:solidFill>
              <a:latin typeface="Arial Narrow" charset="0"/>
              <a:ea typeface="ＭＳ Ｐゴシック" charset="-128"/>
            </a:endParaRPr>
          </a:p>
        </p:txBody>
      </p:sp>
      <p:sp>
        <p:nvSpPr>
          <p:cNvPr id="30124" name="Rectangle 452"/>
          <p:cNvSpPr>
            <a:spLocks noChangeArrowheads="1"/>
          </p:cNvSpPr>
          <p:nvPr/>
        </p:nvSpPr>
        <p:spPr bwMode="auto">
          <a:xfrm>
            <a:off x="950384" y="5353051"/>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100</a:t>
            </a:r>
            <a:endParaRPr lang="en-US" sz="1200">
              <a:solidFill>
                <a:srgbClr val="000000"/>
              </a:solidFill>
              <a:latin typeface="Arial Narrow" charset="0"/>
              <a:ea typeface="ＭＳ Ｐゴシック" charset="-128"/>
            </a:endParaRPr>
          </a:p>
        </p:txBody>
      </p:sp>
      <p:sp>
        <p:nvSpPr>
          <p:cNvPr id="30125" name="Rectangle 453"/>
          <p:cNvSpPr>
            <a:spLocks noChangeArrowheads="1"/>
          </p:cNvSpPr>
          <p:nvPr/>
        </p:nvSpPr>
        <p:spPr bwMode="auto">
          <a:xfrm>
            <a:off x="950384" y="4929188"/>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150</a:t>
            </a:r>
            <a:endParaRPr lang="en-US" sz="1200">
              <a:solidFill>
                <a:srgbClr val="000000"/>
              </a:solidFill>
              <a:latin typeface="Arial Narrow" charset="0"/>
              <a:ea typeface="ＭＳ Ｐゴシック" charset="-128"/>
            </a:endParaRPr>
          </a:p>
        </p:txBody>
      </p:sp>
      <p:sp>
        <p:nvSpPr>
          <p:cNvPr id="30126" name="Rectangle 454"/>
          <p:cNvSpPr>
            <a:spLocks noChangeArrowheads="1"/>
          </p:cNvSpPr>
          <p:nvPr/>
        </p:nvSpPr>
        <p:spPr bwMode="auto">
          <a:xfrm>
            <a:off x="950384" y="4513263"/>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200</a:t>
            </a:r>
            <a:endParaRPr lang="en-US" sz="1200">
              <a:solidFill>
                <a:srgbClr val="000000"/>
              </a:solidFill>
              <a:latin typeface="Arial Narrow" charset="0"/>
              <a:ea typeface="ＭＳ Ｐゴシック" charset="-128"/>
            </a:endParaRPr>
          </a:p>
        </p:txBody>
      </p:sp>
      <p:sp>
        <p:nvSpPr>
          <p:cNvPr id="30127" name="Rectangle 455"/>
          <p:cNvSpPr>
            <a:spLocks noChangeArrowheads="1"/>
          </p:cNvSpPr>
          <p:nvPr/>
        </p:nvSpPr>
        <p:spPr bwMode="auto">
          <a:xfrm>
            <a:off x="950384" y="4090988"/>
            <a:ext cx="211596"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250</a:t>
            </a:r>
            <a:endParaRPr lang="en-US" sz="1200">
              <a:solidFill>
                <a:srgbClr val="000000"/>
              </a:solidFill>
              <a:latin typeface="Arial Narrow" charset="0"/>
              <a:ea typeface="ＭＳ Ｐゴシック" charset="-128"/>
            </a:endParaRPr>
          </a:p>
        </p:txBody>
      </p:sp>
      <p:sp>
        <p:nvSpPr>
          <p:cNvPr id="323016" name="Line 456"/>
          <p:cNvSpPr>
            <a:spLocks noChangeShapeType="1"/>
          </p:cNvSpPr>
          <p:nvPr/>
        </p:nvSpPr>
        <p:spPr bwMode="auto">
          <a:xfrm>
            <a:off x="1297517" y="6083300"/>
            <a:ext cx="48683" cy="0"/>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grpSp>
        <p:nvGrpSpPr>
          <p:cNvPr id="30129" name="Group 457"/>
          <p:cNvGrpSpPr>
            <a:grpSpLocks/>
          </p:cNvGrpSpPr>
          <p:nvPr/>
        </p:nvGrpSpPr>
        <p:grpSpPr bwMode="auto">
          <a:xfrm>
            <a:off x="1507069" y="6083300"/>
            <a:ext cx="2716859" cy="282203"/>
            <a:chOff x="2062" y="3229"/>
            <a:chExt cx="2034" cy="302"/>
          </a:xfrm>
        </p:grpSpPr>
        <p:sp>
          <p:nvSpPr>
            <p:cNvPr id="323018" name="Line 458"/>
            <p:cNvSpPr>
              <a:spLocks noChangeShapeType="1"/>
            </p:cNvSpPr>
            <p:nvPr/>
          </p:nvSpPr>
          <p:spPr bwMode="auto">
            <a:xfrm>
              <a:off x="2089" y="3229"/>
              <a:ext cx="1952" cy="2"/>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19" name="Line 459"/>
            <p:cNvSpPr>
              <a:spLocks noChangeShapeType="1"/>
            </p:cNvSpPr>
            <p:nvPr/>
          </p:nvSpPr>
          <p:spPr bwMode="auto">
            <a:xfrm flipV="1">
              <a:off x="2089" y="3229"/>
              <a:ext cx="2" cy="36"/>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20" name="Line 460"/>
            <p:cNvSpPr>
              <a:spLocks noChangeShapeType="1"/>
            </p:cNvSpPr>
            <p:nvPr/>
          </p:nvSpPr>
          <p:spPr bwMode="auto">
            <a:xfrm flipV="1">
              <a:off x="2304" y="3229"/>
              <a:ext cx="2" cy="36"/>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21" name="Line 461"/>
            <p:cNvSpPr>
              <a:spLocks noChangeShapeType="1"/>
            </p:cNvSpPr>
            <p:nvPr/>
          </p:nvSpPr>
          <p:spPr bwMode="auto">
            <a:xfrm flipV="1">
              <a:off x="2522" y="3229"/>
              <a:ext cx="0" cy="36"/>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22" name="Line 462"/>
            <p:cNvSpPr>
              <a:spLocks noChangeShapeType="1"/>
            </p:cNvSpPr>
            <p:nvPr/>
          </p:nvSpPr>
          <p:spPr bwMode="auto">
            <a:xfrm flipV="1">
              <a:off x="2739" y="3229"/>
              <a:ext cx="0" cy="36"/>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23" name="Line 463"/>
            <p:cNvSpPr>
              <a:spLocks noChangeShapeType="1"/>
            </p:cNvSpPr>
            <p:nvPr/>
          </p:nvSpPr>
          <p:spPr bwMode="auto">
            <a:xfrm flipV="1">
              <a:off x="2954" y="3229"/>
              <a:ext cx="2" cy="36"/>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24" name="Line 464"/>
            <p:cNvSpPr>
              <a:spLocks noChangeShapeType="1"/>
            </p:cNvSpPr>
            <p:nvPr/>
          </p:nvSpPr>
          <p:spPr bwMode="auto">
            <a:xfrm flipV="1">
              <a:off x="3176" y="3229"/>
              <a:ext cx="2" cy="36"/>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25" name="Line 465"/>
            <p:cNvSpPr>
              <a:spLocks noChangeShapeType="1"/>
            </p:cNvSpPr>
            <p:nvPr/>
          </p:nvSpPr>
          <p:spPr bwMode="auto">
            <a:xfrm flipV="1">
              <a:off x="3392" y="3229"/>
              <a:ext cx="2" cy="36"/>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26" name="Line 466"/>
            <p:cNvSpPr>
              <a:spLocks noChangeShapeType="1"/>
            </p:cNvSpPr>
            <p:nvPr/>
          </p:nvSpPr>
          <p:spPr bwMode="auto">
            <a:xfrm flipV="1">
              <a:off x="3609" y="3229"/>
              <a:ext cx="2" cy="36"/>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27" name="Line 467"/>
            <p:cNvSpPr>
              <a:spLocks noChangeShapeType="1"/>
            </p:cNvSpPr>
            <p:nvPr/>
          </p:nvSpPr>
          <p:spPr bwMode="auto">
            <a:xfrm flipV="1">
              <a:off x="3826" y="3229"/>
              <a:ext cx="0" cy="36"/>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28" name="Line 468"/>
            <p:cNvSpPr>
              <a:spLocks noChangeShapeType="1"/>
            </p:cNvSpPr>
            <p:nvPr/>
          </p:nvSpPr>
          <p:spPr bwMode="auto">
            <a:xfrm flipV="1">
              <a:off x="4041" y="3229"/>
              <a:ext cx="0" cy="36"/>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0196" name="Rectangle 469"/>
            <p:cNvSpPr>
              <a:spLocks noChangeArrowheads="1"/>
            </p:cNvSpPr>
            <p:nvPr/>
          </p:nvSpPr>
          <p:spPr bwMode="auto">
            <a:xfrm>
              <a:off x="2062" y="3333"/>
              <a:ext cx="53" cy="19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0</a:t>
              </a:r>
              <a:endParaRPr lang="en-US" sz="1200">
                <a:solidFill>
                  <a:srgbClr val="000000"/>
                </a:solidFill>
                <a:latin typeface="Arial Narrow" charset="0"/>
                <a:ea typeface="ＭＳ Ｐゴシック" charset="-128"/>
              </a:endParaRPr>
            </a:p>
          </p:txBody>
        </p:sp>
        <p:sp>
          <p:nvSpPr>
            <p:cNvPr id="30197" name="Rectangle 470"/>
            <p:cNvSpPr>
              <a:spLocks noChangeArrowheads="1"/>
            </p:cNvSpPr>
            <p:nvPr/>
          </p:nvSpPr>
          <p:spPr bwMode="auto">
            <a:xfrm>
              <a:off x="2707" y="3333"/>
              <a:ext cx="53" cy="19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1</a:t>
              </a:r>
              <a:endParaRPr lang="en-US" sz="1200">
                <a:solidFill>
                  <a:srgbClr val="000000"/>
                </a:solidFill>
                <a:latin typeface="Arial Narrow" charset="0"/>
                <a:ea typeface="ＭＳ Ｐゴシック" charset="-128"/>
              </a:endParaRPr>
            </a:p>
          </p:txBody>
        </p:sp>
        <p:sp>
          <p:nvSpPr>
            <p:cNvPr id="30198" name="Rectangle 471"/>
            <p:cNvSpPr>
              <a:spLocks noChangeArrowheads="1"/>
            </p:cNvSpPr>
            <p:nvPr/>
          </p:nvSpPr>
          <p:spPr bwMode="auto">
            <a:xfrm>
              <a:off x="3363" y="3333"/>
              <a:ext cx="53" cy="19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2</a:t>
              </a:r>
              <a:endParaRPr lang="en-US" sz="1200">
                <a:solidFill>
                  <a:srgbClr val="000000"/>
                </a:solidFill>
                <a:latin typeface="Arial Narrow" charset="0"/>
                <a:ea typeface="ＭＳ Ｐゴシック" charset="-128"/>
              </a:endParaRPr>
            </a:p>
          </p:txBody>
        </p:sp>
        <p:sp>
          <p:nvSpPr>
            <p:cNvPr id="30199" name="Rectangle 472"/>
            <p:cNvSpPr>
              <a:spLocks noChangeArrowheads="1"/>
            </p:cNvSpPr>
            <p:nvPr/>
          </p:nvSpPr>
          <p:spPr bwMode="auto">
            <a:xfrm>
              <a:off x="3933" y="3333"/>
              <a:ext cx="163" cy="19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3 hr</a:t>
              </a:r>
              <a:endParaRPr lang="en-US" sz="1200">
                <a:solidFill>
                  <a:srgbClr val="000000"/>
                </a:solidFill>
                <a:latin typeface="Arial Narrow" charset="0"/>
                <a:ea typeface="ＭＳ Ｐゴシック" charset="-128"/>
              </a:endParaRPr>
            </a:p>
          </p:txBody>
        </p:sp>
      </p:grpSp>
      <p:sp>
        <p:nvSpPr>
          <p:cNvPr id="30130" name="Rectangle 473"/>
          <p:cNvSpPr>
            <a:spLocks noChangeArrowheads="1"/>
          </p:cNvSpPr>
          <p:nvPr/>
        </p:nvSpPr>
        <p:spPr bwMode="auto">
          <a:xfrm>
            <a:off x="2025654" y="6413501"/>
            <a:ext cx="1152239"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Time After Nicotine</a:t>
            </a:r>
            <a:endParaRPr lang="en-US" sz="1200">
              <a:solidFill>
                <a:srgbClr val="000000"/>
              </a:solidFill>
              <a:latin typeface="Arial Narrow" charset="0"/>
              <a:ea typeface="ＭＳ Ｐゴシック" charset="-128"/>
            </a:endParaRPr>
          </a:p>
        </p:txBody>
      </p:sp>
      <p:sp>
        <p:nvSpPr>
          <p:cNvPr id="30131" name="Rectangle 474"/>
          <p:cNvSpPr>
            <a:spLocks noChangeArrowheads="1"/>
          </p:cNvSpPr>
          <p:nvPr/>
        </p:nvSpPr>
        <p:spPr bwMode="auto">
          <a:xfrm rot="-5400000">
            <a:off x="29344" y="5017830"/>
            <a:ext cx="115416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 of Basal Release</a:t>
            </a:r>
            <a:endParaRPr lang="en-US" sz="1200">
              <a:solidFill>
                <a:srgbClr val="000000"/>
              </a:solidFill>
              <a:latin typeface="Arial Narrow" charset="0"/>
              <a:ea typeface="ＭＳ Ｐゴシック" charset="-128"/>
            </a:endParaRPr>
          </a:p>
        </p:txBody>
      </p:sp>
      <p:sp>
        <p:nvSpPr>
          <p:cNvPr id="323035" name="Line 475"/>
          <p:cNvSpPr>
            <a:spLocks noChangeShapeType="1"/>
          </p:cNvSpPr>
          <p:nvPr/>
        </p:nvSpPr>
        <p:spPr bwMode="auto">
          <a:xfrm>
            <a:off x="1494367" y="5414963"/>
            <a:ext cx="48684" cy="0"/>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36" name="Line 476"/>
          <p:cNvSpPr>
            <a:spLocks noChangeShapeType="1"/>
          </p:cNvSpPr>
          <p:nvPr/>
        </p:nvSpPr>
        <p:spPr bwMode="auto">
          <a:xfrm flipV="1">
            <a:off x="1543054" y="4406905"/>
            <a:ext cx="289983" cy="1008063"/>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37" name="Line 477"/>
          <p:cNvSpPr>
            <a:spLocks noChangeShapeType="1"/>
          </p:cNvSpPr>
          <p:nvPr/>
        </p:nvSpPr>
        <p:spPr bwMode="auto">
          <a:xfrm flipV="1">
            <a:off x="1543054" y="5245105"/>
            <a:ext cx="289983" cy="169863"/>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38" name="Oval 478"/>
          <p:cNvSpPr>
            <a:spLocks noChangeArrowheads="1"/>
          </p:cNvSpPr>
          <p:nvPr/>
        </p:nvSpPr>
        <p:spPr bwMode="auto">
          <a:xfrm>
            <a:off x="1490136" y="5375280"/>
            <a:ext cx="103717" cy="73025"/>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39" name="Rectangle 479"/>
          <p:cNvSpPr>
            <a:spLocks noChangeArrowheads="1"/>
          </p:cNvSpPr>
          <p:nvPr/>
        </p:nvSpPr>
        <p:spPr bwMode="auto">
          <a:xfrm>
            <a:off x="1490136" y="5375280"/>
            <a:ext cx="103717" cy="73025"/>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40" name="Line 480"/>
          <p:cNvSpPr>
            <a:spLocks noChangeShapeType="1"/>
          </p:cNvSpPr>
          <p:nvPr/>
        </p:nvSpPr>
        <p:spPr bwMode="auto">
          <a:xfrm>
            <a:off x="1833033" y="4406905"/>
            <a:ext cx="287867" cy="377825"/>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41" name="Line 481"/>
          <p:cNvSpPr>
            <a:spLocks noChangeShapeType="1"/>
          </p:cNvSpPr>
          <p:nvPr/>
        </p:nvSpPr>
        <p:spPr bwMode="auto">
          <a:xfrm>
            <a:off x="2120900" y="4784730"/>
            <a:ext cx="289984" cy="123825"/>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42" name="Line 482"/>
          <p:cNvSpPr>
            <a:spLocks noChangeShapeType="1"/>
          </p:cNvSpPr>
          <p:nvPr/>
        </p:nvSpPr>
        <p:spPr bwMode="auto">
          <a:xfrm>
            <a:off x="2410887" y="4908550"/>
            <a:ext cx="289983" cy="44450"/>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43" name="Line 483"/>
          <p:cNvSpPr>
            <a:spLocks noChangeShapeType="1"/>
          </p:cNvSpPr>
          <p:nvPr/>
        </p:nvSpPr>
        <p:spPr bwMode="auto">
          <a:xfrm>
            <a:off x="2700870" y="4953000"/>
            <a:ext cx="294217" cy="33338"/>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44" name="Line 484"/>
          <p:cNvSpPr>
            <a:spLocks noChangeShapeType="1"/>
          </p:cNvSpPr>
          <p:nvPr/>
        </p:nvSpPr>
        <p:spPr bwMode="auto">
          <a:xfrm>
            <a:off x="2995087" y="4986338"/>
            <a:ext cx="289983" cy="74612"/>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45" name="Line 485"/>
          <p:cNvSpPr>
            <a:spLocks noChangeShapeType="1"/>
          </p:cNvSpPr>
          <p:nvPr/>
        </p:nvSpPr>
        <p:spPr bwMode="auto">
          <a:xfrm>
            <a:off x="3285067" y="5060955"/>
            <a:ext cx="289984" cy="15875"/>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46" name="Line 486"/>
          <p:cNvSpPr>
            <a:spLocks noChangeShapeType="1"/>
          </p:cNvSpPr>
          <p:nvPr/>
        </p:nvSpPr>
        <p:spPr bwMode="auto">
          <a:xfrm>
            <a:off x="3575053" y="5076830"/>
            <a:ext cx="287867" cy="11113"/>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47" name="Line 487"/>
          <p:cNvSpPr>
            <a:spLocks noChangeShapeType="1"/>
          </p:cNvSpPr>
          <p:nvPr/>
        </p:nvSpPr>
        <p:spPr bwMode="auto">
          <a:xfrm>
            <a:off x="3862917" y="5087938"/>
            <a:ext cx="287867" cy="4762"/>
          </a:xfrm>
          <a:prstGeom prst="line">
            <a:avLst/>
          </a:prstGeom>
          <a:noFill/>
          <a:ln w="28575">
            <a:solidFill>
              <a:srgbClr val="FF9966"/>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48" name="Line 488"/>
          <p:cNvSpPr>
            <a:spLocks noChangeShapeType="1"/>
          </p:cNvSpPr>
          <p:nvPr/>
        </p:nvSpPr>
        <p:spPr bwMode="auto">
          <a:xfrm flipV="1">
            <a:off x="1833033" y="4991100"/>
            <a:ext cx="287867" cy="254000"/>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49" name="Line 489"/>
          <p:cNvSpPr>
            <a:spLocks noChangeShapeType="1"/>
          </p:cNvSpPr>
          <p:nvPr/>
        </p:nvSpPr>
        <p:spPr bwMode="auto">
          <a:xfrm>
            <a:off x="2120900" y="4991100"/>
            <a:ext cx="289984" cy="12700"/>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50" name="Line 490"/>
          <p:cNvSpPr>
            <a:spLocks noChangeShapeType="1"/>
          </p:cNvSpPr>
          <p:nvPr/>
        </p:nvSpPr>
        <p:spPr bwMode="auto">
          <a:xfrm>
            <a:off x="2410887" y="5003800"/>
            <a:ext cx="289983" cy="33338"/>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51" name="Line 491"/>
          <p:cNvSpPr>
            <a:spLocks noChangeShapeType="1"/>
          </p:cNvSpPr>
          <p:nvPr/>
        </p:nvSpPr>
        <p:spPr bwMode="auto">
          <a:xfrm>
            <a:off x="2700870" y="5037138"/>
            <a:ext cx="294217" cy="0"/>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52" name="Line 492"/>
          <p:cNvSpPr>
            <a:spLocks noChangeShapeType="1"/>
          </p:cNvSpPr>
          <p:nvPr/>
        </p:nvSpPr>
        <p:spPr bwMode="auto">
          <a:xfrm>
            <a:off x="2995087" y="5037143"/>
            <a:ext cx="289983" cy="34925"/>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53" name="Line 493"/>
          <p:cNvSpPr>
            <a:spLocks noChangeShapeType="1"/>
          </p:cNvSpPr>
          <p:nvPr/>
        </p:nvSpPr>
        <p:spPr bwMode="auto">
          <a:xfrm>
            <a:off x="3285067" y="5072063"/>
            <a:ext cx="289984" cy="4762"/>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54" name="Line 494"/>
          <p:cNvSpPr>
            <a:spLocks noChangeShapeType="1"/>
          </p:cNvSpPr>
          <p:nvPr/>
        </p:nvSpPr>
        <p:spPr bwMode="auto">
          <a:xfrm>
            <a:off x="3575053" y="5076830"/>
            <a:ext cx="287867" cy="93663"/>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55" name="Line 495"/>
          <p:cNvSpPr>
            <a:spLocks noChangeShapeType="1"/>
          </p:cNvSpPr>
          <p:nvPr/>
        </p:nvSpPr>
        <p:spPr bwMode="auto">
          <a:xfrm>
            <a:off x="3862921" y="5170493"/>
            <a:ext cx="273049" cy="58737"/>
          </a:xfrm>
          <a:prstGeom prst="line">
            <a:avLst/>
          </a:prstGeom>
          <a:noFill/>
          <a:ln w="28575">
            <a:solidFill>
              <a:schemeClr val="folHlink"/>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56" name="Oval 496"/>
          <p:cNvSpPr>
            <a:spLocks noChangeArrowheads="1"/>
          </p:cNvSpPr>
          <p:nvPr/>
        </p:nvSpPr>
        <p:spPr bwMode="auto">
          <a:xfrm>
            <a:off x="1775887" y="4367218"/>
            <a:ext cx="103716" cy="73025"/>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57" name="Oval 497"/>
          <p:cNvSpPr>
            <a:spLocks noChangeArrowheads="1"/>
          </p:cNvSpPr>
          <p:nvPr/>
        </p:nvSpPr>
        <p:spPr bwMode="auto">
          <a:xfrm>
            <a:off x="2065867" y="4745043"/>
            <a:ext cx="103717" cy="71437"/>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58" name="Oval 498"/>
          <p:cNvSpPr>
            <a:spLocks noChangeArrowheads="1"/>
          </p:cNvSpPr>
          <p:nvPr/>
        </p:nvSpPr>
        <p:spPr bwMode="auto">
          <a:xfrm>
            <a:off x="2355851" y="4868868"/>
            <a:ext cx="103716" cy="71437"/>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59" name="Oval 499"/>
          <p:cNvSpPr>
            <a:spLocks noChangeArrowheads="1"/>
          </p:cNvSpPr>
          <p:nvPr/>
        </p:nvSpPr>
        <p:spPr bwMode="auto">
          <a:xfrm>
            <a:off x="2643719" y="4913318"/>
            <a:ext cx="103716" cy="73025"/>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60" name="Oval 500"/>
          <p:cNvSpPr>
            <a:spLocks noChangeArrowheads="1"/>
          </p:cNvSpPr>
          <p:nvPr/>
        </p:nvSpPr>
        <p:spPr bwMode="auto">
          <a:xfrm>
            <a:off x="2940051" y="4948243"/>
            <a:ext cx="103716" cy="73025"/>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61" name="Oval 501"/>
          <p:cNvSpPr>
            <a:spLocks noChangeArrowheads="1"/>
          </p:cNvSpPr>
          <p:nvPr/>
        </p:nvSpPr>
        <p:spPr bwMode="auto">
          <a:xfrm>
            <a:off x="3230036" y="5021268"/>
            <a:ext cx="103717" cy="71437"/>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62" name="Oval 502"/>
          <p:cNvSpPr>
            <a:spLocks noChangeArrowheads="1"/>
          </p:cNvSpPr>
          <p:nvPr/>
        </p:nvSpPr>
        <p:spPr bwMode="auto">
          <a:xfrm>
            <a:off x="3517900" y="5037143"/>
            <a:ext cx="103717" cy="73025"/>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63" name="Oval 503"/>
          <p:cNvSpPr>
            <a:spLocks noChangeArrowheads="1"/>
          </p:cNvSpPr>
          <p:nvPr/>
        </p:nvSpPr>
        <p:spPr bwMode="auto">
          <a:xfrm>
            <a:off x="3807887" y="5048255"/>
            <a:ext cx="103716" cy="74613"/>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64" name="Oval 504"/>
          <p:cNvSpPr>
            <a:spLocks noChangeArrowheads="1"/>
          </p:cNvSpPr>
          <p:nvPr/>
        </p:nvSpPr>
        <p:spPr bwMode="auto">
          <a:xfrm>
            <a:off x="4097868" y="5053013"/>
            <a:ext cx="103717" cy="74612"/>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65" name="Rectangle 505"/>
          <p:cNvSpPr>
            <a:spLocks noChangeArrowheads="1"/>
          </p:cNvSpPr>
          <p:nvPr/>
        </p:nvSpPr>
        <p:spPr bwMode="auto">
          <a:xfrm>
            <a:off x="1775887" y="5205418"/>
            <a:ext cx="103716" cy="73025"/>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66" name="Rectangle 506"/>
          <p:cNvSpPr>
            <a:spLocks noChangeArrowheads="1"/>
          </p:cNvSpPr>
          <p:nvPr/>
        </p:nvSpPr>
        <p:spPr bwMode="auto">
          <a:xfrm>
            <a:off x="2065867" y="4953005"/>
            <a:ext cx="103717" cy="73025"/>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67" name="Rectangle 507"/>
          <p:cNvSpPr>
            <a:spLocks noChangeArrowheads="1"/>
          </p:cNvSpPr>
          <p:nvPr/>
        </p:nvSpPr>
        <p:spPr bwMode="auto">
          <a:xfrm>
            <a:off x="2355851" y="4964118"/>
            <a:ext cx="103716" cy="73025"/>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68" name="Rectangle 508"/>
          <p:cNvSpPr>
            <a:spLocks noChangeArrowheads="1"/>
          </p:cNvSpPr>
          <p:nvPr/>
        </p:nvSpPr>
        <p:spPr bwMode="auto">
          <a:xfrm>
            <a:off x="2643719" y="4997455"/>
            <a:ext cx="103716" cy="74613"/>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69" name="Rectangle 509"/>
          <p:cNvSpPr>
            <a:spLocks noChangeArrowheads="1"/>
          </p:cNvSpPr>
          <p:nvPr/>
        </p:nvSpPr>
        <p:spPr bwMode="auto">
          <a:xfrm>
            <a:off x="2940051" y="4997455"/>
            <a:ext cx="103716" cy="74613"/>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70" name="Rectangle 510"/>
          <p:cNvSpPr>
            <a:spLocks noChangeArrowheads="1"/>
          </p:cNvSpPr>
          <p:nvPr/>
        </p:nvSpPr>
        <p:spPr bwMode="auto">
          <a:xfrm>
            <a:off x="3230036" y="5030793"/>
            <a:ext cx="103717" cy="73025"/>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71" name="Rectangle 511"/>
          <p:cNvSpPr>
            <a:spLocks noChangeArrowheads="1"/>
          </p:cNvSpPr>
          <p:nvPr/>
        </p:nvSpPr>
        <p:spPr bwMode="auto">
          <a:xfrm>
            <a:off x="3517900" y="5037143"/>
            <a:ext cx="103717" cy="73025"/>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72" name="Rectangle 512"/>
          <p:cNvSpPr>
            <a:spLocks noChangeArrowheads="1"/>
          </p:cNvSpPr>
          <p:nvPr/>
        </p:nvSpPr>
        <p:spPr bwMode="auto">
          <a:xfrm>
            <a:off x="3807887" y="5137155"/>
            <a:ext cx="103716" cy="73025"/>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73" name="Rectangle 513"/>
          <p:cNvSpPr>
            <a:spLocks noChangeArrowheads="1"/>
          </p:cNvSpPr>
          <p:nvPr/>
        </p:nvSpPr>
        <p:spPr bwMode="auto">
          <a:xfrm>
            <a:off x="4097868" y="5194305"/>
            <a:ext cx="103717" cy="73025"/>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23074" name="Oval 514"/>
          <p:cNvSpPr>
            <a:spLocks noChangeArrowheads="1"/>
          </p:cNvSpPr>
          <p:nvPr/>
        </p:nvSpPr>
        <p:spPr bwMode="auto">
          <a:xfrm>
            <a:off x="3979333" y="4579938"/>
            <a:ext cx="86784" cy="61912"/>
          </a:xfrm>
          <a:prstGeom prst="ellipse">
            <a:avLst/>
          </a:prstGeom>
          <a:solidFill>
            <a:srgbClr val="FF9966"/>
          </a:solidFill>
          <a:ln w="9525">
            <a:solidFill>
              <a:srgbClr val="FF9966"/>
            </a:solidFill>
            <a:round/>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0172" name="Rectangle 515"/>
          <p:cNvSpPr>
            <a:spLocks noChangeArrowheads="1"/>
          </p:cNvSpPr>
          <p:nvPr/>
        </p:nvSpPr>
        <p:spPr bwMode="auto">
          <a:xfrm>
            <a:off x="4193121" y="4556126"/>
            <a:ext cx="716543"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Accumbens</a:t>
            </a:r>
            <a:endParaRPr lang="en-US" sz="1200">
              <a:solidFill>
                <a:srgbClr val="000000"/>
              </a:solidFill>
              <a:latin typeface="Arial Narrow" charset="0"/>
              <a:ea typeface="ＭＳ Ｐゴシック" charset="-128"/>
            </a:endParaRPr>
          </a:p>
        </p:txBody>
      </p:sp>
      <p:sp>
        <p:nvSpPr>
          <p:cNvPr id="323076" name="Rectangle 516"/>
          <p:cNvSpPr>
            <a:spLocks noChangeArrowheads="1"/>
          </p:cNvSpPr>
          <p:nvPr/>
        </p:nvSpPr>
        <p:spPr bwMode="auto">
          <a:xfrm>
            <a:off x="3979333" y="4732338"/>
            <a:ext cx="86784" cy="61912"/>
          </a:xfrm>
          <a:prstGeom prst="rect">
            <a:avLst/>
          </a:prstGeom>
          <a:solidFill>
            <a:schemeClr val="folHlink"/>
          </a:solidFill>
          <a:ln w="9525">
            <a:solidFill>
              <a:schemeClr val="folHlink"/>
            </a:solidFill>
            <a:miter lim="800000"/>
            <a:headEnd/>
            <a:tailEnd/>
          </a:ln>
          <a:effectLst/>
        </p:spPr>
        <p:txBody>
          <a:bodyPr/>
          <a:lstStyle/>
          <a:p>
            <a:pPr eaLnBrk="0" fontAlgn="base" hangingPunct="0">
              <a:lnSpc>
                <a:spcPct val="95000"/>
              </a:lnSpc>
              <a:spcBef>
                <a:spcPct val="0"/>
              </a:spcBef>
              <a:spcAft>
                <a:spcPct val="0"/>
              </a:spcAft>
            </a:pPr>
            <a:endParaRPr lang="en-US" sz="2800">
              <a:solidFill>
                <a:srgbClr val="FFD41F"/>
              </a:solidFill>
              <a:effectLst>
                <a:outerShdw blurRad="38100" dist="38100" dir="2700000" algn="tl">
                  <a:srgbClr val="000000"/>
                </a:outerShdw>
              </a:effectLst>
              <a:latin typeface="Swis721 Md BT" pitchFamily="34" charset="0"/>
              <a:ea typeface="ＭＳ Ｐゴシック" charset="-128"/>
            </a:endParaRPr>
          </a:p>
        </p:txBody>
      </p:sp>
      <p:sp>
        <p:nvSpPr>
          <p:cNvPr id="30174" name="Rectangle 517"/>
          <p:cNvSpPr>
            <a:spLocks noChangeArrowheads="1"/>
          </p:cNvSpPr>
          <p:nvPr/>
        </p:nvSpPr>
        <p:spPr bwMode="auto">
          <a:xfrm>
            <a:off x="4193117" y="4708526"/>
            <a:ext cx="498534"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Arial Narrow" charset="0"/>
                <a:ea typeface="ＭＳ Ｐゴシック" charset="-128"/>
              </a:rPr>
              <a:t>Caudate</a:t>
            </a:r>
            <a:endParaRPr lang="en-US" sz="1200">
              <a:solidFill>
                <a:srgbClr val="000000"/>
              </a:solidFill>
              <a:latin typeface="Arial Narrow" charset="0"/>
              <a:ea typeface="ＭＳ Ｐゴシック" charset="-128"/>
            </a:endParaRPr>
          </a:p>
        </p:txBody>
      </p:sp>
      <p:sp>
        <p:nvSpPr>
          <p:cNvPr id="323078" name="Line 518"/>
          <p:cNvSpPr>
            <a:spLocks noChangeShapeType="1"/>
          </p:cNvSpPr>
          <p:nvPr/>
        </p:nvSpPr>
        <p:spPr bwMode="auto">
          <a:xfrm>
            <a:off x="1293285" y="5400675"/>
            <a:ext cx="48683" cy="0"/>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79" name="Line 519"/>
          <p:cNvSpPr>
            <a:spLocks noChangeShapeType="1"/>
          </p:cNvSpPr>
          <p:nvPr/>
        </p:nvSpPr>
        <p:spPr bwMode="auto">
          <a:xfrm>
            <a:off x="1337733" y="5773738"/>
            <a:ext cx="0" cy="311150"/>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80" name="Line 520"/>
          <p:cNvSpPr>
            <a:spLocks noChangeShapeType="1"/>
          </p:cNvSpPr>
          <p:nvPr/>
        </p:nvSpPr>
        <p:spPr bwMode="auto">
          <a:xfrm flipV="1">
            <a:off x="1274236" y="5746755"/>
            <a:ext cx="143933" cy="476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23081" name="Line 521"/>
          <p:cNvSpPr>
            <a:spLocks noChangeShapeType="1"/>
          </p:cNvSpPr>
          <p:nvPr/>
        </p:nvSpPr>
        <p:spPr bwMode="auto">
          <a:xfrm flipV="1">
            <a:off x="1270000" y="5699130"/>
            <a:ext cx="143933" cy="47625"/>
          </a:xfrm>
          <a:prstGeom prst="line">
            <a:avLst/>
          </a:prstGeom>
          <a:noFill/>
          <a:ln w="19050">
            <a:solidFill>
              <a:srgbClr val="FFFFFF"/>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
        <p:nvSpPr>
          <p:cNvPr id="30179" name="Text Box 522"/>
          <p:cNvSpPr txBox="1">
            <a:spLocks noChangeArrowheads="1"/>
          </p:cNvSpPr>
          <p:nvPr/>
        </p:nvSpPr>
        <p:spPr bwMode="auto">
          <a:xfrm>
            <a:off x="4296837" y="4030664"/>
            <a:ext cx="1189749" cy="400110"/>
          </a:xfrm>
          <a:prstGeom prst="rect">
            <a:avLst/>
          </a:prstGeom>
          <a:noFill/>
          <a:ln w="9525">
            <a:noFill/>
            <a:miter lim="800000"/>
            <a:headEnd/>
            <a:tailEnd/>
          </a:ln>
        </p:spPr>
        <p:txBody>
          <a:bodyPr wrap="none">
            <a:spAutoFit/>
          </a:bodyPr>
          <a:lstStyle/>
          <a:p>
            <a:pPr fontAlgn="base">
              <a:spcBef>
                <a:spcPct val="0"/>
              </a:spcBef>
              <a:spcAft>
                <a:spcPct val="0"/>
              </a:spcAft>
            </a:pPr>
            <a:r>
              <a:rPr lang="en-US" sz="2000" b="1">
                <a:solidFill>
                  <a:srgbClr val="FFD41F"/>
                </a:solidFill>
                <a:latin typeface="Arial Narrow" charset="0"/>
                <a:ea typeface="ＭＳ Ｐゴシック" charset="-128"/>
              </a:rPr>
              <a:t>NICOTINE</a:t>
            </a:r>
          </a:p>
        </p:txBody>
      </p:sp>
      <p:grpSp>
        <p:nvGrpSpPr>
          <p:cNvPr id="30180" name="Group 523"/>
          <p:cNvGrpSpPr>
            <a:grpSpLocks/>
          </p:cNvGrpSpPr>
          <p:nvPr/>
        </p:nvGrpSpPr>
        <p:grpSpPr bwMode="auto">
          <a:xfrm>
            <a:off x="992717" y="-76200"/>
            <a:ext cx="10363200" cy="6904038"/>
            <a:chOff x="469" y="-48"/>
            <a:chExt cx="4896" cy="4349"/>
          </a:xfrm>
        </p:grpSpPr>
        <p:sp>
          <p:nvSpPr>
            <p:cNvPr id="30183" name="Rectangle 524"/>
            <p:cNvSpPr>
              <a:spLocks noChangeArrowheads="1"/>
            </p:cNvSpPr>
            <p:nvPr/>
          </p:nvSpPr>
          <p:spPr bwMode="auto">
            <a:xfrm>
              <a:off x="2125" y="4013"/>
              <a:ext cx="1495" cy="288"/>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200">
                  <a:solidFill>
                    <a:srgbClr val="FFFFFF"/>
                  </a:solidFill>
                  <a:latin typeface="Arial Narrow" charset="0"/>
                  <a:ea typeface="ＭＳ Ｐゴシック" charset="-128"/>
                </a:rPr>
                <a:t>Di Chiara G, Imperato A. Proc Natl Acad Sci USA 1988;85:5274-5278</a:t>
              </a:r>
            </a:p>
          </p:txBody>
        </p:sp>
        <p:sp>
          <p:nvSpPr>
            <p:cNvPr id="323085" name="Rectangle 525"/>
            <p:cNvSpPr>
              <a:spLocks noChangeArrowheads="1"/>
            </p:cNvSpPr>
            <p:nvPr/>
          </p:nvSpPr>
          <p:spPr bwMode="auto">
            <a:xfrm>
              <a:off x="469" y="-48"/>
              <a:ext cx="4896" cy="720"/>
            </a:xfrm>
            <a:prstGeom prst="rect">
              <a:avLst/>
            </a:prstGeom>
            <a:noFill/>
            <a:ln w="9525">
              <a:noFill/>
              <a:miter lim="800000"/>
              <a:headEnd/>
              <a:tailEnd/>
            </a:ln>
            <a:effectLst>
              <a:outerShdw blurRad="63500" dist="38099" dir="2700000" algn="ctr" rotWithShape="0">
                <a:srgbClr val="000000">
                  <a:alpha val="74998"/>
                </a:srgbClr>
              </a:outerShdw>
            </a:effectLst>
          </p:spPr>
          <p:txBody>
            <a:bodyPr anchor="ctr"/>
            <a:lstStyle/>
            <a:p>
              <a:pPr algn="ctr" fontAlgn="base">
                <a:spcBef>
                  <a:spcPct val="0"/>
                </a:spcBef>
                <a:spcAft>
                  <a:spcPct val="0"/>
                </a:spcAft>
              </a:pPr>
              <a:endParaRPr lang="en-CA" sz="3600" b="1">
                <a:solidFill>
                  <a:srgbClr val="FFFF00"/>
                </a:solidFill>
                <a:effectLst>
                  <a:outerShdw blurRad="38100" dist="38100" dir="2700000" algn="tl">
                    <a:srgbClr val="000000"/>
                  </a:outerShdw>
                </a:effectLst>
                <a:latin typeface="Arial Narrow" charset="0"/>
                <a:ea typeface="ＭＳ Ｐゴシック" charset="-128"/>
              </a:endParaRPr>
            </a:p>
          </p:txBody>
        </p:sp>
      </p:grpSp>
      <p:sp>
        <p:nvSpPr>
          <p:cNvPr id="323086" name="Rectangle 526"/>
          <p:cNvSpPr>
            <a:spLocks noGrp="1" noChangeArrowheads="1"/>
          </p:cNvSpPr>
          <p:nvPr>
            <p:ph type="title"/>
          </p:nvPr>
        </p:nvSpPr>
        <p:spPr>
          <a:xfrm>
            <a:off x="456852" y="171727"/>
            <a:ext cx="11108267" cy="876300"/>
          </a:xfrm>
        </p:spPr>
        <p:txBody>
          <a:bodyPr/>
          <a:lstStyle/>
          <a:p>
            <a:r>
              <a:rPr lang="en-US" sz="4000" dirty="0">
                <a:solidFill>
                  <a:schemeClr val="accent2"/>
                </a:solidFill>
                <a:latin typeface="Neue Haas Grotesk Text Pro" panose="020B0504020202020204" pitchFamily="34" charset="0"/>
              </a:rPr>
              <a:t>Dopamine Activation with Substance Use</a:t>
            </a:r>
          </a:p>
        </p:txBody>
      </p:sp>
      <p:sp>
        <p:nvSpPr>
          <p:cNvPr id="323087" name="Line 527"/>
          <p:cNvSpPr>
            <a:spLocks noChangeShapeType="1"/>
          </p:cNvSpPr>
          <p:nvPr/>
        </p:nvSpPr>
        <p:spPr bwMode="auto">
          <a:xfrm>
            <a:off x="1822451" y="3284538"/>
            <a:ext cx="203200" cy="0"/>
          </a:xfrm>
          <a:prstGeom prst="line">
            <a:avLst/>
          </a:prstGeom>
          <a:noFill/>
          <a:ln w="25400">
            <a:solidFill>
              <a:srgbClr val="00FF00"/>
            </a:solidFill>
            <a:round/>
            <a:headEnd/>
            <a:tailEnd/>
          </a:ln>
          <a:effectLst/>
        </p:spPr>
        <p:txBody>
          <a:bodyPr/>
          <a:lstStyle/>
          <a:p>
            <a:pPr eaLnBrk="0" fontAlgn="base" hangingPunct="0">
              <a:lnSpc>
                <a:spcPct val="95000"/>
              </a:lnSpc>
              <a:spcBef>
                <a:spcPct val="0"/>
              </a:spcBef>
              <a:spcAft>
                <a:spcPct val="0"/>
              </a:spcAft>
              <a:defRPr/>
            </a:pPr>
            <a:endParaRPr lang="en-US" sz="2800">
              <a:solidFill>
                <a:srgbClr val="FFD41F"/>
              </a:solidFill>
              <a:effectLst>
                <a:outerShdw blurRad="38100" dist="38100" dir="2700000" algn="tl">
                  <a:srgbClr val="000000">
                    <a:alpha val="43137"/>
                  </a:srgbClr>
                </a:outerShdw>
              </a:effectLst>
              <a:latin typeface="Swis721 Md BT" pitchFamily="34" charset="0"/>
              <a:ea typeface="ＭＳ Ｐゴシック" charset="-128"/>
            </a:endParaRPr>
          </a:p>
        </p:txBody>
      </p:sp>
    </p:spTree>
    <p:extLst>
      <p:ext uri="{BB962C8B-B14F-4D97-AF65-F5344CB8AC3E}">
        <p14:creationId xmlns:p14="http://schemas.microsoft.com/office/powerpoint/2010/main" val="414137398"/>
      </p:ext>
    </p:extLst>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B9E8A9-352D-4DCB-9485-C777000D4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078992"/>
            <a:ext cx="6272784" cy="1536192"/>
          </a:xfrm>
        </p:spPr>
        <p:txBody>
          <a:bodyPr anchor="b">
            <a:normAutofit/>
          </a:bodyPr>
          <a:lstStyle/>
          <a:p>
            <a:r>
              <a:rPr lang="en-US" sz="4400" dirty="0"/>
              <a:t>Science</a:t>
            </a:r>
            <a:endParaRPr lang="en-US" sz="4800" dirty="0"/>
          </a:p>
        </p:txBody>
      </p:sp>
      <p:sp>
        <p:nvSpPr>
          <p:cNvPr id="12" name="Rectangle 11">
            <a:extLst>
              <a:ext uri="{FF2B5EF4-FFF2-40B4-BE49-F238E27FC236}">
                <a16:creationId xmlns:a16="http://schemas.microsoft.com/office/drawing/2014/main" id="{C2A9B0E5-C2C1-4B85-99A9-117A659D5F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A8AEACA-9535-4BE8-A91B-8BE82BA547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982" y="3596917"/>
            <a:ext cx="4127235" cy="2834640"/>
          </a:xfrm>
          <a:prstGeom prst="rect">
            <a:avLst/>
          </a:prstGeom>
        </p:spPr>
      </p:pic>
      <p:sp>
        <p:nvSpPr>
          <p:cNvPr id="3" name="Content Placeholder 2"/>
          <p:cNvSpPr>
            <a:spLocks noGrp="1"/>
          </p:cNvSpPr>
          <p:nvPr>
            <p:ph idx="1"/>
          </p:nvPr>
        </p:nvSpPr>
        <p:spPr>
          <a:xfrm>
            <a:off x="612648" y="3355848"/>
            <a:ext cx="6272784" cy="2825496"/>
          </a:xfrm>
        </p:spPr>
        <p:txBody>
          <a:bodyPr>
            <a:normAutofit/>
          </a:bodyPr>
          <a:lstStyle/>
          <a:p>
            <a:r>
              <a:rPr lang="en-US" sz="2200" dirty="0"/>
              <a:t>Rat Park</a:t>
            </a:r>
          </a:p>
          <a:p>
            <a:pPr marL="0" indent="0">
              <a:buNone/>
            </a:pPr>
            <a:r>
              <a:rPr lang="en-US" sz="2200" dirty="0"/>
              <a:t>	Dissenting views - animal research 	studies.</a:t>
            </a:r>
          </a:p>
          <a:p>
            <a:pPr marL="0" indent="0">
              <a:buNone/>
            </a:pPr>
            <a:r>
              <a:rPr lang="en-US" sz="2200" dirty="0"/>
              <a:t>	Chez </a:t>
            </a:r>
            <a:r>
              <a:rPr lang="en-US" sz="2200" dirty="0" err="1"/>
              <a:t>Soi</a:t>
            </a:r>
            <a:r>
              <a:rPr lang="en-US" sz="2200" dirty="0"/>
              <a:t> – housing first initiative</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648983" y="426443"/>
            <a:ext cx="4127235" cy="2834640"/>
          </a:xfrm>
          <a:prstGeom prst="rect">
            <a:avLst/>
          </a:prstGeom>
        </p:spPr>
      </p:pic>
    </p:spTree>
    <p:extLst>
      <p:ext uri="{BB962C8B-B14F-4D97-AF65-F5344CB8AC3E}">
        <p14:creationId xmlns:p14="http://schemas.microsoft.com/office/powerpoint/2010/main" val="267428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854001-B4AF-4E18-9D2E-33E37F97A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078992"/>
            <a:ext cx="6268770" cy="1536192"/>
          </a:xfrm>
        </p:spPr>
        <p:txBody>
          <a:bodyPr anchor="b">
            <a:normAutofit/>
          </a:bodyPr>
          <a:lstStyle/>
          <a:p>
            <a:r>
              <a:rPr lang="en-US" sz="4400" dirty="0"/>
              <a:t>Science</a:t>
            </a:r>
            <a:endParaRPr lang="en-US" sz="5200" dirty="0"/>
          </a:p>
        </p:txBody>
      </p:sp>
      <p:sp>
        <p:nvSpPr>
          <p:cNvPr id="12" name="Rectangle 11">
            <a:extLst>
              <a:ext uri="{FF2B5EF4-FFF2-40B4-BE49-F238E27FC236}">
                <a16:creationId xmlns:a16="http://schemas.microsoft.com/office/drawing/2014/main" id="{8AEA628B-C8FF-4D0B-B111-F101F580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2663BD0-064C-40FC-A331-F49FCA9536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15458" y="3355848"/>
            <a:ext cx="6268770" cy="2825496"/>
          </a:xfrm>
        </p:spPr>
        <p:txBody>
          <a:bodyPr>
            <a:normAutofit/>
          </a:bodyPr>
          <a:lstStyle/>
          <a:p>
            <a:r>
              <a:rPr lang="en-US" sz="2200" dirty="0"/>
              <a:t>Cravings and the PFC</a:t>
            </a:r>
          </a:p>
          <a:p>
            <a:pPr lvl="1"/>
            <a:r>
              <a:rPr lang="en-US" sz="2200" dirty="0"/>
              <a:t>Decreased DA activity</a:t>
            </a:r>
          </a:p>
          <a:p>
            <a:pPr marL="0" indent="0">
              <a:buNone/>
            </a:pPr>
            <a:endParaRPr lang="en-US" sz="1800" dirty="0"/>
          </a:p>
        </p:txBody>
      </p:sp>
      <p:pic>
        <p:nvPicPr>
          <p:cNvPr id="4" name="Picture 4" descr=" ">
            <a:hlinkClick r:id="rId3"/>
          </p:cNvPr>
          <p:cNvPicPr>
            <a:picLocks noChangeAspect="1" noChangeArrowheads="1"/>
          </p:cNvPicPr>
          <p:nvPr/>
        </p:nvPicPr>
        <p:blipFill rotWithShape="1">
          <a:blip r:embed="rId4"/>
          <a:srcRect t="2360" r="-2" b="-2"/>
          <a:stretch/>
        </p:blipFill>
        <p:spPr>
          <a:xfrm>
            <a:off x="7454932" y="383307"/>
            <a:ext cx="4317493" cy="5945081"/>
          </a:xfrm>
          <a:prstGeom prst="rect">
            <a:avLst/>
          </a:prstGeom>
          <a:noFill/>
        </p:spPr>
      </p:pic>
      <p:sp>
        <p:nvSpPr>
          <p:cNvPr id="5" name="TextBox 4"/>
          <p:cNvSpPr txBox="1"/>
          <p:nvPr/>
        </p:nvSpPr>
        <p:spPr>
          <a:xfrm>
            <a:off x="7573993" y="6390295"/>
            <a:ext cx="4079369" cy="405798"/>
          </a:xfrm>
          <a:prstGeom prst="rect">
            <a:avLst/>
          </a:prstGeom>
          <a:solidFill>
            <a:srgbClr val="000000">
              <a:alpha val="50000"/>
            </a:srgbClr>
          </a:solidFill>
          <a:ln>
            <a:noFill/>
          </a:ln>
        </p:spPr>
        <p:txBody>
          <a:bodyPr wrap="square" rtlCol="0">
            <a:noAutofit/>
          </a:bodyPr>
          <a:lstStyle/>
          <a:p>
            <a:pPr algn="ctr">
              <a:lnSpc>
                <a:spcPct val="90000"/>
              </a:lnSpc>
              <a:spcBef>
                <a:spcPct val="0"/>
              </a:spcBef>
              <a:spcAft>
                <a:spcPts val="600"/>
              </a:spcAft>
              <a:buClrTx/>
              <a:buFontTx/>
              <a:buNone/>
            </a:pPr>
            <a:r>
              <a:rPr lang="en-US" sz="1300" dirty="0">
                <a:solidFill>
                  <a:srgbClr val="FFFFFF"/>
                </a:solidFill>
              </a:rPr>
              <a:t>Goldstein RZ &amp; Volkow ND. Am J Psychiatry 2002</a:t>
            </a:r>
          </a:p>
        </p:txBody>
      </p:sp>
    </p:spTree>
    <p:extLst>
      <p:ext uri="{BB962C8B-B14F-4D97-AF65-F5344CB8AC3E}">
        <p14:creationId xmlns:p14="http://schemas.microsoft.com/office/powerpoint/2010/main" val="73617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01D64-75E0-4F35-8BD9-84751700CB7F}"/>
              </a:ext>
            </a:extLst>
          </p:cNvPr>
          <p:cNvSpPr>
            <a:spLocks noGrp="1"/>
          </p:cNvSpPr>
          <p:nvPr>
            <p:ph type="title"/>
          </p:nvPr>
        </p:nvSpPr>
        <p:spPr/>
        <p:txBody>
          <a:bodyPr/>
          <a:lstStyle/>
          <a:p>
            <a:r>
              <a:rPr lang="en-US" sz="4400" dirty="0"/>
              <a:t>Science</a:t>
            </a:r>
            <a:endParaRPr lang="en-CA" dirty="0"/>
          </a:p>
        </p:txBody>
      </p:sp>
      <p:sp>
        <p:nvSpPr>
          <p:cNvPr id="3" name="Content Placeholder 2">
            <a:extLst>
              <a:ext uri="{FF2B5EF4-FFF2-40B4-BE49-F238E27FC236}">
                <a16:creationId xmlns:a16="http://schemas.microsoft.com/office/drawing/2014/main" id="{3F6FF7D0-D9FE-4D1F-9054-5AEA20A8AC18}"/>
              </a:ext>
            </a:extLst>
          </p:cNvPr>
          <p:cNvSpPr>
            <a:spLocks noGrp="1"/>
          </p:cNvSpPr>
          <p:nvPr>
            <p:ph idx="1"/>
          </p:nvPr>
        </p:nvSpPr>
        <p:spPr/>
        <p:txBody>
          <a:bodyPr/>
          <a:lstStyle/>
          <a:p>
            <a:pPr marL="0" indent="0">
              <a:buNone/>
            </a:pPr>
            <a:endParaRPr lang="en-US" b="0" i="0" dirty="0">
              <a:solidFill>
                <a:srgbClr val="191919"/>
              </a:solidFill>
              <a:effectLst/>
              <a:latin typeface="Rockwell Condensed" panose="02060603050405020104" pitchFamily="18" charset="0"/>
            </a:endParaRPr>
          </a:p>
          <a:p>
            <a:pPr marL="0" indent="0">
              <a:buNone/>
            </a:pPr>
            <a:endParaRPr lang="en-US" b="0" i="0" dirty="0">
              <a:solidFill>
                <a:srgbClr val="191919"/>
              </a:solidFill>
              <a:effectLst/>
              <a:latin typeface="Rockwell Condensed" panose="02060603050405020104" pitchFamily="18" charset="0"/>
            </a:endParaRPr>
          </a:p>
          <a:p>
            <a:pPr marL="0" indent="0">
              <a:buNone/>
            </a:pPr>
            <a:endParaRPr lang="en-US" dirty="0">
              <a:solidFill>
                <a:srgbClr val="191919"/>
              </a:solidFill>
              <a:latin typeface="Rockwell Condensed" panose="02060603050405020104" pitchFamily="18" charset="0"/>
            </a:endParaRPr>
          </a:p>
          <a:p>
            <a:pPr marL="0" indent="0">
              <a:buNone/>
            </a:pPr>
            <a:endParaRPr lang="en-US" b="0" i="0" dirty="0">
              <a:solidFill>
                <a:srgbClr val="191919"/>
              </a:solidFill>
              <a:effectLst/>
              <a:latin typeface="Rockwell Condensed" panose="02060603050405020104" pitchFamily="18" charset="0"/>
            </a:endParaRPr>
          </a:p>
          <a:p>
            <a:pPr marL="0" indent="0">
              <a:buNone/>
            </a:pPr>
            <a:r>
              <a:rPr lang="en-US" sz="2200" b="0" i="0" dirty="0">
                <a:solidFill>
                  <a:srgbClr val="191919"/>
                </a:solidFill>
                <a:effectLst/>
                <a:latin typeface="+mj-lt"/>
              </a:rPr>
              <a:t>How deep-brain stimulation treats disorders: “It’s given me my life back”</a:t>
            </a:r>
          </a:p>
        </p:txBody>
      </p:sp>
      <p:pic>
        <p:nvPicPr>
          <p:cNvPr id="2050" name="Picture 2" descr="Image result for globe and mail">
            <a:extLst>
              <a:ext uri="{FF2B5EF4-FFF2-40B4-BE49-F238E27FC236}">
                <a16:creationId xmlns:a16="http://schemas.microsoft.com/office/drawing/2014/main" id="{9E1D52B0-D2DC-4D1A-8AA0-D0DDBBDB9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69" y="2714171"/>
            <a:ext cx="2029948" cy="140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917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 </a:t>
            </a:r>
            <a:r>
              <a:rPr lang="en-US" sz="2800" dirty="0" smtClean="0"/>
              <a:t>MCQ</a:t>
            </a:r>
            <a:endParaRPr lang="en-US" sz="2800" dirty="0"/>
          </a:p>
        </p:txBody>
      </p:sp>
      <p:sp>
        <p:nvSpPr>
          <p:cNvPr id="3" name="Content Placeholder 2"/>
          <p:cNvSpPr>
            <a:spLocks noGrp="1"/>
          </p:cNvSpPr>
          <p:nvPr>
            <p:ph idx="1"/>
          </p:nvPr>
        </p:nvSpPr>
        <p:spPr/>
        <p:txBody>
          <a:bodyPr/>
          <a:lstStyle/>
          <a:p>
            <a:pPr marL="0" indent="0">
              <a:buNone/>
            </a:pPr>
            <a:r>
              <a:rPr lang="en-US" dirty="0" smtClean="0"/>
              <a:t>Based on what we have reviewed about neuroscience, in which brain structure did Dr. Plummer have the electrodes placed?</a:t>
            </a:r>
          </a:p>
          <a:p>
            <a:pPr lvl="1">
              <a:spcBef>
                <a:spcPts val="1800"/>
              </a:spcBef>
            </a:pPr>
            <a:r>
              <a:rPr lang="en-US" dirty="0" smtClean="0"/>
              <a:t>A) Corpus callosum</a:t>
            </a:r>
          </a:p>
          <a:p>
            <a:pPr lvl="1"/>
            <a:r>
              <a:rPr lang="en-US" dirty="0" smtClean="0"/>
              <a:t>B) Prefrontal Cortex (PFC)</a:t>
            </a:r>
          </a:p>
          <a:p>
            <a:pPr lvl="1"/>
            <a:r>
              <a:rPr lang="en-US" dirty="0" smtClean="0"/>
              <a:t>C) Nucleus </a:t>
            </a:r>
            <a:r>
              <a:rPr lang="en-US" dirty="0" err="1" smtClean="0"/>
              <a:t>Accumbens</a:t>
            </a:r>
            <a:r>
              <a:rPr lang="en-US" dirty="0" smtClean="0"/>
              <a:t> (</a:t>
            </a:r>
            <a:r>
              <a:rPr lang="en-US" dirty="0" err="1" smtClean="0"/>
              <a:t>NAc</a:t>
            </a:r>
            <a:r>
              <a:rPr lang="en-US" dirty="0" smtClean="0"/>
              <a:t>)</a:t>
            </a:r>
          </a:p>
          <a:p>
            <a:pPr lvl="1"/>
            <a:r>
              <a:rPr lang="en-US" dirty="0" smtClean="0"/>
              <a:t>D) Amygdala</a:t>
            </a:r>
            <a:endParaRPr lang="en-US" dirty="0"/>
          </a:p>
        </p:txBody>
      </p:sp>
    </p:spTree>
    <p:extLst>
      <p:ext uri="{BB962C8B-B14F-4D97-AF65-F5344CB8AC3E}">
        <p14:creationId xmlns:p14="http://schemas.microsoft.com/office/powerpoint/2010/main" val="1371614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B9EE3F3-89B7-43C3-8651-C4C968309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CBCC5-0AF1-4205-B98F-DE78931F043B}"/>
              </a:ext>
            </a:extLst>
          </p:cNvPr>
          <p:cNvSpPr>
            <a:spLocks noGrp="1"/>
          </p:cNvSpPr>
          <p:nvPr>
            <p:ph type="title"/>
          </p:nvPr>
        </p:nvSpPr>
        <p:spPr>
          <a:xfrm>
            <a:off x="411480" y="991443"/>
            <a:ext cx="4443154" cy="1087819"/>
          </a:xfrm>
        </p:spPr>
        <p:txBody>
          <a:bodyPr anchor="b">
            <a:normAutofit/>
          </a:bodyPr>
          <a:lstStyle/>
          <a:p>
            <a:r>
              <a:rPr lang="en-US" sz="4400" dirty="0"/>
              <a:t>Science</a:t>
            </a:r>
            <a:endParaRPr lang="en-CA" sz="3400" dirty="0"/>
          </a:p>
        </p:txBody>
      </p:sp>
      <p:sp>
        <p:nvSpPr>
          <p:cNvPr id="15" name="Rectangle 14">
            <a:extLst>
              <a:ext uri="{FF2B5EF4-FFF2-40B4-BE49-F238E27FC236}">
                <a16:creationId xmlns:a16="http://schemas.microsoft.com/office/drawing/2014/main" id="{33AE4636-AEEC-45D6-84D4-7AC2DA48EC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D9CE0F4-2EB2-4F1F-8AAC-DB3571D9FE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9A1D5FE-D937-4B97-95E9-8670B0534196}"/>
              </a:ext>
            </a:extLst>
          </p:cNvPr>
          <p:cNvSpPr>
            <a:spLocks noGrp="1"/>
          </p:cNvSpPr>
          <p:nvPr>
            <p:ph idx="1"/>
          </p:nvPr>
        </p:nvSpPr>
        <p:spPr>
          <a:xfrm>
            <a:off x="411480" y="2684095"/>
            <a:ext cx="4443154" cy="3492868"/>
          </a:xfrm>
        </p:spPr>
        <p:txBody>
          <a:bodyPr>
            <a:normAutofit/>
          </a:bodyPr>
          <a:lstStyle/>
          <a:p>
            <a:r>
              <a:rPr lang="en-US" sz="2200" dirty="0"/>
              <a:t>Habituation</a:t>
            </a:r>
          </a:p>
          <a:p>
            <a:pPr lvl="1"/>
            <a:r>
              <a:rPr lang="en-US" sz="2200" dirty="0"/>
              <a:t>Down regulation of DA receptors</a:t>
            </a:r>
          </a:p>
          <a:p>
            <a:pPr lvl="1"/>
            <a:r>
              <a:rPr lang="en-US" sz="2200" dirty="0"/>
              <a:t>“Chasing the Dragon”</a:t>
            </a:r>
            <a:endParaRPr lang="en-CA" sz="2200" dirty="0"/>
          </a:p>
        </p:txBody>
      </p:sp>
      <p:pic>
        <p:nvPicPr>
          <p:cNvPr id="5" name="Picture 4">
            <a:extLst>
              <a:ext uri="{FF2B5EF4-FFF2-40B4-BE49-F238E27FC236}">
                <a16:creationId xmlns:a16="http://schemas.microsoft.com/office/drawing/2014/main" id="{A40A146F-3F0F-4394-944B-D1FF7E45EA1D}"/>
              </a:ext>
            </a:extLst>
          </p:cNvPr>
          <p:cNvPicPr>
            <a:picLocks noChangeAspect="1"/>
          </p:cNvPicPr>
          <p:nvPr/>
        </p:nvPicPr>
        <p:blipFill rotWithShape="1">
          <a:blip r:embed="rId3">
            <a:extLst>
              <a:ext uri="{28A0092B-C50C-407E-A947-70E740481C1C}">
                <a14:useLocalDpi xmlns:a14="http://schemas.microsoft.com/office/drawing/2010/main" val="0"/>
              </a:ext>
            </a:extLst>
          </a:blip>
          <a:srcRect l="7555"/>
          <a:stretch/>
        </p:blipFill>
        <p:spPr>
          <a:xfrm>
            <a:off x="6507412" y="510347"/>
            <a:ext cx="5399508" cy="5837306"/>
          </a:xfrm>
          <a:prstGeom prst="rect">
            <a:avLst/>
          </a:prstGeom>
        </p:spPr>
      </p:pic>
      <p:sp>
        <p:nvSpPr>
          <p:cNvPr id="8" name="TextBox 7">
            <a:extLst>
              <a:ext uri="{FF2B5EF4-FFF2-40B4-BE49-F238E27FC236}">
                <a16:creationId xmlns:a16="http://schemas.microsoft.com/office/drawing/2014/main" id="{5A08EB78-C22D-4CAA-854A-8CCC61F9A4A9}"/>
              </a:ext>
            </a:extLst>
          </p:cNvPr>
          <p:cNvSpPr txBox="1"/>
          <p:nvPr/>
        </p:nvSpPr>
        <p:spPr>
          <a:xfrm>
            <a:off x="6771986" y="6558046"/>
            <a:ext cx="5134934" cy="555128"/>
          </a:xfrm>
          <a:prstGeom prst="rect">
            <a:avLst/>
          </a:prstGeom>
          <a:noFill/>
          <a:ln>
            <a:noFill/>
          </a:ln>
        </p:spPr>
        <p:txBody>
          <a:bodyPr wrap="square" rtlCol="0">
            <a:noAutofit/>
          </a:bodyPr>
          <a:lstStyle/>
          <a:p>
            <a:pPr algn="ctr">
              <a:spcAft>
                <a:spcPts val="600"/>
              </a:spcAft>
            </a:pPr>
            <a:r>
              <a:rPr lang="en-US" sz="1300" dirty="0"/>
              <a:t>The Neuroscience of Clinical Psychiatry – Higgins &amp; George</a:t>
            </a:r>
            <a:endParaRPr lang="en-CA" sz="1300" dirty="0"/>
          </a:p>
        </p:txBody>
      </p:sp>
    </p:spTree>
    <p:extLst>
      <p:ext uri="{BB962C8B-B14F-4D97-AF65-F5344CB8AC3E}">
        <p14:creationId xmlns:p14="http://schemas.microsoft.com/office/powerpoint/2010/main" val="1027360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9EE3F3-89B7-43C3-8651-C4C968309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480" y="991443"/>
            <a:ext cx="4443154" cy="1087819"/>
          </a:xfrm>
        </p:spPr>
        <p:txBody>
          <a:bodyPr anchor="b">
            <a:normAutofit/>
          </a:bodyPr>
          <a:lstStyle/>
          <a:p>
            <a:r>
              <a:rPr lang="en-US" dirty="0"/>
              <a:t>Science</a:t>
            </a:r>
            <a:endParaRPr lang="en-US" sz="3400" dirty="0"/>
          </a:p>
        </p:txBody>
      </p:sp>
      <p:sp>
        <p:nvSpPr>
          <p:cNvPr id="12"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11480" y="2684095"/>
            <a:ext cx="4443154" cy="3492868"/>
          </a:xfrm>
        </p:spPr>
        <p:txBody>
          <a:bodyPr>
            <a:normAutofit/>
          </a:bodyPr>
          <a:lstStyle/>
          <a:p>
            <a:r>
              <a:rPr lang="en-US" sz="2200" dirty="0"/>
              <a:t>DA pathways</a:t>
            </a:r>
          </a:p>
        </p:txBody>
      </p:sp>
      <p:pic>
        <p:nvPicPr>
          <p:cNvPr id="4" name="Picture 4" descr="methamphetaminerecovery"/>
          <p:cNvPicPr>
            <a:picLocks noChangeAspect="1" noChangeArrowheads="1"/>
          </p:cNvPicPr>
          <p:nvPr/>
        </p:nvPicPr>
        <p:blipFill>
          <a:blip r:embed="rId3"/>
          <a:stretch>
            <a:fillRect/>
          </a:stretch>
        </p:blipFill>
        <p:spPr bwMode="auto">
          <a:xfrm>
            <a:off x="5871592" y="529667"/>
            <a:ext cx="5815584" cy="5307965"/>
          </a:xfrm>
          <a:prstGeom prst="rect">
            <a:avLst/>
          </a:prstGeom>
          <a:noFill/>
        </p:spPr>
      </p:pic>
      <p:sp>
        <p:nvSpPr>
          <p:cNvPr id="5" name="TextBox 4"/>
          <p:cNvSpPr txBox="1"/>
          <p:nvPr/>
        </p:nvSpPr>
        <p:spPr>
          <a:xfrm>
            <a:off x="5871592" y="5909100"/>
            <a:ext cx="5729859" cy="535726"/>
          </a:xfrm>
          <a:prstGeom prst="rect">
            <a:avLst/>
          </a:prstGeom>
          <a:noFill/>
          <a:ln>
            <a:noFill/>
          </a:ln>
        </p:spPr>
        <p:txBody>
          <a:bodyPr wrap="square" rtlCol="0">
            <a:noAutofit/>
          </a:bodyPr>
          <a:lstStyle/>
          <a:p>
            <a:pPr algn="ctr">
              <a:spcAft>
                <a:spcPts val="600"/>
              </a:spcAft>
            </a:pPr>
            <a:r>
              <a:rPr lang="en-US" sz="1300" dirty="0"/>
              <a:t>Volkow ND et al. J Neuroscience 2001;21:9414-8</a:t>
            </a:r>
          </a:p>
        </p:txBody>
      </p:sp>
    </p:spTree>
    <p:extLst>
      <p:ext uri="{BB962C8B-B14F-4D97-AF65-F5344CB8AC3E}">
        <p14:creationId xmlns:p14="http://schemas.microsoft.com/office/powerpoint/2010/main" val="689923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Science</a:t>
            </a:r>
          </a:p>
        </p:txBody>
      </p:sp>
      <p:graphicFrame>
        <p:nvGraphicFramePr>
          <p:cNvPr id="5" name="Content Placeholder 2">
            <a:extLst>
              <a:ext uri="{FF2B5EF4-FFF2-40B4-BE49-F238E27FC236}">
                <a16:creationId xmlns:a16="http://schemas.microsoft.com/office/drawing/2014/main" id="{A259F646-4773-4BD5-B791-48C6DD346FAF}"/>
              </a:ext>
            </a:extLst>
          </p:cNvPr>
          <p:cNvGraphicFramePr>
            <a:graphicFrameLocks noGrp="1"/>
          </p:cNvGraphicFramePr>
          <p:nvPr>
            <p:ph idx="1"/>
            <p:extLst>
              <p:ext uri="{D42A27DB-BD31-4B8C-83A1-F6EECF244321}">
                <p14:modId xmlns:p14="http://schemas.microsoft.com/office/powerpoint/2010/main" val="2200467257"/>
              </p:ext>
            </p:extLst>
          </p:nvPr>
        </p:nvGraphicFramePr>
        <p:xfrm>
          <a:off x="1116013" y="2478088"/>
          <a:ext cx="10167937" cy="3694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0567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a:t>
            </a:r>
          </a:p>
        </p:txBody>
      </p:sp>
      <p:sp>
        <p:nvSpPr>
          <p:cNvPr id="3" name="Content Placeholder 2"/>
          <p:cNvSpPr>
            <a:spLocks noGrp="1"/>
          </p:cNvSpPr>
          <p:nvPr>
            <p:ph idx="1"/>
          </p:nvPr>
        </p:nvSpPr>
        <p:spPr/>
        <p:txBody>
          <a:bodyPr>
            <a:normAutofit/>
          </a:bodyPr>
          <a:lstStyle/>
          <a:p>
            <a:r>
              <a:rPr lang="en-US" sz="2200" dirty="0"/>
              <a:t>Neuroplasticity</a:t>
            </a:r>
          </a:p>
          <a:p>
            <a:r>
              <a:rPr lang="en-US" sz="2200" dirty="0"/>
              <a:t>CBT implications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561" y="2336800"/>
            <a:ext cx="2650159" cy="37973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6111" r="15555"/>
          <a:stretch/>
        </p:blipFill>
        <p:spPr>
          <a:xfrm>
            <a:off x="8375650" y="2336800"/>
            <a:ext cx="2622550" cy="3797300"/>
          </a:xfrm>
          <a:prstGeom prst="rect">
            <a:avLst/>
          </a:prstGeom>
        </p:spPr>
      </p:pic>
    </p:spTree>
    <p:extLst>
      <p:ext uri="{BB962C8B-B14F-4D97-AF65-F5344CB8AC3E}">
        <p14:creationId xmlns:p14="http://schemas.microsoft.com/office/powerpoint/2010/main" val="3932806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D01200-0224-43C5-AB38-FB4D16B73F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F9D70D-2C4A-4414-8F24-CA073DCEFC6E}"/>
              </a:ext>
            </a:extLst>
          </p:cNvPr>
          <p:cNvSpPr>
            <a:spLocks noGrp="1"/>
          </p:cNvSpPr>
          <p:nvPr>
            <p:ph type="title"/>
          </p:nvPr>
        </p:nvSpPr>
        <p:spPr>
          <a:xfrm>
            <a:off x="612648" y="1078992"/>
            <a:ext cx="6268770" cy="1536192"/>
          </a:xfrm>
        </p:spPr>
        <p:txBody>
          <a:bodyPr anchor="b">
            <a:normAutofit/>
          </a:bodyPr>
          <a:lstStyle/>
          <a:p>
            <a:r>
              <a:rPr lang="en-US" sz="5200" dirty="0" smtClean="0"/>
              <a:t>Background &amp; Intro</a:t>
            </a:r>
            <a:endParaRPr lang="en-CA" sz="5200" dirty="0"/>
          </a:p>
        </p:txBody>
      </p:sp>
      <p:sp>
        <p:nvSpPr>
          <p:cNvPr id="19" name="Rectangle 18">
            <a:extLst>
              <a:ext uri="{FF2B5EF4-FFF2-40B4-BE49-F238E27FC236}">
                <a16:creationId xmlns:a16="http://schemas.microsoft.com/office/drawing/2014/main" id="{728A44A4-A002-4A88-9FC9-1D0566C97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E7D5C7B-DD16-401B-85CE-4AAA2A4F5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7E98A97-49B5-4F59-8FF0-49EF964610CB}"/>
              </a:ext>
            </a:extLst>
          </p:cNvPr>
          <p:cNvSpPr>
            <a:spLocks noGrp="1"/>
          </p:cNvSpPr>
          <p:nvPr>
            <p:ph idx="1"/>
          </p:nvPr>
        </p:nvSpPr>
        <p:spPr>
          <a:xfrm>
            <a:off x="612648" y="3355848"/>
            <a:ext cx="6268770" cy="2825496"/>
          </a:xfrm>
        </p:spPr>
        <p:txBody>
          <a:bodyPr>
            <a:normAutofit/>
          </a:bodyPr>
          <a:lstStyle/>
          <a:p>
            <a:r>
              <a:rPr lang="en-US" sz="1800" dirty="0" smtClean="0"/>
              <a:t>Introduction….</a:t>
            </a:r>
            <a:endParaRPr lang="en-US" sz="1800" dirty="0"/>
          </a:p>
          <a:p>
            <a:r>
              <a:rPr lang="en-US" sz="1800" dirty="0" smtClean="0"/>
              <a:t>Why </a:t>
            </a:r>
            <a:r>
              <a:rPr lang="en-US" sz="1800" dirty="0"/>
              <a:t>Group Therapy……? </a:t>
            </a:r>
          </a:p>
          <a:p>
            <a:pPr marL="0" indent="0">
              <a:buNone/>
            </a:pPr>
            <a:endParaRPr lang="en-US" sz="1800" dirty="0"/>
          </a:p>
        </p:txBody>
      </p:sp>
      <p:pic>
        <p:nvPicPr>
          <p:cNvPr id="4" name="Graphic 3" descr="Lecturer">
            <a:extLst>
              <a:ext uri="{FF2B5EF4-FFF2-40B4-BE49-F238E27FC236}">
                <a16:creationId xmlns:a16="http://schemas.microsoft.com/office/drawing/2014/main" id="{8620A06F-0238-4F06-B0F8-0AB828E708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03666" y="1588000"/>
            <a:ext cx="3257061" cy="3257061"/>
          </a:xfrm>
          <a:prstGeom prst="rect">
            <a:avLst/>
          </a:prstGeom>
        </p:spPr>
      </p:pic>
    </p:spTree>
    <p:extLst>
      <p:ext uri="{BB962C8B-B14F-4D97-AF65-F5344CB8AC3E}">
        <p14:creationId xmlns:p14="http://schemas.microsoft.com/office/powerpoint/2010/main" val="805232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72C7A71F-A746-4AB2-8FF5-03D4135FAF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17FF8914-DDE9-46F8-AF0A-54FD0AC09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74419" y="1933575"/>
            <a:ext cx="7013448" cy="2990849"/>
          </a:xfrm>
        </p:spPr>
        <p:txBody>
          <a:bodyPr vert="horz" lIns="91440" tIns="45720" rIns="91440" bIns="45720" rtlCol="0" anchor="ctr">
            <a:normAutofit/>
          </a:bodyPr>
          <a:lstStyle/>
          <a:p>
            <a:r>
              <a:rPr lang="en-US" sz="5400" dirty="0"/>
              <a:t>Science</a:t>
            </a:r>
          </a:p>
        </p:txBody>
      </p:sp>
      <p:sp>
        <p:nvSpPr>
          <p:cNvPr id="3" name="Content Placeholder 2"/>
          <p:cNvSpPr>
            <a:spLocks noGrp="1"/>
          </p:cNvSpPr>
          <p:nvPr>
            <p:ph idx="1"/>
          </p:nvPr>
        </p:nvSpPr>
        <p:spPr>
          <a:xfrm>
            <a:off x="8610600" y="1933574"/>
            <a:ext cx="2686812" cy="2990849"/>
          </a:xfrm>
        </p:spPr>
        <p:txBody>
          <a:bodyPr vert="horz" lIns="91440" tIns="45720" rIns="91440" bIns="45720" rtlCol="0" anchor="ctr">
            <a:normAutofit/>
          </a:bodyPr>
          <a:lstStyle/>
          <a:p>
            <a:pPr marL="0" indent="0">
              <a:buNone/>
            </a:pPr>
            <a:r>
              <a:rPr lang="en-US" sz="2800"/>
              <a:t>Q &amp; A</a:t>
            </a:r>
          </a:p>
        </p:txBody>
      </p:sp>
      <p:sp>
        <p:nvSpPr>
          <p:cNvPr id="17" name="Rectangle 16">
            <a:extLst>
              <a:ext uri="{FF2B5EF4-FFF2-40B4-BE49-F238E27FC236}">
                <a16:creationId xmlns:a16="http://schemas.microsoft.com/office/drawing/2014/main" id="{094C1DE0-31FE-4AD0-95EA-B65CA6B89D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F736409-6C07-4CE8-86F8-1174E2235C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966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B9EE3F3-89B7-43C3-8651-C4C968309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95A27-F899-49EF-AF32-44E6D95F734A}"/>
              </a:ext>
            </a:extLst>
          </p:cNvPr>
          <p:cNvSpPr>
            <a:spLocks noGrp="1"/>
          </p:cNvSpPr>
          <p:nvPr>
            <p:ph type="title"/>
          </p:nvPr>
        </p:nvSpPr>
        <p:spPr>
          <a:xfrm>
            <a:off x="411480" y="991443"/>
            <a:ext cx="4443154" cy="1087819"/>
          </a:xfrm>
        </p:spPr>
        <p:txBody>
          <a:bodyPr anchor="b">
            <a:normAutofit/>
          </a:bodyPr>
          <a:lstStyle/>
          <a:p>
            <a:r>
              <a:rPr lang="en-US" dirty="0"/>
              <a:t>CBT Basics</a:t>
            </a:r>
            <a:endParaRPr lang="en-CA" dirty="0"/>
          </a:p>
        </p:txBody>
      </p:sp>
      <p:sp>
        <p:nvSpPr>
          <p:cNvPr id="76" name="Rectangle 75">
            <a:extLst>
              <a:ext uri="{FF2B5EF4-FFF2-40B4-BE49-F238E27FC236}">
                <a16:creationId xmlns:a16="http://schemas.microsoft.com/office/drawing/2014/main" id="{33AE4636-AEEC-45D6-84D4-7AC2DA48EC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8D9CE0F4-2EB2-4F1F-8AAC-DB3571D9FE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1EAE183-603E-427A-805F-25E7839AE3CC}"/>
              </a:ext>
            </a:extLst>
          </p:cNvPr>
          <p:cNvSpPr>
            <a:spLocks noGrp="1"/>
          </p:cNvSpPr>
          <p:nvPr>
            <p:ph idx="1"/>
          </p:nvPr>
        </p:nvSpPr>
        <p:spPr>
          <a:xfrm>
            <a:off x="411479" y="2510108"/>
            <a:ext cx="5598795" cy="3666855"/>
          </a:xfrm>
        </p:spPr>
        <p:txBody>
          <a:bodyPr>
            <a:noAutofit/>
          </a:bodyPr>
          <a:lstStyle/>
          <a:p>
            <a:r>
              <a:rPr lang="en-US" sz="2200" dirty="0"/>
              <a:t>Aaron Beck – University of Pennsylvania</a:t>
            </a:r>
          </a:p>
          <a:p>
            <a:r>
              <a:rPr lang="en-US" sz="2200" dirty="0"/>
              <a:t>Beck’s Triad (Depression)</a:t>
            </a:r>
          </a:p>
          <a:p>
            <a:pPr lvl="1"/>
            <a:r>
              <a:rPr lang="en-US" sz="2200" dirty="0"/>
              <a:t>Negative view of self, negative view of others, negative view of future</a:t>
            </a:r>
          </a:p>
          <a:p>
            <a:r>
              <a:rPr lang="en-US" sz="2200" dirty="0"/>
              <a:t>Thoughts, Feelings, Behaviors</a:t>
            </a:r>
          </a:p>
          <a:p>
            <a:r>
              <a:rPr lang="en-US" sz="2200" dirty="0"/>
              <a:t>Adaptation for various psychiatric disorders</a:t>
            </a:r>
          </a:p>
          <a:p>
            <a:r>
              <a:rPr lang="en-US" sz="2200" dirty="0"/>
              <a:t>Adaptation for substance use disorders</a:t>
            </a:r>
          </a:p>
        </p:txBody>
      </p:sp>
      <p:pic>
        <p:nvPicPr>
          <p:cNvPr id="1026" name="Picture 2">
            <a:extLst>
              <a:ext uri="{FF2B5EF4-FFF2-40B4-BE49-F238E27FC236}">
                <a16:creationId xmlns:a16="http://schemas.microsoft.com/office/drawing/2014/main" id="{ADE7BDFF-EAB2-4619-8687-9679F0A921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1753" y="995791"/>
            <a:ext cx="5056018" cy="486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4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818" y="539115"/>
            <a:ext cx="10168128" cy="1179576"/>
          </a:xfrm>
        </p:spPr>
        <p:txBody>
          <a:bodyPr/>
          <a:lstStyle/>
          <a:p>
            <a:r>
              <a:rPr lang="en-US" dirty="0"/>
              <a:t>CBT Basics</a:t>
            </a:r>
          </a:p>
        </p:txBody>
      </p:sp>
      <p:graphicFrame>
        <p:nvGraphicFramePr>
          <p:cNvPr id="5" name="Content Placeholder 4">
            <a:extLst>
              <a:ext uri="{FF2B5EF4-FFF2-40B4-BE49-F238E27FC236}">
                <a16:creationId xmlns:a16="http://schemas.microsoft.com/office/drawing/2014/main" id="{54D6E675-D3FF-4760-AFD6-69CBE34ECD24}"/>
              </a:ext>
            </a:extLst>
          </p:cNvPr>
          <p:cNvGraphicFramePr>
            <a:graphicFrameLocks noGrp="1"/>
          </p:cNvGraphicFramePr>
          <p:nvPr>
            <p:ph idx="1"/>
            <p:extLst>
              <p:ext uri="{D42A27DB-BD31-4B8C-83A1-F6EECF244321}">
                <p14:modId xmlns:p14="http://schemas.microsoft.com/office/powerpoint/2010/main" val="3400902118"/>
              </p:ext>
            </p:extLst>
          </p:nvPr>
        </p:nvGraphicFramePr>
        <p:xfrm>
          <a:off x="582168" y="2181225"/>
          <a:ext cx="10168128"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277100" y="6393934"/>
            <a:ext cx="4272260" cy="307777"/>
          </a:xfrm>
          <a:prstGeom prst="rect">
            <a:avLst/>
          </a:prstGeom>
          <a:noFill/>
        </p:spPr>
        <p:txBody>
          <a:bodyPr wrap="none" rtlCol="0">
            <a:spAutoFit/>
          </a:bodyPr>
          <a:lstStyle/>
          <a:p>
            <a:r>
              <a:rPr lang="en-US" sz="1400" dirty="0"/>
              <a:t>Cognitive Therapy: Basics and Beyond, Judith Beck</a:t>
            </a:r>
          </a:p>
        </p:txBody>
      </p:sp>
    </p:spTree>
    <p:extLst>
      <p:ext uri="{BB962C8B-B14F-4D97-AF65-F5344CB8AC3E}">
        <p14:creationId xmlns:p14="http://schemas.microsoft.com/office/powerpoint/2010/main" val="2933328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CBT Basics</a:t>
            </a:r>
          </a:p>
        </p:txBody>
      </p:sp>
      <p:sp>
        <p:nvSpPr>
          <p:cNvPr id="3" name="Content Placeholder 2"/>
          <p:cNvSpPr>
            <a:spLocks noGrp="1"/>
          </p:cNvSpPr>
          <p:nvPr>
            <p:ph idx="1"/>
          </p:nvPr>
        </p:nvSpPr>
        <p:spPr>
          <a:xfrm>
            <a:off x="677418" y="2366677"/>
            <a:ext cx="10168128" cy="3694176"/>
          </a:xfrm>
        </p:spPr>
        <p:txBody>
          <a:bodyPr>
            <a:normAutofit/>
          </a:bodyPr>
          <a:lstStyle/>
          <a:p>
            <a:r>
              <a:rPr lang="en-US" sz="2200" dirty="0"/>
              <a:t>Cognitive Conceptualization</a:t>
            </a:r>
          </a:p>
          <a:p>
            <a:pPr lvl="1"/>
            <a:r>
              <a:rPr lang="en-US" sz="2200" dirty="0"/>
              <a:t>Automatic thoughts</a:t>
            </a:r>
          </a:p>
          <a:p>
            <a:pPr lvl="1"/>
            <a:r>
              <a:rPr lang="en-US" sz="2200" dirty="0"/>
              <a:t>Attitudes, rules, assumptions</a:t>
            </a:r>
          </a:p>
          <a:p>
            <a:pPr lvl="1"/>
            <a:r>
              <a:rPr lang="en-US" sz="2200" dirty="0"/>
              <a:t>Core beliefs</a:t>
            </a:r>
          </a:p>
          <a:p>
            <a:pPr lvl="1"/>
            <a:endParaRPr lang="en-US" sz="2200" dirty="0"/>
          </a:p>
          <a:p>
            <a:r>
              <a:rPr lang="en-US" sz="2200" dirty="0"/>
              <a:t>Results</a:t>
            </a:r>
          </a:p>
          <a:p>
            <a:pPr lvl="1"/>
            <a:r>
              <a:rPr lang="en-US" sz="2200" dirty="0"/>
              <a:t>Feelings / Behaviors</a:t>
            </a:r>
          </a:p>
        </p:txBody>
      </p:sp>
      <p:sp>
        <p:nvSpPr>
          <p:cNvPr id="6" name="Down Arrow 5"/>
          <p:cNvSpPr/>
          <p:nvPr/>
        </p:nvSpPr>
        <p:spPr>
          <a:xfrm>
            <a:off x="9172190" y="3171375"/>
            <a:ext cx="141129" cy="33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9DE3982-C26B-4E91-9F0C-8D2539D2A8B9}"/>
              </a:ext>
            </a:extLst>
          </p:cNvPr>
          <p:cNvSpPr/>
          <p:nvPr/>
        </p:nvSpPr>
        <p:spPr>
          <a:xfrm>
            <a:off x="7889333" y="2185468"/>
            <a:ext cx="2847975" cy="749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8130911" y="2375698"/>
            <a:ext cx="2232342" cy="369332"/>
          </a:xfrm>
          <a:prstGeom prst="rect">
            <a:avLst/>
          </a:prstGeom>
          <a:noFill/>
        </p:spPr>
        <p:txBody>
          <a:bodyPr wrap="none" rtlCol="0">
            <a:spAutoFit/>
          </a:bodyPr>
          <a:lstStyle/>
          <a:p>
            <a:r>
              <a:rPr lang="en-US" dirty="0"/>
              <a:t>Automatic Thoughts</a:t>
            </a:r>
          </a:p>
        </p:txBody>
      </p:sp>
      <p:sp>
        <p:nvSpPr>
          <p:cNvPr id="9" name="Down Arrow 8"/>
          <p:cNvSpPr/>
          <p:nvPr/>
        </p:nvSpPr>
        <p:spPr>
          <a:xfrm>
            <a:off x="9172190" y="4643747"/>
            <a:ext cx="141129" cy="33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D962FAD-89FE-478D-B751-1AB9A75193DC}"/>
              </a:ext>
            </a:extLst>
          </p:cNvPr>
          <p:cNvSpPr/>
          <p:nvPr/>
        </p:nvSpPr>
        <p:spPr>
          <a:xfrm>
            <a:off x="7889333" y="3712079"/>
            <a:ext cx="2847975" cy="749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Rounded Corners 13">
            <a:extLst>
              <a:ext uri="{FF2B5EF4-FFF2-40B4-BE49-F238E27FC236}">
                <a16:creationId xmlns:a16="http://schemas.microsoft.com/office/drawing/2014/main" id="{C5C766D9-3BEC-42CD-80CA-B418637E68C0}"/>
              </a:ext>
            </a:extLst>
          </p:cNvPr>
          <p:cNvSpPr/>
          <p:nvPr/>
        </p:nvSpPr>
        <p:spPr>
          <a:xfrm>
            <a:off x="7889333" y="5171565"/>
            <a:ext cx="2847975" cy="749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8522044" y="5361795"/>
            <a:ext cx="1441420" cy="369332"/>
          </a:xfrm>
          <a:prstGeom prst="rect">
            <a:avLst/>
          </a:prstGeom>
          <a:noFill/>
        </p:spPr>
        <p:txBody>
          <a:bodyPr wrap="none" rtlCol="0">
            <a:spAutoFit/>
          </a:bodyPr>
          <a:lstStyle/>
          <a:p>
            <a:r>
              <a:rPr lang="en-US" dirty="0"/>
              <a:t>Core Beliefs</a:t>
            </a:r>
          </a:p>
        </p:txBody>
      </p:sp>
      <p:sp>
        <p:nvSpPr>
          <p:cNvPr id="7" name="TextBox 6"/>
          <p:cNvSpPr txBox="1"/>
          <p:nvPr/>
        </p:nvSpPr>
        <p:spPr>
          <a:xfrm>
            <a:off x="8130911" y="3909062"/>
            <a:ext cx="2223686" cy="369332"/>
          </a:xfrm>
          <a:prstGeom prst="rect">
            <a:avLst/>
          </a:prstGeom>
          <a:noFill/>
        </p:spPr>
        <p:txBody>
          <a:bodyPr wrap="none" rtlCol="0">
            <a:spAutoFit/>
          </a:bodyPr>
          <a:lstStyle/>
          <a:p>
            <a:r>
              <a:rPr lang="en-US" dirty="0"/>
              <a:t>Intermediate Beliefs</a:t>
            </a:r>
          </a:p>
        </p:txBody>
      </p:sp>
      <p:sp>
        <p:nvSpPr>
          <p:cNvPr id="11" name="TextBox 10"/>
          <p:cNvSpPr txBox="1"/>
          <p:nvPr/>
        </p:nvSpPr>
        <p:spPr>
          <a:xfrm>
            <a:off x="7251700" y="6388100"/>
            <a:ext cx="4293098" cy="307777"/>
          </a:xfrm>
          <a:prstGeom prst="rect">
            <a:avLst/>
          </a:prstGeom>
          <a:noFill/>
        </p:spPr>
        <p:txBody>
          <a:bodyPr wrap="none" rtlCol="0">
            <a:spAutoFit/>
          </a:bodyPr>
          <a:lstStyle/>
          <a:p>
            <a:r>
              <a:rPr lang="en-US" sz="1400" dirty="0"/>
              <a:t>Cognitive Therapy: Basics and Beyond, Judith Beck</a:t>
            </a:r>
          </a:p>
        </p:txBody>
      </p:sp>
    </p:spTree>
    <p:extLst>
      <p:ext uri="{BB962C8B-B14F-4D97-AF65-F5344CB8AC3E}">
        <p14:creationId xmlns:p14="http://schemas.microsoft.com/office/powerpoint/2010/main" val="347250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CBT Basics – </a:t>
            </a:r>
            <a:r>
              <a:rPr lang="en-US" sz="2800" dirty="0" smtClean="0"/>
              <a:t>T/F Question</a:t>
            </a:r>
            <a:endParaRPr lang="en-US" sz="2800" dirty="0"/>
          </a:p>
        </p:txBody>
      </p:sp>
      <p:sp>
        <p:nvSpPr>
          <p:cNvPr id="3" name="Content Placeholder 2"/>
          <p:cNvSpPr>
            <a:spLocks noGrp="1"/>
          </p:cNvSpPr>
          <p:nvPr>
            <p:ph idx="1"/>
          </p:nvPr>
        </p:nvSpPr>
        <p:spPr>
          <a:xfrm>
            <a:off x="1115568" y="3221502"/>
            <a:ext cx="10168128" cy="2950698"/>
          </a:xfrm>
        </p:spPr>
        <p:txBody>
          <a:bodyPr/>
          <a:lstStyle/>
          <a:p>
            <a:pPr marL="0" indent="0">
              <a:buNone/>
            </a:pPr>
            <a:r>
              <a:rPr lang="en-US" dirty="0" smtClean="0"/>
              <a:t>Cognitive Behavioral </a:t>
            </a:r>
            <a:r>
              <a:rPr lang="en-US" dirty="0"/>
              <a:t>T</a:t>
            </a:r>
            <a:r>
              <a:rPr lang="en-US" dirty="0" smtClean="0"/>
              <a:t>herapy is focused on the present and ignores the past.</a:t>
            </a:r>
          </a:p>
          <a:p>
            <a:pPr lvl="1"/>
            <a:r>
              <a:rPr lang="en-US" dirty="0" smtClean="0"/>
              <a:t>True  or  False?</a:t>
            </a:r>
          </a:p>
        </p:txBody>
      </p:sp>
    </p:spTree>
    <p:extLst>
      <p:ext uri="{BB962C8B-B14F-4D97-AF65-F5344CB8AC3E}">
        <p14:creationId xmlns:p14="http://schemas.microsoft.com/office/powerpoint/2010/main" val="1575773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CBT Basics</a:t>
            </a:r>
            <a:endParaRPr lang="en-US" dirty="0"/>
          </a:p>
        </p:txBody>
      </p:sp>
      <p:graphicFrame>
        <p:nvGraphicFramePr>
          <p:cNvPr id="5" name="Content Placeholder 4">
            <a:extLst>
              <a:ext uri="{FF2B5EF4-FFF2-40B4-BE49-F238E27FC236}">
                <a16:creationId xmlns:a16="http://schemas.microsoft.com/office/drawing/2014/main" id="{69D35537-79D1-4FA8-A414-902481CFD1C3}"/>
              </a:ext>
            </a:extLst>
          </p:cNvPr>
          <p:cNvGraphicFramePr>
            <a:graphicFrameLocks noGrp="1"/>
          </p:cNvGraphicFramePr>
          <p:nvPr>
            <p:ph idx="1"/>
            <p:extLst>
              <p:ext uri="{D42A27DB-BD31-4B8C-83A1-F6EECF244321}">
                <p14:modId xmlns:p14="http://schemas.microsoft.com/office/powerpoint/2010/main" val="3539402116"/>
              </p:ext>
            </p:extLst>
          </p:nvPr>
        </p:nvGraphicFramePr>
        <p:xfrm>
          <a:off x="514350" y="2171699"/>
          <a:ext cx="11268075" cy="3609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039265" y="6304002"/>
            <a:ext cx="4293098" cy="307777"/>
          </a:xfrm>
          <a:prstGeom prst="rect">
            <a:avLst/>
          </a:prstGeom>
          <a:noFill/>
        </p:spPr>
        <p:txBody>
          <a:bodyPr wrap="none" rtlCol="0">
            <a:spAutoFit/>
          </a:bodyPr>
          <a:lstStyle/>
          <a:p>
            <a:r>
              <a:rPr lang="en-US" sz="1400"/>
              <a:t>Cognitive Therapy: Basics and Beyond, Judith Beck</a:t>
            </a:r>
            <a:endParaRPr lang="en-US" sz="1400" dirty="0"/>
          </a:p>
        </p:txBody>
      </p:sp>
    </p:spTree>
    <p:extLst>
      <p:ext uri="{BB962C8B-B14F-4D97-AF65-F5344CB8AC3E}">
        <p14:creationId xmlns:p14="http://schemas.microsoft.com/office/powerpoint/2010/main" val="3868738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CBT Basics</a:t>
            </a:r>
          </a:p>
        </p:txBody>
      </p:sp>
      <p:sp>
        <p:nvSpPr>
          <p:cNvPr id="3" name="Content Placeholder 2"/>
          <p:cNvSpPr>
            <a:spLocks noGrp="1"/>
          </p:cNvSpPr>
          <p:nvPr>
            <p:ph idx="1"/>
          </p:nvPr>
        </p:nvSpPr>
        <p:spPr>
          <a:xfrm>
            <a:off x="571003" y="2047875"/>
            <a:ext cx="10712693" cy="4679236"/>
          </a:xfrm>
        </p:spPr>
        <p:txBody>
          <a:bodyPr>
            <a:normAutofit fontScale="92500" lnSpcReduction="20000"/>
          </a:bodyPr>
          <a:lstStyle/>
          <a:p>
            <a:r>
              <a:rPr lang="en-US" dirty="0"/>
              <a:t>Key Techniques (Agenda Items):</a:t>
            </a:r>
          </a:p>
          <a:p>
            <a:pPr lvl="1"/>
            <a:r>
              <a:rPr lang="en-US" sz="1800" dirty="0"/>
              <a:t>Thought Records (automatic thoughts, biases, core beliefs)</a:t>
            </a:r>
          </a:p>
          <a:p>
            <a:pPr lvl="2"/>
            <a:r>
              <a:rPr lang="en-US" sz="1600" dirty="0"/>
              <a:t>Drilling down</a:t>
            </a:r>
          </a:p>
          <a:p>
            <a:pPr lvl="2"/>
            <a:r>
              <a:rPr lang="en-US" sz="1600" dirty="0"/>
              <a:t>Disputing (automatic thoughts, intermediate beliefs, core beliefs)  </a:t>
            </a:r>
          </a:p>
          <a:p>
            <a:pPr lvl="2"/>
            <a:r>
              <a:rPr lang="en-US" sz="1600" dirty="0"/>
              <a:t>Other methods: (cognitive continuum, rational-emotional role play, using “others” as a reference point)</a:t>
            </a:r>
          </a:p>
          <a:p>
            <a:pPr lvl="2"/>
            <a:r>
              <a:rPr lang="en-US" sz="1600" dirty="0"/>
              <a:t>Working with Core Beliefs</a:t>
            </a:r>
          </a:p>
          <a:p>
            <a:pPr lvl="1"/>
            <a:r>
              <a:rPr lang="en-US" sz="1800" dirty="0"/>
              <a:t>Problem Solving</a:t>
            </a:r>
          </a:p>
          <a:p>
            <a:pPr lvl="2"/>
            <a:r>
              <a:rPr lang="en-US" sz="1600" dirty="0"/>
              <a:t>Pros / cons</a:t>
            </a:r>
          </a:p>
          <a:p>
            <a:pPr lvl="1"/>
            <a:r>
              <a:rPr lang="en-US" sz="1800" dirty="0"/>
              <a:t>Behavioral Experiments</a:t>
            </a:r>
          </a:p>
          <a:p>
            <a:pPr lvl="1"/>
            <a:r>
              <a:rPr lang="en-US" sz="1800" dirty="0"/>
              <a:t>Behavioral Activation</a:t>
            </a:r>
          </a:p>
          <a:p>
            <a:pPr lvl="2"/>
            <a:r>
              <a:rPr lang="en-US" sz="1600" dirty="0"/>
              <a:t>Activity monitoring and scheduling </a:t>
            </a:r>
          </a:p>
          <a:p>
            <a:pPr lvl="1"/>
            <a:r>
              <a:rPr lang="en-US" sz="1800" dirty="0"/>
              <a:t>Relaxation / Guided Imagery</a:t>
            </a:r>
          </a:p>
          <a:p>
            <a:pPr lvl="1"/>
            <a:r>
              <a:rPr lang="en-US" sz="1800" dirty="0"/>
              <a:t>Graded Exposure</a:t>
            </a:r>
          </a:p>
          <a:p>
            <a:pPr lvl="1"/>
            <a:r>
              <a:rPr lang="en-US" sz="1800" dirty="0"/>
              <a:t>Role Playing</a:t>
            </a:r>
          </a:p>
          <a:p>
            <a:pPr lvl="1"/>
            <a:r>
              <a:rPr lang="en-US" sz="1800" dirty="0"/>
              <a:t>Homework</a:t>
            </a:r>
          </a:p>
        </p:txBody>
      </p:sp>
      <p:sp>
        <p:nvSpPr>
          <p:cNvPr id="4" name="TextBox 3"/>
          <p:cNvSpPr txBox="1"/>
          <p:nvPr/>
        </p:nvSpPr>
        <p:spPr>
          <a:xfrm>
            <a:off x="7327899" y="6419334"/>
            <a:ext cx="4293098" cy="307777"/>
          </a:xfrm>
          <a:prstGeom prst="rect">
            <a:avLst/>
          </a:prstGeom>
          <a:noFill/>
        </p:spPr>
        <p:txBody>
          <a:bodyPr wrap="none" rtlCol="0">
            <a:spAutoFit/>
          </a:bodyPr>
          <a:lstStyle/>
          <a:p>
            <a:r>
              <a:rPr lang="en-US" sz="1400" dirty="0"/>
              <a:t>Cognitive Therapy: Basics and Beyond, Judith Beck</a:t>
            </a:r>
          </a:p>
        </p:txBody>
      </p:sp>
    </p:spTree>
    <p:extLst>
      <p:ext uri="{BB962C8B-B14F-4D97-AF65-F5344CB8AC3E}">
        <p14:creationId xmlns:p14="http://schemas.microsoft.com/office/powerpoint/2010/main" val="4130838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Adaptations of CBT to Group Format</a:t>
            </a:r>
          </a:p>
        </p:txBody>
      </p:sp>
      <p:sp>
        <p:nvSpPr>
          <p:cNvPr id="3" name="Content Placeholder 2"/>
          <p:cNvSpPr>
            <a:spLocks noGrp="1"/>
          </p:cNvSpPr>
          <p:nvPr>
            <p:ph idx="1"/>
          </p:nvPr>
        </p:nvSpPr>
        <p:spPr>
          <a:xfrm>
            <a:off x="582168" y="2154174"/>
            <a:ext cx="10168128" cy="3903726"/>
          </a:xfrm>
        </p:spPr>
        <p:txBody>
          <a:bodyPr>
            <a:normAutofit fontScale="92500" lnSpcReduction="20000"/>
          </a:bodyPr>
          <a:lstStyle/>
          <a:p>
            <a:r>
              <a:rPr lang="en-US" dirty="0"/>
              <a:t>Evolution</a:t>
            </a:r>
          </a:p>
          <a:p>
            <a:pPr lvl="1"/>
            <a:r>
              <a:rPr lang="en-US" sz="2400" dirty="0"/>
              <a:t>Increased efficiency of CBT</a:t>
            </a:r>
          </a:p>
          <a:p>
            <a:pPr lvl="1"/>
            <a:r>
              <a:rPr lang="en-US" sz="2400" dirty="0"/>
              <a:t>Group Process (noise)</a:t>
            </a:r>
          </a:p>
          <a:p>
            <a:r>
              <a:rPr lang="en-US" dirty="0"/>
              <a:t>CBT: Impaired Information Processing</a:t>
            </a:r>
          </a:p>
          <a:p>
            <a:pPr lvl="1"/>
            <a:r>
              <a:rPr lang="en-US" sz="2400" dirty="0"/>
              <a:t>Automatic thoughts</a:t>
            </a:r>
          </a:p>
          <a:p>
            <a:pPr lvl="1"/>
            <a:r>
              <a:rPr lang="en-US" sz="2400" dirty="0"/>
              <a:t>Core beliefs</a:t>
            </a:r>
          </a:p>
          <a:p>
            <a:pPr lvl="1"/>
            <a:r>
              <a:rPr lang="en-US" sz="2400" dirty="0"/>
              <a:t>Commonalities</a:t>
            </a:r>
          </a:p>
          <a:p>
            <a:r>
              <a:rPr lang="en-US" dirty="0"/>
              <a:t>Techniques in CBT Basics all lend themselves exceptionally well to group therapy</a:t>
            </a:r>
          </a:p>
          <a:p>
            <a:r>
              <a:rPr lang="en-US" dirty="0"/>
              <a:t>Process of group becomes reparative in itself (more effective ?)</a:t>
            </a:r>
          </a:p>
          <a:p>
            <a:pPr marL="0" indent="0">
              <a:buNone/>
            </a:pPr>
            <a:endParaRPr lang="en-US" dirty="0"/>
          </a:p>
        </p:txBody>
      </p:sp>
    </p:spTree>
    <p:extLst>
      <p:ext uri="{BB962C8B-B14F-4D97-AF65-F5344CB8AC3E}">
        <p14:creationId xmlns:p14="http://schemas.microsoft.com/office/powerpoint/2010/main" val="22234753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72C7A71F-A746-4AB2-8FF5-03D4135FAF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17FF8914-DDE9-46F8-AF0A-54FD0AC09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74419" y="1933575"/>
            <a:ext cx="7013448" cy="2990849"/>
          </a:xfrm>
        </p:spPr>
        <p:txBody>
          <a:bodyPr vert="horz" lIns="91440" tIns="45720" rIns="91440" bIns="45720" rtlCol="0" anchor="ctr">
            <a:normAutofit/>
          </a:bodyPr>
          <a:lstStyle/>
          <a:p>
            <a:r>
              <a:rPr lang="en-US" sz="5400" dirty="0"/>
              <a:t>CBT Basics</a:t>
            </a:r>
          </a:p>
        </p:txBody>
      </p:sp>
      <p:sp>
        <p:nvSpPr>
          <p:cNvPr id="3" name="Content Placeholder 2"/>
          <p:cNvSpPr>
            <a:spLocks noGrp="1"/>
          </p:cNvSpPr>
          <p:nvPr>
            <p:ph idx="1"/>
          </p:nvPr>
        </p:nvSpPr>
        <p:spPr>
          <a:xfrm>
            <a:off x="8610600" y="1933574"/>
            <a:ext cx="2686812" cy="2990849"/>
          </a:xfrm>
        </p:spPr>
        <p:txBody>
          <a:bodyPr vert="horz" lIns="91440" tIns="45720" rIns="91440" bIns="45720" rtlCol="0" anchor="ctr">
            <a:normAutofit/>
          </a:bodyPr>
          <a:lstStyle/>
          <a:p>
            <a:pPr marL="0" indent="0">
              <a:buNone/>
            </a:pPr>
            <a:r>
              <a:rPr lang="en-US" sz="2800"/>
              <a:t>Q &amp; A</a:t>
            </a:r>
          </a:p>
        </p:txBody>
      </p:sp>
      <p:sp>
        <p:nvSpPr>
          <p:cNvPr id="17" name="Rectangle 16">
            <a:extLst>
              <a:ext uri="{FF2B5EF4-FFF2-40B4-BE49-F238E27FC236}">
                <a16:creationId xmlns:a16="http://schemas.microsoft.com/office/drawing/2014/main" id="{094C1DE0-31FE-4AD0-95EA-B65CA6B89D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F736409-6C07-4CE8-86F8-1174E2235C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1526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7" y="633621"/>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C14546-4FAE-4EE3-8759-D1A98D6117B1}"/>
              </a:ext>
            </a:extLst>
          </p:cNvPr>
          <p:cNvSpPr>
            <a:spLocks noGrp="1"/>
          </p:cNvSpPr>
          <p:nvPr>
            <p:ph type="title"/>
          </p:nvPr>
        </p:nvSpPr>
        <p:spPr>
          <a:xfrm>
            <a:off x="841247" y="978619"/>
            <a:ext cx="6083428" cy="1203024"/>
          </a:xfrm>
        </p:spPr>
        <p:txBody>
          <a:bodyPr>
            <a:normAutofit/>
          </a:bodyPr>
          <a:lstStyle/>
          <a:p>
            <a:r>
              <a:rPr lang="en-US" dirty="0"/>
              <a:t>Addiction is Addiction is Addiction…..</a:t>
            </a:r>
            <a:endParaRPr lang="en-CA" dirty="0"/>
          </a:p>
        </p:txBody>
      </p:sp>
      <p:sp>
        <p:nvSpPr>
          <p:cNvPr id="75" name="Rectangle 74">
            <a:extLst>
              <a:ext uri="{FF2B5EF4-FFF2-40B4-BE49-F238E27FC236}">
                <a16:creationId xmlns:a16="http://schemas.microsoft.com/office/drawing/2014/main"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61CCB6E-CB8F-4F83-B89B-7C87E2EC9D93}"/>
              </a:ext>
            </a:extLst>
          </p:cNvPr>
          <p:cNvSpPr>
            <a:spLocks noGrp="1"/>
          </p:cNvSpPr>
          <p:nvPr>
            <p:ph idx="1"/>
          </p:nvPr>
        </p:nvSpPr>
        <p:spPr>
          <a:xfrm>
            <a:off x="803854" y="2910097"/>
            <a:ext cx="5993892" cy="2739371"/>
          </a:xfrm>
        </p:spPr>
        <p:txBody>
          <a:bodyPr>
            <a:noAutofit/>
          </a:bodyPr>
          <a:lstStyle/>
          <a:p>
            <a:r>
              <a:rPr lang="en-US" sz="2200" dirty="0"/>
              <a:t>Remarkable differences in addictive behavior</a:t>
            </a:r>
          </a:p>
          <a:p>
            <a:r>
              <a:rPr lang="en-US" sz="2200" dirty="0"/>
              <a:t>Remarkable differences in brain receptor chemistry</a:t>
            </a:r>
          </a:p>
          <a:p>
            <a:r>
              <a:rPr lang="en-US" sz="2200" dirty="0"/>
              <a:t>Remarkable differences in reasons for addiction</a:t>
            </a:r>
          </a:p>
        </p:txBody>
      </p:sp>
      <p:pic>
        <p:nvPicPr>
          <p:cNvPr id="3074" name="Picture 2" descr="See the source image">
            <a:extLst>
              <a:ext uri="{FF2B5EF4-FFF2-40B4-BE49-F238E27FC236}">
                <a16:creationId xmlns:a16="http://schemas.microsoft.com/office/drawing/2014/main" id="{0D367254-7BA2-445B-9643-FFBD3C7635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48145" y="2571750"/>
            <a:ext cx="4534281"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36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40B3DF-3C1C-49A7-8FA7-EE4A21CB0B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AFF79527-C7F1-4E06-8126-A8E8C5FEBF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18E43D-870F-4AA5-A0E0-C1C505F435B8}"/>
              </a:ext>
            </a:extLst>
          </p:cNvPr>
          <p:cNvSpPr>
            <a:spLocks noGrp="1"/>
          </p:cNvSpPr>
          <p:nvPr>
            <p:ph type="title"/>
          </p:nvPr>
        </p:nvSpPr>
        <p:spPr>
          <a:xfrm>
            <a:off x="920330" y="1668780"/>
            <a:ext cx="3103427" cy="3520440"/>
          </a:xfrm>
        </p:spPr>
        <p:txBody>
          <a:bodyPr anchor="t">
            <a:normAutofit/>
          </a:bodyPr>
          <a:lstStyle/>
          <a:p>
            <a:r>
              <a:rPr lang="en-US" sz="4400" dirty="0"/>
              <a:t>Workshop Overview</a:t>
            </a:r>
            <a:endParaRPr lang="en-CA" sz="4400" dirty="0"/>
          </a:p>
        </p:txBody>
      </p:sp>
      <p:sp>
        <p:nvSpPr>
          <p:cNvPr id="12" name="Rectangle 11">
            <a:extLst>
              <a:ext uri="{FF2B5EF4-FFF2-40B4-BE49-F238E27FC236}">
                <a16:creationId xmlns:a16="http://schemas.microsoft.com/office/drawing/2014/main" id="{55986208-8A53-4E92-9197-6B57BCCB2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FC4438D-D8E5-4945-9DF3-A5A3F9277FBD}"/>
              </a:ext>
            </a:extLst>
          </p:cNvPr>
          <p:cNvSpPr>
            <a:spLocks noGrp="1"/>
          </p:cNvSpPr>
          <p:nvPr>
            <p:ph idx="1"/>
          </p:nvPr>
        </p:nvSpPr>
        <p:spPr>
          <a:xfrm>
            <a:off x="4962221" y="1162033"/>
            <a:ext cx="6963079" cy="4643344"/>
          </a:xfrm>
        </p:spPr>
        <p:txBody>
          <a:bodyPr>
            <a:normAutofit fontScale="92500" lnSpcReduction="20000"/>
          </a:bodyPr>
          <a:lstStyle/>
          <a:p>
            <a:pPr>
              <a:lnSpc>
                <a:spcPct val="100000"/>
              </a:lnSpc>
            </a:pPr>
            <a:r>
              <a:rPr lang="en-US" dirty="0"/>
              <a:t>Group Therapy Overview – Theory, Practice, Experience</a:t>
            </a:r>
          </a:p>
          <a:p>
            <a:pPr>
              <a:lnSpc>
                <a:spcPct val="100000"/>
              </a:lnSpc>
            </a:pPr>
            <a:r>
              <a:rPr lang="en-CA" dirty="0"/>
              <a:t>Theories of Addiction (The “Science”)</a:t>
            </a:r>
          </a:p>
          <a:p>
            <a:pPr>
              <a:lnSpc>
                <a:spcPct val="100000"/>
              </a:lnSpc>
            </a:pPr>
            <a:r>
              <a:rPr lang="en-US" dirty="0"/>
              <a:t>CBT Basics – Theory, Practice, Experience</a:t>
            </a:r>
            <a:endParaRPr lang="en-CA" dirty="0"/>
          </a:p>
          <a:p>
            <a:pPr>
              <a:lnSpc>
                <a:spcPct val="100000"/>
              </a:lnSpc>
            </a:pPr>
            <a:r>
              <a:rPr lang="en-CA" dirty="0"/>
              <a:t>Cognitive Conceptualization of Addiction</a:t>
            </a:r>
          </a:p>
          <a:p>
            <a:pPr>
              <a:lnSpc>
                <a:spcPct val="100000"/>
              </a:lnSpc>
            </a:pPr>
            <a:r>
              <a:rPr lang="en-CA" dirty="0"/>
              <a:t>Patient Assessments and Stages of Change</a:t>
            </a:r>
          </a:p>
          <a:p>
            <a:pPr>
              <a:lnSpc>
                <a:spcPct val="100000"/>
              </a:lnSpc>
            </a:pPr>
            <a:r>
              <a:rPr lang="en-CA" dirty="0"/>
              <a:t>Let’s Get Started … (Fundamentals, Structure, Format)</a:t>
            </a:r>
          </a:p>
          <a:p>
            <a:pPr>
              <a:lnSpc>
                <a:spcPct val="100000"/>
              </a:lnSpc>
            </a:pPr>
            <a:r>
              <a:rPr lang="en-CA" dirty="0"/>
              <a:t>Modules / CBT skills</a:t>
            </a:r>
          </a:p>
          <a:p>
            <a:pPr>
              <a:lnSpc>
                <a:spcPct val="100000"/>
              </a:lnSpc>
            </a:pPr>
            <a:r>
              <a:rPr lang="en-CA" dirty="0"/>
              <a:t>Challenges</a:t>
            </a:r>
          </a:p>
          <a:p>
            <a:pPr>
              <a:lnSpc>
                <a:spcPct val="100000"/>
              </a:lnSpc>
            </a:pPr>
            <a:r>
              <a:rPr lang="en-CA" dirty="0"/>
              <a:t>Further Reading (Reference List)</a:t>
            </a:r>
          </a:p>
          <a:p>
            <a:pPr>
              <a:lnSpc>
                <a:spcPct val="100000"/>
              </a:lnSpc>
            </a:pPr>
            <a:r>
              <a:rPr lang="en-CA" dirty="0"/>
              <a:t>Wrap-up</a:t>
            </a:r>
          </a:p>
          <a:p>
            <a:pPr>
              <a:lnSpc>
                <a:spcPct val="100000"/>
              </a:lnSpc>
            </a:pPr>
            <a:endParaRPr lang="en-CA" sz="1700" dirty="0"/>
          </a:p>
          <a:p>
            <a:pPr>
              <a:lnSpc>
                <a:spcPct val="100000"/>
              </a:lnSpc>
            </a:pPr>
            <a:endParaRPr lang="en-US" sz="1700" dirty="0"/>
          </a:p>
        </p:txBody>
      </p:sp>
    </p:spTree>
    <p:extLst>
      <p:ext uri="{BB962C8B-B14F-4D97-AF65-F5344CB8AC3E}">
        <p14:creationId xmlns:p14="http://schemas.microsoft.com/office/powerpoint/2010/main" val="2973239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90D01200-0224-43C5-AB38-FB4D16B73F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B75FE1-50B3-4722-B008-3249808C40C6}"/>
              </a:ext>
            </a:extLst>
          </p:cNvPr>
          <p:cNvSpPr>
            <a:spLocks noGrp="1"/>
          </p:cNvSpPr>
          <p:nvPr>
            <p:ph type="title"/>
          </p:nvPr>
        </p:nvSpPr>
        <p:spPr>
          <a:xfrm>
            <a:off x="612648" y="906131"/>
            <a:ext cx="6268770" cy="1536192"/>
          </a:xfrm>
        </p:spPr>
        <p:txBody>
          <a:bodyPr anchor="b">
            <a:normAutofit/>
          </a:bodyPr>
          <a:lstStyle/>
          <a:p>
            <a:r>
              <a:rPr lang="en-US" dirty="0"/>
              <a:t>Cognitive Model of Addiction</a:t>
            </a:r>
            <a:endParaRPr lang="en-CA" dirty="0"/>
          </a:p>
        </p:txBody>
      </p:sp>
      <p:sp>
        <p:nvSpPr>
          <p:cNvPr id="78" name="Rectangle 77">
            <a:extLst>
              <a:ext uri="{FF2B5EF4-FFF2-40B4-BE49-F238E27FC236}">
                <a16:creationId xmlns:a16="http://schemas.microsoft.com/office/drawing/2014/main" id="{728A44A4-A002-4A88-9FC9-1D0566C97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3E7D5C7B-DD16-401B-85CE-4AAA2A4F5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163CABF-452B-4381-A1A1-B2BA6356305B}"/>
              </a:ext>
            </a:extLst>
          </p:cNvPr>
          <p:cNvSpPr>
            <a:spLocks noGrp="1"/>
          </p:cNvSpPr>
          <p:nvPr>
            <p:ph idx="1"/>
          </p:nvPr>
        </p:nvSpPr>
        <p:spPr>
          <a:xfrm>
            <a:off x="572439" y="2996004"/>
            <a:ext cx="6493002" cy="3819821"/>
          </a:xfrm>
        </p:spPr>
        <p:txBody>
          <a:bodyPr>
            <a:normAutofit fontScale="70000" lnSpcReduction="20000"/>
          </a:bodyPr>
          <a:lstStyle/>
          <a:p>
            <a:pPr marL="0" indent="0">
              <a:lnSpc>
                <a:spcPct val="100000"/>
              </a:lnSpc>
              <a:buNone/>
            </a:pPr>
            <a:r>
              <a:rPr lang="en-US" sz="3400" dirty="0"/>
              <a:t>Simplistic View = Balance vs Imbalance</a:t>
            </a:r>
          </a:p>
          <a:p>
            <a:pPr marL="0" indent="0">
              <a:lnSpc>
                <a:spcPct val="100000"/>
              </a:lnSpc>
              <a:buNone/>
            </a:pPr>
            <a:endParaRPr lang="en-US" sz="3400" dirty="0"/>
          </a:p>
          <a:p>
            <a:pPr marL="0" indent="0">
              <a:lnSpc>
                <a:spcPct val="100000"/>
              </a:lnSpc>
              <a:buNone/>
            </a:pPr>
            <a:r>
              <a:rPr lang="en-US" sz="3400" dirty="0"/>
              <a:t>Self Efficacy – how well one can execute courses of action required to deal with prospective situations.</a:t>
            </a:r>
          </a:p>
          <a:p>
            <a:pPr marL="0" indent="0">
              <a:lnSpc>
                <a:spcPct val="100000"/>
              </a:lnSpc>
              <a:buNone/>
            </a:pPr>
            <a:endParaRPr lang="en-US" sz="3400" dirty="0"/>
          </a:p>
          <a:p>
            <a:pPr marL="0" indent="0">
              <a:lnSpc>
                <a:spcPct val="100000"/>
              </a:lnSpc>
              <a:buNone/>
            </a:pPr>
            <a:r>
              <a:rPr lang="en-US" sz="3400" dirty="0"/>
              <a:t>Coping Strategies – techniques we employ to deal with stress.</a:t>
            </a:r>
          </a:p>
          <a:p>
            <a:pPr marL="0" indent="0">
              <a:lnSpc>
                <a:spcPct val="100000"/>
              </a:lnSpc>
              <a:buNone/>
            </a:pPr>
            <a:endParaRPr lang="en-US" sz="1300" dirty="0"/>
          </a:p>
          <a:p>
            <a:pPr marL="0" indent="0">
              <a:lnSpc>
                <a:spcPct val="100000"/>
              </a:lnSpc>
              <a:buNone/>
            </a:pPr>
            <a:endParaRPr lang="en-US" sz="1300" dirty="0"/>
          </a:p>
          <a:p>
            <a:pPr marL="0" indent="0">
              <a:lnSpc>
                <a:spcPct val="100000"/>
              </a:lnSpc>
              <a:buNone/>
            </a:pPr>
            <a:r>
              <a:rPr lang="en-US" sz="1300" dirty="0"/>
              <a:t>	</a:t>
            </a:r>
          </a:p>
        </p:txBody>
      </p:sp>
      <p:pic>
        <p:nvPicPr>
          <p:cNvPr id="1026" name="Picture 2" descr="Image result for teeter totter image">
            <a:extLst>
              <a:ext uri="{FF2B5EF4-FFF2-40B4-BE49-F238E27FC236}">
                <a16:creationId xmlns:a16="http://schemas.microsoft.com/office/drawing/2014/main" id="{88823DDC-403C-4F91-88DC-0EA8AA8B8B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4066" y="1901427"/>
            <a:ext cx="4237686" cy="29796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149E78-426B-4F23-B3DF-47734BBADF6B}"/>
              </a:ext>
            </a:extLst>
          </p:cNvPr>
          <p:cNvSpPr txBox="1"/>
          <p:nvPr/>
        </p:nvSpPr>
        <p:spPr>
          <a:xfrm>
            <a:off x="7312153" y="2103122"/>
            <a:ext cx="2129109" cy="723275"/>
          </a:xfrm>
          <a:prstGeom prst="rect">
            <a:avLst/>
          </a:prstGeom>
          <a:noFill/>
        </p:spPr>
        <p:txBody>
          <a:bodyPr wrap="none" rtlCol="0">
            <a:spAutoFit/>
          </a:bodyPr>
          <a:lstStyle/>
          <a:p>
            <a:pPr>
              <a:spcAft>
                <a:spcPts val="600"/>
              </a:spcAft>
            </a:pPr>
            <a:r>
              <a:rPr lang="en-US" dirty="0"/>
              <a:t>Self Efficacy</a:t>
            </a:r>
            <a:endParaRPr lang="en-US"/>
          </a:p>
          <a:p>
            <a:pPr>
              <a:spcAft>
                <a:spcPts val="600"/>
              </a:spcAft>
            </a:pPr>
            <a:r>
              <a:rPr lang="en-US" dirty="0"/>
              <a:t>Coping Strategies</a:t>
            </a:r>
            <a:endParaRPr lang="en-CA"/>
          </a:p>
        </p:txBody>
      </p:sp>
      <p:sp>
        <p:nvSpPr>
          <p:cNvPr id="5" name="TextBox 4">
            <a:extLst>
              <a:ext uri="{FF2B5EF4-FFF2-40B4-BE49-F238E27FC236}">
                <a16:creationId xmlns:a16="http://schemas.microsoft.com/office/drawing/2014/main" id="{1BC53C5B-58FB-472D-8A8B-343BEF4B0B64}"/>
              </a:ext>
            </a:extLst>
          </p:cNvPr>
          <p:cNvSpPr txBox="1"/>
          <p:nvPr/>
        </p:nvSpPr>
        <p:spPr>
          <a:xfrm>
            <a:off x="10000344" y="1690722"/>
            <a:ext cx="1205779" cy="369332"/>
          </a:xfrm>
          <a:prstGeom prst="rect">
            <a:avLst/>
          </a:prstGeom>
          <a:noFill/>
        </p:spPr>
        <p:txBody>
          <a:bodyPr wrap="none" rtlCol="0">
            <a:spAutoFit/>
          </a:bodyPr>
          <a:lstStyle/>
          <a:p>
            <a:pPr>
              <a:spcAft>
                <a:spcPts val="600"/>
              </a:spcAft>
            </a:pPr>
            <a:r>
              <a:rPr lang="en-US" dirty="0"/>
              <a:t>Addiction</a:t>
            </a:r>
            <a:endParaRPr lang="en-CA"/>
          </a:p>
        </p:txBody>
      </p:sp>
      <p:sp>
        <p:nvSpPr>
          <p:cNvPr id="6" name="TextBox 5">
            <a:extLst>
              <a:ext uri="{FF2B5EF4-FFF2-40B4-BE49-F238E27FC236}">
                <a16:creationId xmlns:a16="http://schemas.microsoft.com/office/drawing/2014/main" id="{2A40EF8C-0615-419D-A3B3-D45E2FCA1F94}"/>
              </a:ext>
            </a:extLst>
          </p:cNvPr>
          <p:cNvSpPr txBox="1"/>
          <p:nvPr/>
        </p:nvSpPr>
        <p:spPr>
          <a:xfrm>
            <a:off x="278892" y="6420838"/>
            <a:ext cx="7303008" cy="723275"/>
          </a:xfrm>
          <a:prstGeom prst="rect">
            <a:avLst/>
          </a:prstGeom>
          <a:noFill/>
        </p:spPr>
        <p:txBody>
          <a:bodyPr wrap="square" rtlCol="0">
            <a:spAutoFit/>
          </a:bodyPr>
          <a:lstStyle/>
          <a:p>
            <a:pPr>
              <a:spcAft>
                <a:spcPts val="600"/>
              </a:spcAft>
            </a:pPr>
            <a:r>
              <a:rPr lang="en-US" dirty="0">
                <a:solidFill>
                  <a:srgbClr val="000000"/>
                </a:solidFill>
              </a:rPr>
              <a:t>Group Cognitive Therapy for Addictions – Wenzel, </a:t>
            </a:r>
            <a:r>
              <a:rPr lang="en-US" dirty="0" err="1">
                <a:solidFill>
                  <a:srgbClr val="000000"/>
                </a:solidFill>
              </a:rPr>
              <a:t>Liese</a:t>
            </a:r>
            <a:r>
              <a:rPr lang="en-US" dirty="0">
                <a:solidFill>
                  <a:srgbClr val="000000"/>
                </a:solidFill>
              </a:rPr>
              <a:t> &amp; Beck</a:t>
            </a:r>
            <a:endParaRPr lang="en-US" dirty="0"/>
          </a:p>
          <a:p>
            <a:pPr>
              <a:spcAft>
                <a:spcPts val="600"/>
              </a:spcAft>
            </a:pPr>
            <a:endParaRPr lang="en-CA" dirty="0"/>
          </a:p>
        </p:txBody>
      </p:sp>
    </p:spTree>
    <p:extLst>
      <p:ext uri="{BB962C8B-B14F-4D97-AF65-F5344CB8AC3E}">
        <p14:creationId xmlns:p14="http://schemas.microsoft.com/office/powerpoint/2010/main" val="596250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dirty="0"/>
              <a:t>Cognitive Model of Addiction</a:t>
            </a:r>
          </a:p>
        </p:txBody>
      </p:sp>
      <p:sp>
        <p:nvSpPr>
          <p:cNvPr id="18" name="Rectangle 17">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5" y="7589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58210" y="2258836"/>
            <a:ext cx="10981953" cy="4400550"/>
          </a:xfrm>
        </p:spPr>
        <p:txBody>
          <a:bodyPr>
            <a:normAutofit fontScale="85000" lnSpcReduction="20000"/>
          </a:bodyPr>
          <a:lstStyle/>
          <a:p>
            <a:pPr>
              <a:lnSpc>
                <a:spcPct val="100000"/>
              </a:lnSpc>
            </a:pPr>
            <a:r>
              <a:rPr lang="en-US" b="1" dirty="0"/>
              <a:t>Proximal situational factors </a:t>
            </a:r>
          </a:p>
          <a:p>
            <a:pPr lvl="1">
              <a:lnSpc>
                <a:spcPct val="100000"/>
              </a:lnSpc>
            </a:pPr>
            <a:r>
              <a:rPr lang="en-US" sz="2400" dirty="0"/>
              <a:t>Anticipatory expectations</a:t>
            </a:r>
          </a:p>
          <a:p>
            <a:pPr lvl="1">
              <a:lnSpc>
                <a:spcPct val="100000"/>
              </a:lnSpc>
            </a:pPr>
            <a:r>
              <a:rPr lang="en-US" sz="2400" dirty="0"/>
              <a:t>Relief oriented expectations “I need a drink”</a:t>
            </a:r>
          </a:p>
          <a:p>
            <a:pPr lvl="1">
              <a:lnSpc>
                <a:spcPct val="100000"/>
              </a:lnSpc>
            </a:pPr>
            <a:r>
              <a:rPr lang="en-US" sz="2400" dirty="0"/>
              <a:t>Facilitating thoughts / Instrumental strategies</a:t>
            </a:r>
          </a:p>
          <a:p>
            <a:pPr lvl="1">
              <a:lnSpc>
                <a:spcPct val="100000"/>
              </a:lnSpc>
            </a:pPr>
            <a:r>
              <a:rPr lang="en-US" sz="2400" dirty="0"/>
              <a:t>Triggers, cues, urges</a:t>
            </a:r>
          </a:p>
          <a:p>
            <a:pPr>
              <a:lnSpc>
                <a:spcPct val="100000"/>
              </a:lnSpc>
            </a:pPr>
            <a:r>
              <a:rPr lang="en-US" b="1" dirty="0"/>
              <a:t>Distal background factors</a:t>
            </a:r>
          </a:p>
          <a:p>
            <a:pPr lvl="1">
              <a:lnSpc>
                <a:spcPct val="100000"/>
              </a:lnSpc>
            </a:pPr>
            <a:r>
              <a:rPr lang="en-US" sz="2400" dirty="0"/>
              <a:t>Early Life Experience and “schemas”</a:t>
            </a:r>
          </a:p>
          <a:p>
            <a:pPr lvl="1">
              <a:lnSpc>
                <a:spcPct val="100000"/>
              </a:lnSpc>
            </a:pPr>
            <a:r>
              <a:rPr lang="en-US" sz="2400" dirty="0"/>
              <a:t>Genetic predisposition</a:t>
            </a:r>
          </a:p>
          <a:p>
            <a:pPr lvl="1">
              <a:lnSpc>
                <a:spcPct val="100000"/>
              </a:lnSpc>
            </a:pPr>
            <a:r>
              <a:rPr lang="en-US" sz="2400" dirty="0"/>
              <a:t>Psychiatric illness</a:t>
            </a:r>
          </a:p>
          <a:p>
            <a:pPr lvl="1">
              <a:lnSpc>
                <a:spcPct val="100000"/>
              </a:lnSpc>
            </a:pPr>
            <a:r>
              <a:rPr lang="en-US" sz="2400" dirty="0"/>
              <a:t>Social network</a:t>
            </a:r>
          </a:p>
          <a:p>
            <a:pPr lvl="1">
              <a:lnSpc>
                <a:spcPct val="100000"/>
              </a:lnSpc>
            </a:pPr>
            <a:r>
              <a:rPr lang="en-US" sz="2400" dirty="0"/>
              <a:t>Exposure</a:t>
            </a:r>
          </a:p>
          <a:p>
            <a:pPr lvl="1">
              <a:lnSpc>
                <a:spcPct val="100000"/>
              </a:lnSpc>
            </a:pPr>
            <a:r>
              <a:rPr lang="en-US" sz="2400" dirty="0"/>
              <a:t>Personality traits</a:t>
            </a:r>
          </a:p>
          <a:p>
            <a:pPr marL="0" lvl="0" indent="0">
              <a:buNone/>
            </a:pPr>
            <a:r>
              <a:rPr lang="en-US" sz="1500" dirty="0"/>
              <a:t>			</a:t>
            </a:r>
            <a:endParaRPr lang="en-US" sz="1300" dirty="0">
              <a:solidFill>
                <a:srgbClr val="000000"/>
              </a:solidFill>
            </a:endParaRPr>
          </a:p>
        </p:txBody>
      </p:sp>
      <p:sp>
        <p:nvSpPr>
          <p:cNvPr id="8" name="TextBox 7">
            <a:extLst>
              <a:ext uri="{FF2B5EF4-FFF2-40B4-BE49-F238E27FC236}">
                <a16:creationId xmlns:a16="http://schemas.microsoft.com/office/drawing/2014/main" id="{6E99642F-5383-4435-9C7E-488E5BC692EE}"/>
              </a:ext>
            </a:extLst>
          </p:cNvPr>
          <p:cNvSpPr txBox="1"/>
          <p:nvPr/>
        </p:nvSpPr>
        <p:spPr>
          <a:xfrm>
            <a:off x="7673521" y="4139544"/>
            <a:ext cx="1183337" cy="400110"/>
          </a:xfrm>
          <a:prstGeom prst="rect">
            <a:avLst/>
          </a:prstGeom>
          <a:noFill/>
        </p:spPr>
        <p:txBody>
          <a:bodyPr wrap="none" rtlCol="0">
            <a:spAutoFit/>
          </a:bodyPr>
          <a:lstStyle/>
          <a:p>
            <a:r>
              <a:rPr lang="en-US" sz="2000" dirty="0"/>
              <a:t>Proximal</a:t>
            </a:r>
            <a:endParaRPr lang="en-CA" sz="2000" dirty="0"/>
          </a:p>
        </p:txBody>
      </p:sp>
      <p:sp>
        <p:nvSpPr>
          <p:cNvPr id="9" name="Arrow: Curved Down 8">
            <a:extLst>
              <a:ext uri="{FF2B5EF4-FFF2-40B4-BE49-F238E27FC236}">
                <a16:creationId xmlns:a16="http://schemas.microsoft.com/office/drawing/2014/main" id="{4A305676-8A13-4DE0-8AE6-14201CA09C8B}"/>
              </a:ext>
            </a:extLst>
          </p:cNvPr>
          <p:cNvSpPr/>
          <p:nvPr/>
        </p:nvSpPr>
        <p:spPr>
          <a:xfrm>
            <a:off x="9687728" y="3382188"/>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TextBox 9">
            <a:extLst>
              <a:ext uri="{FF2B5EF4-FFF2-40B4-BE49-F238E27FC236}">
                <a16:creationId xmlns:a16="http://schemas.microsoft.com/office/drawing/2014/main" id="{57358459-451D-4FFF-8FEF-259C96E501C3}"/>
              </a:ext>
            </a:extLst>
          </p:cNvPr>
          <p:cNvSpPr txBox="1"/>
          <p:nvPr/>
        </p:nvSpPr>
        <p:spPr>
          <a:xfrm>
            <a:off x="8981423" y="4139544"/>
            <a:ext cx="1241045" cy="400110"/>
          </a:xfrm>
          <a:prstGeom prst="rect">
            <a:avLst/>
          </a:prstGeom>
          <a:noFill/>
        </p:spPr>
        <p:txBody>
          <a:bodyPr wrap="none" rtlCol="0">
            <a:spAutoFit/>
          </a:bodyPr>
          <a:lstStyle/>
          <a:p>
            <a:r>
              <a:rPr lang="en-US" sz="2000" dirty="0"/>
              <a:t>Addiction</a:t>
            </a:r>
            <a:endParaRPr lang="en-CA" sz="2000" dirty="0"/>
          </a:p>
        </p:txBody>
      </p:sp>
      <p:sp>
        <p:nvSpPr>
          <p:cNvPr id="13" name="TextBox 12">
            <a:extLst>
              <a:ext uri="{FF2B5EF4-FFF2-40B4-BE49-F238E27FC236}">
                <a16:creationId xmlns:a16="http://schemas.microsoft.com/office/drawing/2014/main" id="{0C4A31BC-3723-4B03-9D5D-F9093152F9FF}"/>
              </a:ext>
            </a:extLst>
          </p:cNvPr>
          <p:cNvSpPr txBox="1"/>
          <p:nvPr/>
        </p:nvSpPr>
        <p:spPr>
          <a:xfrm>
            <a:off x="10471362" y="4139544"/>
            <a:ext cx="891591" cy="400110"/>
          </a:xfrm>
          <a:prstGeom prst="rect">
            <a:avLst/>
          </a:prstGeom>
          <a:noFill/>
        </p:spPr>
        <p:txBody>
          <a:bodyPr wrap="none" rtlCol="0">
            <a:spAutoFit/>
          </a:bodyPr>
          <a:lstStyle/>
          <a:p>
            <a:r>
              <a:rPr lang="en-US" sz="2000" dirty="0"/>
              <a:t>Distal</a:t>
            </a:r>
            <a:r>
              <a:rPr lang="en-US" dirty="0"/>
              <a:t> </a:t>
            </a:r>
            <a:endParaRPr lang="en-CA" dirty="0"/>
          </a:p>
        </p:txBody>
      </p:sp>
      <p:sp>
        <p:nvSpPr>
          <p:cNvPr id="17" name="Arrow: Curved Down 16">
            <a:extLst>
              <a:ext uri="{FF2B5EF4-FFF2-40B4-BE49-F238E27FC236}">
                <a16:creationId xmlns:a16="http://schemas.microsoft.com/office/drawing/2014/main" id="{5C8D003B-B8B3-401E-848E-1CC8C83B5FAF}"/>
              </a:ext>
            </a:extLst>
          </p:cNvPr>
          <p:cNvSpPr/>
          <p:nvPr/>
        </p:nvSpPr>
        <p:spPr>
          <a:xfrm rot="10800000">
            <a:off x="9618078" y="4539654"/>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9" name="Arrow: Curved Down 18">
            <a:extLst>
              <a:ext uri="{FF2B5EF4-FFF2-40B4-BE49-F238E27FC236}">
                <a16:creationId xmlns:a16="http://schemas.microsoft.com/office/drawing/2014/main" id="{CFA84EDA-4958-40A9-B91C-60117B068F6F}"/>
              </a:ext>
            </a:extLst>
          </p:cNvPr>
          <p:cNvSpPr/>
          <p:nvPr/>
        </p:nvSpPr>
        <p:spPr>
          <a:xfrm rot="10800000">
            <a:off x="8373347" y="4539654"/>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Arrow: Curved Down 23">
            <a:extLst>
              <a:ext uri="{FF2B5EF4-FFF2-40B4-BE49-F238E27FC236}">
                <a16:creationId xmlns:a16="http://schemas.microsoft.com/office/drawing/2014/main" id="{E8DEEA96-9A46-495E-A5F6-A8E5789A9D1A}"/>
              </a:ext>
            </a:extLst>
          </p:cNvPr>
          <p:cNvSpPr/>
          <p:nvPr/>
        </p:nvSpPr>
        <p:spPr>
          <a:xfrm>
            <a:off x="8401926" y="3415865"/>
            <a:ext cx="1216152" cy="7236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TextBox 3">
            <a:extLst>
              <a:ext uri="{FF2B5EF4-FFF2-40B4-BE49-F238E27FC236}">
                <a16:creationId xmlns:a16="http://schemas.microsoft.com/office/drawing/2014/main" id="{7CA8D782-6134-4B09-99C4-F1402A8692E6}"/>
              </a:ext>
            </a:extLst>
          </p:cNvPr>
          <p:cNvSpPr txBox="1"/>
          <p:nvPr/>
        </p:nvSpPr>
        <p:spPr>
          <a:xfrm>
            <a:off x="278892" y="6420838"/>
            <a:ext cx="7303008" cy="723275"/>
          </a:xfrm>
          <a:prstGeom prst="rect">
            <a:avLst/>
          </a:prstGeom>
          <a:noFill/>
        </p:spPr>
        <p:txBody>
          <a:bodyPr wrap="square" rtlCol="0">
            <a:spAutoFit/>
          </a:bodyPr>
          <a:lstStyle/>
          <a:p>
            <a:pPr>
              <a:spcAft>
                <a:spcPts val="600"/>
              </a:spcAft>
            </a:pPr>
            <a:r>
              <a:rPr lang="en-US" dirty="0">
                <a:solidFill>
                  <a:srgbClr val="000000"/>
                </a:solidFill>
              </a:rPr>
              <a:t>Group Cognitive Therapy for Addictions – Wenzel, </a:t>
            </a:r>
            <a:r>
              <a:rPr lang="en-US" dirty="0" err="1">
                <a:solidFill>
                  <a:srgbClr val="000000"/>
                </a:solidFill>
              </a:rPr>
              <a:t>Liese</a:t>
            </a:r>
            <a:r>
              <a:rPr lang="en-US" dirty="0">
                <a:solidFill>
                  <a:srgbClr val="000000"/>
                </a:solidFill>
              </a:rPr>
              <a:t> &amp; Beck</a:t>
            </a:r>
            <a:endParaRPr lang="en-US" dirty="0"/>
          </a:p>
          <a:p>
            <a:pPr>
              <a:spcAft>
                <a:spcPts val="600"/>
              </a:spcAft>
            </a:pPr>
            <a:endParaRPr lang="en-CA" dirty="0"/>
          </a:p>
        </p:txBody>
      </p:sp>
    </p:spTree>
    <p:extLst>
      <p:ext uri="{BB962C8B-B14F-4D97-AF65-F5344CB8AC3E}">
        <p14:creationId xmlns:p14="http://schemas.microsoft.com/office/powerpoint/2010/main" val="1699296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7" y="633621"/>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881536-EEBC-451D-B33F-EC48A0D19CE0}"/>
              </a:ext>
            </a:extLst>
          </p:cNvPr>
          <p:cNvSpPr>
            <a:spLocks noGrp="1"/>
          </p:cNvSpPr>
          <p:nvPr>
            <p:ph type="title"/>
          </p:nvPr>
        </p:nvSpPr>
        <p:spPr>
          <a:xfrm>
            <a:off x="537594" y="746742"/>
            <a:ext cx="6853806" cy="1356378"/>
          </a:xfrm>
        </p:spPr>
        <p:txBody>
          <a:bodyPr>
            <a:normAutofit/>
          </a:bodyPr>
          <a:lstStyle/>
          <a:p>
            <a:r>
              <a:rPr lang="en-US" sz="3600" dirty="0"/>
              <a:t>Cognitive Model of Addiction</a:t>
            </a:r>
            <a:endParaRPr lang="en-CA" sz="3600" dirty="0"/>
          </a:p>
        </p:txBody>
      </p:sp>
      <p:sp>
        <p:nvSpPr>
          <p:cNvPr id="16" name="Rectangle 15">
            <a:extLst>
              <a:ext uri="{FF2B5EF4-FFF2-40B4-BE49-F238E27FC236}">
                <a16:creationId xmlns:a16="http://schemas.microsoft.com/office/drawing/2014/main"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DD4D5175-2CA6-421D-847E-B0D1FB25803E}"/>
              </a:ext>
            </a:extLst>
          </p:cNvPr>
          <p:cNvSpPr>
            <a:spLocks noGrp="1"/>
          </p:cNvSpPr>
          <p:nvPr>
            <p:ph idx="1"/>
          </p:nvPr>
        </p:nvSpPr>
        <p:spPr>
          <a:xfrm>
            <a:off x="841248" y="2252871"/>
            <a:ext cx="6092951" cy="4510296"/>
          </a:xfrm>
        </p:spPr>
        <p:txBody>
          <a:bodyPr>
            <a:normAutofit lnSpcReduction="10000"/>
          </a:bodyPr>
          <a:lstStyle/>
          <a:p>
            <a:r>
              <a:rPr lang="en-US" dirty="0"/>
              <a:t>A number of these factors are modifiable through CBT therapy.</a:t>
            </a:r>
          </a:p>
          <a:p>
            <a:pPr marL="0" indent="0">
              <a:buNone/>
            </a:pPr>
            <a:r>
              <a:rPr lang="en-US" dirty="0"/>
              <a:t>	Early life experience</a:t>
            </a:r>
          </a:p>
          <a:p>
            <a:pPr marL="0" indent="0">
              <a:buNone/>
            </a:pPr>
            <a:r>
              <a:rPr lang="en-US" dirty="0"/>
              <a:t>	Basic beliefs</a:t>
            </a:r>
          </a:p>
          <a:p>
            <a:pPr marL="0" indent="0">
              <a:buNone/>
            </a:pPr>
            <a:r>
              <a:rPr lang="en-US" dirty="0"/>
              <a:t>	Exposure to addictions</a:t>
            </a:r>
          </a:p>
          <a:p>
            <a:pPr marL="0" indent="0">
              <a:buNone/>
            </a:pPr>
            <a:r>
              <a:rPr lang="en-US" dirty="0"/>
              <a:t>	Addictions take on a life of their 		own</a:t>
            </a:r>
          </a:p>
          <a:p>
            <a:r>
              <a:rPr lang="en-US" dirty="0"/>
              <a:t>Triggers, cues, urges</a:t>
            </a:r>
          </a:p>
          <a:p>
            <a:endParaRPr lang="en-US" sz="1800" dirty="0"/>
          </a:p>
          <a:p>
            <a:pPr marL="0" lvl="0" indent="0">
              <a:buNone/>
            </a:pPr>
            <a:r>
              <a:rPr lang="en-US" sz="1200" dirty="0"/>
              <a:t>	</a:t>
            </a:r>
            <a:endParaRPr lang="en-US" sz="1800" dirty="0"/>
          </a:p>
        </p:txBody>
      </p:sp>
      <p:pic>
        <p:nvPicPr>
          <p:cNvPr id="5" name="Content Placeholder 4" descr="Text&#10;&#10;Description automatically generated">
            <a:extLst>
              <a:ext uri="{FF2B5EF4-FFF2-40B4-BE49-F238E27FC236}">
                <a16:creationId xmlns:a16="http://schemas.microsoft.com/office/drawing/2014/main" id="{7A05B88F-82F9-4DE0-988C-8C71124C2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3538" y="0"/>
            <a:ext cx="4490467" cy="6924675"/>
          </a:xfrm>
          <a:prstGeom prst="rect">
            <a:avLst/>
          </a:prstGeom>
        </p:spPr>
      </p:pic>
      <p:sp>
        <p:nvSpPr>
          <p:cNvPr id="3" name="TextBox 2">
            <a:extLst>
              <a:ext uri="{FF2B5EF4-FFF2-40B4-BE49-F238E27FC236}">
                <a16:creationId xmlns:a16="http://schemas.microsoft.com/office/drawing/2014/main" id="{BFD37CE6-9C39-40B3-9B06-D246D80F629C}"/>
              </a:ext>
            </a:extLst>
          </p:cNvPr>
          <p:cNvSpPr txBox="1"/>
          <p:nvPr/>
        </p:nvSpPr>
        <p:spPr>
          <a:xfrm>
            <a:off x="278892" y="6420838"/>
            <a:ext cx="7303008" cy="723275"/>
          </a:xfrm>
          <a:prstGeom prst="rect">
            <a:avLst/>
          </a:prstGeom>
          <a:noFill/>
        </p:spPr>
        <p:txBody>
          <a:bodyPr wrap="square" rtlCol="0">
            <a:spAutoFit/>
          </a:bodyPr>
          <a:lstStyle/>
          <a:p>
            <a:pPr>
              <a:spcAft>
                <a:spcPts val="600"/>
              </a:spcAft>
            </a:pPr>
            <a:r>
              <a:rPr lang="en-US" dirty="0">
                <a:solidFill>
                  <a:srgbClr val="000000"/>
                </a:solidFill>
              </a:rPr>
              <a:t>Group Cognitive Therapy for Addictions – Wenzel, </a:t>
            </a:r>
            <a:r>
              <a:rPr lang="en-US" dirty="0" err="1">
                <a:solidFill>
                  <a:srgbClr val="000000"/>
                </a:solidFill>
              </a:rPr>
              <a:t>Liese</a:t>
            </a:r>
            <a:r>
              <a:rPr lang="en-US" dirty="0">
                <a:solidFill>
                  <a:srgbClr val="000000"/>
                </a:solidFill>
              </a:rPr>
              <a:t> &amp; Beck</a:t>
            </a:r>
            <a:endParaRPr lang="en-US" dirty="0"/>
          </a:p>
          <a:p>
            <a:pPr>
              <a:spcAft>
                <a:spcPts val="600"/>
              </a:spcAft>
            </a:pPr>
            <a:endParaRPr lang="en-CA" dirty="0"/>
          </a:p>
        </p:txBody>
      </p:sp>
    </p:spTree>
    <p:extLst>
      <p:ext uri="{BB962C8B-B14F-4D97-AF65-F5344CB8AC3E}">
        <p14:creationId xmlns:p14="http://schemas.microsoft.com/office/powerpoint/2010/main" val="11341768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Cognitive Model of Addiction – </a:t>
            </a:r>
            <a:r>
              <a:rPr lang="en-US" sz="2800" dirty="0" smtClean="0"/>
              <a:t>T/F Question</a:t>
            </a:r>
            <a:endParaRPr lang="en-US" sz="2800" dirty="0"/>
          </a:p>
        </p:txBody>
      </p:sp>
      <p:sp>
        <p:nvSpPr>
          <p:cNvPr id="3" name="Content Placeholder 2"/>
          <p:cNvSpPr>
            <a:spLocks noGrp="1"/>
          </p:cNvSpPr>
          <p:nvPr>
            <p:ph idx="1"/>
          </p:nvPr>
        </p:nvSpPr>
        <p:spPr>
          <a:xfrm>
            <a:off x="1115568" y="3108960"/>
            <a:ext cx="10168128" cy="3063240"/>
          </a:xfrm>
        </p:spPr>
        <p:txBody>
          <a:bodyPr/>
          <a:lstStyle/>
          <a:p>
            <a:pPr marL="0" indent="0">
              <a:buNone/>
            </a:pPr>
            <a:r>
              <a:rPr lang="en-US" dirty="0" smtClean="0"/>
              <a:t>Early life experience is modifiable through CBT.</a:t>
            </a:r>
          </a:p>
          <a:p>
            <a:pPr lvl="1"/>
            <a:r>
              <a:rPr lang="en-US" dirty="0" smtClean="0"/>
              <a:t>True   or   False ?</a:t>
            </a:r>
            <a:endParaRPr lang="en-US" dirty="0"/>
          </a:p>
        </p:txBody>
      </p:sp>
    </p:spTree>
    <p:extLst>
      <p:ext uri="{BB962C8B-B14F-4D97-AF65-F5344CB8AC3E}">
        <p14:creationId xmlns:p14="http://schemas.microsoft.com/office/powerpoint/2010/main" val="15577162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Vulnerability Model</a:t>
            </a:r>
          </a:p>
        </p:txBody>
      </p:sp>
      <p:sp>
        <p:nvSpPr>
          <p:cNvPr id="5" name="Content Placeholder 4"/>
          <p:cNvSpPr>
            <a:spLocks noGrp="1"/>
          </p:cNvSpPr>
          <p:nvPr>
            <p:ph idx="1"/>
          </p:nvPr>
        </p:nvSpPr>
        <p:spPr>
          <a:xfrm>
            <a:off x="528965" y="2354911"/>
            <a:ext cx="10168128" cy="3694176"/>
          </a:xfrm>
        </p:spPr>
        <p:txBody>
          <a:bodyPr>
            <a:normAutofit/>
          </a:bodyPr>
          <a:lstStyle/>
          <a:p>
            <a:r>
              <a:rPr lang="en-US" dirty="0"/>
              <a:t>Stress Vulnerability Model</a:t>
            </a:r>
          </a:p>
          <a:p>
            <a:pPr lvl="1"/>
            <a:r>
              <a:rPr lang="en-US" sz="2400" dirty="0"/>
              <a:t>Psychiatric disorders</a:t>
            </a:r>
          </a:p>
        </p:txBody>
      </p:sp>
      <p:sp>
        <p:nvSpPr>
          <p:cNvPr id="8" name="TextBox 7"/>
          <p:cNvSpPr txBox="1"/>
          <p:nvPr/>
        </p:nvSpPr>
        <p:spPr>
          <a:xfrm>
            <a:off x="361950" y="6309360"/>
            <a:ext cx="5968813" cy="307777"/>
          </a:xfrm>
          <a:prstGeom prst="rect">
            <a:avLst/>
          </a:prstGeom>
          <a:noFill/>
        </p:spPr>
        <p:txBody>
          <a:bodyPr wrap="none" rtlCol="0">
            <a:spAutoFit/>
          </a:bodyPr>
          <a:lstStyle/>
          <a:p>
            <a:r>
              <a:rPr lang="en-US" sz="1400" dirty="0"/>
              <a:t>Integrated Treatment for Dual Disorders – </a:t>
            </a:r>
            <a:r>
              <a:rPr lang="en-US" sz="1400" dirty="0" err="1"/>
              <a:t>Mueser</a:t>
            </a:r>
            <a:r>
              <a:rPr lang="en-US" sz="1400" dirty="0"/>
              <a:t>, </a:t>
            </a:r>
            <a:r>
              <a:rPr lang="en-US" sz="1400" dirty="0" err="1"/>
              <a:t>Noordsy</a:t>
            </a:r>
            <a:r>
              <a:rPr lang="en-US" sz="1400" dirty="0"/>
              <a:t>, Drake &amp; Fox</a:t>
            </a:r>
          </a:p>
        </p:txBody>
      </p:sp>
      <p:sp>
        <p:nvSpPr>
          <p:cNvPr id="6" name="Oval 5">
            <a:extLst>
              <a:ext uri="{FF2B5EF4-FFF2-40B4-BE49-F238E27FC236}">
                <a16:creationId xmlns:a16="http://schemas.microsoft.com/office/drawing/2014/main" id="{B52D6830-003D-4494-952A-8DD2BA7ACFD7}"/>
              </a:ext>
            </a:extLst>
          </p:cNvPr>
          <p:cNvSpPr/>
          <p:nvPr/>
        </p:nvSpPr>
        <p:spPr>
          <a:xfrm>
            <a:off x="7919143" y="3927589"/>
            <a:ext cx="824916" cy="795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CD65F632-6529-483E-9A12-81B4BDDDC5CB}"/>
              </a:ext>
            </a:extLst>
          </p:cNvPr>
          <p:cNvSpPr/>
          <p:nvPr/>
        </p:nvSpPr>
        <p:spPr>
          <a:xfrm>
            <a:off x="5986752" y="2757640"/>
            <a:ext cx="824916" cy="795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2F2A3137-5FC3-4B00-BAA0-BC6FA035345B}"/>
              </a:ext>
            </a:extLst>
          </p:cNvPr>
          <p:cNvSpPr txBox="1"/>
          <p:nvPr/>
        </p:nvSpPr>
        <p:spPr>
          <a:xfrm>
            <a:off x="6076746" y="2880550"/>
            <a:ext cx="757503" cy="553998"/>
          </a:xfrm>
          <a:prstGeom prst="rect">
            <a:avLst/>
          </a:prstGeom>
          <a:noFill/>
        </p:spPr>
        <p:txBody>
          <a:bodyPr wrap="square" rtlCol="0">
            <a:spAutoFit/>
          </a:bodyPr>
          <a:lstStyle/>
          <a:p>
            <a:r>
              <a:rPr lang="en-CA" sz="1000" dirty="0"/>
              <a:t>Alcohol and Drug Abuse</a:t>
            </a:r>
          </a:p>
        </p:txBody>
      </p:sp>
      <p:sp>
        <p:nvSpPr>
          <p:cNvPr id="24" name="Oval 23">
            <a:extLst>
              <a:ext uri="{FF2B5EF4-FFF2-40B4-BE49-F238E27FC236}">
                <a16:creationId xmlns:a16="http://schemas.microsoft.com/office/drawing/2014/main" id="{63F0BDDD-250D-41BF-8204-04305CE61D10}"/>
              </a:ext>
            </a:extLst>
          </p:cNvPr>
          <p:cNvSpPr/>
          <p:nvPr/>
        </p:nvSpPr>
        <p:spPr>
          <a:xfrm>
            <a:off x="5991370" y="3927589"/>
            <a:ext cx="824916" cy="795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DBD71088-3E9D-41EB-8844-CC70997C5B1C}"/>
              </a:ext>
            </a:extLst>
          </p:cNvPr>
          <p:cNvSpPr/>
          <p:nvPr/>
        </p:nvSpPr>
        <p:spPr>
          <a:xfrm>
            <a:off x="8211475" y="2757639"/>
            <a:ext cx="824916" cy="795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AD7E1BB2-2B52-4E17-9628-919D92AF5D58}"/>
              </a:ext>
            </a:extLst>
          </p:cNvPr>
          <p:cNvSpPr txBox="1"/>
          <p:nvPr/>
        </p:nvSpPr>
        <p:spPr>
          <a:xfrm>
            <a:off x="5969555" y="4202000"/>
            <a:ext cx="859311" cy="246221"/>
          </a:xfrm>
          <a:prstGeom prst="rect">
            <a:avLst/>
          </a:prstGeom>
          <a:noFill/>
        </p:spPr>
        <p:txBody>
          <a:bodyPr wrap="square" rtlCol="0">
            <a:spAutoFit/>
          </a:bodyPr>
          <a:lstStyle/>
          <a:p>
            <a:r>
              <a:rPr lang="en-CA" sz="1000" dirty="0"/>
              <a:t>Medication</a:t>
            </a:r>
          </a:p>
        </p:txBody>
      </p:sp>
      <p:sp>
        <p:nvSpPr>
          <p:cNvPr id="21" name="TextBox 20">
            <a:extLst>
              <a:ext uri="{FF2B5EF4-FFF2-40B4-BE49-F238E27FC236}">
                <a16:creationId xmlns:a16="http://schemas.microsoft.com/office/drawing/2014/main" id="{AB7F8496-B987-4BE9-AB34-B483329120FE}"/>
              </a:ext>
            </a:extLst>
          </p:cNvPr>
          <p:cNvSpPr txBox="1"/>
          <p:nvPr/>
        </p:nvSpPr>
        <p:spPr>
          <a:xfrm>
            <a:off x="8306400" y="2955104"/>
            <a:ext cx="661086" cy="400110"/>
          </a:xfrm>
          <a:prstGeom prst="rect">
            <a:avLst/>
          </a:prstGeom>
          <a:noFill/>
        </p:spPr>
        <p:txBody>
          <a:bodyPr wrap="square" rtlCol="0">
            <a:spAutoFit/>
          </a:bodyPr>
          <a:lstStyle/>
          <a:p>
            <a:r>
              <a:rPr lang="en-CA" sz="1000" dirty="0"/>
              <a:t>Coping    Skills</a:t>
            </a:r>
          </a:p>
        </p:txBody>
      </p:sp>
      <p:sp>
        <p:nvSpPr>
          <p:cNvPr id="22" name="TextBox 21">
            <a:extLst>
              <a:ext uri="{FF2B5EF4-FFF2-40B4-BE49-F238E27FC236}">
                <a16:creationId xmlns:a16="http://schemas.microsoft.com/office/drawing/2014/main" id="{08C21333-422B-420A-B6FF-3185DABDF528}"/>
              </a:ext>
            </a:extLst>
          </p:cNvPr>
          <p:cNvSpPr txBox="1"/>
          <p:nvPr/>
        </p:nvSpPr>
        <p:spPr>
          <a:xfrm>
            <a:off x="7890277" y="4148252"/>
            <a:ext cx="987519" cy="400110"/>
          </a:xfrm>
          <a:prstGeom prst="rect">
            <a:avLst/>
          </a:prstGeom>
          <a:noFill/>
        </p:spPr>
        <p:txBody>
          <a:bodyPr wrap="square" rtlCol="0">
            <a:spAutoFit/>
          </a:bodyPr>
          <a:lstStyle/>
          <a:p>
            <a:r>
              <a:rPr lang="en-CA" sz="1000" dirty="0"/>
              <a:t>Biological Vulnerability</a:t>
            </a:r>
          </a:p>
        </p:txBody>
      </p:sp>
      <p:sp>
        <p:nvSpPr>
          <p:cNvPr id="30" name="Oval 29">
            <a:extLst>
              <a:ext uri="{FF2B5EF4-FFF2-40B4-BE49-F238E27FC236}">
                <a16:creationId xmlns:a16="http://schemas.microsoft.com/office/drawing/2014/main" id="{BAAE3A71-3FDF-45C6-9697-B2F881E0EB7A}"/>
              </a:ext>
            </a:extLst>
          </p:cNvPr>
          <p:cNvSpPr/>
          <p:nvPr/>
        </p:nvSpPr>
        <p:spPr>
          <a:xfrm>
            <a:off x="9236361" y="2757638"/>
            <a:ext cx="824916" cy="795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8DF9C9E5-2BE1-4398-8918-3209FE3D2303}"/>
              </a:ext>
            </a:extLst>
          </p:cNvPr>
          <p:cNvSpPr/>
          <p:nvPr/>
        </p:nvSpPr>
        <p:spPr>
          <a:xfrm>
            <a:off x="10241214" y="2757638"/>
            <a:ext cx="824916" cy="795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72B38FF8-18BF-4ED2-AE85-8E86C2C13400}"/>
              </a:ext>
            </a:extLst>
          </p:cNvPr>
          <p:cNvSpPr/>
          <p:nvPr/>
        </p:nvSpPr>
        <p:spPr>
          <a:xfrm>
            <a:off x="9980653" y="3950784"/>
            <a:ext cx="824916" cy="795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TextBox 34">
            <a:extLst>
              <a:ext uri="{FF2B5EF4-FFF2-40B4-BE49-F238E27FC236}">
                <a16:creationId xmlns:a16="http://schemas.microsoft.com/office/drawing/2014/main" id="{A4C9BBA6-7D55-44FD-BC68-FB209B3B9EC2}"/>
              </a:ext>
            </a:extLst>
          </p:cNvPr>
          <p:cNvSpPr txBox="1"/>
          <p:nvPr/>
        </p:nvSpPr>
        <p:spPr>
          <a:xfrm>
            <a:off x="9350213" y="2955104"/>
            <a:ext cx="661463" cy="400110"/>
          </a:xfrm>
          <a:prstGeom prst="rect">
            <a:avLst/>
          </a:prstGeom>
          <a:noFill/>
        </p:spPr>
        <p:txBody>
          <a:bodyPr wrap="square" rtlCol="0">
            <a:spAutoFit/>
          </a:bodyPr>
          <a:lstStyle/>
          <a:p>
            <a:r>
              <a:rPr lang="en-CA" sz="1000" dirty="0"/>
              <a:t>Social Support</a:t>
            </a:r>
          </a:p>
        </p:txBody>
      </p:sp>
      <p:sp>
        <p:nvSpPr>
          <p:cNvPr id="36" name="TextBox 35">
            <a:extLst>
              <a:ext uri="{FF2B5EF4-FFF2-40B4-BE49-F238E27FC236}">
                <a16:creationId xmlns:a16="http://schemas.microsoft.com/office/drawing/2014/main" id="{3D289EE5-B04C-4EFE-8A60-C168733CAAD9}"/>
              </a:ext>
            </a:extLst>
          </p:cNvPr>
          <p:cNvSpPr txBox="1"/>
          <p:nvPr/>
        </p:nvSpPr>
        <p:spPr>
          <a:xfrm>
            <a:off x="10241214" y="2955104"/>
            <a:ext cx="845519" cy="400110"/>
          </a:xfrm>
          <a:prstGeom prst="rect">
            <a:avLst/>
          </a:prstGeom>
          <a:noFill/>
        </p:spPr>
        <p:txBody>
          <a:bodyPr wrap="square" rtlCol="0">
            <a:spAutoFit/>
          </a:bodyPr>
          <a:lstStyle/>
          <a:p>
            <a:r>
              <a:rPr lang="en-CA" sz="1000" dirty="0"/>
              <a:t>Meaningful Activities</a:t>
            </a:r>
          </a:p>
        </p:txBody>
      </p:sp>
      <p:sp>
        <p:nvSpPr>
          <p:cNvPr id="37" name="TextBox 36">
            <a:extLst>
              <a:ext uri="{FF2B5EF4-FFF2-40B4-BE49-F238E27FC236}">
                <a16:creationId xmlns:a16="http://schemas.microsoft.com/office/drawing/2014/main" id="{645A4847-F330-4946-B506-37CAC716036C}"/>
              </a:ext>
            </a:extLst>
          </p:cNvPr>
          <p:cNvSpPr txBox="1"/>
          <p:nvPr/>
        </p:nvSpPr>
        <p:spPr>
          <a:xfrm>
            <a:off x="10089129" y="4201999"/>
            <a:ext cx="607964" cy="246221"/>
          </a:xfrm>
          <a:prstGeom prst="rect">
            <a:avLst/>
          </a:prstGeom>
          <a:noFill/>
        </p:spPr>
        <p:txBody>
          <a:bodyPr wrap="square" rtlCol="0">
            <a:spAutoFit/>
          </a:bodyPr>
          <a:lstStyle/>
          <a:p>
            <a:r>
              <a:rPr lang="en-CA" sz="1000" dirty="0"/>
              <a:t>Stress</a:t>
            </a:r>
          </a:p>
        </p:txBody>
      </p:sp>
      <p:cxnSp>
        <p:nvCxnSpPr>
          <p:cNvPr id="39" name="Straight Arrow Connector 38">
            <a:extLst>
              <a:ext uri="{FF2B5EF4-FFF2-40B4-BE49-F238E27FC236}">
                <a16:creationId xmlns:a16="http://schemas.microsoft.com/office/drawing/2014/main" id="{FE9250D4-BE27-4737-AB68-E75B930951AF}"/>
              </a:ext>
            </a:extLst>
          </p:cNvPr>
          <p:cNvCxnSpPr/>
          <p:nvPr/>
        </p:nvCxnSpPr>
        <p:spPr>
          <a:xfrm>
            <a:off x="6399210" y="3602675"/>
            <a:ext cx="0" cy="250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ACBC2F5-8FD7-4A89-85B7-4F99522BDF8B}"/>
              </a:ext>
            </a:extLst>
          </p:cNvPr>
          <p:cNvCxnSpPr/>
          <p:nvPr/>
        </p:nvCxnSpPr>
        <p:spPr>
          <a:xfrm>
            <a:off x="6928757" y="4325109"/>
            <a:ext cx="8817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E17ED4-0956-4405-8F53-9669F8879871}"/>
              </a:ext>
            </a:extLst>
          </p:cNvPr>
          <p:cNvCxnSpPr>
            <a:endCxn id="22" idx="3"/>
          </p:cNvCxnSpPr>
          <p:nvPr/>
        </p:nvCxnSpPr>
        <p:spPr>
          <a:xfrm flipH="1">
            <a:off x="8877796" y="4348306"/>
            <a:ext cx="101187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8E3F1EF-04C2-4EF6-909C-05BEA4F02678}"/>
              </a:ext>
            </a:extLst>
          </p:cNvPr>
          <p:cNvCxnSpPr/>
          <p:nvPr/>
        </p:nvCxnSpPr>
        <p:spPr>
          <a:xfrm>
            <a:off x="6928757" y="3211286"/>
            <a:ext cx="1191986" cy="716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D766627-A011-4E98-B259-6D51C4A54A9C}"/>
              </a:ext>
            </a:extLst>
          </p:cNvPr>
          <p:cNvCxnSpPr/>
          <p:nvPr/>
        </p:nvCxnSpPr>
        <p:spPr>
          <a:xfrm>
            <a:off x="8877796" y="3552683"/>
            <a:ext cx="1102857" cy="529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F1F1008-962D-4A94-ABC6-8F6F58988201}"/>
              </a:ext>
            </a:extLst>
          </p:cNvPr>
          <p:cNvCxnSpPr/>
          <p:nvPr/>
        </p:nvCxnSpPr>
        <p:spPr>
          <a:xfrm>
            <a:off x="9889671" y="3552679"/>
            <a:ext cx="310386" cy="374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D5C5847-7C5C-4654-B78B-5AE16A4A1C00}"/>
              </a:ext>
            </a:extLst>
          </p:cNvPr>
          <p:cNvCxnSpPr/>
          <p:nvPr/>
        </p:nvCxnSpPr>
        <p:spPr>
          <a:xfrm flipH="1">
            <a:off x="10545436" y="3602675"/>
            <a:ext cx="46364" cy="311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AD7F961-80F0-45A9-BE47-EF62F197F735}"/>
              </a:ext>
            </a:extLst>
          </p:cNvPr>
          <p:cNvCxnSpPr>
            <a:cxnSpLocks/>
          </p:cNvCxnSpPr>
          <p:nvPr/>
        </p:nvCxnSpPr>
        <p:spPr>
          <a:xfrm>
            <a:off x="9036391" y="2980788"/>
            <a:ext cx="1999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CFDC142-902B-49AD-BF7D-E352559FCB5A}"/>
              </a:ext>
            </a:extLst>
          </p:cNvPr>
          <p:cNvCxnSpPr>
            <a:stCxn id="30" idx="2"/>
            <a:endCxn id="28" idx="6"/>
          </p:cNvCxnSpPr>
          <p:nvPr/>
        </p:nvCxnSpPr>
        <p:spPr>
          <a:xfrm flipH="1">
            <a:off x="9036391" y="3155161"/>
            <a:ext cx="19997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96E1D07-A951-43C3-B604-E426BF55112C}"/>
              </a:ext>
            </a:extLst>
          </p:cNvPr>
          <p:cNvCxnSpPr/>
          <p:nvPr/>
        </p:nvCxnSpPr>
        <p:spPr>
          <a:xfrm>
            <a:off x="8331601" y="4784271"/>
            <a:ext cx="0" cy="664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847A6B7-56F8-4668-9C78-8C666E33B0BC}"/>
              </a:ext>
            </a:extLst>
          </p:cNvPr>
          <p:cNvSpPr txBox="1"/>
          <p:nvPr/>
        </p:nvSpPr>
        <p:spPr>
          <a:xfrm>
            <a:off x="7630200" y="5531708"/>
            <a:ext cx="1507672" cy="400110"/>
          </a:xfrm>
          <a:prstGeom prst="rect">
            <a:avLst/>
          </a:prstGeom>
          <a:noFill/>
        </p:spPr>
        <p:txBody>
          <a:bodyPr wrap="square" rtlCol="0">
            <a:spAutoFit/>
          </a:bodyPr>
          <a:lstStyle/>
          <a:p>
            <a:r>
              <a:rPr lang="en-CA" sz="1000" dirty="0"/>
              <a:t>Symptom Sensitivity Relapse</a:t>
            </a:r>
          </a:p>
        </p:txBody>
      </p:sp>
    </p:spTree>
    <p:extLst>
      <p:ext uri="{BB962C8B-B14F-4D97-AF65-F5344CB8AC3E}">
        <p14:creationId xmlns:p14="http://schemas.microsoft.com/office/powerpoint/2010/main" val="25841353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46">
            <a:extLst>
              <a:ext uri="{FF2B5EF4-FFF2-40B4-BE49-F238E27FC236}">
                <a16:creationId xmlns:a16="http://schemas.microsoft.com/office/drawing/2014/main"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15EDC0-E481-42D9-AC2F-9F28E776DA6E}"/>
              </a:ext>
            </a:extLst>
          </p:cNvPr>
          <p:cNvSpPr>
            <a:spLocks noGrp="1"/>
          </p:cNvSpPr>
          <p:nvPr>
            <p:ph type="title"/>
          </p:nvPr>
        </p:nvSpPr>
        <p:spPr>
          <a:xfrm>
            <a:off x="732897" y="839320"/>
            <a:ext cx="5991244" cy="1106424"/>
          </a:xfrm>
        </p:spPr>
        <p:txBody>
          <a:bodyPr>
            <a:normAutofit/>
          </a:bodyPr>
          <a:lstStyle/>
          <a:p>
            <a:r>
              <a:rPr lang="en-US" dirty="0"/>
              <a:t>Assessment</a:t>
            </a:r>
            <a:endParaRPr lang="en-CA" sz="3200" dirty="0"/>
          </a:p>
        </p:txBody>
      </p:sp>
      <p:sp>
        <p:nvSpPr>
          <p:cNvPr id="49" name="Rectangle 48">
            <a:extLst>
              <a:ext uri="{FF2B5EF4-FFF2-40B4-BE49-F238E27FC236}">
                <a16:creationId xmlns:a16="http://schemas.microsoft.com/office/drawing/2014/main"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FE10E22-3A50-41C6-B12D-041CA496E49A}"/>
              </a:ext>
            </a:extLst>
          </p:cNvPr>
          <p:cNvSpPr>
            <a:spLocks noGrp="1"/>
          </p:cNvSpPr>
          <p:nvPr>
            <p:ph idx="1"/>
          </p:nvPr>
        </p:nvSpPr>
        <p:spPr>
          <a:xfrm>
            <a:off x="841247" y="2112054"/>
            <a:ext cx="6578727" cy="4026424"/>
          </a:xfrm>
        </p:spPr>
        <p:txBody>
          <a:bodyPr>
            <a:normAutofit fontScale="85000" lnSpcReduction="20000"/>
          </a:bodyPr>
          <a:lstStyle/>
          <a:p>
            <a:pPr>
              <a:lnSpc>
                <a:spcPct val="100000"/>
              </a:lnSpc>
            </a:pPr>
            <a:r>
              <a:rPr lang="en-US" sz="1600" dirty="0"/>
              <a:t>Meet 1:1 </a:t>
            </a:r>
          </a:p>
          <a:p>
            <a:pPr>
              <a:lnSpc>
                <a:spcPct val="100000"/>
              </a:lnSpc>
            </a:pPr>
            <a:r>
              <a:rPr lang="en-US" sz="1600" dirty="0"/>
              <a:t>Review substance use history </a:t>
            </a:r>
          </a:p>
          <a:p>
            <a:pPr lvl="1">
              <a:lnSpc>
                <a:spcPct val="100000"/>
              </a:lnSpc>
            </a:pPr>
            <a:r>
              <a:rPr lang="en-US" sz="1600" dirty="0"/>
              <a:t>Each substance</a:t>
            </a:r>
          </a:p>
          <a:p>
            <a:pPr lvl="1">
              <a:lnSpc>
                <a:spcPct val="100000"/>
              </a:lnSpc>
            </a:pPr>
            <a:r>
              <a:rPr lang="en-US" sz="1600" dirty="0"/>
              <a:t>How it is used (imbibe, inhale, </a:t>
            </a:r>
            <a:r>
              <a:rPr lang="en-US" sz="1600" dirty="0" err="1"/>
              <a:t>insulfate</a:t>
            </a:r>
            <a:r>
              <a:rPr lang="en-US" sz="1600" dirty="0"/>
              <a:t>, inject)</a:t>
            </a:r>
          </a:p>
          <a:p>
            <a:pPr lvl="1">
              <a:lnSpc>
                <a:spcPct val="100000"/>
              </a:lnSpc>
            </a:pPr>
            <a:r>
              <a:rPr lang="en-US" sz="1600" dirty="0"/>
              <a:t>When started, how much, peak use, current use</a:t>
            </a:r>
          </a:p>
          <a:p>
            <a:pPr lvl="1">
              <a:lnSpc>
                <a:spcPct val="100000"/>
              </a:lnSpc>
            </a:pPr>
            <a:r>
              <a:rPr lang="en-US" sz="1600" dirty="0" smtClean="0"/>
              <a:t>Consequences: </a:t>
            </a:r>
            <a:r>
              <a:rPr lang="en-US" sz="1600" dirty="0"/>
              <a:t>legal, medical, personal</a:t>
            </a:r>
          </a:p>
          <a:p>
            <a:pPr>
              <a:lnSpc>
                <a:spcPct val="100000"/>
              </a:lnSpc>
            </a:pPr>
            <a:r>
              <a:rPr lang="en-US" sz="1600" dirty="0"/>
              <a:t>Treatment history (prior group Tx?)</a:t>
            </a:r>
          </a:p>
          <a:p>
            <a:pPr>
              <a:lnSpc>
                <a:spcPct val="100000"/>
              </a:lnSpc>
            </a:pPr>
            <a:r>
              <a:rPr lang="en-US" sz="1600" dirty="0"/>
              <a:t>Family history</a:t>
            </a:r>
          </a:p>
          <a:p>
            <a:pPr>
              <a:lnSpc>
                <a:spcPct val="100000"/>
              </a:lnSpc>
            </a:pPr>
            <a:r>
              <a:rPr lang="en-US" sz="1600" dirty="0"/>
              <a:t>Developmental History</a:t>
            </a:r>
          </a:p>
          <a:p>
            <a:pPr>
              <a:lnSpc>
                <a:spcPct val="100000"/>
              </a:lnSpc>
            </a:pPr>
            <a:r>
              <a:rPr lang="en-US" sz="1600" dirty="0"/>
              <a:t>“Rock bottom”</a:t>
            </a:r>
          </a:p>
          <a:p>
            <a:pPr>
              <a:lnSpc>
                <a:spcPct val="100000"/>
              </a:lnSpc>
            </a:pPr>
            <a:r>
              <a:rPr lang="en-US" sz="1600" dirty="0"/>
              <a:t>“Triggers”</a:t>
            </a:r>
          </a:p>
          <a:p>
            <a:pPr>
              <a:lnSpc>
                <a:spcPct val="100000"/>
              </a:lnSpc>
            </a:pPr>
            <a:r>
              <a:rPr lang="en-US" sz="1600" dirty="0"/>
              <a:t>Support System</a:t>
            </a:r>
          </a:p>
          <a:p>
            <a:pPr>
              <a:lnSpc>
                <a:spcPct val="100000"/>
              </a:lnSpc>
            </a:pPr>
            <a:r>
              <a:rPr lang="en-US" sz="1600" dirty="0"/>
              <a:t>Motivation (Ask)</a:t>
            </a:r>
          </a:p>
          <a:p>
            <a:pPr>
              <a:lnSpc>
                <a:spcPct val="100000"/>
              </a:lnSpc>
            </a:pPr>
            <a:r>
              <a:rPr lang="en-US" sz="1600" dirty="0"/>
              <a:t>Introduce them to CBT model</a:t>
            </a:r>
          </a:p>
          <a:p>
            <a:pPr>
              <a:lnSpc>
                <a:spcPct val="100000"/>
              </a:lnSpc>
            </a:pPr>
            <a:endParaRPr lang="en-CA" sz="900" dirty="0"/>
          </a:p>
        </p:txBody>
      </p:sp>
      <p:pic>
        <p:nvPicPr>
          <p:cNvPr id="5" name="Graphic 4" descr="Clipboard">
            <a:extLst>
              <a:ext uri="{FF2B5EF4-FFF2-40B4-BE49-F238E27FC236}">
                <a16:creationId xmlns:a16="http://schemas.microsoft.com/office/drawing/2014/main" id="{97614793-7E28-4284-B691-7C2465392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679814" y="1329879"/>
            <a:ext cx="4097657" cy="4097657"/>
          </a:xfrm>
          <a:prstGeom prst="rect">
            <a:avLst/>
          </a:prstGeom>
        </p:spPr>
      </p:pic>
    </p:spTree>
    <p:extLst>
      <p:ext uri="{BB962C8B-B14F-4D97-AF65-F5344CB8AC3E}">
        <p14:creationId xmlns:p14="http://schemas.microsoft.com/office/powerpoint/2010/main" val="2015743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23FE733-F95B-4DF6-AFC5-BEEB3577C4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9080D120-BD54-46E1-BA37-82F5E8089E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6852464"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23C1DD-A29A-4436-B9BB-766A526360EC}"/>
              </a:ext>
            </a:extLst>
          </p:cNvPr>
          <p:cNvSpPr>
            <a:spLocks noGrp="1"/>
          </p:cNvSpPr>
          <p:nvPr>
            <p:ph type="title"/>
          </p:nvPr>
        </p:nvSpPr>
        <p:spPr>
          <a:xfrm>
            <a:off x="694574" y="911336"/>
            <a:ext cx="6007608" cy="1106424"/>
          </a:xfrm>
        </p:spPr>
        <p:txBody>
          <a:bodyPr>
            <a:normAutofit/>
          </a:bodyPr>
          <a:lstStyle/>
          <a:p>
            <a:r>
              <a:rPr lang="en-US" dirty="0"/>
              <a:t>Assessment</a:t>
            </a:r>
            <a:endParaRPr lang="en-CA" dirty="0"/>
          </a:p>
        </p:txBody>
      </p:sp>
      <p:sp>
        <p:nvSpPr>
          <p:cNvPr id="25" name="Rectangle 24">
            <a:extLst>
              <a:ext uri="{FF2B5EF4-FFF2-40B4-BE49-F238E27FC236}">
                <a16:creationId xmlns:a16="http://schemas.microsoft.com/office/drawing/2014/main" id="{81D83946-74FA-498A-AC80-9926F041B5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060D983-8B52-443A-8183-2A1DE0561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4" y="2121408"/>
            <a:ext cx="582472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EA1A722-6E9B-4B7D-B704-82BC1C3477D2}"/>
              </a:ext>
            </a:extLst>
          </p:cNvPr>
          <p:cNvSpPr>
            <a:spLocks noGrp="1"/>
          </p:cNvSpPr>
          <p:nvPr>
            <p:ph idx="1"/>
          </p:nvPr>
        </p:nvSpPr>
        <p:spPr>
          <a:xfrm>
            <a:off x="841244" y="2359152"/>
            <a:ext cx="6007608" cy="3429000"/>
          </a:xfrm>
        </p:spPr>
        <p:txBody>
          <a:bodyPr>
            <a:normAutofit fontScale="92500" lnSpcReduction="20000"/>
          </a:bodyPr>
          <a:lstStyle/>
          <a:p>
            <a:pPr>
              <a:lnSpc>
                <a:spcPct val="100000"/>
              </a:lnSpc>
            </a:pPr>
            <a:r>
              <a:rPr lang="en-US" sz="1600" dirty="0"/>
              <a:t>Behind the scenes (3</a:t>
            </a:r>
            <a:r>
              <a:rPr lang="en-US" sz="1600" baseline="30000" dirty="0"/>
              <a:t>rd</a:t>
            </a:r>
            <a:r>
              <a:rPr lang="en-US" sz="1600" dirty="0"/>
              <a:t> eye - detective)</a:t>
            </a:r>
          </a:p>
          <a:p>
            <a:pPr lvl="1">
              <a:lnSpc>
                <a:spcPct val="100000"/>
              </a:lnSpc>
            </a:pPr>
            <a:r>
              <a:rPr lang="en-US" sz="1600" dirty="0"/>
              <a:t>Suitability for group (insight, cognition, severe personality pathology)</a:t>
            </a:r>
          </a:p>
          <a:p>
            <a:pPr lvl="1">
              <a:lnSpc>
                <a:spcPct val="100000"/>
              </a:lnSpc>
            </a:pPr>
            <a:r>
              <a:rPr lang="en-US" sz="1600" dirty="0"/>
              <a:t>Do they need medical management first</a:t>
            </a:r>
          </a:p>
          <a:p>
            <a:pPr lvl="1">
              <a:lnSpc>
                <a:spcPct val="100000"/>
              </a:lnSpc>
            </a:pPr>
            <a:r>
              <a:rPr lang="en-US" sz="1600" dirty="0"/>
              <a:t>True motivation</a:t>
            </a:r>
          </a:p>
          <a:p>
            <a:pPr lvl="1">
              <a:lnSpc>
                <a:spcPct val="100000"/>
              </a:lnSpc>
            </a:pPr>
            <a:r>
              <a:rPr lang="en-US" sz="1600" dirty="0"/>
              <a:t>Psychological schemas (mistrust, failure, please others, rejection fear, self sabotage)</a:t>
            </a:r>
          </a:p>
          <a:p>
            <a:pPr lvl="1">
              <a:lnSpc>
                <a:spcPct val="100000"/>
              </a:lnSpc>
            </a:pPr>
            <a:r>
              <a:rPr lang="en-US" sz="1600" dirty="0"/>
              <a:t>Potential pitfalls / predicting behavior in group (interpersonal relational style, risk of dropping out, help – rejection)</a:t>
            </a:r>
          </a:p>
          <a:p>
            <a:pPr lvl="1">
              <a:lnSpc>
                <a:spcPct val="100000"/>
              </a:lnSpc>
            </a:pPr>
            <a:r>
              <a:rPr lang="en-US" sz="1600" dirty="0"/>
              <a:t>Filing away key aspects of history</a:t>
            </a:r>
          </a:p>
          <a:p>
            <a:pPr lvl="2">
              <a:lnSpc>
                <a:spcPct val="100000"/>
              </a:lnSpc>
            </a:pPr>
            <a:r>
              <a:rPr lang="en-US" sz="1600" dirty="0"/>
              <a:t>Fodor for group cohesiveness, etc.</a:t>
            </a:r>
          </a:p>
          <a:p>
            <a:pPr lvl="2">
              <a:lnSpc>
                <a:spcPct val="100000"/>
              </a:lnSpc>
            </a:pPr>
            <a:r>
              <a:rPr lang="en-US" sz="1600" dirty="0"/>
              <a:t>Draw quieter individuals in</a:t>
            </a:r>
          </a:p>
          <a:p>
            <a:pPr lvl="2">
              <a:lnSpc>
                <a:spcPct val="100000"/>
              </a:lnSpc>
            </a:pPr>
            <a:r>
              <a:rPr lang="en-US" sz="1600" dirty="0"/>
              <a:t>Denial</a:t>
            </a:r>
          </a:p>
          <a:p>
            <a:pPr lvl="1">
              <a:lnSpc>
                <a:spcPct val="100000"/>
              </a:lnSpc>
            </a:pPr>
            <a:r>
              <a:rPr lang="en-US" sz="1600" dirty="0"/>
              <a:t>Formulation / Conceptualization</a:t>
            </a:r>
          </a:p>
          <a:p>
            <a:pPr lvl="1">
              <a:lnSpc>
                <a:spcPct val="100000"/>
              </a:lnSpc>
            </a:pPr>
            <a:endParaRPr lang="en-US" sz="1100" dirty="0"/>
          </a:p>
          <a:p>
            <a:pPr lvl="1">
              <a:lnSpc>
                <a:spcPct val="100000"/>
              </a:lnSpc>
            </a:pPr>
            <a:endParaRPr lang="en-US" sz="1100" dirty="0"/>
          </a:p>
          <a:p>
            <a:pPr lvl="1">
              <a:lnSpc>
                <a:spcPct val="100000"/>
              </a:lnSpc>
            </a:pPr>
            <a:endParaRPr lang="en-US" sz="1100" dirty="0"/>
          </a:p>
          <a:p>
            <a:pPr lvl="1">
              <a:lnSpc>
                <a:spcPct val="100000"/>
              </a:lnSpc>
            </a:pPr>
            <a:endParaRPr lang="en-US" sz="1100" dirty="0"/>
          </a:p>
          <a:p>
            <a:pPr lvl="1">
              <a:lnSpc>
                <a:spcPct val="100000"/>
              </a:lnSpc>
            </a:pPr>
            <a:endParaRPr lang="en-CA" sz="1100" dirty="0"/>
          </a:p>
        </p:txBody>
      </p:sp>
      <p:pic>
        <p:nvPicPr>
          <p:cNvPr id="7" name="Graphic 6" descr="Detective">
            <a:extLst>
              <a:ext uri="{FF2B5EF4-FFF2-40B4-BE49-F238E27FC236}">
                <a16:creationId xmlns:a16="http://schemas.microsoft.com/office/drawing/2014/main" id="{0D2AF3C5-382A-44ED-B16C-4173041F20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20953" y="2224230"/>
            <a:ext cx="3175302" cy="3175302"/>
          </a:xfrm>
          <a:prstGeom prst="rect">
            <a:avLst/>
          </a:prstGeom>
        </p:spPr>
      </p:pic>
    </p:spTree>
    <p:extLst>
      <p:ext uri="{BB962C8B-B14F-4D97-AF65-F5344CB8AC3E}">
        <p14:creationId xmlns:p14="http://schemas.microsoft.com/office/powerpoint/2010/main" val="26598268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7" name="Rectangle 136">
            <a:extLst>
              <a:ext uri="{FF2B5EF4-FFF2-40B4-BE49-F238E27FC236}">
                <a16:creationId xmlns:a16="http://schemas.microsoft.com/office/drawing/2014/main"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7" y="633621"/>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B6130B-5095-49D6-BE74-BA1C986EB331}"/>
              </a:ext>
            </a:extLst>
          </p:cNvPr>
          <p:cNvSpPr>
            <a:spLocks noGrp="1"/>
          </p:cNvSpPr>
          <p:nvPr>
            <p:ph type="title"/>
          </p:nvPr>
        </p:nvSpPr>
        <p:spPr>
          <a:xfrm>
            <a:off x="841247" y="978619"/>
            <a:ext cx="5991244" cy="1106424"/>
          </a:xfrm>
        </p:spPr>
        <p:txBody>
          <a:bodyPr>
            <a:normAutofit/>
          </a:bodyPr>
          <a:lstStyle/>
          <a:p>
            <a:r>
              <a:rPr lang="en-US" dirty="0"/>
              <a:t>Stages of Change</a:t>
            </a:r>
            <a:endParaRPr lang="en-CA" dirty="0"/>
          </a:p>
        </p:txBody>
      </p:sp>
      <p:sp>
        <p:nvSpPr>
          <p:cNvPr id="139" name="Rectangle 138">
            <a:extLst>
              <a:ext uri="{FF2B5EF4-FFF2-40B4-BE49-F238E27FC236}">
                <a16:creationId xmlns:a16="http://schemas.microsoft.com/office/drawing/2014/main"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2C8D6E3-B98E-4606-8C37-1F140FA61BAA}"/>
              </a:ext>
            </a:extLst>
          </p:cNvPr>
          <p:cNvSpPr>
            <a:spLocks noGrp="1"/>
          </p:cNvSpPr>
          <p:nvPr>
            <p:ph idx="1"/>
          </p:nvPr>
        </p:nvSpPr>
        <p:spPr>
          <a:xfrm>
            <a:off x="841249" y="2252871"/>
            <a:ext cx="5993892" cy="3560251"/>
          </a:xfrm>
        </p:spPr>
        <p:txBody>
          <a:bodyPr>
            <a:normAutofit lnSpcReduction="10000"/>
          </a:bodyPr>
          <a:lstStyle/>
          <a:p>
            <a:r>
              <a:rPr lang="en-US" sz="1800" dirty="0"/>
              <a:t>Pre-contemplation (unaware, unmotivated, denial)</a:t>
            </a:r>
          </a:p>
          <a:p>
            <a:r>
              <a:rPr lang="en-US" sz="1800" dirty="0"/>
              <a:t>Contemplation (aware, low motivation, “may need a boost”)</a:t>
            </a:r>
          </a:p>
          <a:p>
            <a:r>
              <a:rPr lang="en-US" sz="1800" dirty="0"/>
              <a:t>Preparation (aware, motivated, ready for change)</a:t>
            </a:r>
          </a:p>
          <a:p>
            <a:r>
              <a:rPr lang="en-US" sz="1800" dirty="0"/>
              <a:t>Action (actively working on change, attending </a:t>
            </a:r>
            <a:r>
              <a:rPr lang="en-US" sz="1800" dirty="0" err="1"/>
              <a:t>Tx</a:t>
            </a:r>
            <a:r>
              <a:rPr lang="en-US" sz="1800" dirty="0"/>
              <a:t>)</a:t>
            </a:r>
          </a:p>
          <a:p>
            <a:r>
              <a:rPr lang="en-US" sz="1800" dirty="0"/>
              <a:t>Maintenance (long-term, therapy and beyond)</a:t>
            </a:r>
          </a:p>
          <a:p>
            <a:r>
              <a:rPr lang="en-US" sz="1800" dirty="0"/>
              <a:t>Relapse (abstinence violation effect)</a:t>
            </a:r>
            <a:endParaRPr lang="en-CA" sz="1400" dirty="0"/>
          </a:p>
          <a:p>
            <a:endParaRPr lang="en-CA" sz="1400" dirty="0"/>
          </a:p>
          <a:p>
            <a:pPr marL="0" indent="0">
              <a:buNone/>
            </a:pPr>
            <a:r>
              <a:rPr lang="en-CA" sz="1400" dirty="0"/>
              <a:t>			</a:t>
            </a:r>
            <a:r>
              <a:rPr lang="en-US" sz="1400" dirty="0"/>
              <a:t>Norcross, Krebs &amp; Prochaska, 2011</a:t>
            </a:r>
          </a:p>
        </p:txBody>
      </p:sp>
      <p:pic>
        <p:nvPicPr>
          <p:cNvPr id="2050" name="Picture 2" descr="See the source image">
            <a:extLst>
              <a:ext uri="{FF2B5EF4-FFF2-40B4-BE49-F238E27FC236}">
                <a16:creationId xmlns:a16="http://schemas.microsoft.com/office/drawing/2014/main" id="{0E108002-7A52-40E1-A978-51E8FE60FB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829"/>
          <a:stretch/>
        </p:blipFill>
        <p:spPr bwMode="auto">
          <a:xfrm>
            <a:off x="7217050" y="1278631"/>
            <a:ext cx="4560423" cy="4674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1618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Change - </a:t>
            </a:r>
            <a:r>
              <a:rPr lang="en-US" sz="2800" dirty="0" smtClean="0"/>
              <a:t>MCQ</a:t>
            </a:r>
            <a:endParaRPr lang="en-US" sz="2800" dirty="0"/>
          </a:p>
        </p:txBody>
      </p:sp>
      <p:sp>
        <p:nvSpPr>
          <p:cNvPr id="3" name="Content Placeholder 2"/>
          <p:cNvSpPr>
            <a:spLocks noGrp="1"/>
          </p:cNvSpPr>
          <p:nvPr>
            <p:ph idx="1"/>
          </p:nvPr>
        </p:nvSpPr>
        <p:spPr/>
        <p:txBody>
          <a:bodyPr/>
          <a:lstStyle/>
          <a:p>
            <a:pPr marL="0" indent="0">
              <a:buNone/>
            </a:pPr>
            <a:r>
              <a:rPr lang="en-US" dirty="0" smtClean="0"/>
              <a:t>Which of the following techniques would not generally be considered a component of motivational interviewing ?</a:t>
            </a:r>
          </a:p>
          <a:p>
            <a:pPr lvl="1">
              <a:spcBef>
                <a:spcPts val="1800"/>
              </a:spcBef>
            </a:pPr>
            <a:r>
              <a:rPr lang="en-US" dirty="0" smtClean="0"/>
              <a:t>A) Resisting giving direct advice</a:t>
            </a:r>
          </a:p>
          <a:p>
            <a:pPr lvl="1"/>
            <a:r>
              <a:rPr lang="en-US" dirty="0" smtClean="0"/>
              <a:t>B) Understanding the patients’ experiences and motivations</a:t>
            </a:r>
          </a:p>
          <a:p>
            <a:pPr lvl="1"/>
            <a:r>
              <a:rPr lang="en-US" dirty="0" smtClean="0"/>
              <a:t>C) Telling patients they are not ready</a:t>
            </a:r>
          </a:p>
          <a:p>
            <a:pPr lvl="1"/>
            <a:r>
              <a:rPr lang="en-US" dirty="0" smtClean="0"/>
              <a:t>D) Listening to the patients struggles</a:t>
            </a:r>
          </a:p>
          <a:p>
            <a:pPr lvl="1"/>
            <a:r>
              <a:rPr lang="en-US" dirty="0" smtClean="0"/>
              <a:t>E) Empowering and exploring ambivalence</a:t>
            </a:r>
            <a:endParaRPr lang="en-US" dirty="0"/>
          </a:p>
        </p:txBody>
      </p:sp>
    </p:spTree>
    <p:extLst>
      <p:ext uri="{BB962C8B-B14F-4D97-AF65-F5344CB8AC3E}">
        <p14:creationId xmlns:p14="http://schemas.microsoft.com/office/powerpoint/2010/main" val="19225833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1A2CED-DA9B-4CCF-8215-CFC65FE71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62DFC44-A40C-4573-9230-B3EDB3EC8E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47276C-2013-4D08-8351-5A49EF6C0586}"/>
              </a:ext>
            </a:extLst>
          </p:cNvPr>
          <p:cNvSpPr>
            <a:spLocks noGrp="1"/>
          </p:cNvSpPr>
          <p:nvPr>
            <p:ph type="title"/>
          </p:nvPr>
        </p:nvSpPr>
        <p:spPr>
          <a:xfrm>
            <a:off x="1115568" y="509521"/>
            <a:ext cx="10232136" cy="1014984"/>
          </a:xfrm>
        </p:spPr>
        <p:txBody>
          <a:bodyPr>
            <a:normAutofit/>
          </a:bodyPr>
          <a:lstStyle/>
          <a:p>
            <a:r>
              <a:rPr lang="en-US"/>
              <a:t>Preparation of clients</a:t>
            </a:r>
            <a:endParaRPr lang="en-CA" dirty="0"/>
          </a:p>
        </p:txBody>
      </p:sp>
      <p:sp>
        <p:nvSpPr>
          <p:cNvPr id="13" name="Rectangle 12">
            <a:extLst>
              <a:ext uri="{FF2B5EF4-FFF2-40B4-BE49-F238E27FC236}">
                <a16:creationId xmlns:a16="http://schemas.microsoft.com/office/drawing/2014/main" id="{15589D35-CF9F-4DE9-A792-8571A09E9B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B7B60A6-2468-4FB1-A6DA-12BDBD150CD4}"/>
              </a:ext>
            </a:extLst>
          </p:cNvPr>
          <p:cNvGraphicFramePr>
            <a:graphicFrameLocks noGrp="1"/>
          </p:cNvGraphicFramePr>
          <p:nvPr>
            <p:ph idx="1"/>
            <p:extLst>
              <p:ext uri="{D42A27DB-BD31-4B8C-83A1-F6EECF244321}">
                <p14:modId xmlns:p14="http://schemas.microsoft.com/office/powerpoint/2010/main" val="4289224672"/>
              </p:ext>
            </p:extLst>
          </p:nvPr>
        </p:nvGraphicFramePr>
        <p:xfrm>
          <a:off x="626849" y="1673351"/>
          <a:ext cx="11006941" cy="4519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4621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FF41957-CB66-48E8-B537-EBB53B6785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EBA1F-1D09-4036-9510-1C6F3152C844}"/>
              </a:ext>
            </a:extLst>
          </p:cNvPr>
          <p:cNvSpPr>
            <a:spLocks noGrp="1"/>
          </p:cNvSpPr>
          <p:nvPr>
            <p:ph type="title"/>
          </p:nvPr>
        </p:nvSpPr>
        <p:spPr>
          <a:xfrm>
            <a:off x="841248" y="941832"/>
            <a:ext cx="10506456" cy="1901952"/>
          </a:xfrm>
        </p:spPr>
        <p:txBody>
          <a:bodyPr anchor="ctr">
            <a:normAutofit/>
          </a:bodyPr>
          <a:lstStyle/>
          <a:p>
            <a:r>
              <a:rPr lang="en-US" sz="4800" dirty="0"/>
              <a:t>Group Therapy Overview</a:t>
            </a:r>
            <a:endParaRPr lang="en-CA" sz="4800" dirty="0"/>
          </a:p>
        </p:txBody>
      </p:sp>
      <p:sp>
        <p:nvSpPr>
          <p:cNvPr id="10" name="Rectangle 9">
            <a:extLst>
              <a:ext uri="{FF2B5EF4-FFF2-40B4-BE49-F238E27FC236}">
                <a16:creationId xmlns:a16="http://schemas.microsoft.com/office/drawing/2014/main" id="{801E4ADA-0EA9-4930-846E-3C11E8BED6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06922"/>
            <a:ext cx="12801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146509"/>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B56602E-9AB7-401A-A928-DA11CEE16E28}"/>
              </a:ext>
            </a:extLst>
          </p:cNvPr>
          <p:cNvSpPr>
            <a:spLocks noGrp="1"/>
          </p:cNvSpPr>
          <p:nvPr>
            <p:ph idx="1"/>
          </p:nvPr>
        </p:nvSpPr>
        <p:spPr>
          <a:xfrm>
            <a:off x="841248" y="3668690"/>
            <a:ext cx="10509504" cy="2503510"/>
          </a:xfrm>
        </p:spPr>
        <p:txBody>
          <a:bodyPr>
            <a:normAutofit/>
          </a:bodyPr>
          <a:lstStyle/>
          <a:p>
            <a:r>
              <a:rPr lang="en-US" sz="2200" dirty="0"/>
              <a:t>Introduction (What…., Why…., How…)</a:t>
            </a:r>
          </a:p>
          <a:p>
            <a:r>
              <a:rPr lang="en-US" sz="2200" dirty="0"/>
              <a:t>Is group therapy enough?</a:t>
            </a:r>
          </a:p>
          <a:p>
            <a:r>
              <a:rPr lang="en-US" sz="2200" dirty="0"/>
              <a:t>Benefits / Challenges</a:t>
            </a:r>
          </a:p>
          <a:p>
            <a:r>
              <a:rPr lang="en-US" sz="2200" dirty="0"/>
              <a:t>Role of the Therapist</a:t>
            </a:r>
          </a:p>
        </p:txBody>
      </p:sp>
      <p:pic>
        <p:nvPicPr>
          <p:cNvPr id="5" name="Graphic 4" descr="Question mark">
            <a:extLst>
              <a:ext uri="{FF2B5EF4-FFF2-40B4-BE49-F238E27FC236}">
                <a16:creationId xmlns:a16="http://schemas.microsoft.com/office/drawing/2014/main" id="{A1684CA0-A1CD-4BB1-A4B2-678C2F7CF5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819769" y="3668690"/>
            <a:ext cx="2219706" cy="2219706"/>
          </a:xfrm>
          <a:prstGeom prst="rect">
            <a:avLst/>
          </a:prstGeom>
        </p:spPr>
      </p:pic>
    </p:spTree>
    <p:extLst>
      <p:ext uri="{BB962C8B-B14F-4D97-AF65-F5344CB8AC3E}">
        <p14:creationId xmlns:p14="http://schemas.microsoft.com/office/powerpoint/2010/main" val="37866466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72C7A71F-A746-4AB2-8FF5-03D4135FAF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17FF8914-DDE9-46F8-AF0A-54FD0AC09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74419" y="1933575"/>
            <a:ext cx="7013448" cy="2990849"/>
          </a:xfrm>
        </p:spPr>
        <p:txBody>
          <a:bodyPr vert="horz" lIns="91440" tIns="45720" rIns="91440" bIns="45720" rtlCol="0" anchor="ctr">
            <a:normAutofit fontScale="90000"/>
          </a:bodyPr>
          <a:lstStyle/>
          <a:p>
            <a:r>
              <a:rPr lang="en-US" sz="5400" dirty="0"/>
              <a:t>Cognitive Model of Addictions / Patient Assessment / Stages of Change</a:t>
            </a:r>
          </a:p>
        </p:txBody>
      </p:sp>
      <p:sp>
        <p:nvSpPr>
          <p:cNvPr id="3" name="Content Placeholder 2"/>
          <p:cNvSpPr>
            <a:spLocks noGrp="1"/>
          </p:cNvSpPr>
          <p:nvPr>
            <p:ph idx="1"/>
          </p:nvPr>
        </p:nvSpPr>
        <p:spPr>
          <a:xfrm>
            <a:off x="8610600" y="1933574"/>
            <a:ext cx="2686812" cy="2990849"/>
          </a:xfrm>
        </p:spPr>
        <p:txBody>
          <a:bodyPr vert="horz" lIns="91440" tIns="45720" rIns="91440" bIns="45720" rtlCol="0" anchor="ctr">
            <a:normAutofit/>
          </a:bodyPr>
          <a:lstStyle/>
          <a:p>
            <a:pPr marL="0" indent="0">
              <a:buNone/>
            </a:pPr>
            <a:r>
              <a:rPr lang="en-US" sz="2800"/>
              <a:t>Q &amp; A</a:t>
            </a:r>
          </a:p>
        </p:txBody>
      </p:sp>
      <p:sp>
        <p:nvSpPr>
          <p:cNvPr id="17" name="Rectangle 16">
            <a:extLst>
              <a:ext uri="{FF2B5EF4-FFF2-40B4-BE49-F238E27FC236}">
                <a16:creationId xmlns:a16="http://schemas.microsoft.com/office/drawing/2014/main" id="{094C1DE0-31FE-4AD0-95EA-B65CA6B89D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F736409-6C07-4CE8-86F8-1174E2235C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382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E0CCA-589F-4DB7-A06B-B3AF0080BF14}"/>
              </a:ext>
            </a:extLst>
          </p:cNvPr>
          <p:cNvSpPr>
            <a:spLocks noGrp="1"/>
          </p:cNvSpPr>
          <p:nvPr>
            <p:ph type="title"/>
          </p:nvPr>
        </p:nvSpPr>
        <p:spPr/>
        <p:txBody>
          <a:bodyPr>
            <a:normAutofit/>
          </a:bodyPr>
          <a:lstStyle/>
          <a:p>
            <a:r>
              <a:rPr lang="en-CA" dirty="0"/>
              <a:t>Let’s get started ….</a:t>
            </a:r>
            <a:br>
              <a:rPr lang="en-CA" dirty="0"/>
            </a:br>
            <a:r>
              <a:rPr lang="en-CA" sz="2700" dirty="0"/>
              <a:t>CBT Fundamentals</a:t>
            </a:r>
          </a:p>
        </p:txBody>
      </p:sp>
      <p:graphicFrame>
        <p:nvGraphicFramePr>
          <p:cNvPr id="4" name="Content Placeholder 3">
            <a:extLst>
              <a:ext uri="{FF2B5EF4-FFF2-40B4-BE49-F238E27FC236}">
                <a16:creationId xmlns:a16="http://schemas.microsoft.com/office/drawing/2014/main" id="{7C7438A9-32EB-41B5-88AD-F4B125B07BCE}"/>
              </a:ext>
            </a:extLst>
          </p:cNvPr>
          <p:cNvGraphicFramePr>
            <a:graphicFrameLocks noGrp="1"/>
          </p:cNvGraphicFramePr>
          <p:nvPr>
            <p:ph idx="1"/>
            <p:extLst>
              <p:ext uri="{D42A27DB-BD31-4B8C-83A1-F6EECF244321}">
                <p14:modId xmlns:p14="http://schemas.microsoft.com/office/powerpoint/2010/main" val="1452865835"/>
              </p:ext>
            </p:extLst>
          </p:nvPr>
        </p:nvGraphicFramePr>
        <p:xfrm>
          <a:off x="533400" y="2066925"/>
          <a:ext cx="10750296"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82681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Let’s get started ….</a:t>
            </a:r>
            <a:br>
              <a:rPr lang="en-US" dirty="0"/>
            </a:br>
            <a:r>
              <a:rPr lang="en-US" sz="2800" dirty="0"/>
              <a:t>Structure of Group</a:t>
            </a:r>
          </a:p>
        </p:txBody>
      </p:sp>
      <p:sp>
        <p:nvSpPr>
          <p:cNvPr id="3" name="Content Placeholder 2"/>
          <p:cNvSpPr>
            <a:spLocks noGrp="1"/>
          </p:cNvSpPr>
          <p:nvPr>
            <p:ph idx="1"/>
          </p:nvPr>
        </p:nvSpPr>
        <p:spPr>
          <a:xfrm>
            <a:off x="77343" y="2268473"/>
            <a:ext cx="10333482" cy="4370451"/>
          </a:xfrm>
        </p:spPr>
        <p:txBody>
          <a:bodyPr>
            <a:normAutofit lnSpcReduction="10000"/>
          </a:bodyPr>
          <a:lstStyle/>
          <a:p>
            <a:pPr lvl="1"/>
            <a:r>
              <a:rPr lang="en-US" dirty="0"/>
              <a:t>Active, directed, structured yet flexible</a:t>
            </a:r>
          </a:p>
          <a:p>
            <a:pPr lvl="1"/>
            <a:r>
              <a:rPr lang="en-US" dirty="0"/>
              <a:t>Often 2 trained facilitators </a:t>
            </a:r>
          </a:p>
          <a:p>
            <a:pPr lvl="1"/>
            <a:r>
              <a:rPr lang="en-US" dirty="0"/>
              <a:t>Compatible with other treatment</a:t>
            </a:r>
          </a:p>
          <a:p>
            <a:pPr lvl="1"/>
            <a:r>
              <a:rPr lang="en-US" dirty="0"/>
              <a:t>Typically 90-120 mins</a:t>
            </a:r>
          </a:p>
          <a:p>
            <a:pPr lvl="1"/>
            <a:r>
              <a:rPr lang="en-US" dirty="0"/>
              <a:t>Small (5) to large (12), brief</a:t>
            </a:r>
          </a:p>
          <a:p>
            <a:pPr lvl="1"/>
            <a:r>
              <a:rPr lang="en-US" dirty="0"/>
              <a:t>Heterogonous makeup</a:t>
            </a:r>
          </a:p>
          <a:p>
            <a:pPr lvl="1"/>
            <a:r>
              <a:rPr lang="en-US" dirty="0"/>
              <a:t>Collaborative, educational, supportive</a:t>
            </a:r>
          </a:p>
          <a:p>
            <a:pPr lvl="1"/>
            <a:r>
              <a:rPr lang="en-US" dirty="0"/>
              <a:t>Combination of Socratic questioning and didactic teaching.</a:t>
            </a:r>
          </a:p>
          <a:p>
            <a:pPr lvl="1"/>
            <a:r>
              <a:rPr lang="en-US" dirty="0"/>
              <a:t>Goals: harm reduction vs. abstinence</a:t>
            </a:r>
          </a:p>
          <a:p>
            <a:pPr lvl="1"/>
            <a:r>
              <a:rPr lang="en-US" dirty="0"/>
              <a:t>Balance between skills development and group process</a:t>
            </a:r>
          </a:p>
          <a:p>
            <a:pPr lvl="1"/>
            <a:r>
              <a:rPr lang="en-US" dirty="0"/>
              <a:t>Open versus closed</a:t>
            </a:r>
          </a:p>
          <a:p>
            <a:endParaRPr lang="en-US" dirty="0"/>
          </a:p>
        </p:txBody>
      </p:sp>
    </p:spTree>
    <p:extLst>
      <p:ext uri="{BB962C8B-B14F-4D97-AF65-F5344CB8AC3E}">
        <p14:creationId xmlns:p14="http://schemas.microsoft.com/office/powerpoint/2010/main" val="30247880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F8D2E5-2C4E-47B1-930B-6C82B7C3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41248" y="251312"/>
            <a:ext cx="10506456" cy="1010264"/>
          </a:xfrm>
        </p:spPr>
        <p:txBody>
          <a:bodyPr anchor="ctr">
            <a:normAutofit/>
          </a:bodyPr>
          <a:lstStyle/>
          <a:p>
            <a:r>
              <a:rPr lang="en-CA" sz="3100"/>
              <a:t>Let’s get started ….</a:t>
            </a:r>
            <a:br>
              <a:rPr lang="en-CA" sz="3100"/>
            </a:br>
            <a:r>
              <a:rPr lang="en-CA" sz="3100"/>
              <a:t>Introductions and Ground Rules.  Risks</a:t>
            </a:r>
            <a:endParaRPr lang="en-US" sz="3100"/>
          </a:p>
        </p:txBody>
      </p:sp>
      <p:sp>
        <p:nvSpPr>
          <p:cNvPr id="12" name="Rectangle 11">
            <a:extLst>
              <a:ext uri="{FF2B5EF4-FFF2-40B4-BE49-F238E27FC236}">
                <a16:creationId xmlns:a16="http://schemas.microsoft.com/office/drawing/2014/main" id="{801E4ADA-0EA9-4930-846E-3C11E8BED6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68D4EF96-87FA-46FD-B482-99BE7487E83A}"/>
              </a:ext>
            </a:extLst>
          </p:cNvPr>
          <p:cNvGraphicFramePr>
            <a:graphicFrameLocks noGrp="1"/>
          </p:cNvGraphicFramePr>
          <p:nvPr>
            <p:ph idx="1"/>
            <p:extLst>
              <p:ext uri="{D42A27DB-BD31-4B8C-83A1-F6EECF244321}">
                <p14:modId xmlns:p14="http://schemas.microsoft.com/office/powerpoint/2010/main" val="4272504027"/>
              </p:ext>
            </p:extLst>
          </p:nvPr>
        </p:nvGraphicFramePr>
        <p:xfrm>
          <a:off x="276225" y="1399152"/>
          <a:ext cx="11249025" cy="5050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43648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E79F58-8069-45C1-A6A1-8D92EC59A471}"/>
              </a:ext>
            </a:extLst>
          </p:cNvPr>
          <p:cNvPicPr>
            <a:picLocks noChangeAspect="1"/>
          </p:cNvPicPr>
          <p:nvPr/>
        </p:nvPicPr>
        <p:blipFill rotWithShape="1">
          <a:blip r:embed="rId3"/>
          <a:srcRect r="16259"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1094" y="916687"/>
            <a:ext cx="5001006" cy="1286255"/>
          </a:xfrm>
        </p:spPr>
        <p:txBody>
          <a:bodyPr anchor="b">
            <a:normAutofit/>
          </a:bodyPr>
          <a:lstStyle/>
          <a:p>
            <a:r>
              <a:rPr lang="en-CA" dirty="0"/>
              <a:t>Let’s get started ….</a:t>
            </a:r>
            <a:br>
              <a:rPr lang="en-CA" dirty="0"/>
            </a:br>
            <a:r>
              <a:rPr lang="en-CA" dirty="0"/>
              <a:t>Format of Sessions</a:t>
            </a:r>
            <a:endParaRPr lang="en-US"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28219" y="2559050"/>
            <a:ext cx="4839081" cy="4099306"/>
          </a:xfrm>
        </p:spPr>
        <p:txBody>
          <a:bodyPr anchor="t">
            <a:normAutofit/>
          </a:bodyPr>
          <a:lstStyle/>
          <a:p>
            <a:pPr>
              <a:lnSpc>
                <a:spcPct val="100000"/>
              </a:lnSpc>
            </a:pPr>
            <a:r>
              <a:rPr lang="en-US" sz="1600" dirty="0"/>
              <a:t>Check in (Daily Wellness Scale)</a:t>
            </a:r>
          </a:p>
          <a:p>
            <a:pPr>
              <a:lnSpc>
                <a:spcPct val="100000"/>
              </a:lnSpc>
            </a:pPr>
            <a:r>
              <a:rPr lang="en-US" sz="1600" dirty="0"/>
              <a:t>Feedback from previous session, review of previous session’s activities and agenda items.</a:t>
            </a:r>
          </a:p>
          <a:p>
            <a:pPr>
              <a:lnSpc>
                <a:spcPct val="100000"/>
              </a:lnSpc>
            </a:pPr>
            <a:r>
              <a:rPr lang="en-US" sz="1600" dirty="0"/>
              <a:t>Review of homework</a:t>
            </a:r>
          </a:p>
          <a:p>
            <a:pPr>
              <a:lnSpc>
                <a:spcPct val="100000"/>
              </a:lnSpc>
            </a:pPr>
            <a:r>
              <a:rPr lang="en-US" sz="1600" dirty="0"/>
              <a:t>Discussion of common themes from check-in</a:t>
            </a:r>
          </a:p>
          <a:p>
            <a:pPr>
              <a:lnSpc>
                <a:spcPct val="100000"/>
              </a:lnSpc>
            </a:pPr>
            <a:r>
              <a:rPr lang="en-US" sz="1600" dirty="0"/>
              <a:t>Collaboratively agree on module or module(s) for agenda – based on check in themes</a:t>
            </a:r>
          </a:p>
          <a:p>
            <a:pPr>
              <a:lnSpc>
                <a:spcPct val="100000"/>
              </a:lnSpc>
            </a:pPr>
            <a:r>
              <a:rPr lang="en-US" sz="1600" dirty="0"/>
              <a:t>Work through module – using specific examples from members</a:t>
            </a:r>
          </a:p>
          <a:p>
            <a:pPr>
              <a:lnSpc>
                <a:spcPct val="100000"/>
              </a:lnSpc>
            </a:pPr>
            <a:r>
              <a:rPr lang="en-US" sz="1600" dirty="0"/>
              <a:t>Elicit input from all group members.</a:t>
            </a:r>
          </a:p>
          <a:p>
            <a:pPr>
              <a:lnSpc>
                <a:spcPct val="100000"/>
              </a:lnSpc>
            </a:pPr>
            <a:r>
              <a:rPr lang="en-US" sz="1600" dirty="0"/>
              <a:t>Summarize</a:t>
            </a:r>
          </a:p>
          <a:p>
            <a:pPr>
              <a:lnSpc>
                <a:spcPct val="100000"/>
              </a:lnSpc>
            </a:pPr>
            <a:r>
              <a:rPr lang="en-US" sz="1600" dirty="0"/>
              <a:t>Assign homework</a:t>
            </a:r>
          </a:p>
        </p:txBody>
      </p:sp>
    </p:spTree>
    <p:extLst>
      <p:ext uri="{BB962C8B-B14F-4D97-AF65-F5344CB8AC3E}">
        <p14:creationId xmlns:p14="http://schemas.microsoft.com/office/powerpoint/2010/main" val="22938579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get started …. </a:t>
            </a:r>
            <a:r>
              <a:rPr lang="en-US" sz="2800" dirty="0" smtClean="0"/>
              <a:t>T/F Question</a:t>
            </a:r>
            <a:endParaRPr lang="en-US" sz="2800" dirty="0"/>
          </a:p>
        </p:txBody>
      </p:sp>
      <p:sp>
        <p:nvSpPr>
          <p:cNvPr id="3" name="Content Placeholder 2"/>
          <p:cNvSpPr>
            <a:spLocks noGrp="1"/>
          </p:cNvSpPr>
          <p:nvPr>
            <p:ph idx="1"/>
          </p:nvPr>
        </p:nvSpPr>
        <p:spPr>
          <a:xfrm>
            <a:off x="1115568" y="3108960"/>
            <a:ext cx="10168128" cy="3063240"/>
          </a:xfrm>
        </p:spPr>
        <p:txBody>
          <a:bodyPr/>
          <a:lstStyle/>
          <a:p>
            <a:pPr marL="0" indent="0">
              <a:buNone/>
            </a:pPr>
            <a:r>
              <a:rPr lang="en-US" dirty="0" smtClean="0"/>
              <a:t>In Cognitive Behavioral Therapy for addictions you want a large group of people that all struggle with the same addiction. </a:t>
            </a:r>
          </a:p>
          <a:p>
            <a:pPr lvl="1">
              <a:spcBef>
                <a:spcPts val="1800"/>
              </a:spcBef>
            </a:pPr>
            <a:r>
              <a:rPr lang="en-US" dirty="0" smtClean="0"/>
              <a:t>True   or   False ?</a:t>
            </a:r>
            <a:endParaRPr lang="en-US" dirty="0"/>
          </a:p>
        </p:txBody>
      </p:sp>
    </p:spTree>
    <p:extLst>
      <p:ext uri="{BB962C8B-B14F-4D97-AF65-F5344CB8AC3E}">
        <p14:creationId xmlns:p14="http://schemas.microsoft.com/office/powerpoint/2010/main" val="28891384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Let’s get started ….</a:t>
            </a:r>
            <a:r>
              <a:rPr lang="en-CA" dirty="0"/>
              <a:t/>
            </a:r>
            <a:br>
              <a:rPr lang="en-CA" dirty="0"/>
            </a:br>
            <a:r>
              <a:rPr lang="en-CA" sz="2800" dirty="0"/>
              <a:t>Format of Sessions (Daily wellness Scale)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504419" y="2733042"/>
            <a:ext cx="4564184" cy="3423138"/>
          </a:xfrm>
          <a:prstGeom prst="rect">
            <a:avLst/>
          </a:prstGeom>
        </p:spPr>
      </p:pic>
    </p:spTree>
    <p:extLst>
      <p:ext uri="{BB962C8B-B14F-4D97-AF65-F5344CB8AC3E}">
        <p14:creationId xmlns:p14="http://schemas.microsoft.com/office/powerpoint/2010/main" val="33785646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9234" y="957447"/>
            <a:ext cx="3383280" cy="4943105"/>
          </a:xfrm>
        </p:spPr>
        <p:txBody>
          <a:bodyPr anchor="ctr">
            <a:normAutofit/>
          </a:bodyPr>
          <a:lstStyle/>
          <a:p>
            <a:r>
              <a:rPr lang="en-US" dirty="0"/>
              <a:t>Let’s get started ….</a:t>
            </a:r>
            <a:br>
              <a:rPr lang="en-US" dirty="0"/>
            </a:br>
            <a:r>
              <a:rPr lang="en-US"/>
              <a:t>Modules</a:t>
            </a:r>
            <a:endParaRPr lang="en-US" dirty="0"/>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48E5389-48EA-4CC3-9DF8-2A36D5A1B5D1}"/>
              </a:ext>
            </a:extLst>
          </p:cNvPr>
          <p:cNvGraphicFramePr>
            <a:graphicFrameLocks noGrp="1"/>
          </p:cNvGraphicFramePr>
          <p:nvPr>
            <p:ph idx="1"/>
            <p:extLst>
              <p:ext uri="{D42A27DB-BD31-4B8C-83A1-F6EECF244321}">
                <p14:modId xmlns:p14="http://schemas.microsoft.com/office/powerpoint/2010/main" val="328401165"/>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17016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9234" y="957447"/>
            <a:ext cx="3383280" cy="4943105"/>
          </a:xfrm>
        </p:spPr>
        <p:txBody>
          <a:bodyPr anchor="ctr">
            <a:normAutofit/>
          </a:bodyPr>
          <a:lstStyle/>
          <a:p>
            <a:r>
              <a:rPr lang="en-US" dirty="0"/>
              <a:t>Let’s get started ….</a:t>
            </a:r>
            <a:br>
              <a:rPr lang="en-US" dirty="0"/>
            </a:br>
            <a:r>
              <a:rPr lang="en-US"/>
              <a:t>Modules</a:t>
            </a:r>
            <a:endParaRPr lang="en-US" dirty="0"/>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4EBE721-F9A8-4F90-9599-6FCCE1A1D6A6}"/>
              </a:ext>
            </a:extLst>
          </p:cNvPr>
          <p:cNvSpPr/>
          <p:nvPr/>
        </p:nvSpPr>
        <p:spPr>
          <a:xfrm>
            <a:off x="5109210" y="703588"/>
            <a:ext cx="6812280" cy="92210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CA" dirty="0"/>
          </a:p>
        </p:txBody>
      </p:sp>
      <p:sp>
        <p:nvSpPr>
          <p:cNvPr id="8" name="TextBox 7">
            <a:extLst>
              <a:ext uri="{FF2B5EF4-FFF2-40B4-BE49-F238E27FC236}">
                <a16:creationId xmlns:a16="http://schemas.microsoft.com/office/drawing/2014/main" id="{D9E6BF38-D86C-426A-B937-1B272439FFB4}"/>
              </a:ext>
            </a:extLst>
          </p:cNvPr>
          <p:cNvSpPr txBox="1"/>
          <p:nvPr/>
        </p:nvSpPr>
        <p:spPr>
          <a:xfrm>
            <a:off x="6146806" y="981622"/>
            <a:ext cx="2676525" cy="661720"/>
          </a:xfrm>
          <a:prstGeom prst="rect">
            <a:avLst/>
          </a:prstGeom>
          <a:noFill/>
        </p:spPr>
        <p:txBody>
          <a:bodyPr wrap="square" rtlCol="0">
            <a:spAutoFit/>
          </a:bodyPr>
          <a:lstStyle/>
          <a:p>
            <a:r>
              <a:rPr lang="en-US" sz="1900" dirty="0"/>
              <a:t>6) Relationships </a:t>
            </a:r>
          </a:p>
          <a:p>
            <a:endParaRPr lang="en-CA" dirty="0"/>
          </a:p>
        </p:txBody>
      </p:sp>
      <p:sp>
        <p:nvSpPr>
          <p:cNvPr id="15" name="TextBox 14">
            <a:extLst>
              <a:ext uri="{FF2B5EF4-FFF2-40B4-BE49-F238E27FC236}">
                <a16:creationId xmlns:a16="http://schemas.microsoft.com/office/drawing/2014/main" id="{B1C246B7-C60A-4898-BE1B-EA09413DECE4}"/>
              </a:ext>
            </a:extLst>
          </p:cNvPr>
          <p:cNvSpPr txBox="1"/>
          <p:nvPr/>
        </p:nvSpPr>
        <p:spPr>
          <a:xfrm>
            <a:off x="9356679" y="1043178"/>
            <a:ext cx="2283991" cy="600164"/>
          </a:xfrm>
          <a:prstGeom prst="rect">
            <a:avLst/>
          </a:prstGeom>
          <a:noFill/>
        </p:spPr>
        <p:txBody>
          <a:bodyPr wrap="square" rtlCol="0">
            <a:spAutoFit/>
          </a:bodyPr>
          <a:lstStyle/>
          <a:p>
            <a:r>
              <a:rPr lang="en-US" sz="1500" dirty="0"/>
              <a:t>Healthy Dependency</a:t>
            </a:r>
          </a:p>
          <a:p>
            <a:endParaRPr lang="en-CA" dirty="0"/>
          </a:p>
        </p:txBody>
      </p:sp>
      <p:sp>
        <p:nvSpPr>
          <p:cNvPr id="16" name="Rectangle: Rounded Corners 15">
            <a:extLst>
              <a:ext uri="{FF2B5EF4-FFF2-40B4-BE49-F238E27FC236}">
                <a16:creationId xmlns:a16="http://schemas.microsoft.com/office/drawing/2014/main" id="{21D5DBBE-A60C-45F4-B603-FF52B96C1684}"/>
              </a:ext>
            </a:extLst>
          </p:cNvPr>
          <p:cNvSpPr/>
          <p:nvPr/>
        </p:nvSpPr>
        <p:spPr>
          <a:xfrm>
            <a:off x="5109210" y="2101175"/>
            <a:ext cx="6812280" cy="92210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8" name="TextBox 17">
            <a:extLst>
              <a:ext uri="{FF2B5EF4-FFF2-40B4-BE49-F238E27FC236}">
                <a16:creationId xmlns:a16="http://schemas.microsoft.com/office/drawing/2014/main" id="{4B7ED1E7-9FBB-4EA0-8FF7-67858A96AB3D}"/>
              </a:ext>
            </a:extLst>
          </p:cNvPr>
          <p:cNvSpPr txBox="1"/>
          <p:nvPr/>
        </p:nvSpPr>
        <p:spPr>
          <a:xfrm>
            <a:off x="6128825" y="2376944"/>
            <a:ext cx="2442650" cy="661720"/>
          </a:xfrm>
          <a:prstGeom prst="rect">
            <a:avLst/>
          </a:prstGeom>
          <a:noFill/>
        </p:spPr>
        <p:txBody>
          <a:bodyPr wrap="square" rtlCol="0">
            <a:spAutoFit/>
          </a:bodyPr>
          <a:lstStyle/>
          <a:p>
            <a:r>
              <a:rPr lang="en-US" sz="1900" dirty="0"/>
              <a:t>7) Rebuilding Trust</a:t>
            </a:r>
          </a:p>
          <a:p>
            <a:endParaRPr lang="en-CA" dirty="0"/>
          </a:p>
        </p:txBody>
      </p:sp>
      <p:sp>
        <p:nvSpPr>
          <p:cNvPr id="19" name="Rectangle: Rounded Corners 18">
            <a:extLst>
              <a:ext uri="{FF2B5EF4-FFF2-40B4-BE49-F238E27FC236}">
                <a16:creationId xmlns:a16="http://schemas.microsoft.com/office/drawing/2014/main" id="{32F13409-7B0D-4B8B-BA62-74FF3DDD0E22}"/>
              </a:ext>
            </a:extLst>
          </p:cNvPr>
          <p:cNvSpPr/>
          <p:nvPr/>
        </p:nvSpPr>
        <p:spPr>
          <a:xfrm>
            <a:off x="5165335" y="3495135"/>
            <a:ext cx="6812280" cy="92210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0" name="TextBox 19">
            <a:extLst>
              <a:ext uri="{FF2B5EF4-FFF2-40B4-BE49-F238E27FC236}">
                <a16:creationId xmlns:a16="http://schemas.microsoft.com/office/drawing/2014/main" id="{772DCC7D-C5E2-485F-BC33-9B217AE165E0}"/>
              </a:ext>
            </a:extLst>
          </p:cNvPr>
          <p:cNvSpPr txBox="1"/>
          <p:nvPr/>
        </p:nvSpPr>
        <p:spPr>
          <a:xfrm>
            <a:off x="6128825" y="3704768"/>
            <a:ext cx="2337875" cy="661720"/>
          </a:xfrm>
          <a:prstGeom prst="rect">
            <a:avLst/>
          </a:prstGeom>
          <a:noFill/>
        </p:spPr>
        <p:txBody>
          <a:bodyPr wrap="square" rtlCol="0">
            <a:spAutoFit/>
          </a:bodyPr>
          <a:lstStyle/>
          <a:p>
            <a:r>
              <a:rPr lang="en-US" sz="1900" dirty="0"/>
              <a:t>8) Goal Setting</a:t>
            </a:r>
          </a:p>
          <a:p>
            <a:endParaRPr lang="en-CA" dirty="0"/>
          </a:p>
        </p:txBody>
      </p:sp>
      <p:sp>
        <p:nvSpPr>
          <p:cNvPr id="21" name="Rectangle: Rounded Corners 20">
            <a:extLst>
              <a:ext uri="{FF2B5EF4-FFF2-40B4-BE49-F238E27FC236}">
                <a16:creationId xmlns:a16="http://schemas.microsoft.com/office/drawing/2014/main" id="{C490C518-B43F-4AC4-8DC2-4AFAE18777F3}"/>
              </a:ext>
            </a:extLst>
          </p:cNvPr>
          <p:cNvSpPr/>
          <p:nvPr/>
        </p:nvSpPr>
        <p:spPr>
          <a:xfrm>
            <a:off x="5165335" y="4892722"/>
            <a:ext cx="6812280" cy="92210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2" name="TextBox 21">
            <a:extLst>
              <a:ext uri="{FF2B5EF4-FFF2-40B4-BE49-F238E27FC236}">
                <a16:creationId xmlns:a16="http://schemas.microsoft.com/office/drawing/2014/main" id="{EB4F457D-E5ED-478D-9337-E7F839A34D03}"/>
              </a:ext>
            </a:extLst>
          </p:cNvPr>
          <p:cNvSpPr txBox="1"/>
          <p:nvPr/>
        </p:nvSpPr>
        <p:spPr>
          <a:xfrm>
            <a:off x="6128825" y="5123086"/>
            <a:ext cx="3337258" cy="661720"/>
          </a:xfrm>
          <a:prstGeom prst="rect">
            <a:avLst/>
          </a:prstGeom>
          <a:noFill/>
        </p:spPr>
        <p:txBody>
          <a:bodyPr wrap="square" rtlCol="0">
            <a:spAutoFit/>
          </a:bodyPr>
          <a:lstStyle/>
          <a:p>
            <a:r>
              <a:rPr lang="en-US" sz="1900" dirty="0"/>
              <a:t>9) All Purpose Coping Plan</a:t>
            </a:r>
          </a:p>
          <a:p>
            <a:endParaRPr lang="en-CA" dirty="0"/>
          </a:p>
        </p:txBody>
      </p:sp>
      <p:pic>
        <p:nvPicPr>
          <p:cNvPr id="24" name="Graphic 23" descr="Cycle with people">
            <a:extLst>
              <a:ext uri="{FF2B5EF4-FFF2-40B4-BE49-F238E27FC236}">
                <a16:creationId xmlns:a16="http://schemas.microsoft.com/office/drawing/2014/main" id="{21647987-EC85-4DBB-BF93-0005F0BD6B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09054" y="817100"/>
            <a:ext cx="698704" cy="698704"/>
          </a:xfrm>
          <a:prstGeom prst="rect">
            <a:avLst/>
          </a:prstGeom>
        </p:spPr>
      </p:pic>
      <p:pic>
        <p:nvPicPr>
          <p:cNvPr id="26" name="Graphic 25" descr="Shield">
            <a:extLst>
              <a:ext uri="{FF2B5EF4-FFF2-40B4-BE49-F238E27FC236}">
                <a16:creationId xmlns:a16="http://schemas.microsoft.com/office/drawing/2014/main" id="{7277F145-6483-4842-B044-1630BEC197B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63688" y="2244855"/>
            <a:ext cx="589437" cy="589437"/>
          </a:xfrm>
          <a:prstGeom prst="rect">
            <a:avLst/>
          </a:prstGeom>
        </p:spPr>
      </p:pic>
      <p:pic>
        <p:nvPicPr>
          <p:cNvPr id="28" name="Graphic 27" descr="Checklist">
            <a:extLst>
              <a:ext uri="{FF2B5EF4-FFF2-40B4-BE49-F238E27FC236}">
                <a16:creationId xmlns:a16="http://schemas.microsoft.com/office/drawing/2014/main" id="{03693E27-37A3-43C6-BDEC-F6440A59551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404155" y="3634906"/>
            <a:ext cx="556094" cy="556094"/>
          </a:xfrm>
          <a:prstGeom prst="rect">
            <a:avLst/>
          </a:prstGeom>
        </p:spPr>
      </p:pic>
      <p:pic>
        <p:nvPicPr>
          <p:cNvPr id="30" name="Graphic 29" descr="Pen">
            <a:extLst>
              <a:ext uri="{FF2B5EF4-FFF2-40B4-BE49-F238E27FC236}">
                <a16:creationId xmlns:a16="http://schemas.microsoft.com/office/drawing/2014/main" id="{6F69E715-B0E3-4A78-A657-CD1120DE943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444392" y="5123086"/>
            <a:ext cx="508733" cy="508733"/>
          </a:xfrm>
          <a:prstGeom prst="rect">
            <a:avLst/>
          </a:prstGeom>
        </p:spPr>
      </p:pic>
    </p:spTree>
    <p:extLst>
      <p:ext uri="{BB962C8B-B14F-4D97-AF65-F5344CB8AC3E}">
        <p14:creationId xmlns:p14="http://schemas.microsoft.com/office/powerpoint/2010/main" val="40097842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72C7A71F-A746-4AB2-8FF5-03D4135FAF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17FF8914-DDE9-46F8-AF0A-54FD0AC09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74419" y="1933575"/>
            <a:ext cx="7013448" cy="2990849"/>
          </a:xfrm>
        </p:spPr>
        <p:txBody>
          <a:bodyPr vert="horz" lIns="91440" tIns="45720" rIns="91440" bIns="45720" rtlCol="0" anchor="ctr">
            <a:normAutofit/>
          </a:bodyPr>
          <a:lstStyle/>
          <a:p>
            <a:r>
              <a:rPr lang="en-US" sz="5400" dirty="0"/>
              <a:t>Let’s get started….</a:t>
            </a:r>
          </a:p>
        </p:txBody>
      </p:sp>
      <p:sp>
        <p:nvSpPr>
          <p:cNvPr id="3" name="Content Placeholder 2"/>
          <p:cNvSpPr>
            <a:spLocks noGrp="1"/>
          </p:cNvSpPr>
          <p:nvPr>
            <p:ph idx="1"/>
          </p:nvPr>
        </p:nvSpPr>
        <p:spPr>
          <a:xfrm>
            <a:off x="8610600" y="1933574"/>
            <a:ext cx="2686812" cy="2990849"/>
          </a:xfrm>
        </p:spPr>
        <p:txBody>
          <a:bodyPr vert="horz" lIns="91440" tIns="45720" rIns="91440" bIns="45720" rtlCol="0" anchor="ctr">
            <a:normAutofit/>
          </a:bodyPr>
          <a:lstStyle/>
          <a:p>
            <a:pPr marL="0" indent="0">
              <a:buNone/>
            </a:pPr>
            <a:r>
              <a:rPr lang="en-US" sz="2800"/>
              <a:t>Q &amp; A</a:t>
            </a:r>
          </a:p>
        </p:txBody>
      </p:sp>
      <p:sp>
        <p:nvSpPr>
          <p:cNvPr id="17" name="Rectangle 16">
            <a:extLst>
              <a:ext uri="{FF2B5EF4-FFF2-40B4-BE49-F238E27FC236}">
                <a16:creationId xmlns:a16="http://schemas.microsoft.com/office/drawing/2014/main" id="{094C1DE0-31FE-4AD0-95EA-B65CA6B89D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F736409-6C07-4CE8-86F8-1174E2235C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680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B5416EBC-B41E-4F8A-BE9F-07301B682C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2">
            <a:extLst>
              <a:ext uri="{FF2B5EF4-FFF2-40B4-BE49-F238E27FC236}">
                <a16:creationId xmlns:a16="http://schemas.microsoft.com/office/drawing/2014/main" id="{AFF79527-C7F1-4E06-8126-A8E8C5FEBF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8135B4-1F1E-4F8A-8DD6-D98258AED550}"/>
              </a:ext>
            </a:extLst>
          </p:cNvPr>
          <p:cNvSpPr>
            <a:spLocks noGrp="1"/>
          </p:cNvSpPr>
          <p:nvPr>
            <p:ph type="title"/>
          </p:nvPr>
        </p:nvSpPr>
        <p:spPr>
          <a:xfrm>
            <a:off x="868680" y="1719072"/>
            <a:ext cx="3103427" cy="3520440"/>
          </a:xfrm>
        </p:spPr>
        <p:txBody>
          <a:bodyPr anchor="t">
            <a:normAutofit/>
          </a:bodyPr>
          <a:lstStyle/>
          <a:p>
            <a:r>
              <a:rPr lang="en-US" sz="4400" dirty="0"/>
              <a:t>Group Therapy Overview</a:t>
            </a:r>
            <a:r>
              <a:rPr lang="en-US" sz="3600" dirty="0"/>
              <a:t/>
            </a:r>
            <a:br>
              <a:rPr lang="en-US" sz="3600" dirty="0"/>
            </a:br>
            <a:r>
              <a:rPr lang="en-US" sz="3400" i="1" dirty="0"/>
              <a:t>Group </a:t>
            </a:r>
            <a:r>
              <a:rPr lang="en-US" sz="3400" i="1" dirty="0" smtClean="0"/>
              <a:t>Process</a:t>
            </a:r>
            <a:endParaRPr lang="en-CA" sz="3400" i="1" dirty="0"/>
          </a:p>
        </p:txBody>
      </p:sp>
      <p:sp>
        <p:nvSpPr>
          <p:cNvPr id="29" name="Rectangle 24">
            <a:extLst>
              <a:ext uri="{FF2B5EF4-FFF2-40B4-BE49-F238E27FC236}">
                <a16:creationId xmlns:a16="http://schemas.microsoft.com/office/drawing/2014/main" id="{55986208-8A53-4E92-9197-6B57BCCB2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6400801" y="6346764"/>
            <a:ext cx="5666936" cy="307777"/>
          </a:xfrm>
          <a:prstGeom prst="rect">
            <a:avLst/>
          </a:prstGeom>
          <a:noFill/>
        </p:spPr>
        <p:txBody>
          <a:bodyPr wrap="none" rtlCol="0">
            <a:spAutoFit/>
          </a:bodyPr>
          <a:lstStyle/>
          <a:p>
            <a:pPr>
              <a:spcAft>
                <a:spcPts val="600"/>
              </a:spcAft>
            </a:pPr>
            <a:r>
              <a:rPr lang="en-US" sz="1400" dirty="0"/>
              <a:t>Theory and Practice of Group Psychotherapy – </a:t>
            </a:r>
            <a:r>
              <a:rPr lang="en-US" sz="1400" dirty="0" err="1"/>
              <a:t>Yalom</a:t>
            </a:r>
            <a:r>
              <a:rPr lang="en-US" sz="1400" dirty="0"/>
              <a:t> and </a:t>
            </a:r>
            <a:r>
              <a:rPr lang="en-US" sz="1400" dirty="0" err="1"/>
              <a:t>Leszcz</a:t>
            </a:r>
            <a:endParaRPr lang="en-US" sz="1400"/>
          </a:p>
        </p:txBody>
      </p:sp>
      <p:graphicFrame>
        <p:nvGraphicFramePr>
          <p:cNvPr id="7" name="Table 7">
            <a:extLst>
              <a:ext uri="{FF2B5EF4-FFF2-40B4-BE49-F238E27FC236}">
                <a16:creationId xmlns:a16="http://schemas.microsoft.com/office/drawing/2014/main" id="{822A1C8B-4F9B-4BED-A1B6-93D8E39D5F4B}"/>
              </a:ext>
            </a:extLst>
          </p:cNvPr>
          <p:cNvGraphicFramePr>
            <a:graphicFrameLocks noGrp="1"/>
          </p:cNvGraphicFramePr>
          <p:nvPr>
            <p:ph idx="1"/>
            <p:extLst>
              <p:ext uri="{D42A27DB-BD31-4B8C-83A1-F6EECF244321}">
                <p14:modId xmlns:p14="http://schemas.microsoft.com/office/powerpoint/2010/main" val="2197030193"/>
              </p:ext>
            </p:extLst>
          </p:nvPr>
        </p:nvGraphicFramePr>
        <p:xfrm>
          <a:off x="4857160" y="1694575"/>
          <a:ext cx="7229025" cy="3750277"/>
        </p:xfrm>
        <a:graphic>
          <a:graphicData uri="http://schemas.openxmlformats.org/drawingml/2006/table">
            <a:tbl>
              <a:tblPr firstRow="1" bandRow="1">
                <a:tableStyleId>{2D5ABB26-0587-4C30-8999-92F81FD0307C}</a:tableStyleId>
              </a:tblPr>
              <a:tblGrid>
                <a:gridCol w="3522629">
                  <a:extLst>
                    <a:ext uri="{9D8B030D-6E8A-4147-A177-3AD203B41FA5}">
                      <a16:colId xmlns:a16="http://schemas.microsoft.com/office/drawing/2014/main" val="871631644"/>
                    </a:ext>
                  </a:extLst>
                </a:gridCol>
                <a:gridCol w="3706396">
                  <a:extLst>
                    <a:ext uri="{9D8B030D-6E8A-4147-A177-3AD203B41FA5}">
                      <a16:colId xmlns:a16="http://schemas.microsoft.com/office/drawing/2014/main" val="2333037437"/>
                    </a:ext>
                  </a:extLst>
                </a:gridCol>
              </a:tblGrid>
              <a:tr h="562760">
                <a:tc>
                  <a:txBody>
                    <a:bodyPr/>
                    <a:lstStyle/>
                    <a:p>
                      <a:r>
                        <a:rPr lang="en-US" sz="2200" dirty="0"/>
                        <a:t>Instillation of Hope</a:t>
                      </a:r>
                      <a:endParaRPr lang="en-CA" sz="2200" dirty="0"/>
                    </a:p>
                  </a:txBody>
                  <a:tcPr marL="144196" marR="144196" marT="72099" marB="72099"/>
                </a:tc>
                <a:tc>
                  <a:txBody>
                    <a:bodyPr/>
                    <a:lstStyle/>
                    <a:p>
                      <a:r>
                        <a:rPr lang="en-US" sz="2200" dirty="0"/>
                        <a:t>Dev. Of Socializing Techs</a:t>
                      </a:r>
                      <a:endParaRPr lang="en-CA" sz="2200" dirty="0"/>
                    </a:p>
                  </a:txBody>
                  <a:tcPr marL="144196" marR="144196" marT="72099" marB="72099"/>
                </a:tc>
                <a:extLst>
                  <a:ext uri="{0D108BD9-81ED-4DB2-BD59-A6C34878D82A}">
                    <a16:rowId xmlns:a16="http://schemas.microsoft.com/office/drawing/2014/main" val="3135816759"/>
                  </a:ext>
                </a:extLst>
              </a:tr>
              <a:tr h="562760">
                <a:tc>
                  <a:txBody>
                    <a:bodyPr/>
                    <a:lstStyle/>
                    <a:p>
                      <a:r>
                        <a:rPr lang="en-US" sz="2200" dirty="0"/>
                        <a:t>Imparting Information</a:t>
                      </a:r>
                      <a:endParaRPr lang="en-CA" sz="2200" dirty="0"/>
                    </a:p>
                  </a:txBody>
                  <a:tcPr marL="144196" marR="144196" marT="72099" marB="72099"/>
                </a:tc>
                <a:tc>
                  <a:txBody>
                    <a:bodyPr/>
                    <a:lstStyle/>
                    <a:p>
                      <a:r>
                        <a:rPr lang="en-US" sz="2200" dirty="0"/>
                        <a:t>Interpersonal Learning</a:t>
                      </a:r>
                      <a:endParaRPr lang="en-CA" sz="2200" dirty="0"/>
                    </a:p>
                  </a:txBody>
                  <a:tcPr marL="144196" marR="144196" marT="72099" marB="72099"/>
                </a:tc>
                <a:extLst>
                  <a:ext uri="{0D108BD9-81ED-4DB2-BD59-A6C34878D82A}">
                    <a16:rowId xmlns:a16="http://schemas.microsoft.com/office/drawing/2014/main" val="2513755954"/>
                  </a:ext>
                </a:extLst>
              </a:tr>
              <a:tr h="562760">
                <a:tc>
                  <a:txBody>
                    <a:bodyPr/>
                    <a:lstStyle/>
                    <a:p>
                      <a:r>
                        <a:rPr lang="en-US" sz="2200" dirty="0"/>
                        <a:t>Universality</a:t>
                      </a:r>
                      <a:endParaRPr lang="en-CA" sz="2200" dirty="0"/>
                    </a:p>
                  </a:txBody>
                  <a:tcPr marL="144196" marR="144196" marT="72099" marB="72099"/>
                </a:tc>
                <a:tc>
                  <a:txBody>
                    <a:bodyPr/>
                    <a:lstStyle/>
                    <a:p>
                      <a:r>
                        <a:rPr lang="en-US" sz="2200"/>
                        <a:t>Cohesiveness</a:t>
                      </a:r>
                      <a:endParaRPr lang="en-CA" sz="2200"/>
                    </a:p>
                  </a:txBody>
                  <a:tcPr marL="144196" marR="144196" marT="72099" marB="72099"/>
                </a:tc>
                <a:extLst>
                  <a:ext uri="{0D108BD9-81ED-4DB2-BD59-A6C34878D82A}">
                    <a16:rowId xmlns:a16="http://schemas.microsoft.com/office/drawing/2014/main" val="3373443425"/>
                  </a:ext>
                </a:extLst>
              </a:tr>
              <a:tr h="562760">
                <a:tc>
                  <a:txBody>
                    <a:bodyPr/>
                    <a:lstStyle/>
                    <a:p>
                      <a:r>
                        <a:rPr lang="en-US" sz="2200" dirty="0"/>
                        <a:t>Altruism</a:t>
                      </a:r>
                    </a:p>
                  </a:txBody>
                  <a:tcPr marL="144196" marR="144196" marT="72099" marB="72099"/>
                </a:tc>
                <a:tc>
                  <a:txBody>
                    <a:bodyPr/>
                    <a:lstStyle/>
                    <a:p>
                      <a:r>
                        <a:rPr lang="en-US" sz="2200"/>
                        <a:t>Existential Factors</a:t>
                      </a:r>
                      <a:endParaRPr lang="en-CA" sz="2200"/>
                    </a:p>
                  </a:txBody>
                  <a:tcPr marL="144196" marR="144196" marT="72099" marB="72099"/>
                </a:tc>
                <a:extLst>
                  <a:ext uri="{0D108BD9-81ED-4DB2-BD59-A6C34878D82A}">
                    <a16:rowId xmlns:a16="http://schemas.microsoft.com/office/drawing/2014/main" val="282372960"/>
                  </a:ext>
                </a:extLst>
              </a:tr>
              <a:tr h="936477">
                <a:tc>
                  <a:txBody>
                    <a:bodyPr/>
                    <a:lstStyle/>
                    <a:p>
                      <a:r>
                        <a:rPr lang="en-US" sz="2200"/>
                        <a:t>Corrective Emotional Experience</a:t>
                      </a:r>
                      <a:endParaRPr lang="en-CA" sz="2200"/>
                    </a:p>
                  </a:txBody>
                  <a:tcPr marL="144196" marR="144196" marT="72099" marB="72099"/>
                </a:tc>
                <a:tc>
                  <a:txBody>
                    <a:bodyPr/>
                    <a:lstStyle/>
                    <a:p>
                      <a:r>
                        <a:rPr lang="en-US" sz="2200"/>
                        <a:t>Catharsis</a:t>
                      </a:r>
                      <a:endParaRPr lang="en-CA" sz="2200"/>
                    </a:p>
                  </a:txBody>
                  <a:tcPr marL="144196" marR="144196" marT="72099" marB="72099"/>
                </a:tc>
                <a:extLst>
                  <a:ext uri="{0D108BD9-81ED-4DB2-BD59-A6C34878D82A}">
                    <a16:rowId xmlns:a16="http://schemas.microsoft.com/office/drawing/2014/main" val="3382986431"/>
                  </a:ext>
                </a:extLst>
              </a:tr>
              <a:tr h="562760">
                <a:tc>
                  <a:txBody>
                    <a:bodyPr/>
                    <a:lstStyle/>
                    <a:p>
                      <a:r>
                        <a:rPr lang="en-US" sz="2200" dirty="0"/>
                        <a:t>Imitative Behavior</a:t>
                      </a:r>
                      <a:endParaRPr lang="en-CA" sz="2200" dirty="0"/>
                    </a:p>
                  </a:txBody>
                  <a:tcPr marL="144196" marR="144196" marT="72099" marB="72099"/>
                </a:tc>
                <a:tc>
                  <a:txBody>
                    <a:bodyPr/>
                    <a:lstStyle/>
                    <a:p>
                      <a:endParaRPr lang="en-CA" sz="2200" dirty="0"/>
                    </a:p>
                  </a:txBody>
                  <a:tcPr marL="144196" marR="144196" marT="72099" marB="72099"/>
                </a:tc>
                <a:extLst>
                  <a:ext uri="{0D108BD9-81ED-4DB2-BD59-A6C34878D82A}">
                    <a16:rowId xmlns:a16="http://schemas.microsoft.com/office/drawing/2014/main" val="3487515273"/>
                  </a:ext>
                </a:extLst>
              </a:tr>
            </a:tbl>
          </a:graphicData>
        </a:graphic>
      </p:graphicFrame>
    </p:spTree>
    <p:extLst>
      <p:ext uri="{BB962C8B-B14F-4D97-AF65-F5344CB8AC3E}">
        <p14:creationId xmlns:p14="http://schemas.microsoft.com/office/powerpoint/2010/main" val="2431398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043" y="786765"/>
            <a:ext cx="10168128" cy="1179576"/>
          </a:xfrm>
        </p:spPr>
        <p:txBody>
          <a:bodyPr>
            <a:normAutofit fontScale="90000"/>
          </a:bodyPr>
          <a:lstStyle/>
          <a:p>
            <a:r>
              <a:rPr lang="en-US" sz="4400" dirty="0"/>
              <a:t>Group Therapy Overview</a:t>
            </a:r>
            <a:br>
              <a:rPr lang="en-US" sz="4400" dirty="0"/>
            </a:br>
            <a:r>
              <a:rPr lang="en-US" sz="3800" i="1" dirty="0"/>
              <a:t>Group Process – Summing it up</a:t>
            </a:r>
            <a:r>
              <a:rPr lang="en-US" sz="2200" dirty="0"/>
              <a:t/>
            </a:r>
            <a:br>
              <a:rPr lang="en-US" sz="2200" dirty="0"/>
            </a:br>
            <a:endParaRPr lang="en-US" sz="2200" dirty="0"/>
          </a:p>
        </p:txBody>
      </p:sp>
      <p:sp>
        <p:nvSpPr>
          <p:cNvPr id="3" name="Content Placeholder 2"/>
          <p:cNvSpPr>
            <a:spLocks noGrp="1"/>
          </p:cNvSpPr>
          <p:nvPr>
            <p:ph idx="1"/>
          </p:nvPr>
        </p:nvSpPr>
        <p:spPr>
          <a:xfrm>
            <a:off x="47625" y="2764584"/>
            <a:ext cx="10168128" cy="4528457"/>
          </a:xfrm>
        </p:spPr>
        <p:txBody>
          <a:bodyPr>
            <a:normAutofit/>
          </a:bodyPr>
          <a:lstStyle/>
          <a:p>
            <a:pPr lvl="1"/>
            <a:r>
              <a:rPr lang="en-US" sz="2200" dirty="0"/>
              <a:t>Discovering and accepting previously unknown or unacceptable parts of myself</a:t>
            </a:r>
          </a:p>
          <a:p>
            <a:pPr lvl="1"/>
            <a:r>
              <a:rPr lang="en-US" sz="2200" dirty="0"/>
              <a:t>Being able to say what was bothering me rather than holding it in</a:t>
            </a:r>
          </a:p>
          <a:p>
            <a:pPr lvl="1"/>
            <a:r>
              <a:rPr lang="en-US" sz="2200" dirty="0"/>
              <a:t>Other members honestly telling me what they thought of me</a:t>
            </a:r>
          </a:p>
          <a:p>
            <a:pPr lvl="1"/>
            <a:r>
              <a:rPr lang="en-US" sz="2200" dirty="0"/>
              <a:t>Learning how to express my feelings</a:t>
            </a:r>
          </a:p>
          <a:p>
            <a:pPr lvl="1"/>
            <a:r>
              <a:rPr lang="en-US" sz="2200" dirty="0"/>
              <a:t>The group’s teaching me about the type of impression I make on others</a:t>
            </a:r>
          </a:p>
        </p:txBody>
      </p:sp>
      <p:sp>
        <p:nvSpPr>
          <p:cNvPr id="4" name="TextBox 3"/>
          <p:cNvSpPr txBox="1"/>
          <p:nvPr/>
        </p:nvSpPr>
        <p:spPr>
          <a:xfrm>
            <a:off x="6461870" y="6462878"/>
            <a:ext cx="5411481" cy="307777"/>
          </a:xfrm>
          <a:prstGeom prst="rect">
            <a:avLst/>
          </a:prstGeom>
          <a:noFill/>
        </p:spPr>
        <p:txBody>
          <a:bodyPr wrap="none" rtlCol="0">
            <a:spAutoFit/>
          </a:bodyPr>
          <a:lstStyle/>
          <a:p>
            <a:r>
              <a:rPr lang="en-US" sz="1400" dirty="0"/>
              <a:t>Theory and Practice of Group Psychotherapy – </a:t>
            </a:r>
            <a:r>
              <a:rPr lang="en-US" sz="1400" dirty="0" err="1"/>
              <a:t>Yalom</a:t>
            </a:r>
            <a:r>
              <a:rPr lang="en-US" sz="1400" dirty="0"/>
              <a:t> and </a:t>
            </a:r>
            <a:r>
              <a:rPr lang="en-US" sz="1400" dirty="0" err="1"/>
              <a:t>Leszcz</a:t>
            </a:r>
            <a:endParaRPr lang="en-US" sz="1400" dirty="0"/>
          </a:p>
        </p:txBody>
      </p:sp>
    </p:spTree>
    <p:extLst>
      <p:ext uri="{BB962C8B-B14F-4D97-AF65-F5344CB8AC3E}">
        <p14:creationId xmlns:p14="http://schemas.microsoft.com/office/powerpoint/2010/main" val="3560177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568" y="777240"/>
            <a:ext cx="10168128" cy="1179576"/>
          </a:xfrm>
        </p:spPr>
        <p:txBody>
          <a:bodyPr>
            <a:normAutofit fontScale="90000"/>
          </a:bodyPr>
          <a:lstStyle/>
          <a:p>
            <a:r>
              <a:rPr lang="en-US" sz="4400" dirty="0"/>
              <a:t>Group Therapy Overview</a:t>
            </a:r>
            <a:br>
              <a:rPr lang="en-US" sz="4400" dirty="0"/>
            </a:br>
            <a:r>
              <a:rPr lang="en-US" sz="3800" i="1" dirty="0"/>
              <a:t>Group Process – Summing it up continued</a:t>
            </a:r>
            <a:r>
              <a:rPr lang="en-US" sz="2200" dirty="0"/>
              <a:t/>
            </a:r>
            <a:br>
              <a:rPr lang="en-US" sz="2200" dirty="0"/>
            </a:br>
            <a:endParaRPr lang="en-US" sz="2200" dirty="0"/>
          </a:p>
        </p:txBody>
      </p:sp>
      <p:sp>
        <p:nvSpPr>
          <p:cNvPr id="3" name="Content Placeholder 2"/>
          <p:cNvSpPr>
            <a:spLocks noGrp="1"/>
          </p:cNvSpPr>
          <p:nvPr>
            <p:ph idx="1"/>
          </p:nvPr>
        </p:nvSpPr>
        <p:spPr>
          <a:xfrm>
            <a:off x="114300" y="2703631"/>
            <a:ext cx="10168128" cy="4528457"/>
          </a:xfrm>
        </p:spPr>
        <p:txBody>
          <a:bodyPr>
            <a:normAutofit/>
          </a:bodyPr>
          <a:lstStyle/>
          <a:p>
            <a:pPr lvl="1"/>
            <a:r>
              <a:rPr lang="en-US" sz="2200" dirty="0"/>
              <a:t>Expressing negative and /or positive feelings towards another member</a:t>
            </a:r>
          </a:p>
          <a:p>
            <a:pPr lvl="1"/>
            <a:r>
              <a:rPr lang="en-US" sz="2200" dirty="0"/>
              <a:t>Learning that I must take ultimate responsibility for the way I live my life no matter how much guidance and support I get from others</a:t>
            </a:r>
          </a:p>
          <a:p>
            <a:pPr lvl="1"/>
            <a:r>
              <a:rPr lang="en-US" sz="2200" dirty="0"/>
              <a:t>Learning how I come across to others</a:t>
            </a:r>
          </a:p>
          <a:p>
            <a:pPr lvl="1"/>
            <a:r>
              <a:rPr lang="en-US" sz="2200" dirty="0"/>
              <a:t>Seeing that others could reveal embarrassing things and take other risks and benefit from it helped me do the same</a:t>
            </a:r>
          </a:p>
          <a:p>
            <a:pPr lvl="1"/>
            <a:r>
              <a:rPr lang="en-US" sz="2200" dirty="0"/>
              <a:t>Feeling more trustful of groups and of other people</a:t>
            </a:r>
          </a:p>
        </p:txBody>
      </p:sp>
      <p:sp>
        <p:nvSpPr>
          <p:cNvPr id="4" name="TextBox 3"/>
          <p:cNvSpPr txBox="1"/>
          <p:nvPr/>
        </p:nvSpPr>
        <p:spPr>
          <a:xfrm>
            <a:off x="6461870" y="6462878"/>
            <a:ext cx="5411481" cy="307777"/>
          </a:xfrm>
          <a:prstGeom prst="rect">
            <a:avLst/>
          </a:prstGeom>
          <a:noFill/>
        </p:spPr>
        <p:txBody>
          <a:bodyPr wrap="none" rtlCol="0">
            <a:spAutoFit/>
          </a:bodyPr>
          <a:lstStyle/>
          <a:p>
            <a:r>
              <a:rPr lang="en-US" sz="1400" dirty="0"/>
              <a:t>Theory and Practice of Group Psychotherapy – </a:t>
            </a:r>
            <a:r>
              <a:rPr lang="en-US" sz="1400" dirty="0" err="1"/>
              <a:t>Yalom</a:t>
            </a:r>
            <a:r>
              <a:rPr lang="en-US" sz="1400" dirty="0"/>
              <a:t> and </a:t>
            </a:r>
            <a:r>
              <a:rPr lang="en-US" sz="1400" dirty="0" err="1"/>
              <a:t>Leszcz</a:t>
            </a:r>
            <a:endParaRPr lang="en-US" sz="1400" dirty="0"/>
          </a:p>
        </p:txBody>
      </p:sp>
    </p:spTree>
    <p:extLst>
      <p:ext uri="{BB962C8B-B14F-4D97-AF65-F5344CB8AC3E}">
        <p14:creationId xmlns:p14="http://schemas.microsoft.com/office/powerpoint/2010/main" val="3183330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FF41957-CB66-48E8-B537-EBB53B6785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C7BC69-70A4-4961-9D0E-7DD9CFA9ABBE}"/>
              </a:ext>
            </a:extLst>
          </p:cNvPr>
          <p:cNvSpPr>
            <a:spLocks noGrp="1"/>
          </p:cNvSpPr>
          <p:nvPr>
            <p:ph type="title"/>
          </p:nvPr>
        </p:nvSpPr>
        <p:spPr>
          <a:xfrm>
            <a:off x="841248" y="941832"/>
            <a:ext cx="10506456" cy="1901952"/>
          </a:xfrm>
        </p:spPr>
        <p:txBody>
          <a:bodyPr anchor="ctr">
            <a:normAutofit/>
          </a:bodyPr>
          <a:lstStyle/>
          <a:p>
            <a:r>
              <a:rPr lang="en-US" sz="4400" dirty="0"/>
              <a:t>Group Therapy Overview</a:t>
            </a:r>
            <a:r>
              <a:rPr lang="en-US" sz="4800" dirty="0"/>
              <a:t/>
            </a:r>
            <a:br>
              <a:rPr lang="en-US" sz="4800" dirty="0"/>
            </a:br>
            <a:r>
              <a:rPr lang="en-US" sz="3400" i="1" dirty="0"/>
              <a:t>Common Misconceptions </a:t>
            </a:r>
            <a:endParaRPr lang="en-CA" sz="3400" i="1" dirty="0"/>
          </a:p>
        </p:txBody>
      </p:sp>
      <p:sp>
        <p:nvSpPr>
          <p:cNvPr id="10" name="Rectangle 9">
            <a:extLst>
              <a:ext uri="{FF2B5EF4-FFF2-40B4-BE49-F238E27FC236}">
                <a16:creationId xmlns:a16="http://schemas.microsoft.com/office/drawing/2014/main" id="{801E4ADA-0EA9-4930-846E-3C11E8BED6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06922"/>
            <a:ext cx="12801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146509"/>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78CAA2F-E1AC-4AD9-81FF-67B070AB86EF}"/>
              </a:ext>
            </a:extLst>
          </p:cNvPr>
          <p:cNvSpPr>
            <a:spLocks noGrp="1"/>
          </p:cNvSpPr>
          <p:nvPr>
            <p:ph idx="1"/>
          </p:nvPr>
        </p:nvSpPr>
        <p:spPr>
          <a:xfrm>
            <a:off x="412622" y="3592490"/>
            <a:ext cx="5873877" cy="3019384"/>
          </a:xfrm>
        </p:spPr>
        <p:txBody>
          <a:bodyPr>
            <a:normAutofit/>
          </a:bodyPr>
          <a:lstStyle/>
          <a:p>
            <a:pPr lvl="1"/>
            <a:r>
              <a:rPr lang="en-US" sz="2200" dirty="0"/>
              <a:t>Group therapy is unpredictable</a:t>
            </a:r>
          </a:p>
          <a:p>
            <a:pPr lvl="1"/>
            <a:r>
              <a:rPr lang="en-US" sz="2200" dirty="0"/>
              <a:t>Group therapy not as effective</a:t>
            </a:r>
          </a:p>
          <a:p>
            <a:pPr lvl="1"/>
            <a:r>
              <a:rPr lang="en-US" sz="2200" dirty="0"/>
              <a:t>Being in a group with other individuals with problems is detrimental</a:t>
            </a:r>
            <a:endParaRPr lang="en-CA" sz="2200" dirty="0"/>
          </a:p>
        </p:txBody>
      </p:sp>
      <p:pic>
        <p:nvPicPr>
          <p:cNvPr id="5" name="Picture 4" descr="A drawing of a face&#10;&#10;Description automatically generated">
            <a:extLst>
              <a:ext uri="{FF2B5EF4-FFF2-40B4-BE49-F238E27FC236}">
                <a16:creationId xmlns:a16="http://schemas.microsoft.com/office/drawing/2014/main" id="{7B968D80-AE8B-4ACA-AFA3-4572E72123F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645527" y="3785616"/>
            <a:ext cx="3966467" cy="1234012"/>
          </a:xfrm>
          <a:prstGeom prst="rect">
            <a:avLst/>
          </a:prstGeom>
        </p:spPr>
      </p:pic>
      <p:sp>
        <p:nvSpPr>
          <p:cNvPr id="6" name="TextBox 5">
            <a:extLst>
              <a:ext uri="{FF2B5EF4-FFF2-40B4-BE49-F238E27FC236}">
                <a16:creationId xmlns:a16="http://schemas.microsoft.com/office/drawing/2014/main" id="{0C11E256-8934-4D26-B5A3-828509A285DF}"/>
              </a:ext>
            </a:extLst>
          </p:cNvPr>
          <p:cNvSpPr txBox="1"/>
          <p:nvPr/>
        </p:nvSpPr>
        <p:spPr>
          <a:xfrm>
            <a:off x="8004938" y="5141505"/>
            <a:ext cx="3389376" cy="230832"/>
          </a:xfrm>
          <a:prstGeom prst="rect">
            <a:avLst/>
          </a:prstGeom>
          <a:noFill/>
        </p:spPr>
        <p:txBody>
          <a:bodyPr wrap="square" rtlCol="0">
            <a:spAutoFit/>
          </a:bodyPr>
          <a:lstStyle/>
          <a:p>
            <a:r>
              <a:rPr lang="en-CA" sz="900" dirty="0">
                <a:hlinkClick r:id="rId4" tooltip="https://pursuingveritas.com/2014/05/07/c-s-lewis-myth-and-fact/"/>
              </a:rPr>
              <a:t>This Photo</a:t>
            </a:r>
            <a:r>
              <a:rPr lang="en-CA" sz="900" dirty="0"/>
              <a:t> by Unknown Author is licensed under </a:t>
            </a:r>
            <a:r>
              <a:rPr lang="en-CA" sz="900" dirty="0">
                <a:hlinkClick r:id="rId5" tooltip="https://creativecommons.org/licenses/by/3.0/"/>
              </a:rPr>
              <a:t>CC BY</a:t>
            </a:r>
            <a:endParaRPr lang="en-CA" sz="900" dirty="0"/>
          </a:p>
        </p:txBody>
      </p:sp>
    </p:spTree>
    <p:extLst>
      <p:ext uri="{BB962C8B-B14F-4D97-AF65-F5344CB8AC3E}">
        <p14:creationId xmlns:p14="http://schemas.microsoft.com/office/powerpoint/2010/main" val="2051796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Blank Presentation">
  <a:themeElements>
    <a:clrScheme name="">
      <a:dk1>
        <a:srgbClr val="000000"/>
      </a:dk1>
      <a:lt1>
        <a:srgbClr val="FFFFFF"/>
      </a:lt1>
      <a:dk2>
        <a:srgbClr val="FFFFFF"/>
      </a:dk2>
      <a:lt2>
        <a:srgbClr val="808080"/>
      </a:lt2>
      <a:accent1>
        <a:srgbClr val="E00000"/>
      </a:accent1>
      <a:accent2>
        <a:srgbClr val="FFD41F"/>
      </a:accent2>
      <a:accent3>
        <a:srgbClr val="FFFFFF"/>
      </a:accent3>
      <a:accent4>
        <a:srgbClr val="000000"/>
      </a:accent4>
      <a:accent5>
        <a:srgbClr val="EDAAAA"/>
      </a:accent5>
      <a:accent6>
        <a:srgbClr val="E7C01B"/>
      </a:accent6>
      <a:hlink>
        <a:srgbClr val="69BDA7"/>
      </a:hlink>
      <a:folHlink>
        <a:srgbClr val="B2B2B2"/>
      </a:folHlink>
    </a:clrScheme>
    <a:fontScheme name="Blank Presentation">
      <a:majorFont>
        <a:latin typeface="Swis721 Md BT"/>
        <a:ea typeface=""/>
        <a:cs typeface=""/>
      </a:majorFont>
      <a:minorFont>
        <a:latin typeface="Swis7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95000"/>
          </a:lnSpc>
          <a:spcBef>
            <a:spcPct val="0"/>
          </a:spcBef>
          <a:spcAft>
            <a:spcPct val="0"/>
          </a:spcAft>
          <a:buClrTx/>
          <a:buSzTx/>
          <a:buFontTx/>
          <a:buNone/>
          <a:tabLst/>
          <a:defRPr kumimoji="0" lang="en-US" sz="2800" b="0" i="0" u="none" strike="noStrike" cap="none" normalizeH="0" baseline="0">
            <a:ln>
              <a:noFill/>
            </a:ln>
            <a:solidFill>
              <a:schemeClr val="accent2"/>
            </a:solidFill>
            <a:effectLst>
              <a:outerShdw blurRad="38100" dist="38100" dir="2700000" algn="tl">
                <a:srgbClr val="000000">
                  <a:alpha val="43137"/>
                </a:srgbClr>
              </a:outerShdw>
            </a:effectLst>
            <a:latin typeface="Swis721 Md B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95000"/>
          </a:lnSpc>
          <a:spcBef>
            <a:spcPct val="0"/>
          </a:spcBef>
          <a:spcAft>
            <a:spcPct val="0"/>
          </a:spcAft>
          <a:buClrTx/>
          <a:buSzTx/>
          <a:buFontTx/>
          <a:buNone/>
          <a:tabLst/>
          <a:defRPr kumimoji="0" lang="en-US" sz="2800" b="0" i="0" u="none" strike="noStrike" cap="none" normalizeH="0" baseline="0">
            <a:ln>
              <a:noFill/>
            </a:ln>
            <a:solidFill>
              <a:schemeClr val="accent2"/>
            </a:solidFill>
            <a:effectLst>
              <a:outerShdw blurRad="38100" dist="38100" dir="2700000" algn="tl">
                <a:srgbClr val="000000">
                  <a:alpha val="43137"/>
                </a:srgbClr>
              </a:outerShdw>
            </a:effectLst>
            <a:latin typeface="Swis721 Md BT"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2401</Words>
  <Application>Microsoft Office PowerPoint</Application>
  <PresentationFormat>Widescreen</PresentationFormat>
  <Paragraphs>536</Paragraphs>
  <Slides>59</Slides>
  <Notes>48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59</vt:i4>
      </vt:variant>
    </vt:vector>
  </HeadingPairs>
  <TitlesOfParts>
    <vt:vector size="71" baseType="lpstr">
      <vt:lpstr>ＭＳ Ｐゴシック</vt:lpstr>
      <vt:lpstr>Arial</vt:lpstr>
      <vt:lpstr>Arial Narrow</vt:lpstr>
      <vt:lpstr>Bembo</vt:lpstr>
      <vt:lpstr>Calibri</vt:lpstr>
      <vt:lpstr>Neue Haas Grotesk Text Pro</vt:lpstr>
      <vt:lpstr>Rockwell Condensed</vt:lpstr>
      <vt:lpstr>Swis721 BT</vt:lpstr>
      <vt:lpstr>Swis721 Md BT</vt:lpstr>
      <vt:lpstr>Times New Roman</vt:lpstr>
      <vt:lpstr>AccentBoxVTI</vt:lpstr>
      <vt:lpstr>Blank Presentation</vt:lpstr>
      <vt:lpstr>GROUP COGNITIVE BEHAVIOURAL THERAPY (CBT) FOR SUBSTANCE USE DISORDERS</vt:lpstr>
      <vt:lpstr>Disclosures</vt:lpstr>
      <vt:lpstr>Background &amp; Intro</vt:lpstr>
      <vt:lpstr>Workshop Overview</vt:lpstr>
      <vt:lpstr>Group Therapy Overview</vt:lpstr>
      <vt:lpstr>Group Therapy Overview Group Process</vt:lpstr>
      <vt:lpstr>Group Therapy Overview Group Process – Summing it up </vt:lpstr>
      <vt:lpstr>Group Therapy Overview Group Process – Summing it up continued </vt:lpstr>
      <vt:lpstr>Group Therapy Overview Common Misconceptions </vt:lpstr>
      <vt:lpstr>Group Therapy Overview Process in Action</vt:lpstr>
      <vt:lpstr>Group Therapy Overview Process in Action</vt:lpstr>
      <vt:lpstr>Group Therapy Overview Common Problems</vt:lpstr>
      <vt:lpstr>Group Therapy Overview Role of the Therapist</vt:lpstr>
      <vt:lpstr>Group Therapy Overview</vt:lpstr>
      <vt:lpstr>Definition of Addiction</vt:lpstr>
      <vt:lpstr>Definition of Addiction </vt:lpstr>
      <vt:lpstr>Science</vt:lpstr>
      <vt:lpstr>Science</vt:lpstr>
      <vt:lpstr>Science</vt:lpstr>
      <vt:lpstr>Science</vt:lpstr>
      <vt:lpstr>Dopamine Activation with Substance Use</vt:lpstr>
      <vt:lpstr>Science</vt:lpstr>
      <vt:lpstr>Science</vt:lpstr>
      <vt:lpstr>Science</vt:lpstr>
      <vt:lpstr>Science - MCQ</vt:lpstr>
      <vt:lpstr>Science</vt:lpstr>
      <vt:lpstr>Science</vt:lpstr>
      <vt:lpstr>Science</vt:lpstr>
      <vt:lpstr>Science</vt:lpstr>
      <vt:lpstr>Science</vt:lpstr>
      <vt:lpstr>CBT Basics</vt:lpstr>
      <vt:lpstr>CBT Basics</vt:lpstr>
      <vt:lpstr>CBT Basics</vt:lpstr>
      <vt:lpstr>CBT Basics – T/F Question</vt:lpstr>
      <vt:lpstr>CBT Basics</vt:lpstr>
      <vt:lpstr>CBT Basics</vt:lpstr>
      <vt:lpstr>Adaptations of CBT to Group Format</vt:lpstr>
      <vt:lpstr>CBT Basics</vt:lpstr>
      <vt:lpstr>Addiction is Addiction is Addiction…..</vt:lpstr>
      <vt:lpstr>Cognitive Model of Addiction</vt:lpstr>
      <vt:lpstr>Cognitive Model of Addiction</vt:lpstr>
      <vt:lpstr>Cognitive Model of Addiction</vt:lpstr>
      <vt:lpstr>Cognitive Model of Addiction – T/F Question</vt:lpstr>
      <vt:lpstr>Stress Vulnerability Model</vt:lpstr>
      <vt:lpstr>Assessment</vt:lpstr>
      <vt:lpstr>Assessment</vt:lpstr>
      <vt:lpstr>Stages of Change</vt:lpstr>
      <vt:lpstr>Stages of Change - MCQ</vt:lpstr>
      <vt:lpstr>Preparation of clients</vt:lpstr>
      <vt:lpstr>Cognitive Model of Addictions / Patient Assessment / Stages of Change</vt:lpstr>
      <vt:lpstr>Let’s get started …. CBT Fundamentals</vt:lpstr>
      <vt:lpstr>Let’s get started …. Structure of Group</vt:lpstr>
      <vt:lpstr>Let’s get started …. Introductions and Ground Rules.  Risks</vt:lpstr>
      <vt:lpstr>Let’s get started …. Format of Sessions</vt:lpstr>
      <vt:lpstr>Lets get started …. T/F Question</vt:lpstr>
      <vt:lpstr>Let’s get started …. Format of Sessions (Daily wellness Scale)</vt:lpstr>
      <vt:lpstr>Let’s get started …. Modules</vt:lpstr>
      <vt:lpstr>Let’s get started …. Modules</vt:lpstr>
      <vt:lpstr>Let’s get started….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COGNITIVE BEHAVIOURAL THERAPY (CBT) FOR SUBSTANCE USE DISORDERS</dc:title>
  <dc:creator>Essence Perera</dc:creator>
  <cp:lastModifiedBy>Ana Mullen</cp:lastModifiedBy>
  <cp:revision>19</cp:revision>
  <dcterms:created xsi:type="dcterms:W3CDTF">2020-11-17T22:36:35Z</dcterms:created>
  <dcterms:modified xsi:type="dcterms:W3CDTF">2020-11-18T20:26:42Z</dcterms:modified>
</cp:coreProperties>
</file>