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2023-08-16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2023-08-16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2023-08-16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2023-08-16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2023-08-16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2023-08-16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2023-08-16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2023-08-16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Planning Committee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rmAutofit lnSpcReduction="10000"/>
          </a:bodyPr>
          <a:lstStyle/>
          <a:p>
            <a:r>
              <a:rPr lang="en-CA" sz="2400" b="1" dirty="0"/>
              <a:t>Members: </a:t>
            </a:r>
            <a:r>
              <a:rPr lang="en-CA" sz="2400" dirty="0">
                <a:solidFill>
                  <a:srgbClr val="FF0000"/>
                </a:solidFill>
              </a:rPr>
              <a:t>[List names of all committee members]</a:t>
            </a:r>
          </a:p>
          <a:p>
            <a:endParaRPr lang="en-CA" sz="2400" b="1" dirty="0"/>
          </a:p>
          <a:p>
            <a:r>
              <a:rPr lang="en-CA" sz="2400" b="1" dirty="0"/>
              <a:t>Relationships with financial sponsors: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Any direct financial relationships including receipt of honoraria: </a:t>
            </a:r>
            <a:r>
              <a:rPr lang="en-CA" sz="2000" dirty="0" err="1">
                <a:solidFill>
                  <a:srgbClr val="FF0000"/>
                </a:solidFill>
              </a:rPr>
              <a:t>PharmaCorp</a:t>
            </a:r>
            <a:r>
              <a:rPr lang="en-CA" sz="2000" dirty="0">
                <a:solidFill>
                  <a:srgbClr val="FF0000"/>
                </a:solidFill>
              </a:rPr>
              <a:t> ABC, Canadian Cancer Org.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Memberships on advisory boards or speakers’ bureau:  </a:t>
            </a:r>
            <a:r>
              <a:rPr lang="en-CA" sz="20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Patents for drugs or devices</a:t>
            </a:r>
            <a:r>
              <a:rPr lang="en-CA" sz="2000" dirty="0">
                <a:solidFill>
                  <a:srgbClr val="FF0000"/>
                </a:solidFill>
              </a:rPr>
              <a:t>: Widget ABC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Other: financial relationships/investments </a:t>
            </a:r>
            <a:r>
              <a:rPr lang="en-CA" sz="2000" dirty="0">
                <a:solidFill>
                  <a:srgbClr val="FF0000"/>
                </a:solidFill>
              </a:rPr>
              <a:t>Employee of XXY Hospital Group, consultant for Company X</a:t>
            </a:r>
          </a:p>
          <a:p>
            <a:pPr lvl="1"/>
            <a:r>
              <a:rPr lang="en-CA" sz="2000" dirty="0">
                <a:solidFill>
                  <a:srgbClr val="FF0000"/>
                </a:solidFill>
              </a:rPr>
              <a:t>If none, state </a:t>
            </a:r>
            <a:r>
              <a:rPr lang="en-CA" sz="2000" b="1" dirty="0">
                <a:solidFill>
                  <a:srgbClr val="FF0000"/>
                </a:solidFill>
              </a:rPr>
              <a:t>no conflicts to disclose</a:t>
            </a:r>
          </a:p>
        </p:txBody>
      </p:sp>
      <p:sp>
        <p:nvSpPr>
          <p:cNvPr id="5" name="Rectangular Callout 5">
            <a:extLst>
              <a:ext uri="{FF2B5EF4-FFF2-40B4-BE49-F238E27FC236}">
                <a16:creationId xmlns:a16="http://schemas.microsoft.com/office/drawing/2014/main" id="{FF8F58B5-10BD-332A-926A-67B2FF3959B9}"/>
              </a:ext>
            </a:extLst>
          </p:cNvPr>
          <p:cNvSpPr/>
          <p:nvPr/>
        </p:nvSpPr>
        <p:spPr>
          <a:xfrm>
            <a:off x="828303" y="5877308"/>
            <a:ext cx="5111849" cy="792162"/>
          </a:xfrm>
          <a:prstGeom prst="wedgeRectCallout">
            <a:avLst>
              <a:gd name="adj1" fmla="val -21709"/>
              <a:gd name="adj2" fmla="val -886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048CD-DDB0-F2C1-8A6E-8F270349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831" y="5950332"/>
            <a:ext cx="4932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 dirty="0">
                <a:solidFill>
                  <a:srgbClr val="002060"/>
                </a:solidFill>
              </a:rPr>
              <a:t>These slides must be presented to the audience and verbalized by the speaker.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Disclosure of Financial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1" dirty="0"/>
              <a:t>This program has received financial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b="1" dirty="0"/>
          </a:p>
          <a:p>
            <a:r>
              <a:rPr lang="en-CA" sz="2000" b="1" dirty="0"/>
              <a:t>This program has received in-kind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2400" b="1" u="sng" dirty="0"/>
          </a:p>
          <a:p>
            <a:r>
              <a:rPr lang="en-CA" sz="2400" b="1" dirty="0"/>
              <a:t>Potential for conflict(s) of interest: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[Speaker/Faculty name] </a:t>
            </a:r>
            <a:r>
              <a:rPr lang="en-CA" sz="1800" dirty="0"/>
              <a:t>has received </a:t>
            </a:r>
            <a:r>
              <a:rPr lang="en-CA" sz="1800" dirty="0">
                <a:solidFill>
                  <a:srgbClr val="FF0000"/>
                </a:solidFill>
              </a:rPr>
              <a:t>[payment/funding, etc.] </a:t>
            </a:r>
            <a:r>
              <a:rPr lang="en-CA" sz="1800" dirty="0"/>
              <a:t>from </a:t>
            </a:r>
            <a:r>
              <a:rPr lang="en-CA" sz="18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1800" u="sng" dirty="0">
                <a:solidFill>
                  <a:srgbClr val="FF0000"/>
                </a:solidFill>
              </a:rPr>
              <a:t>AND/OR</a:t>
            </a:r>
            <a:r>
              <a:rPr lang="en-CA" sz="18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1800" dirty="0"/>
              <a:t>a product that will be discussed in this program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CA" dirty="0"/>
              <a:t>Mitigating Potential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[Explain how the potential sources of bias identified in slides 1 and 2 have been mitigated by the scientific planning committee, including any potential conflicts identified for committee members].</a:t>
            </a:r>
          </a:p>
          <a:p>
            <a:pPr marL="0" indent="0">
              <a:buNone/>
            </a:pP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5" name="Rectangular Callout 5">
            <a:extLst>
              <a:ext uri="{FF2B5EF4-FFF2-40B4-BE49-F238E27FC236}">
                <a16:creationId xmlns:a16="http://schemas.microsoft.com/office/drawing/2014/main" id="{79169933-C33F-0F29-240C-0BED4AB3B097}"/>
              </a:ext>
            </a:extLst>
          </p:cNvPr>
          <p:cNvSpPr/>
          <p:nvPr/>
        </p:nvSpPr>
        <p:spPr>
          <a:xfrm>
            <a:off x="827584" y="5257799"/>
            <a:ext cx="6407993" cy="792162"/>
          </a:xfrm>
          <a:prstGeom prst="wedgeRectCallout">
            <a:avLst>
              <a:gd name="adj1" fmla="val -21709"/>
              <a:gd name="adj2" fmla="val -886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7B8E3E-82F6-853B-3667-E255F02E1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112" y="5330823"/>
            <a:ext cx="62284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 dirty="0">
                <a:solidFill>
                  <a:srgbClr val="002060"/>
                </a:solidFill>
              </a:rPr>
              <a:t>NOTE: Mitigation strategies have been described in the accreditation application and may be used as the explanation.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314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Planning Committee Disclosure</vt:lpstr>
      <vt:lpstr>Disclosure of Financial Support</vt:lpstr>
      <vt:lpstr>Mitigating Potential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Carole Marshall</cp:lastModifiedBy>
  <cp:revision>23</cp:revision>
  <dcterms:created xsi:type="dcterms:W3CDTF">2011-10-19T14:22:10Z</dcterms:created>
  <dcterms:modified xsi:type="dcterms:W3CDTF">2023-08-16T18:41:30Z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48EFFAAF-93ED-4622-A2AD-2EAD5BD437AD</vt:lpwstr>
  </property>
  <property fmtid="{D5CDD505-2E9C-101B-9397-08002B2CF9AE}" pid="3" name="ArticulatePath">
    <vt:lpwstr>Disclosure-Slides-Revised-for-national-standard-Aug-2019-ENG</vt:lpwstr>
  </property>
</Properties>
</file>