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9"/>
  </p:notesMasterIdLst>
  <p:sldIdLst>
    <p:sldId id="256" r:id="rId2"/>
    <p:sldId id="257" r:id="rId3"/>
    <p:sldId id="309" r:id="rId4"/>
    <p:sldId id="272" r:id="rId5"/>
    <p:sldId id="274" r:id="rId6"/>
    <p:sldId id="267" r:id="rId7"/>
    <p:sldId id="277" r:id="rId8"/>
    <p:sldId id="271" r:id="rId9"/>
    <p:sldId id="275" r:id="rId10"/>
    <p:sldId id="276" r:id="rId11"/>
    <p:sldId id="316" r:id="rId12"/>
    <p:sldId id="278" r:id="rId13"/>
    <p:sldId id="280" r:id="rId14"/>
    <p:sldId id="310" r:id="rId15"/>
    <p:sldId id="299" r:id="rId16"/>
    <p:sldId id="311" r:id="rId17"/>
    <p:sldId id="261" r:id="rId18"/>
    <p:sldId id="262" r:id="rId19"/>
    <p:sldId id="307" r:id="rId20"/>
    <p:sldId id="304" r:id="rId21"/>
    <p:sldId id="306" r:id="rId22"/>
    <p:sldId id="260" r:id="rId23"/>
    <p:sldId id="312" r:id="rId24"/>
    <p:sldId id="305" r:id="rId25"/>
    <p:sldId id="315" r:id="rId26"/>
    <p:sldId id="308" r:id="rId27"/>
    <p:sldId id="31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79880" autoAdjust="0"/>
  </p:normalViewPr>
  <p:slideViewPr>
    <p:cSldViewPr snapToGrid="0">
      <p:cViewPr varScale="1">
        <p:scale>
          <a:sx n="55" d="100"/>
          <a:sy n="55" d="100"/>
        </p:scale>
        <p:origin x="105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8E365F-70B6-4757-8A64-7D78F0DF3C4E}"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EC116BB7-FA1D-4138-AD80-699D4344F0E3}">
      <dgm:prSet phldrT="[Text]"/>
      <dgm:spPr/>
      <dgm:t>
        <a:bodyPr/>
        <a:lstStyle/>
        <a:p>
          <a:r>
            <a:rPr lang="en-US" dirty="0"/>
            <a:t>Irritable Bowel Syndrome </a:t>
          </a:r>
        </a:p>
      </dgm:t>
    </dgm:pt>
    <dgm:pt modelId="{0AD4C154-D40C-4ECC-9525-171E64C77EBC}" type="parTrans" cxnId="{D6D6E30E-D615-488E-B414-97AA51F94001}">
      <dgm:prSet/>
      <dgm:spPr/>
      <dgm:t>
        <a:bodyPr/>
        <a:lstStyle/>
        <a:p>
          <a:endParaRPr lang="en-US"/>
        </a:p>
      </dgm:t>
    </dgm:pt>
    <dgm:pt modelId="{CE70B0FF-DB9C-4409-8FB8-99AD4FD6DDBF}" type="sibTrans" cxnId="{D6D6E30E-D615-488E-B414-97AA51F94001}">
      <dgm:prSet custT="1"/>
      <dgm:spPr/>
      <dgm:t>
        <a:bodyPr/>
        <a:lstStyle/>
        <a:p>
          <a:pPr algn="ctr"/>
          <a:r>
            <a:rPr lang="en-US" sz="2500" dirty="0"/>
            <a:t>Treatment</a:t>
          </a:r>
        </a:p>
      </dgm:t>
    </dgm:pt>
    <dgm:pt modelId="{CAC7BB9D-B187-45F9-A3C2-4277659D147B}">
      <dgm:prSet phldrT="[Text]"/>
      <dgm:spPr/>
      <dgm:t>
        <a:bodyPr/>
        <a:lstStyle/>
        <a:p>
          <a:r>
            <a:rPr lang="en-US" dirty="0"/>
            <a:t>Diarrhea </a:t>
          </a:r>
        </a:p>
      </dgm:t>
    </dgm:pt>
    <dgm:pt modelId="{9E8DF44E-5F66-458C-828F-AECC2B34E758}" type="parTrans" cxnId="{AA3E55CD-FF6B-47C7-94BA-4C1BFAE44CC0}">
      <dgm:prSet/>
      <dgm:spPr/>
      <dgm:t>
        <a:bodyPr/>
        <a:lstStyle/>
        <a:p>
          <a:endParaRPr lang="en-US"/>
        </a:p>
      </dgm:t>
    </dgm:pt>
    <dgm:pt modelId="{14A63D5E-45C3-4A5B-9FAA-AA4B9901F878}" type="sibTrans" cxnId="{AA3E55CD-FF6B-47C7-94BA-4C1BFAE44CC0}">
      <dgm:prSet custT="1"/>
      <dgm:spPr/>
      <dgm:t>
        <a:bodyPr/>
        <a:lstStyle/>
        <a:p>
          <a:r>
            <a:rPr lang="en-US" sz="1600" dirty="0" err="1"/>
            <a:t>Loperamide</a:t>
          </a:r>
          <a:r>
            <a:rPr lang="en-US" sz="1600" dirty="0"/>
            <a:t> (</a:t>
          </a:r>
          <a:r>
            <a:rPr lang="en-US" sz="1600" dirty="0" err="1"/>
            <a:t>Immodium</a:t>
          </a:r>
          <a:r>
            <a:rPr lang="en-US" sz="1600" dirty="0"/>
            <a:t>®)</a:t>
          </a:r>
        </a:p>
        <a:p>
          <a:r>
            <a:rPr lang="en-US" sz="1600" dirty="0" err="1"/>
            <a:t>Diphenoxylate</a:t>
          </a:r>
          <a:r>
            <a:rPr lang="en-US" sz="1600" dirty="0"/>
            <a:t>/atropine (</a:t>
          </a:r>
          <a:r>
            <a:rPr lang="en-US" sz="1600" dirty="0" err="1"/>
            <a:t>Lomotil</a:t>
          </a:r>
          <a:r>
            <a:rPr lang="en-US" sz="1600" dirty="0"/>
            <a:t>®</a:t>
          </a:r>
        </a:p>
        <a:p>
          <a:r>
            <a:rPr lang="en-US" sz="1600" dirty="0"/>
            <a:t>Cholestyramine (</a:t>
          </a:r>
          <a:r>
            <a:rPr lang="en-US" sz="1600" dirty="0" err="1"/>
            <a:t>Olestyr</a:t>
          </a:r>
          <a:r>
            <a:rPr lang="en-US" sz="1600" dirty="0"/>
            <a:t>®)</a:t>
          </a:r>
        </a:p>
        <a:p>
          <a:r>
            <a:rPr lang="en-US" sz="1600" b="1" dirty="0" err="1"/>
            <a:t>Eluxadoline</a:t>
          </a:r>
          <a:r>
            <a:rPr lang="en-US" sz="1600" b="1" dirty="0"/>
            <a:t> (</a:t>
          </a:r>
          <a:r>
            <a:rPr lang="en-US" sz="1600" b="1" dirty="0" err="1"/>
            <a:t>Viberzi</a:t>
          </a:r>
          <a:r>
            <a:rPr lang="en-US" sz="1600" b="1" dirty="0"/>
            <a:t>®)</a:t>
          </a:r>
        </a:p>
        <a:p>
          <a:r>
            <a:rPr lang="en-US" sz="1600" b="1" dirty="0" err="1"/>
            <a:t>Rifaxamin</a:t>
          </a:r>
          <a:r>
            <a:rPr lang="en-US" sz="1600" b="1" dirty="0"/>
            <a:t> (</a:t>
          </a:r>
          <a:r>
            <a:rPr lang="en-US" sz="1600" b="1" dirty="0" err="1"/>
            <a:t>Zaxine</a:t>
          </a:r>
          <a:r>
            <a:rPr lang="en-US" sz="1600" b="1" dirty="0"/>
            <a:t>®) </a:t>
          </a:r>
        </a:p>
      </dgm:t>
    </dgm:pt>
    <dgm:pt modelId="{EB0603BD-57BF-49A9-A0DE-1A5BAED813D5}">
      <dgm:prSet phldrT="[Text]"/>
      <dgm:spPr/>
      <dgm:t>
        <a:bodyPr/>
        <a:lstStyle/>
        <a:p>
          <a:r>
            <a:rPr lang="en-US" dirty="0"/>
            <a:t>Constipation</a:t>
          </a:r>
        </a:p>
      </dgm:t>
    </dgm:pt>
    <dgm:pt modelId="{3BB3A293-99B1-4137-BCE4-6E6E43B47872}" type="parTrans" cxnId="{FE0ADAF7-D853-4EF4-8DA1-7DEC70748649}">
      <dgm:prSet/>
      <dgm:spPr/>
      <dgm:t>
        <a:bodyPr/>
        <a:lstStyle/>
        <a:p>
          <a:endParaRPr lang="en-US"/>
        </a:p>
      </dgm:t>
    </dgm:pt>
    <dgm:pt modelId="{92AA4DD0-2113-484C-A59B-DC424C80E706}" type="sibTrans" cxnId="{FE0ADAF7-D853-4EF4-8DA1-7DEC70748649}">
      <dgm:prSet custT="1"/>
      <dgm:spPr/>
      <dgm:t>
        <a:bodyPr/>
        <a:lstStyle/>
        <a:p>
          <a:r>
            <a:rPr lang="en-US" sz="1600" dirty="0"/>
            <a:t>Psyllium + Fluids</a:t>
          </a:r>
        </a:p>
        <a:p>
          <a:r>
            <a:rPr lang="en-US" sz="1600" dirty="0"/>
            <a:t>PEG</a:t>
          </a:r>
        </a:p>
        <a:p>
          <a:r>
            <a:rPr lang="en-US" sz="1600" dirty="0"/>
            <a:t>Senna/</a:t>
          </a:r>
          <a:r>
            <a:rPr lang="en-US" sz="1600" dirty="0" err="1"/>
            <a:t>bisacodyl</a:t>
          </a:r>
          <a:endParaRPr lang="en-US" sz="1600" dirty="0"/>
        </a:p>
        <a:p>
          <a:r>
            <a:rPr lang="en-US" sz="1600" b="1" dirty="0" err="1"/>
            <a:t>Lubiprostone</a:t>
          </a:r>
          <a:r>
            <a:rPr lang="en-US" sz="1600" b="1" dirty="0"/>
            <a:t>*</a:t>
          </a:r>
        </a:p>
        <a:p>
          <a:r>
            <a:rPr lang="en-US" sz="1600" b="1" dirty="0" err="1"/>
            <a:t>Linaclotide</a:t>
          </a:r>
          <a:endParaRPr lang="en-US" sz="1600" b="1" dirty="0"/>
        </a:p>
        <a:p>
          <a:r>
            <a:rPr lang="en-US" sz="1600" b="1" dirty="0" err="1"/>
            <a:t>Plecanatide</a:t>
          </a:r>
          <a:r>
            <a:rPr lang="en-US" sz="1600" b="1" dirty="0"/>
            <a:t>*</a:t>
          </a:r>
        </a:p>
        <a:p>
          <a:r>
            <a:rPr lang="en-US" sz="1600" b="1" dirty="0" err="1"/>
            <a:t>Tenapanor</a:t>
          </a:r>
          <a:endParaRPr lang="en-US" sz="1600" b="1" dirty="0"/>
        </a:p>
        <a:p>
          <a:r>
            <a:rPr lang="en-US" sz="1600" b="1" dirty="0">
              <a:solidFill>
                <a:schemeClr val="bg1">
                  <a:lumMod val="65000"/>
                </a:schemeClr>
              </a:solidFill>
            </a:rPr>
            <a:t>?</a:t>
          </a:r>
          <a:r>
            <a:rPr lang="en-US" sz="1600" b="1" dirty="0" err="1">
              <a:solidFill>
                <a:schemeClr val="bg1">
                  <a:lumMod val="65000"/>
                </a:schemeClr>
              </a:solidFill>
            </a:rPr>
            <a:t>Prucalopride</a:t>
          </a:r>
          <a:endParaRPr lang="en-US" sz="1600" b="1" dirty="0">
            <a:solidFill>
              <a:schemeClr val="bg1">
                <a:lumMod val="65000"/>
              </a:schemeClr>
            </a:solidFill>
          </a:endParaRPr>
        </a:p>
      </dgm:t>
    </dgm:pt>
    <dgm:pt modelId="{A0E1425B-3D14-4D19-A09F-92C9A9859B6B}">
      <dgm:prSet phldrT="[Text]"/>
      <dgm:spPr/>
      <dgm:t>
        <a:bodyPr/>
        <a:lstStyle/>
        <a:p>
          <a:r>
            <a:rPr lang="en-US" dirty="0"/>
            <a:t>Abdominal Pain</a:t>
          </a:r>
        </a:p>
      </dgm:t>
    </dgm:pt>
    <dgm:pt modelId="{F160CC09-8DA4-4C29-AA01-8FB4AC8CBADD}" type="sibTrans" cxnId="{F8052663-4154-47D7-BDD2-E224BC723C22}">
      <dgm:prSet custT="1"/>
      <dgm:spPr/>
      <dgm:t>
        <a:bodyPr/>
        <a:lstStyle/>
        <a:p>
          <a:r>
            <a:rPr lang="en-US" sz="1600" b="1" dirty="0" err="1"/>
            <a:t>Antispasmotics</a:t>
          </a:r>
          <a:r>
            <a:rPr lang="en-US" sz="1600" dirty="0"/>
            <a:t/>
          </a:r>
          <a:br>
            <a:rPr lang="en-US" sz="1600" dirty="0"/>
          </a:br>
          <a:r>
            <a:rPr lang="en-US" sz="1600" dirty="0" err="1"/>
            <a:t>Dicyclomine</a:t>
          </a:r>
          <a:r>
            <a:rPr lang="en-US" sz="1600" dirty="0"/>
            <a:t> (</a:t>
          </a:r>
          <a:r>
            <a:rPr lang="en-US" sz="1600" dirty="0" err="1"/>
            <a:t>Bentylol</a:t>
          </a:r>
          <a:r>
            <a:rPr lang="en-US" sz="1600" dirty="0"/>
            <a:t>®)</a:t>
          </a:r>
        </a:p>
        <a:p>
          <a:r>
            <a:rPr lang="en-US" sz="1600" dirty="0"/>
            <a:t>Hyoscine (</a:t>
          </a:r>
          <a:r>
            <a:rPr lang="en-US" sz="1600" dirty="0" err="1"/>
            <a:t>Buscopan</a:t>
          </a:r>
          <a:r>
            <a:rPr lang="en-US" sz="1600" dirty="0"/>
            <a:t>® </a:t>
          </a:r>
        </a:p>
        <a:p>
          <a:r>
            <a:rPr lang="en-US" sz="1600" dirty="0" err="1"/>
            <a:t>Pinaverium</a:t>
          </a:r>
          <a:r>
            <a:rPr lang="en-US" sz="1600" dirty="0"/>
            <a:t> (</a:t>
          </a:r>
          <a:r>
            <a:rPr lang="en-US" sz="1600" dirty="0" err="1"/>
            <a:t>Dicetel</a:t>
          </a:r>
          <a:r>
            <a:rPr lang="en-US" sz="1600" dirty="0"/>
            <a:t>®)</a:t>
          </a:r>
        </a:p>
        <a:p>
          <a:r>
            <a:rPr lang="en-US" sz="1600" dirty="0" err="1"/>
            <a:t>Trimebutine</a:t>
          </a:r>
          <a:r>
            <a:rPr lang="en-US" sz="1600" dirty="0"/>
            <a:t> (</a:t>
          </a:r>
          <a:r>
            <a:rPr lang="en-US" sz="1600" dirty="0" err="1"/>
            <a:t>Modulon</a:t>
          </a:r>
          <a:r>
            <a:rPr lang="en-US" sz="1600" dirty="0"/>
            <a:t>®)</a:t>
          </a:r>
        </a:p>
      </dgm:t>
    </dgm:pt>
    <dgm:pt modelId="{4ACF2A62-9CA1-4204-B69C-3BE17B05EA56}" type="parTrans" cxnId="{F8052663-4154-47D7-BDD2-E224BC723C22}">
      <dgm:prSet/>
      <dgm:spPr/>
      <dgm:t>
        <a:bodyPr/>
        <a:lstStyle/>
        <a:p>
          <a:endParaRPr lang="en-US"/>
        </a:p>
      </dgm:t>
    </dgm:pt>
    <dgm:pt modelId="{C62B3248-42F2-4F21-A713-356780367729}" type="pres">
      <dgm:prSet presAssocID="{308E365F-70B6-4757-8A64-7D78F0DF3C4E}" presName="hierChild1" presStyleCnt="0">
        <dgm:presLayoutVars>
          <dgm:orgChart val="1"/>
          <dgm:chPref val="1"/>
          <dgm:dir/>
          <dgm:animOne val="branch"/>
          <dgm:animLvl val="lvl"/>
          <dgm:resizeHandles/>
        </dgm:presLayoutVars>
      </dgm:prSet>
      <dgm:spPr/>
      <dgm:t>
        <a:bodyPr/>
        <a:lstStyle/>
        <a:p>
          <a:endParaRPr lang="en-US"/>
        </a:p>
      </dgm:t>
    </dgm:pt>
    <dgm:pt modelId="{EBDBB596-1CB0-479E-A57C-F886518D4CA3}" type="pres">
      <dgm:prSet presAssocID="{EC116BB7-FA1D-4138-AD80-699D4344F0E3}" presName="hierRoot1" presStyleCnt="0">
        <dgm:presLayoutVars>
          <dgm:hierBranch val="init"/>
        </dgm:presLayoutVars>
      </dgm:prSet>
      <dgm:spPr/>
    </dgm:pt>
    <dgm:pt modelId="{A7EDF0A4-2459-4A76-8AD4-AC3C7A1C8D63}" type="pres">
      <dgm:prSet presAssocID="{EC116BB7-FA1D-4138-AD80-699D4344F0E3}" presName="rootComposite1" presStyleCnt="0"/>
      <dgm:spPr/>
    </dgm:pt>
    <dgm:pt modelId="{8EAB1135-A01A-401E-B61D-5EE794C2730D}" type="pres">
      <dgm:prSet presAssocID="{EC116BB7-FA1D-4138-AD80-699D4344F0E3}" presName="rootText1" presStyleLbl="node0" presStyleIdx="0" presStyleCnt="1" custScaleX="205058" custScaleY="45807">
        <dgm:presLayoutVars>
          <dgm:chMax/>
          <dgm:chPref val="3"/>
        </dgm:presLayoutVars>
      </dgm:prSet>
      <dgm:spPr/>
      <dgm:t>
        <a:bodyPr/>
        <a:lstStyle/>
        <a:p>
          <a:endParaRPr lang="en-US"/>
        </a:p>
      </dgm:t>
    </dgm:pt>
    <dgm:pt modelId="{E1E4B84E-55DE-402B-A280-60A14D78BD75}" type="pres">
      <dgm:prSet presAssocID="{EC116BB7-FA1D-4138-AD80-699D4344F0E3}" presName="titleText1" presStyleLbl="fgAcc0" presStyleIdx="0" presStyleCnt="1" custScaleY="141423" custLinFactNeighborX="-16667" custLinFactNeighborY="-16785">
        <dgm:presLayoutVars>
          <dgm:chMax val="0"/>
          <dgm:chPref val="0"/>
        </dgm:presLayoutVars>
      </dgm:prSet>
      <dgm:spPr/>
      <dgm:t>
        <a:bodyPr/>
        <a:lstStyle/>
        <a:p>
          <a:endParaRPr lang="en-US"/>
        </a:p>
      </dgm:t>
    </dgm:pt>
    <dgm:pt modelId="{972CA4ED-A35B-4D46-9FA8-9EBA1D43895A}" type="pres">
      <dgm:prSet presAssocID="{EC116BB7-FA1D-4138-AD80-699D4344F0E3}" presName="rootConnector1" presStyleLbl="node1" presStyleIdx="0" presStyleCnt="3"/>
      <dgm:spPr/>
      <dgm:t>
        <a:bodyPr/>
        <a:lstStyle/>
        <a:p>
          <a:endParaRPr lang="en-US"/>
        </a:p>
      </dgm:t>
    </dgm:pt>
    <dgm:pt modelId="{A8189A5A-CFE9-41CE-89BA-61B7271C413F}" type="pres">
      <dgm:prSet presAssocID="{EC116BB7-FA1D-4138-AD80-699D4344F0E3}" presName="hierChild2" presStyleCnt="0"/>
      <dgm:spPr/>
    </dgm:pt>
    <dgm:pt modelId="{DAE42258-B0B0-4ECF-AD4B-82ADD70A8B93}" type="pres">
      <dgm:prSet presAssocID="{4ACF2A62-9CA1-4204-B69C-3BE17B05EA56}" presName="Name37" presStyleLbl="parChTrans1D2" presStyleIdx="0" presStyleCnt="3"/>
      <dgm:spPr/>
      <dgm:t>
        <a:bodyPr/>
        <a:lstStyle/>
        <a:p>
          <a:endParaRPr lang="en-US"/>
        </a:p>
      </dgm:t>
    </dgm:pt>
    <dgm:pt modelId="{A8F6566B-A7E3-4E86-9A79-347D60ACEBF3}" type="pres">
      <dgm:prSet presAssocID="{A0E1425B-3D14-4D19-A09F-92C9A9859B6B}" presName="hierRoot2" presStyleCnt="0">
        <dgm:presLayoutVars>
          <dgm:hierBranch val="init"/>
        </dgm:presLayoutVars>
      </dgm:prSet>
      <dgm:spPr/>
    </dgm:pt>
    <dgm:pt modelId="{4265A5EB-A457-4BEF-8265-659C6691C719}" type="pres">
      <dgm:prSet presAssocID="{A0E1425B-3D14-4D19-A09F-92C9A9859B6B}" presName="rootComposite" presStyleCnt="0"/>
      <dgm:spPr/>
    </dgm:pt>
    <dgm:pt modelId="{7EE10475-3927-4F50-ACA9-CA99C24FFEAD}" type="pres">
      <dgm:prSet presAssocID="{A0E1425B-3D14-4D19-A09F-92C9A9859B6B}" presName="rootText" presStyleLbl="node1" presStyleIdx="0" presStyleCnt="3" custScaleY="62360">
        <dgm:presLayoutVars>
          <dgm:chMax/>
          <dgm:chPref val="3"/>
        </dgm:presLayoutVars>
      </dgm:prSet>
      <dgm:spPr/>
      <dgm:t>
        <a:bodyPr/>
        <a:lstStyle/>
        <a:p>
          <a:endParaRPr lang="en-US"/>
        </a:p>
      </dgm:t>
    </dgm:pt>
    <dgm:pt modelId="{95D3CA98-CA77-4509-A2BB-3055D07D468D}" type="pres">
      <dgm:prSet presAssocID="{A0E1425B-3D14-4D19-A09F-92C9A9859B6B}" presName="titleText2" presStyleLbl="fgAcc1" presStyleIdx="0" presStyleCnt="3" custScaleY="411646" custLinFactY="21153" custLinFactNeighborX="15379" custLinFactNeighborY="100000">
        <dgm:presLayoutVars>
          <dgm:chMax val="0"/>
          <dgm:chPref val="0"/>
        </dgm:presLayoutVars>
      </dgm:prSet>
      <dgm:spPr/>
      <dgm:t>
        <a:bodyPr/>
        <a:lstStyle/>
        <a:p>
          <a:endParaRPr lang="en-US"/>
        </a:p>
      </dgm:t>
    </dgm:pt>
    <dgm:pt modelId="{EA280985-585E-403E-8E08-C10826A28A87}" type="pres">
      <dgm:prSet presAssocID="{A0E1425B-3D14-4D19-A09F-92C9A9859B6B}" presName="rootConnector" presStyleLbl="node2" presStyleIdx="0" presStyleCnt="0"/>
      <dgm:spPr/>
      <dgm:t>
        <a:bodyPr/>
        <a:lstStyle/>
        <a:p>
          <a:endParaRPr lang="en-US"/>
        </a:p>
      </dgm:t>
    </dgm:pt>
    <dgm:pt modelId="{945ED2C6-625C-4B98-B314-5D02850378B5}" type="pres">
      <dgm:prSet presAssocID="{A0E1425B-3D14-4D19-A09F-92C9A9859B6B}" presName="hierChild4" presStyleCnt="0"/>
      <dgm:spPr/>
    </dgm:pt>
    <dgm:pt modelId="{A7B2EB5D-ACF0-4A16-A452-9392F9092DF0}" type="pres">
      <dgm:prSet presAssocID="{A0E1425B-3D14-4D19-A09F-92C9A9859B6B}" presName="hierChild5" presStyleCnt="0"/>
      <dgm:spPr/>
    </dgm:pt>
    <dgm:pt modelId="{16275560-CC6A-4F7A-B19D-82B2F2C7F0BA}" type="pres">
      <dgm:prSet presAssocID="{9E8DF44E-5F66-458C-828F-AECC2B34E758}" presName="Name37" presStyleLbl="parChTrans1D2" presStyleIdx="1" presStyleCnt="3"/>
      <dgm:spPr/>
      <dgm:t>
        <a:bodyPr/>
        <a:lstStyle/>
        <a:p>
          <a:endParaRPr lang="en-US"/>
        </a:p>
      </dgm:t>
    </dgm:pt>
    <dgm:pt modelId="{CE1BCFC1-A53A-4DA0-9DF3-3E3EB8338AA2}" type="pres">
      <dgm:prSet presAssocID="{CAC7BB9D-B187-45F9-A3C2-4277659D147B}" presName="hierRoot2" presStyleCnt="0">
        <dgm:presLayoutVars>
          <dgm:hierBranch val="init"/>
        </dgm:presLayoutVars>
      </dgm:prSet>
      <dgm:spPr/>
    </dgm:pt>
    <dgm:pt modelId="{4E99E6EB-3DD3-47D2-A244-589AFF893CD0}" type="pres">
      <dgm:prSet presAssocID="{CAC7BB9D-B187-45F9-A3C2-4277659D147B}" presName="rootComposite" presStyleCnt="0"/>
      <dgm:spPr/>
    </dgm:pt>
    <dgm:pt modelId="{3400682A-FC29-4A01-939E-70D2C85F2366}" type="pres">
      <dgm:prSet presAssocID="{CAC7BB9D-B187-45F9-A3C2-4277659D147B}" presName="rootText" presStyleLbl="node1" presStyleIdx="1" presStyleCnt="3" custScaleY="61023" custLinFactNeighborX="10846" custLinFactNeighborY="-5000">
        <dgm:presLayoutVars>
          <dgm:chMax/>
          <dgm:chPref val="3"/>
        </dgm:presLayoutVars>
      </dgm:prSet>
      <dgm:spPr/>
      <dgm:t>
        <a:bodyPr/>
        <a:lstStyle/>
        <a:p>
          <a:endParaRPr lang="en-US"/>
        </a:p>
      </dgm:t>
    </dgm:pt>
    <dgm:pt modelId="{092A2422-FE8C-4992-B9D2-4675B85343A1}" type="pres">
      <dgm:prSet presAssocID="{CAC7BB9D-B187-45F9-A3C2-4277659D147B}" presName="titleText2" presStyleLbl="fgAcc1" presStyleIdx="1" presStyleCnt="3" custScaleX="140587" custScaleY="388220" custLinFactNeighborX="23265" custLinFactNeighborY="97446">
        <dgm:presLayoutVars>
          <dgm:chMax val="0"/>
          <dgm:chPref val="0"/>
        </dgm:presLayoutVars>
      </dgm:prSet>
      <dgm:spPr/>
      <dgm:t>
        <a:bodyPr/>
        <a:lstStyle/>
        <a:p>
          <a:endParaRPr lang="en-US"/>
        </a:p>
      </dgm:t>
    </dgm:pt>
    <dgm:pt modelId="{670F6E2F-832B-4AB0-B330-29A44AC52983}" type="pres">
      <dgm:prSet presAssocID="{CAC7BB9D-B187-45F9-A3C2-4277659D147B}" presName="rootConnector" presStyleLbl="node2" presStyleIdx="0" presStyleCnt="0"/>
      <dgm:spPr/>
      <dgm:t>
        <a:bodyPr/>
        <a:lstStyle/>
        <a:p>
          <a:endParaRPr lang="en-US"/>
        </a:p>
      </dgm:t>
    </dgm:pt>
    <dgm:pt modelId="{4FDAF33A-34B7-430E-8FFA-F12BAB377A59}" type="pres">
      <dgm:prSet presAssocID="{CAC7BB9D-B187-45F9-A3C2-4277659D147B}" presName="hierChild4" presStyleCnt="0"/>
      <dgm:spPr/>
    </dgm:pt>
    <dgm:pt modelId="{099F8783-B769-4CE2-A95C-783701927701}" type="pres">
      <dgm:prSet presAssocID="{CAC7BB9D-B187-45F9-A3C2-4277659D147B}" presName="hierChild5" presStyleCnt="0"/>
      <dgm:spPr/>
    </dgm:pt>
    <dgm:pt modelId="{6E72AA10-16CE-4AF8-8734-87F5A657064A}" type="pres">
      <dgm:prSet presAssocID="{3BB3A293-99B1-4137-BCE4-6E6E43B47872}" presName="Name37" presStyleLbl="parChTrans1D2" presStyleIdx="2" presStyleCnt="3"/>
      <dgm:spPr/>
      <dgm:t>
        <a:bodyPr/>
        <a:lstStyle/>
        <a:p>
          <a:endParaRPr lang="en-US"/>
        </a:p>
      </dgm:t>
    </dgm:pt>
    <dgm:pt modelId="{33018562-87C2-4207-88A6-B137646D04B1}" type="pres">
      <dgm:prSet presAssocID="{EB0603BD-57BF-49A9-A0DE-1A5BAED813D5}" presName="hierRoot2" presStyleCnt="0">
        <dgm:presLayoutVars>
          <dgm:hierBranch val="init"/>
        </dgm:presLayoutVars>
      </dgm:prSet>
      <dgm:spPr/>
    </dgm:pt>
    <dgm:pt modelId="{7F2D5ACD-AECC-42C7-BE11-DB88E1FB1991}" type="pres">
      <dgm:prSet presAssocID="{EB0603BD-57BF-49A9-A0DE-1A5BAED813D5}" presName="rootComposite" presStyleCnt="0"/>
      <dgm:spPr/>
    </dgm:pt>
    <dgm:pt modelId="{5AE43800-7FA6-4734-BCCA-116D7E2964E7}" type="pres">
      <dgm:prSet presAssocID="{EB0603BD-57BF-49A9-A0DE-1A5BAED813D5}" presName="rootText" presStyleLbl="node1" presStyleIdx="2" presStyleCnt="3" custScaleY="57095" custLinFactNeighborX="-908" custLinFactNeighborY="-20615">
        <dgm:presLayoutVars>
          <dgm:chMax/>
          <dgm:chPref val="3"/>
        </dgm:presLayoutVars>
      </dgm:prSet>
      <dgm:spPr/>
      <dgm:t>
        <a:bodyPr/>
        <a:lstStyle/>
        <a:p>
          <a:endParaRPr lang="en-US"/>
        </a:p>
      </dgm:t>
    </dgm:pt>
    <dgm:pt modelId="{6F9E064C-5563-4A21-9EEA-0B0B10799C88}" type="pres">
      <dgm:prSet presAssocID="{EB0603BD-57BF-49A9-A0DE-1A5BAED813D5}" presName="titleText2" presStyleLbl="fgAcc1" presStyleIdx="2" presStyleCnt="3" custScaleX="85313" custScaleY="558754" custLinFactY="37670" custLinFactNeighborX="783" custLinFactNeighborY="100000">
        <dgm:presLayoutVars>
          <dgm:chMax val="0"/>
          <dgm:chPref val="0"/>
        </dgm:presLayoutVars>
      </dgm:prSet>
      <dgm:spPr/>
      <dgm:t>
        <a:bodyPr/>
        <a:lstStyle/>
        <a:p>
          <a:endParaRPr lang="en-US"/>
        </a:p>
      </dgm:t>
    </dgm:pt>
    <dgm:pt modelId="{CC924BA6-A332-4C4F-8086-0DEDE37BC3CC}" type="pres">
      <dgm:prSet presAssocID="{EB0603BD-57BF-49A9-A0DE-1A5BAED813D5}" presName="rootConnector" presStyleLbl="node2" presStyleIdx="0" presStyleCnt="0"/>
      <dgm:spPr/>
      <dgm:t>
        <a:bodyPr/>
        <a:lstStyle/>
        <a:p>
          <a:endParaRPr lang="en-US"/>
        </a:p>
      </dgm:t>
    </dgm:pt>
    <dgm:pt modelId="{65ABE97A-DEAC-49BA-90C8-20323D697DE9}" type="pres">
      <dgm:prSet presAssocID="{EB0603BD-57BF-49A9-A0DE-1A5BAED813D5}" presName="hierChild4" presStyleCnt="0"/>
      <dgm:spPr/>
    </dgm:pt>
    <dgm:pt modelId="{6955E555-B42B-4DE2-8301-D0A5FB2F7BB1}" type="pres">
      <dgm:prSet presAssocID="{EB0603BD-57BF-49A9-A0DE-1A5BAED813D5}" presName="hierChild5" presStyleCnt="0"/>
      <dgm:spPr/>
    </dgm:pt>
    <dgm:pt modelId="{221D4D7C-8647-4619-B901-1C9FAEED8813}" type="pres">
      <dgm:prSet presAssocID="{EC116BB7-FA1D-4138-AD80-699D4344F0E3}" presName="hierChild3" presStyleCnt="0"/>
      <dgm:spPr/>
    </dgm:pt>
  </dgm:ptLst>
  <dgm:cxnLst>
    <dgm:cxn modelId="{3D7A95C6-3810-48DB-813F-13A995F0B187}" type="presOf" srcId="{EC116BB7-FA1D-4138-AD80-699D4344F0E3}" destId="{972CA4ED-A35B-4D46-9FA8-9EBA1D43895A}" srcOrd="1" destOrd="0" presId="urn:microsoft.com/office/officeart/2008/layout/NameandTitleOrganizationalChart"/>
    <dgm:cxn modelId="{5DF73F2A-C3C0-41F7-93F2-A747F6F1FE1A}" type="presOf" srcId="{92AA4DD0-2113-484C-A59B-DC424C80E706}" destId="{6F9E064C-5563-4A21-9EEA-0B0B10799C88}" srcOrd="0" destOrd="0" presId="urn:microsoft.com/office/officeart/2008/layout/NameandTitleOrganizationalChart"/>
    <dgm:cxn modelId="{EB673347-30AC-474F-B9D9-730029156548}" type="presOf" srcId="{14A63D5E-45C3-4A5B-9FAA-AA4B9901F878}" destId="{092A2422-FE8C-4992-B9D2-4675B85343A1}" srcOrd="0" destOrd="0" presId="urn:microsoft.com/office/officeart/2008/layout/NameandTitleOrganizationalChart"/>
    <dgm:cxn modelId="{F8052663-4154-47D7-BDD2-E224BC723C22}" srcId="{EC116BB7-FA1D-4138-AD80-699D4344F0E3}" destId="{A0E1425B-3D14-4D19-A09F-92C9A9859B6B}" srcOrd="0" destOrd="0" parTransId="{4ACF2A62-9CA1-4204-B69C-3BE17B05EA56}" sibTransId="{F160CC09-8DA4-4C29-AA01-8FB4AC8CBADD}"/>
    <dgm:cxn modelId="{FFC42202-362C-44C9-914C-8B5B1258E06F}" type="presOf" srcId="{A0E1425B-3D14-4D19-A09F-92C9A9859B6B}" destId="{7EE10475-3927-4F50-ACA9-CA99C24FFEAD}" srcOrd="0" destOrd="0" presId="urn:microsoft.com/office/officeart/2008/layout/NameandTitleOrganizationalChart"/>
    <dgm:cxn modelId="{E019C92C-352B-4A92-9474-3BC119AF39C5}" type="presOf" srcId="{3BB3A293-99B1-4137-BCE4-6E6E43B47872}" destId="{6E72AA10-16CE-4AF8-8734-87F5A657064A}" srcOrd="0" destOrd="0" presId="urn:microsoft.com/office/officeart/2008/layout/NameandTitleOrganizationalChart"/>
    <dgm:cxn modelId="{FE0ADAF7-D853-4EF4-8DA1-7DEC70748649}" srcId="{EC116BB7-FA1D-4138-AD80-699D4344F0E3}" destId="{EB0603BD-57BF-49A9-A0DE-1A5BAED813D5}" srcOrd="2" destOrd="0" parTransId="{3BB3A293-99B1-4137-BCE4-6E6E43B47872}" sibTransId="{92AA4DD0-2113-484C-A59B-DC424C80E706}"/>
    <dgm:cxn modelId="{EF98FDFD-FF23-421B-BA31-666577FEECA6}" type="presOf" srcId="{F160CC09-8DA4-4C29-AA01-8FB4AC8CBADD}" destId="{95D3CA98-CA77-4509-A2BB-3055D07D468D}" srcOrd="0" destOrd="0" presId="urn:microsoft.com/office/officeart/2008/layout/NameandTitleOrganizationalChart"/>
    <dgm:cxn modelId="{82FF0FF2-2584-42AB-8647-D7743D55588A}" type="presOf" srcId="{EC116BB7-FA1D-4138-AD80-699D4344F0E3}" destId="{8EAB1135-A01A-401E-B61D-5EE794C2730D}" srcOrd="0" destOrd="0" presId="urn:microsoft.com/office/officeart/2008/layout/NameandTitleOrganizationalChart"/>
    <dgm:cxn modelId="{5B05E323-CA3A-4047-A239-7AA3B23FED6B}" type="presOf" srcId="{308E365F-70B6-4757-8A64-7D78F0DF3C4E}" destId="{C62B3248-42F2-4F21-A713-356780367729}" srcOrd="0" destOrd="0" presId="urn:microsoft.com/office/officeart/2008/layout/NameandTitleOrganizationalChart"/>
    <dgm:cxn modelId="{D6D6E30E-D615-488E-B414-97AA51F94001}" srcId="{308E365F-70B6-4757-8A64-7D78F0DF3C4E}" destId="{EC116BB7-FA1D-4138-AD80-699D4344F0E3}" srcOrd="0" destOrd="0" parTransId="{0AD4C154-D40C-4ECC-9525-171E64C77EBC}" sibTransId="{CE70B0FF-DB9C-4409-8FB8-99AD4FD6DDBF}"/>
    <dgm:cxn modelId="{663625FE-D6E5-4778-85F4-70B3F3DC1488}" type="presOf" srcId="{EB0603BD-57BF-49A9-A0DE-1A5BAED813D5}" destId="{CC924BA6-A332-4C4F-8086-0DEDE37BC3CC}" srcOrd="1" destOrd="0" presId="urn:microsoft.com/office/officeart/2008/layout/NameandTitleOrganizationalChart"/>
    <dgm:cxn modelId="{6720C2BA-38D8-4427-9AB9-86493E8F219C}" type="presOf" srcId="{A0E1425B-3D14-4D19-A09F-92C9A9859B6B}" destId="{EA280985-585E-403E-8E08-C10826A28A87}" srcOrd="1" destOrd="0" presId="urn:microsoft.com/office/officeart/2008/layout/NameandTitleOrganizationalChart"/>
    <dgm:cxn modelId="{4B4F0CC6-F560-494B-AB5F-89DBE9D7EB8A}" type="presOf" srcId="{EB0603BD-57BF-49A9-A0DE-1A5BAED813D5}" destId="{5AE43800-7FA6-4734-BCCA-116D7E2964E7}" srcOrd="0" destOrd="0" presId="urn:microsoft.com/office/officeart/2008/layout/NameandTitleOrganizationalChart"/>
    <dgm:cxn modelId="{54C30462-E752-412A-B2E4-EAC65611FE8E}" type="presOf" srcId="{9E8DF44E-5F66-458C-828F-AECC2B34E758}" destId="{16275560-CC6A-4F7A-B19D-82B2F2C7F0BA}" srcOrd="0" destOrd="0" presId="urn:microsoft.com/office/officeart/2008/layout/NameandTitleOrganizationalChart"/>
    <dgm:cxn modelId="{7F257B86-AA66-4EDF-B68B-A374CC1B5257}" type="presOf" srcId="{CE70B0FF-DB9C-4409-8FB8-99AD4FD6DDBF}" destId="{E1E4B84E-55DE-402B-A280-60A14D78BD75}" srcOrd="0" destOrd="0" presId="urn:microsoft.com/office/officeart/2008/layout/NameandTitleOrganizationalChart"/>
    <dgm:cxn modelId="{A6F27003-0BE0-4121-8633-73E7F5DE53F8}" type="presOf" srcId="{CAC7BB9D-B187-45F9-A3C2-4277659D147B}" destId="{3400682A-FC29-4A01-939E-70D2C85F2366}" srcOrd="0" destOrd="0" presId="urn:microsoft.com/office/officeart/2008/layout/NameandTitleOrganizationalChart"/>
    <dgm:cxn modelId="{E7243187-797A-4351-8900-78725006676A}" type="presOf" srcId="{CAC7BB9D-B187-45F9-A3C2-4277659D147B}" destId="{670F6E2F-832B-4AB0-B330-29A44AC52983}" srcOrd="1" destOrd="0" presId="urn:microsoft.com/office/officeart/2008/layout/NameandTitleOrganizationalChart"/>
    <dgm:cxn modelId="{46C45ACB-3882-4308-94AC-6F3A5850B3AB}" type="presOf" srcId="{4ACF2A62-9CA1-4204-B69C-3BE17B05EA56}" destId="{DAE42258-B0B0-4ECF-AD4B-82ADD70A8B93}" srcOrd="0" destOrd="0" presId="urn:microsoft.com/office/officeart/2008/layout/NameandTitleOrganizationalChart"/>
    <dgm:cxn modelId="{AA3E55CD-FF6B-47C7-94BA-4C1BFAE44CC0}" srcId="{EC116BB7-FA1D-4138-AD80-699D4344F0E3}" destId="{CAC7BB9D-B187-45F9-A3C2-4277659D147B}" srcOrd="1" destOrd="0" parTransId="{9E8DF44E-5F66-458C-828F-AECC2B34E758}" sibTransId="{14A63D5E-45C3-4A5B-9FAA-AA4B9901F878}"/>
    <dgm:cxn modelId="{391AA59D-D9FC-4340-B68A-860E10F8CCCD}" type="presParOf" srcId="{C62B3248-42F2-4F21-A713-356780367729}" destId="{EBDBB596-1CB0-479E-A57C-F886518D4CA3}" srcOrd="0" destOrd="0" presId="urn:microsoft.com/office/officeart/2008/layout/NameandTitleOrganizationalChart"/>
    <dgm:cxn modelId="{8CA6256C-9090-40CB-A9D5-7E3231EE25B4}" type="presParOf" srcId="{EBDBB596-1CB0-479E-A57C-F886518D4CA3}" destId="{A7EDF0A4-2459-4A76-8AD4-AC3C7A1C8D63}" srcOrd="0" destOrd="0" presId="urn:microsoft.com/office/officeart/2008/layout/NameandTitleOrganizationalChart"/>
    <dgm:cxn modelId="{FC329544-47DD-4DFF-B0B7-6DBEA8114B1E}" type="presParOf" srcId="{A7EDF0A4-2459-4A76-8AD4-AC3C7A1C8D63}" destId="{8EAB1135-A01A-401E-B61D-5EE794C2730D}" srcOrd="0" destOrd="0" presId="urn:microsoft.com/office/officeart/2008/layout/NameandTitleOrganizationalChart"/>
    <dgm:cxn modelId="{301D3A98-8FD1-42CA-81D3-B9BD7E18C981}" type="presParOf" srcId="{A7EDF0A4-2459-4A76-8AD4-AC3C7A1C8D63}" destId="{E1E4B84E-55DE-402B-A280-60A14D78BD75}" srcOrd="1" destOrd="0" presId="urn:microsoft.com/office/officeart/2008/layout/NameandTitleOrganizationalChart"/>
    <dgm:cxn modelId="{1DCBA6E9-F96D-406C-A6D8-A60362807524}" type="presParOf" srcId="{A7EDF0A4-2459-4A76-8AD4-AC3C7A1C8D63}" destId="{972CA4ED-A35B-4D46-9FA8-9EBA1D43895A}" srcOrd="2" destOrd="0" presId="urn:microsoft.com/office/officeart/2008/layout/NameandTitleOrganizationalChart"/>
    <dgm:cxn modelId="{A1281583-8F7D-4ED0-87BE-EA44F1FA72D3}" type="presParOf" srcId="{EBDBB596-1CB0-479E-A57C-F886518D4CA3}" destId="{A8189A5A-CFE9-41CE-89BA-61B7271C413F}" srcOrd="1" destOrd="0" presId="urn:microsoft.com/office/officeart/2008/layout/NameandTitleOrganizationalChart"/>
    <dgm:cxn modelId="{5F73CFE9-33C1-4615-BB27-B2A3B378649B}" type="presParOf" srcId="{A8189A5A-CFE9-41CE-89BA-61B7271C413F}" destId="{DAE42258-B0B0-4ECF-AD4B-82ADD70A8B93}" srcOrd="0" destOrd="0" presId="urn:microsoft.com/office/officeart/2008/layout/NameandTitleOrganizationalChart"/>
    <dgm:cxn modelId="{5C04162C-4A23-49A1-AD26-06F2672FBB4A}" type="presParOf" srcId="{A8189A5A-CFE9-41CE-89BA-61B7271C413F}" destId="{A8F6566B-A7E3-4E86-9A79-347D60ACEBF3}" srcOrd="1" destOrd="0" presId="urn:microsoft.com/office/officeart/2008/layout/NameandTitleOrganizationalChart"/>
    <dgm:cxn modelId="{B61065F7-AE6E-40E4-8BF0-29D99349065C}" type="presParOf" srcId="{A8F6566B-A7E3-4E86-9A79-347D60ACEBF3}" destId="{4265A5EB-A457-4BEF-8265-659C6691C719}" srcOrd="0" destOrd="0" presId="urn:microsoft.com/office/officeart/2008/layout/NameandTitleOrganizationalChart"/>
    <dgm:cxn modelId="{5A034327-D51C-444E-B11B-55EAFAD7E946}" type="presParOf" srcId="{4265A5EB-A457-4BEF-8265-659C6691C719}" destId="{7EE10475-3927-4F50-ACA9-CA99C24FFEAD}" srcOrd="0" destOrd="0" presId="urn:microsoft.com/office/officeart/2008/layout/NameandTitleOrganizationalChart"/>
    <dgm:cxn modelId="{6607ACAF-3FA6-4D95-A6E0-4B4025904645}" type="presParOf" srcId="{4265A5EB-A457-4BEF-8265-659C6691C719}" destId="{95D3CA98-CA77-4509-A2BB-3055D07D468D}" srcOrd="1" destOrd="0" presId="urn:microsoft.com/office/officeart/2008/layout/NameandTitleOrganizationalChart"/>
    <dgm:cxn modelId="{AD41C90A-A290-4EBB-ABAA-847037949F65}" type="presParOf" srcId="{4265A5EB-A457-4BEF-8265-659C6691C719}" destId="{EA280985-585E-403E-8E08-C10826A28A87}" srcOrd="2" destOrd="0" presId="urn:microsoft.com/office/officeart/2008/layout/NameandTitleOrganizationalChart"/>
    <dgm:cxn modelId="{290DF962-B9EA-4FCC-AFAC-A52932918D71}" type="presParOf" srcId="{A8F6566B-A7E3-4E86-9A79-347D60ACEBF3}" destId="{945ED2C6-625C-4B98-B314-5D02850378B5}" srcOrd="1" destOrd="0" presId="urn:microsoft.com/office/officeart/2008/layout/NameandTitleOrganizationalChart"/>
    <dgm:cxn modelId="{50C7E87E-AB98-49FC-8256-EFBA7876C973}" type="presParOf" srcId="{A8F6566B-A7E3-4E86-9A79-347D60ACEBF3}" destId="{A7B2EB5D-ACF0-4A16-A452-9392F9092DF0}" srcOrd="2" destOrd="0" presId="urn:microsoft.com/office/officeart/2008/layout/NameandTitleOrganizationalChart"/>
    <dgm:cxn modelId="{58319807-861F-4C0E-B324-841CF1E607AD}" type="presParOf" srcId="{A8189A5A-CFE9-41CE-89BA-61B7271C413F}" destId="{16275560-CC6A-4F7A-B19D-82B2F2C7F0BA}" srcOrd="2" destOrd="0" presId="urn:microsoft.com/office/officeart/2008/layout/NameandTitleOrganizationalChart"/>
    <dgm:cxn modelId="{5C23ACC9-04C3-48C2-9408-5A8415644644}" type="presParOf" srcId="{A8189A5A-CFE9-41CE-89BA-61B7271C413F}" destId="{CE1BCFC1-A53A-4DA0-9DF3-3E3EB8338AA2}" srcOrd="3" destOrd="0" presId="urn:microsoft.com/office/officeart/2008/layout/NameandTitleOrganizationalChart"/>
    <dgm:cxn modelId="{E3690D66-C3A2-4B3E-A5D8-A7A6270CF696}" type="presParOf" srcId="{CE1BCFC1-A53A-4DA0-9DF3-3E3EB8338AA2}" destId="{4E99E6EB-3DD3-47D2-A244-589AFF893CD0}" srcOrd="0" destOrd="0" presId="urn:microsoft.com/office/officeart/2008/layout/NameandTitleOrganizationalChart"/>
    <dgm:cxn modelId="{E8DBB35B-93DE-4BF2-954C-ED2CB76D8888}" type="presParOf" srcId="{4E99E6EB-3DD3-47D2-A244-589AFF893CD0}" destId="{3400682A-FC29-4A01-939E-70D2C85F2366}" srcOrd="0" destOrd="0" presId="urn:microsoft.com/office/officeart/2008/layout/NameandTitleOrganizationalChart"/>
    <dgm:cxn modelId="{C57DFAFE-0204-4089-BD11-C84041CA7B90}" type="presParOf" srcId="{4E99E6EB-3DD3-47D2-A244-589AFF893CD0}" destId="{092A2422-FE8C-4992-B9D2-4675B85343A1}" srcOrd="1" destOrd="0" presId="urn:microsoft.com/office/officeart/2008/layout/NameandTitleOrganizationalChart"/>
    <dgm:cxn modelId="{F634FE1F-1527-47D0-A037-A8BEA9C09660}" type="presParOf" srcId="{4E99E6EB-3DD3-47D2-A244-589AFF893CD0}" destId="{670F6E2F-832B-4AB0-B330-29A44AC52983}" srcOrd="2" destOrd="0" presId="urn:microsoft.com/office/officeart/2008/layout/NameandTitleOrganizationalChart"/>
    <dgm:cxn modelId="{6D7634C5-0602-4D12-AD47-A8DEEE0B9237}" type="presParOf" srcId="{CE1BCFC1-A53A-4DA0-9DF3-3E3EB8338AA2}" destId="{4FDAF33A-34B7-430E-8FFA-F12BAB377A59}" srcOrd="1" destOrd="0" presId="urn:microsoft.com/office/officeart/2008/layout/NameandTitleOrganizationalChart"/>
    <dgm:cxn modelId="{54A27260-4525-454B-8517-F3F856C3C16B}" type="presParOf" srcId="{CE1BCFC1-A53A-4DA0-9DF3-3E3EB8338AA2}" destId="{099F8783-B769-4CE2-A95C-783701927701}" srcOrd="2" destOrd="0" presId="urn:microsoft.com/office/officeart/2008/layout/NameandTitleOrganizationalChart"/>
    <dgm:cxn modelId="{C5D8090E-D60F-47B2-A248-AF8564D36ADB}" type="presParOf" srcId="{A8189A5A-CFE9-41CE-89BA-61B7271C413F}" destId="{6E72AA10-16CE-4AF8-8734-87F5A657064A}" srcOrd="4" destOrd="0" presId="urn:microsoft.com/office/officeart/2008/layout/NameandTitleOrganizationalChart"/>
    <dgm:cxn modelId="{0A1B6E59-B7C9-407B-9A41-9B989F69406B}" type="presParOf" srcId="{A8189A5A-CFE9-41CE-89BA-61B7271C413F}" destId="{33018562-87C2-4207-88A6-B137646D04B1}" srcOrd="5" destOrd="0" presId="urn:microsoft.com/office/officeart/2008/layout/NameandTitleOrganizationalChart"/>
    <dgm:cxn modelId="{8790EAF6-D963-4BB6-86DB-45A8C1CF81CE}" type="presParOf" srcId="{33018562-87C2-4207-88A6-B137646D04B1}" destId="{7F2D5ACD-AECC-42C7-BE11-DB88E1FB1991}" srcOrd="0" destOrd="0" presId="urn:microsoft.com/office/officeart/2008/layout/NameandTitleOrganizationalChart"/>
    <dgm:cxn modelId="{369D9F59-E112-4C18-B39D-76067DDE69E1}" type="presParOf" srcId="{7F2D5ACD-AECC-42C7-BE11-DB88E1FB1991}" destId="{5AE43800-7FA6-4734-BCCA-116D7E2964E7}" srcOrd="0" destOrd="0" presId="urn:microsoft.com/office/officeart/2008/layout/NameandTitleOrganizationalChart"/>
    <dgm:cxn modelId="{49441DCC-6149-4456-9A70-721EF77E0919}" type="presParOf" srcId="{7F2D5ACD-AECC-42C7-BE11-DB88E1FB1991}" destId="{6F9E064C-5563-4A21-9EEA-0B0B10799C88}" srcOrd="1" destOrd="0" presId="urn:microsoft.com/office/officeart/2008/layout/NameandTitleOrganizationalChart"/>
    <dgm:cxn modelId="{F6A6DE58-94F5-4EB4-A238-1DDADDC82092}" type="presParOf" srcId="{7F2D5ACD-AECC-42C7-BE11-DB88E1FB1991}" destId="{CC924BA6-A332-4C4F-8086-0DEDE37BC3CC}" srcOrd="2" destOrd="0" presId="urn:microsoft.com/office/officeart/2008/layout/NameandTitleOrganizationalChart"/>
    <dgm:cxn modelId="{92BE52BF-12A1-45E0-8153-ACFD4CBE9EB0}" type="presParOf" srcId="{33018562-87C2-4207-88A6-B137646D04B1}" destId="{65ABE97A-DEAC-49BA-90C8-20323D697DE9}" srcOrd="1" destOrd="0" presId="urn:microsoft.com/office/officeart/2008/layout/NameandTitleOrganizationalChart"/>
    <dgm:cxn modelId="{B4758CA0-B7F5-4EE6-9198-D11ABC79C687}" type="presParOf" srcId="{33018562-87C2-4207-88A6-B137646D04B1}" destId="{6955E555-B42B-4DE2-8301-D0A5FB2F7BB1}" srcOrd="2" destOrd="0" presId="urn:microsoft.com/office/officeart/2008/layout/NameandTitleOrganizationalChart"/>
    <dgm:cxn modelId="{698C7B05-AC8B-42EC-A087-6B161ECB568C}" type="presParOf" srcId="{EBDBB596-1CB0-479E-A57C-F886518D4CA3}" destId="{221D4D7C-8647-4619-B901-1C9FAEED8813}"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2AA10-16CE-4AF8-8734-87F5A657064A}">
      <dsp:nvSpPr>
        <dsp:cNvPr id="0" name=""/>
        <dsp:cNvSpPr/>
      </dsp:nvSpPr>
      <dsp:spPr>
        <a:xfrm>
          <a:off x="5257800" y="1498208"/>
          <a:ext cx="3716094" cy="1248539"/>
        </a:xfrm>
        <a:custGeom>
          <a:avLst/>
          <a:gdLst/>
          <a:ahLst/>
          <a:cxnLst/>
          <a:rect l="0" t="0" r="0" b="0"/>
          <a:pathLst>
            <a:path>
              <a:moveTo>
                <a:pt x="0" y="0"/>
              </a:moveTo>
              <a:lnTo>
                <a:pt x="0" y="929442"/>
              </a:lnTo>
              <a:lnTo>
                <a:pt x="3716094" y="929442"/>
              </a:lnTo>
              <a:lnTo>
                <a:pt x="3716094" y="1248539"/>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275560-CC6A-4F7A-B19D-82B2F2C7F0BA}">
      <dsp:nvSpPr>
        <dsp:cNvPr id="0" name=""/>
        <dsp:cNvSpPr/>
      </dsp:nvSpPr>
      <dsp:spPr>
        <a:xfrm>
          <a:off x="5212080" y="1498208"/>
          <a:ext cx="91440" cy="1186743"/>
        </a:xfrm>
        <a:custGeom>
          <a:avLst/>
          <a:gdLst/>
          <a:ahLst/>
          <a:cxnLst/>
          <a:rect l="0" t="0" r="0" b="0"/>
          <a:pathLst>
            <a:path>
              <a:moveTo>
                <a:pt x="45720" y="0"/>
              </a:moveTo>
              <a:lnTo>
                <a:pt x="45720" y="867645"/>
              </a:lnTo>
              <a:lnTo>
                <a:pt x="46208" y="867645"/>
              </a:lnTo>
              <a:lnTo>
                <a:pt x="46208" y="1186743"/>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E42258-B0B0-4ECF-AD4B-82ADD70A8B93}">
      <dsp:nvSpPr>
        <dsp:cNvPr id="0" name=""/>
        <dsp:cNvSpPr/>
      </dsp:nvSpPr>
      <dsp:spPr>
        <a:xfrm>
          <a:off x="1428158" y="1498208"/>
          <a:ext cx="3829641" cy="1255121"/>
        </a:xfrm>
        <a:custGeom>
          <a:avLst/>
          <a:gdLst/>
          <a:ahLst/>
          <a:cxnLst/>
          <a:rect l="0" t="0" r="0" b="0"/>
          <a:pathLst>
            <a:path>
              <a:moveTo>
                <a:pt x="3829641" y="0"/>
              </a:moveTo>
              <a:lnTo>
                <a:pt x="3829641" y="936023"/>
              </a:lnTo>
              <a:lnTo>
                <a:pt x="0" y="936023"/>
              </a:lnTo>
              <a:lnTo>
                <a:pt x="0" y="1255121"/>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AB1135-A01A-401E-B61D-5EE794C2730D}">
      <dsp:nvSpPr>
        <dsp:cNvPr id="0" name=""/>
        <dsp:cNvSpPr/>
      </dsp:nvSpPr>
      <dsp:spPr>
        <a:xfrm>
          <a:off x="2549676" y="871770"/>
          <a:ext cx="5416246" cy="626438"/>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92978" numCol="1" spcCol="1270" anchor="ctr" anchorCtr="0">
          <a:noAutofit/>
        </a:bodyPr>
        <a:lstStyle/>
        <a:p>
          <a:pPr lvl="0" algn="ctr" defTabSz="1200150">
            <a:lnSpc>
              <a:spcPct val="90000"/>
            </a:lnSpc>
            <a:spcBef>
              <a:spcPct val="0"/>
            </a:spcBef>
            <a:spcAft>
              <a:spcPct val="35000"/>
            </a:spcAft>
          </a:pPr>
          <a:r>
            <a:rPr lang="en-US" sz="2700" kern="1200" dirty="0"/>
            <a:t>Irritable Bowel Syndrome </a:t>
          </a:r>
        </a:p>
      </dsp:txBody>
      <dsp:txXfrm>
        <a:off x="2549676" y="871770"/>
        <a:ext cx="5416246" cy="626438"/>
      </dsp:txXfrm>
    </dsp:sp>
    <dsp:sp modelId="{E1E4B84E-55DE-402B-A280-60A14D78BD75}">
      <dsp:nvSpPr>
        <dsp:cNvPr id="0" name=""/>
        <dsp:cNvSpPr/>
      </dsp:nvSpPr>
      <dsp:spPr>
        <a:xfrm>
          <a:off x="4069196" y="1393938"/>
          <a:ext cx="2377191" cy="644681"/>
        </a:xfrm>
        <a:prstGeom prst="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15875" rIns="63500" bIns="15875" numCol="1" spcCol="1270" anchor="ctr" anchorCtr="0">
          <a:noAutofit/>
        </a:bodyPr>
        <a:lstStyle/>
        <a:p>
          <a:pPr lvl="0" algn="ctr" defTabSz="1111250">
            <a:lnSpc>
              <a:spcPct val="90000"/>
            </a:lnSpc>
            <a:spcBef>
              <a:spcPct val="0"/>
            </a:spcBef>
            <a:spcAft>
              <a:spcPct val="35000"/>
            </a:spcAft>
          </a:pPr>
          <a:r>
            <a:rPr lang="en-US" sz="2500" kern="1200" dirty="0"/>
            <a:t>Treatment</a:t>
          </a:r>
        </a:p>
      </dsp:txBody>
      <dsp:txXfrm>
        <a:off x="4069196" y="1393938"/>
        <a:ext cx="2377191" cy="644681"/>
      </dsp:txXfrm>
    </dsp:sp>
    <dsp:sp modelId="{7EE10475-3927-4F50-ACA9-CA99C24FFEAD}">
      <dsp:nvSpPr>
        <dsp:cNvPr id="0" name=""/>
        <dsp:cNvSpPr/>
      </dsp:nvSpPr>
      <dsp:spPr>
        <a:xfrm>
          <a:off x="107496" y="2753329"/>
          <a:ext cx="2641324" cy="852810"/>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92978" numCol="1" spcCol="1270" anchor="ctr" anchorCtr="0">
          <a:noAutofit/>
        </a:bodyPr>
        <a:lstStyle/>
        <a:p>
          <a:pPr lvl="0" algn="ctr" defTabSz="1200150">
            <a:lnSpc>
              <a:spcPct val="90000"/>
            </a:lnSpc>
            <a:spcBef>
              <a:spcPct val="0"/>
            </a:spcBef>
            <a:spcAft>
              <a:spcPct val="35000"/>
            </a:spcAft>
          </a:pPr>
          <a:r>
            <a:rPr lang="en-US" sz="2700" kern="1200" dirty="0"/>
            <a:t>Abdominal Pain</a:t>
          </a:r>
        </a:p>
      </dsp:txBody>
      <dsp:txXfrm>
        <a:off x="107496" y="2753329"/>
        <a:ext cx="2641324" cy="852810"/>
      </dsp:txXfrm>
    </dsp:sp>
    <dsp:sp modelId="{95D3CA98-CA77-4509-A2BB-3055D07D468D}">
      <dsp:nvSpPr>
        <dsp:cNvPr id="0" name=""/>
        <dsp:cNvSpPr/>
      </dsp:nvSpPr>
      <dsp:spPr>
        <a:xfrm>
          <a:off x="1001349" y="3401568"/>
          <a:ext cx="2377191" cy="1876502"/>
        </a:xfrm>
        <a:prstGeom prst="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lvl="0" algn="r" defTabSz="711200">
            <a:lnSpc>
              <a:spcPct val="90000"/>
            </a:lnSpc>
            <a:spcBef>
              <a:spcPct val="0"/>
            </a:spcBef>
            <a:spcAft>
              <a:spcPct val="35000"/>
            </a:spcAft>
          </a:pPr>
          <a:r>
            <a:rPr lang="en-US" sz="1600" b="1" kern="1200" dirty="0" err="1"/>
            <a:t>Antispasmotics</a:t>
          </a:r>
          <a:r>
            <a:rPr lang="en-US" sz="1600" kern="1200" dirty="0"/>
            <a:t/>
          </a:r>
          <a:br>
            <a:rPr lang="en-US" sz="1600" kern="1200" dirty="0"/>
          </a:br>
          <a:r>
            <a:rPr lang="en-US" sz="1600" kern="1200" dirty="0" err="1"/>
            <a:t>Dicyclomine</a:t>
          </a:r>
          <a:r>
            <a:rPr lang="en-US" sz="1600" kern="1200" dirty="0"/>
            <a:t> (</a:t>
          </a:r>
          <a:r>
            <a:rPr lang="en-US" sz="1600" kern="1200" dirty="0" err="1"/>
            <a:t>Bentylol</a:t>
          </a:r>
          <a:r>
            <a:rPr lang="en-US" sz="1600" kern="1200" dirty="0"/>
            <a:t>®)</a:t>
          </a:r>
        </a:p>
        <a:p>
          <a:pPr lvl="0" algn="r" defTabSz="711200">
            <a:lnSpc>
              <a:spcPct val="90000"/>
            </a:lnSpc>
            <a:spcBef>
              <a:spcPct val="0"/>
            </a:spcBef>
            <a:spcAft>
              <a:spcPct val="35000"/>
            </a:spcAft>
          </a:pPr>
          <a:r>
            <a:rPr lang="en-US" sz="1600" kern="1200" dirty="0"/>
            <a:t>Hyoscine (</a:t>
          </a:r>
          <a:r>
            <a:rPr lang="en-US" sz="1600" kern="1200" dirty="0" err="1"/>
            <a:t>Buscopan</a:t>
          </a:r>
          <a:r>
            <a:rPr lang="en-US" sz="1600" kern="1200" dirty="0"/>
            <a:t>® </a:t>
          </a:r>
        </a:p>
        <a:p>
          <a:pPr lvl="0" algn="r" defTabSz="711200">
            <a:lnSpc>
              <a:spcPct val="90000"/>
            </a:lnSpc>
            <a:spcBef>
              <a:spcPct val="0"/>
            </a:spcBef>
            <a:spcAft>
              <a:spcPct val="35000"/>
            </a:spcAft>
          </a:pPr>
          <a:r>
            <a:rPr lang="en-US" sz="1600" kern="1200" dirty="0" err="1"/>
            <a:t>Pinaverium</a:t>
          </a:r>
          <a:r>
            <a:rPr lang="en-US" sz="1600" kern="1200" dirty="0"/>
            <a:t> (</a:t>
          </a:r>
          <a:r>
            <a:rPr lang="en-US" sz="1600" kern="1200" dirty="0" err="1"/>
            <a:t>Dicetel</a:t>
          </a:r>
          <a:r>
            <a:rPr lang="en-US" sz="1600" kern="1200" dirty="0"/>
            <a:t>®)</a:t>
          </a:r>
        </a:p>
        <a:p>
          <a:pPr lvl="0" algn="r" defTabSz="711200">
            <a:lnSpc>
              <a:spcPct val="90000"/>
            </a:lnSpc>
            <a:spcBef>
              <a:spcPct val="0"/>
            </a:spcBef>
            <a:spcAft>
              <a:spcPct val="35000"/>
            </a:spcAft>
          </a:pPr>
          <a:r>
            <a:rPr lang="en-US" sz="1600" kern="1200" dirty="0" err="1"/>
            <a:t>Trimebutine</a:t>
          </a:r>
          <a:r>
            <a:rPr lang="en-US" sz="1600" kern="1200" dirty="0"/>
            <a:t> (</a:t>
          </a:r>
          <a:r>
            <a:rPr lang="en-US" sz="1600" kern="1200" dirty="0" err="1"/>
            <a:t>Modulon</a:t>
          </a:r>
          <a:r>
            <a:rPr lang="en-US" sz="1600" kern="1200" dirty="0"/>
            <a:t>®)</a:t>
          </a:r>
        </a:p>
      </dsp:txBody>
      <dsp:txXfrm>
        <a:off x="1001349" y="3401568"/>
        <a:ext cx="2377191" cy="1876502"/>
      </dsp:txXfrm>
    </dsp:sp>
    <dsp:sp modelId="{3400682A-FC29-4A01-939E-70D2C85F2366}">
      <dsp:nvSpPr>
        <dsp:cNvPr id="0" name=""/>
        <dsp:cNvSpPr/>
      </dsp:nvSpPr>
      <dsp:spPr>
        <a:xfrm>
          <a:off x="3937626" y="2684951"/>
          <a:ext cx="2641324" cy="834526"/>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92978" numCol="1" spcCol="1270" anchor="ctr" anchorCtr="0">
          <a:noAutofit/>
        </a:bodyPr>
        <a:lstStyle/>
        <a:p>
          <a:pPr lvl="0" algn="ctr" defTabSz="1200150">
            <a:lnSpc>
              <a:spcPct val="90000"/>
            </a:lnSpc>
            <a:spcBef>
              <a:spcPct val="0"/>
            </a:spcBef>
            <a:spcAft>
              <a:spcPct val="35000"/>
            </a:spcAft>
          </a:pPr>
          <a:r>
            <a:rPr lang="en-US" sz="2700" kern="1200" dirty="0"/>
            <a:t>Diarrhea </a:t>
          </a:r>
        </a:p>
      </dsp:txBody>
      <dsp:txXfrm>
        <a:off x="3937626" y="2684951"/>
        <a:ext cx="2641324" cy="834526"/>
      </dsp:txXfrm>
    </dsp:sp>
    <dsp:sp modelId="{092A2422-FE8C-4992-B9D2-4675B85343A1}">
      <dsp:nvSpPr>
        <dsp:cNvPr id="0" name=""/>
        <dsp:cNvSpPr/>
      </dsp:nvSpPr>
      <dsp:spPr>
        <a:xfrm>
          <a:off x="4250051" y="3337751"/>
          <a:ext cx="3342022" cy="1769714"/>
        </a:xfrm>
        <a:prstGeom prst="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lvl="0" algn="r" defTabSz="711200">
            <a:lnSpc>
              <a:spcPct val="90000"/>
            </a:lnSpc>
            <a:spcBef>
              <a:spcPct val="0"/>
            </a:spcBef>
            <a:spcAft>
              <a:spcPct val="35000"/>
            </a:spcAft>
          </a:pPr>
          <a:r>
            <a:rPr lang="en-US" sz="1600" kern="1200" dirty="0" err="1"/>
            <a:t>Loperamide</a:t>
          </a:r>
          <a:r>
            <a:rPr lang="en-US" sz="1600" kern="1200" dirty="0"/>
            <a:t> (</a:t>
          </a:r>
          <a:r>
            <a:rPr lang="en-US" sz="1600" kern="1200" dirty="0" err="1"/>
            <a:t>Immodium</a:t>
          </a:r>
          <a:r>
            <a:rPr lang="en-US" sz="1600" kern="1200" dirty="0"/>
            <a:t>®)</a:t>
          </a:r>
        </a:p>
        <a:p>
          <a:pPr lvl="0" algn="r" defTabSz="711200">
            <a:lnSpc>
              <a:spcPct val="90000"/>
            </a:lnSpc>
            <a:spcBef>
              <a:spcPct val="0"/>
            </a:spcBef>
            <a:spcAft>
              <a:spcPct val="35000"/>
            </a:spcAft>
          </a:pPr>
          <a:r>
            <a:rPr lang="en-US" sz="1600" kern="1200" dirty="0" err="1"/>
            <a:t>Diphenoxylate</a:t>
          </a:r>
          <a:r>
            <a:rPr lang="en-US" sz="1600" kern="1200" dirty="0"/>
            <a:t>/atropine (</a:t>
          </a:r>
          <a:r>
            <a:rPr lang="en-US" sz="1600" kern="1200" dirty="0" err="1"/>
            <a:t>Lomotil</a:t>
          </a:r>
          <a:r>
            <a:rPr lang="en-US" sz="1600" kern="1200" dirty="0"/>
            <a:t>®</a:t>
          </a:r>
        </a:p>
        <a:p>
          <a:pPr lvl="0" algn="r" defTabSz="711200">
            <a:lnSpc>
              <a:spcPct val="90000"/>
            </a:lnSpc>
            <a:spcBef>
              <a:spcPct val="0"/>
            </a:spcBef>
            <a:spcAft>
              <a:spcPct val="35000"/>
            </a:spcAft>
          </a:pPr>
          <a:r>
            <a:rPr lang="en-US" sz="1600" kern="1200" dirty="0"/>
            <a:t>Cholestyramine (</a:t>
          </a:r>
          <a:r>
            <a:rPr lang="en-US" sz="1600" kern="1200" dirty="0" err="1"/>
            <a:t>Olestyr</a:t>
          </a:r>
          <a:r>
            <a:rPr lang="en-US" sz="1600" kern="1200" dirty="0"/>
            <a:t>®)</a:t>
          </a:r>
        </a:p>
        <a:p>
          <a:pPr lvl="0" algn="r" defTabSz="711200">
            <a:lnSpc>
              <a:spcPct val="90000"/>
            </a:lnSpc>
            <a:spcBef>
              <a:spcPct val="0"/>
            </a:spcBef>
            <a:spcAft>
              <a:spcPct val="35000"/>
            </a:spcAft>
          </a:pPr>
          <a:r>
            <a:rPr lang="en-US" sz="1600" b="1" kern="1200" dirty="0" err="1"/>
            <a:t>Eluxadoline</a:t>
          </a:r>
          <a:r>
            <a:rPr lang="en-US" sz="1600" b="1" kern="1200" dirty="0"/>
            <a:t> (</a:t>
          </a:r>
          <a:r>
            <a:rPr lang="en-US" sz="1600" b="1" kern="1200" dirty="0" err="1"/>
            <a:t>Viberzi</a:t>
          </a:r>
          <a:r>
            <a:rPr lang="en-US" sz="1600" b="1" kern="1200" dirty="0"/>
            <a:t>®)</a:t>
          </a:r>
        </a:p>
        <a:p>
          <a:pPr lvl="0" algn="r" defTabSz="711200">
            <a:lnSpc>
              <a:spcPct val="90000"/>
            </a:lnSpc>
            <a:spcBef>
              <a:spcPct val="0"/>
            </a:spcBef>
            <a:spcAft>
              <a:spcPct val="35000"/>
            </a:spcAft>
          </a:pPr>
          <a:r>
            <a:rPr lang="en-US" sz="1600" b="1" kern="1200" dirty="0" err="1"/>
            <a:t>Rifaxamin</a:t>
          </a:r>
          <a:r>
            <a:rPr lang="en-US" sz="1600" b="1" kern="1200" dirty="0"/>
            <a:t> (</a:t>
          </a:r>
          <a:r>
            <a:rPr lang="en-US" sz="1600" b="1" kern="1200" dirty="0" err="1"/>
            <a:t>Zaxine</a:t>
          </a:r>
          <a:r>
            <a:rPr lang="en-US" sz="1600" b="1" kern="1200" dirty="0"/>
            <a:t>®) </a:t>
          </a:r>
        </a:p>
      </dsp:txBody>
      <dsp:txXfrm>
        <a:off x="4250051" y="3337751"/>
        <a:ext cx="3342022" cy="1769714"/>
      </dsp:txXfrm>
    </dsp:sp>
    <dsp:sp modelId="{5AE43800-7FA6-4734-BCCA-116D7E2964E7}">
      <dsp:nvSpPr>
        <dsp:cNvPr id="0" name=""/>
        <dsp:cNvSpPr/>
      </dsp:nvSpPr>
      <dsp:spPr>
        <a:xfrm>
          <a:off x="7653232" y="2746748"/>
          <a:ext cx="2641324" cy="780808"/>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92978" numCol="1" spcCol="1270" anchor="ctr" anchorCtr="0">
          <a:noAutofit/>
        </a:bodyPr>
        <a:lstStyle/>
        <a:p>
          <a:pPr lvl="0" algn="ctr" defTabSz="1200150">
            <a:lnSpc>
              <a:spcPct val="90000"/>
            </a:lnSpc>
            <a:spcBef>
              <a:spcPct val="0"/>
            </a:spcBef>
            <a:spcAft>
              <a:spcPct val="35000"/>
            </a:spcAft>
          </a:pPr>
          <a:r>
            <a:rPr lang="en-US" sz="2700" kern="1200" dirty="0"/>
            <a:t>Constipation</a:t>
          </a:r>
        </a:p>
      </dsp:txBody>
      <dsp:txXfrm>
        <a:off x="7653232" y="2746748"/>
        <a:ext cx="2641324" cy="780808"/>
      </dsp:txXfrm>
    </dsp:sp>
    <dsp:sp modelId="{6F9E064C-5563-4A21-9EEA-0B0B10799C88}">
      <dsp:nvSpPr>
        <dsp:cNvPr id="0" name=""/>
        <dsp:cNvSpPr/>
      </dsp:nvSpPr>
      <dsp:spPr>
        <a:xfrm>
          <a:off x="8398663" y="3380903"/>
          <a:ext cx="2028053" cy="2547100"/>
        </a:xfrm>
        <a:prstGeom prst="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lvl="0" algn="r" defTabSz="711200">
            <a:lnSpc>
              <a:spcPct val="90000"/>
            </a:lnSpc>
            <a:spcBef>
              <a:spcPct val="0"/>
            </a:spcBef>
            <a:spcAft>
              <a:spcPct val="35000"/>
            </a:spcAft>
          </a:pPr>
          <a:r>
            <a:rPr lang="en-US" sz="1600" kern="1200" dirty="0"/>
            <a:t>Psyllium + Fluids</a:t>
          </a:r>
        </a:p>
        <a:p>
          <a:pPr lvl="0" algn="r" defTabSz="711200">
            <a:lnSpc>
              <a:spcPct val="90000"/>
            </a:lnSpc>
            <a:spcBef>
              <a:spcPct val="0"/>
            </a:spcBef>
            <a:spcAft>
              <a:spcPct val="35000"/>
            </a:spcAft>
          </a:pPr>
          <a:r>
            <a:rPr lang="en-US" sz="1600" kern="1200" dirty="0"/>
            <a:t>PEG</a:t>
          </a:r>
        </a:p>
        <a:p>
          <a:pPr lvl="0" algn="r" defTabSz="711200">
            <a:lnSpc>
              <a:spcPct val="90000"/>
            </a:lnSpc>
            <a:spcBef>
              <a:spcPct val="0"/>
            </a:spcBef>
            <a:spcAft>
              <a:spcPct val="35000"/>
            </a:spcAft>
          </a:pPr>
          <a:r>
            <a:rPr lang="en-US" sz="1600" kern="1200" dirty="0"/>
            <a:t>Senna/</a:t>
          </a:r>
          <a:r>
            <a:rPr lang="en-US" sz="1600" kern="1200" dirty="0" err="1"/>
            <a:t>bisacodyl</a:t>
          </a:r>
          <a:endParaRPr lang="en-US" sz="1600" kern="1200" dirty="0"/>
        </a:p>
        <a:p>
          <a:pPr lvl="0" algn="r" defTabSz="711200">
            <a:lnSpc>
              <a:spcPct val="90000"/>
            </a:lnSpc>
            <a:spcBef>
              <a:spcPct val="0"/>
            </a:spcBef>
            <a:spcAft>
              <a:spcPct val="35000"/>
            </a:spcAft>
          </a:pPr>
          <a:r>
            <a:rPr lang="en-US" sz="1600" b="1" kern="1200" dirty="0" err="1"/>
            <a:t>Lubiprostone</a:t>
          </a:r>
          <a:r>
            <a:rPr lang="en-US" sz="1600" b="1" kern="1200" dirty="0"/>
            <a:t>*</a:t>
          </a:r>
        </a:p>
        <a:p>
          <a:pPr lvl="0" algn="r" defTabSz="711200">
            <a:lnSpc>
              <a:spcPct val="90000"/>
            </a:lnSpc>
            <a:spcBef>
              <a:spcPct val="0"/>
            </a:spcBef>
            <a:spcAft>
              <a:spcPct val="35000"/>
            </a:spcAft>
          </a:pPr>
          <a:r>
            <a:rPr lang="en-US" sz="1600" b="1" kern="1200" dirty="0" err="1"/>
            <a:t>Linaclotide</a:t>
          </a:r>
          <a:endParaRPr lang="en-US" sz="1600" b="1" kern="1200" dirty="0"/>
        </a:p>
        <a:p>
          <a:pPr lvl="0" algn="r" defTabSz="711200">
            <a:lnSpc>
              <a:spcPct val="90000"/>
            </a:lnSpc>
            <a:spcBef>
              <a:spcPct val="0"/>
            </a:spcBef>
            <a:spcAft>
              <a:spcPct val="35000"/>
            </a:spcAft>
          </a:pPr>
          <a:r>
            <a:rPr lang="en-US" sz="1600" b="1" kern="1200" dirty="0" err="1"/>
            <a:t>Plecanatide</a:t>
          </a:r>
          <a:r>
            <a:rPr lang="en-US" sz="1600" b="1" kern="1200" dirty="0"/>
            <a:t>*</a:t>
          </a:r>
        </a:p>
        <a:p>
          <a:pPr lvl="0" algn="r" defTabSz="711200">
            <a:lnSpc>
              <a:spcPct val="90000"/>
            </a:lnSpc>
            <a:spcBef>
              <a:spcPct val="0"/>
            </a:spcBef>
            <a:spcAft>
              <a:spcPct val="35000"/>
            </a:spcAft>
          </a:pPr>
          <a:r>
            <a:rPr lang="en-US" sz="1600" b="1" kern="1200" dirty="0" err="1"/>
            <a:t>Tenapanor</a:t>
          </a:r>
          <a:endParaRPr lang="en-US" sz="1600" b="1" kern="1200" dirty="0"/>
        </a:p>
        <a:p>
          <a:pPr lvl="0" algn="r" defTabSz="711200">
            <a:lnSpc>
              <a:spcPct val="90000"/>
            </a:lnSpc>
            <a:spcBef>
              <a:spcPct val="0"/>
            </a:spcBef>
            <a:spcAft>
              <a:spcPct val="35000"/>
            </a:spcAft>
          </a:pPr>
          <a:r>
            <a:rPr lang="en-US" sz="1600" b="1" kern="1200" dirty="0">
              <a:solidFill>
                <a:schemeClr val="bg1">
                  <a:lumMod val="65000"/>
                </a:schemeClr>
              </a:solidFill>
            </a:rPr>
            <a:t>?</a:t>
          </a:r>
          <a:r>
            <a:rPr lang="en-US" sz="1600" b="1" kern="1200" dirty="0" err="1">
              <a:solidFill>
                <a:schemeClr val="bg1">
                  <a:lumMod val="65000"/>
                </a:schemeClr>
              </a:solidFill>
            </a:rPr>
            <a:t>Prucalopride</a:t>
          </a:r>
          <a:endParaRPr lang="en-US" sz="1600" b="1" kern="1200" dirty="0">
            <a:solidFill>
              <a:schemeClr val="bg1">
                <a:lumMod val="65000"/>
              </a:schemeClr>
            </a:solidFill>
          </a:endParaRPr>
        </a:p>
      </dsp:txBody>
      <dsp:txXfrm>
        <a:off x="8398663" y="3380903"/>
        <a:ext cx="2028053" cy="2547100"/>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18641-F25E-4256-B19A-8F3A47E46BBD}"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65CC6-39B8-4874-9645-7BEEEC8FEBEE}" type="slidenum">
              <a:rPr lang="en-US" smtClean="0"/>
              <a:t>‹#›</a:t>
            </a:fld>
            <a:endParaRPr lang="en-US"/>
          </a:p>
        </p:txBody>
      </p:sp>
    </p:spTree>
    <p:extLst>
      <p:ext uri="{BB962C8B-B14F-4D97-AF65-F5344CB8AC3E}">
        <p14:creationId xmlns:p14="http://schemas.microsoft.com/office/powerpoint/2010/main" val="98944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n.wikipedia.org/wiki/Mucosa" TargetMode="External"/><Relationship Id="rId3" Type="http://schemas.openxmlformats.org/officeDocument/2006/relationships/hyperlink" Target="https://en.wikipedia.org/wiki/American_and_British_English_spelling_differences#ae_and_oe" TargetMode="External"/><Relationship Id="rId7" Type="http://schemas.openxmlformats.org/officeDocument/2006/relationships/hyperlink" Target="https://en.wikipedia.org/wiki/Neutrophil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en.wikipedia.org/wiki/Human_feces" TargetMode="External"/><Relationship Id="rId11" Type="http://schemas.openxmlformats.org/officeDocument/2006/relationships/hyperlink" Target="https://en.wikipedia.org/wiki/White_blood_cell" TargetMode="External"/><Relationship Id="rId5" Type="http://schemas.openxmlformats.org/officeDocument/2006/relationships/hyperlink" Target="https://en.wikipedia.org/wiki/Calprotectin" TargetMode="External"/><Relationship Id="rId10" Type="http://schemas.openxmlformats.org/officeDocument/2006/relationships/hyperlink" Target="https://en.wikipedia.org/wiki/Colonoscopy" TargetMode="External"/><Relationship Id="rId4" Type="http://schemas.openxmlformats.org/officeDocument/2006/relationships/hyperlink" Target="https://en.wikipedia.org/wiki/Stool_test" TargetMode="External"/><Relationship Id="rId9" Type="http://schemas.openxmlformats.org/officeDocument/2006/relationships/hyperlink" Target="https://en.wikipedia.org/wiki/Inflammatory_bowel_diseas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started…..what kind of poop is this?  </a:t>
            </a:r>
            <a:r>
              <a:rPr lang="en-US" dirty="0" err="1"/>
              <a:t>Slido</a:t>
            </a:r>
            <a:r>
              <a:rPr lang="en-US" dirty="0"/>
              <a:t> question</a:t>
            </a:r>
          </a:p>
        </p:txBody>
      </p:sp>
      <p:sp>
        <p:nvSpPr>
          <p:cNvPr id="4" name="Slide Number Placeholder 3"/>
          <p:cNvSpPr>
            <a:spLocks noGrp="1"/>
          </p:cNvSpPr>
          <p:nvPr>
            <p:ph type="sldNum" sz="quarter" idx="5"/>
          </p:nvPr>
        </p:nvSpPr>
        <p:spPr/>
        <p:txBody>
          <a:bodyPr/>
          <a:lstStyle/>
          <a:p>
            <a:fld id="{E304884E-64A1-E44C-A4DE-A592058A0FD0}" type="slidenum">
              <a:rPr lang="en-US" smtClean="0"/>
              <a:t>4</a:t>
            </a:fld>
            <a:endParaRPr lang="en-US"/>
          </a:p>
        </p:txBody>
      </p:sp>
    </p:spTree>
    <p:extLst>
      <p:ext uri="{BB962C8B-B14F-4D97-AF65-F5344CB8AC3E}">
        <p14:creationId xmlns:p14="http://schemas.microsoft.com/office/powerpoint/2010/main" val="3682629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little different than the previous algorithm – this was starts with celiac and colonoscopy if &gt;50 then advises Metamucil and peppermint oil and </a:t>
            </a:r>
            <a:r>
              <a:rPr lang="en-US" dirty="0" err="1"/>
              <a:t>dicetel</a:t>
            </a:r>
            <a:r>
              <a:rPr lang="en-US" dirty="0"/>
              <a:t> and then goes on to focus on predominant bowel habit </a:t>
            </a:r>
          </a:p>
        </p:txBody>
      </p:sp>
      <p:sp>
        <p:nvSpPr>
          <p:cNvPr id="4" name="Slide Number Placeholder 3"/>
          <p:cNvSpPr>
            <a:spLocks noGrp="1"/>
          </p:cNvSpPr>
          <p:nvPr>
            <p:ph type="sldNum" sz="quarter" idx="5"/>
          </p:nvPr>
        </p:nvSpPr>
        <p:spPr/>
        <p:txBody>
          <a:bodyPr/>
          <a:lstStyle/>
          <a:p>
            <a:fld id="{0F865CC6-39B8-4874-9645-7BEEEC8FEBEE}" type="slidenum">
              <a:rPr lang="en-US" smtClean="0"/>
              <a:t>13</a:t>
            </a:fld>
            <a:endParaRPr lang="en-US"/>
          </a:p>
        </p:txBody>
      </p:sp>
    </p:spTree>
    <p:extLst>
      <p:ext uri="{BB962C8B-B14F-4D97-AF65-F5344CB8AC3E}">
        <p14:creationId xmlns:p14="http://schemas.microsoft.com/office/powerpoint/2010/main" val="3445995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Prucalopride – works on serotonin receptors, which exist in the gut. Also why SSRIs cause nausea/GI symptoms. This is why there is also a suicide/SI risk for this drug. </a:t>
            </a:r>
          </a:p>
          <a:p>
            <a:endParaRPr lang="en-US" dirty="0"/>
          </a:p>
          <a:p>
            <a:r>
              <a:rPr lang="en-US" dirty="0"/>
              <a:t>Linaclotide was developed when the mechanism of action of enterotoxins was studied – toxin-producing bacteria increase GC_C activity leading to increased permeability of</a:t>
            </a:r>
            <a:r>
              <a:rPr lang="en-US" baseline="0" dirty="0"/>
              <a:t> Cl and water into the lumen leading to diarrheal symptoms. Researchers though they could use this info to engineer a drug for constipation management and  voila, </a:t>
            </a:r>
            <a:r>
              <a:rPr lang="en-US" baseline="0" dirty="0" err="1"/>
              <a:t>linaclotide</a:t>
            </a:r>
            <a:r>
              <a:rPr lang="en-US" baseline="0" dirty="0"/>
              <a:t> (and </a:t>
            </a:r>
            <a:r>
              <a:rPr lang="en-US" baseline="0" dirty="0" err="1"/>
              <a:t>placanitide</a:t>
            </a:r>
            <a:r>
              <a:rPr lang="en-US" baseline="0" dirty="0"/>
              <a:t>) were born</a:t>
            </a:r>
            <a:endParaRPr lang="en-US" dirty="0"/>
          </a:p>
        </p:txBody>
      </p:sp>
      <p:sp>
        <p:nvSpPr>
          <p:cNvPr id="4" name="Slide Number Placeholder 3"/>
          <p:cNvSpPr>
            <a:spLocks noGrp="1"/>
          </p:cNvSpPr>
          <p:nvPr>
            <p:ph type="sldNum" sz="quarter" idx="10"/>
          </p:nvPr>
        </p:nvSpPr>
        <p:spPr/>
        <p:txBody>
          <a:bodyPr/>
          <a:lstStyle/>
          <a:p>
            <a:fld id="{162FC6A2-04E1-4A77-8037-8382318387A6}" type="slidenum">
              <a:rPr lang="en-US" smtClean="0"/>
              <a:t>17</a:t>
            </a:fld>
            <a:endParaRPr lang="en-US"/>
          </a:p>
        </p:txBody>
      </p:sp>
    </p:spTree>
    <p:extLst>
      <p:ext uri="{BB962C8B-B14F-4D97-AF65-F5344CB8AC3E}">
        <p14:creationId xmlns:p14="http://schemas.microsoft.com/office/powerpoint/2010/main" val="2423832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Tenapenor</a:t>
            </a:r>
            <a:r>
              <a:rPr lang="en-US" dirty="0"/>
              <a:t> was originally created to lower phosphate in CKD – turns out diarrhea was a side effect et voila! Another drug indication = IBS-C</a:t>
            </a:r>
          </a:p>
          <a:p>
            <a:endParaRPr lang="en-US" dirty="0"/>
          </a:p>
          <a:p>
            <a:r>
              <a:rPr lang="en-US" dirty="0"/>
              <a:t>Linaclotide, </a:t>
            </a:r>
            <a:r>
              <a:rPr lang="en-US" dirty="0" err="1"/>
              <a:t>Plenaclotide</a:t>
            </a:r>
            <a:r>
              <a:rPr lang="en-US" dirty="0"/>
              <a:t>, </a:t>
            </a:r>
            <a:r>
              <a:rPr lang="en-US" dirty="0" err="1"/>
              <a:t>Lubiprostone</a:t>
            </a:r>
            <a:r>
              <a:rPr lang="en-US" dirty="0"/>
              <a:t> and </a:t>
            </a:r>
            <a:r>
              <a:rPr lang="en-US" dirty="0" err="1"/>
              <a:t>Tenapenor</a:t>
            </a:r>
            <a:r>
              <a:rPr lang="en-US" dirty="0"/>
              <a:t> are expensive stool softeners.</a:t>
            </a:r>
          </a:p>
        </p:txBody>
      </p:sp>
      <p:sp>
        <p:nvSpPr>
          <p:cNvPr id="4" name="Slide Number Placeholder 3"/>
          <p:cNvSpPr>
            <a:spLocks noGrp="1"/>
          </p:cNvSpPr>
          <p:nvPr>
            <p:ph type="sldNum" sz="quarter" idx="10"/>
          </p:nvPr>
        </p:nvSpPr>
        <p:spPr/>
        <p:txBody>
          <a:bodyPr/>
          <a:lstStyle/>
          <a:p>
            <a:fld id="{162FC6A2-04E1-4A77-8037-8382318387A6}" type="slidenum">
              <a:rPr lang="en-US" smtClean="0"/>
              <a:t>18</a:t>
            </a:fld>
            <a:endParaRPr lang="en-US"/>
          </a:p>
        </p:txBody>
      </p:sp>
    </p:spTree>
    <p:extLst>
      <p:ext uri="{BB962C8B-B14F-4D97-AF65-F5344CB8AC3E}">
        <p14:creationId xmlns:p14="http://schemas.microsoft.com/office/powerpoint/2010/main" val="2743604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Think about mechanism of opioid constipation </a:t>
            </a:r>
            <a:r>
              <a:rPr lang="en-CA" dirty="0">
                <a:sym typeface="Wingdings" panose="05000000000000000000" pitchFamily="2" charset="2"/>
              </a:rPr>
              <a:t> might as well make an agent that does the same thing but has other receptors to precent you from getting too constipated. </a:t>
            </a:r>
            <a:endParaRPr lang="en-CA" dirty="0"/>
          </a:p>
        </p:txBody>
      </p:sp>
      <p:sp>
        <p:nvSpPr>
          <p:cNvPr id="4" name="Slide Number Placeholder 3"/>
          <p:cNvSpPr>
            <a:spLocks noGrp="1"/>
          </p:cNvSpPr>
          <p:nvPr>
            <p:ph type="sldNum" sz="quarter" idx="5"/>
          </p:nvPr>
        </p:nvSpPr>
        <p:spPr/>
        <p:txBody>
          <a:bodyPr/>
          <a:lstStyle/>
          <a:p>
            <a:fld id="{0F865CC6-39B8-4874-9645-7BEEEC8FEBEE}" type="slidenum">
              <a:rPr lang="en-US" smtClean="0"/>
              <a:t>19</a:t>
            </a:fld>
            <a:endParaRPr lang="en-US"/>
          </a:p>
        </p:txBody>
      </p:sp>
    </p:spTree>
    <p:extLst>
      <p:ext uri="{BB962C8B-B14F-4D97-AF65-F5344CB8AC3E}">
        <p14:creationId xmlns:p14="http://schemas.microsoft.com/office/powerpoint/2010/main" val="2834670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Found one </a:t>
            </a:r>
            <a:r>
              <a:rPr lang="en-CA" dirty="0" smtClean="0"/>
              <a:t>comparative </a:t>
            </a:r>
            <a:r>
              <a:rPr lang="en-CA" dirty="0"/>
              <a:t>study with 22 patients looking at prucalopride vs </a:t>
            </a:r>
            <a:r>
              <a:rPr lang="en-CA" dirty="0" err="1"/>
              <a:t>tegaserod</a:t>
            </a:r>
            <a:r>
              <a:rPr lang="en-CA" dirty="0"/>
              <a:t> – no real difference between the two at 2 weeks (very short F/up) except for prucalopride better for abdominal pain </a:t>
            </a:r>
            <a:r>
              <a:rPr lang="en-CA" dirty="0" smtClean="0"/>
              <a:t>symptoms but </a:t>
            </a:r>
            <a:r>
              <a:rPr lang="en-CA" dirty="0"/>
              <a:t>had more adverse effects (diarrhea). </a:t>
            </a:r>
            <a:r>
              <a:rPr lang="en-CA" b="0" i="0" dirty="0">
                <a:solidFill>
                  <a:srgbClr val="999999"/>
                </a:solidFill>
                <a:effectLst/>
                <a:latin typeface="Roboto"/>
              </a:rPr>
              <a:t>Rev </a:t>
            </a:r>
            <a:r>
              <a:rPr lang="en-CA" b="0" i="0" dirty="0" err="1">
                <a:solidFill>
                  <a:srgbClr val="999999"/>
                </a:solidFill>
                <a:effectLst/>
                <a:latin typeface="Roboto"/>
              </a:rPr>
              <a:t>Sanid</a:t>
            </a:r>
            <a:r>
              <a:rPr lang="en-CA" b="0" i="0" dirty="0">
                <a:solidFill>
                  <a:srgbClr val="999999"/>
                </a:solidFill>
                <a:effectLst/>
                <a:latin typeface="Roboto"/>
              </a:rPr>
              <a:t> </a:t>
            </a:r>
            <a:r>
              <a:rPr lang="en-CA" b="0" i="0" dirty="0" err="1">
                <a:solidFill>
                  <a:srgbClr val="999999"/>
                </a:solidFill>
                <a:effectLst/>
                <a:latin typeface="Roboto"/>
              </a:rPr>
              <a:t>Milit</a:t>
            </a:r>
            <a:r>
              <a:rPr lang="en-CA" b="0" i="0" dirty="0">
                <a:solidFill>
                  <a:srgbClr val="999999"/>
                </a:solidFill>
                <a:effectLst/>
                <a:latin typeface="Roboto"/>
              </a:rPr>
              <a:t> Mex 2018; 72 (3-4)</a:t>
            </a:r>
            <a:endParaRPr lang="en-CA" dirty="0"/>
          </a:p>
        </p:txBody>
      </p:sp>
      <p:sp>
        <p:nvSpPr>
          <p:cNvPr id="4" name="Slide Number Placeholder 3"/>
          <p:cNvSpPr>
            <a:spLocks noGrp="1"/>
          </p:cNvSpPr>
          <p:nvPr>
            <p:ph type="sldNum" sz="quarter" idx="5"/>
          </p:nvPr>
        </p:nvSpPr>
        <p:spPr/>
        <p:txBody>
          <a:bodyPr/>
          <a:lstStyle/>
          <a:p>
            <a:fld id="{0F865CC6-39B8-4874-9645-7BEEEC8FEBEE}" type="slidenum">
              <a:rPr lang="en-US" smtClean="0"/>
              <a:t>21</a:t>
            </a:fld>
            <a:endParaRPr lang="en-US"/>
          </a:p>
        </p:txBody>
      </p:sp>
    </p:spTree>
    <p:extLst>
      <p:ext uri="{BB962C8B-B14F-4D97-AF65-F5344CB8AC3E}">
        <p14:creationId xmlns:p14="http://schemas.microsoft.com/office/powerpoint/2010/main" val="1990290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Prucalopride</a:t>
            </a:r>
            <a:r>
              <a:rPr lang="en-US" dirty="0"/>
              <a:t> - ?suicide risk. Also has not been shown to be effective</a:t>
            </a:r>
            <a:r>
              <a:rPr lang="en-US" baseline="0" dirty="0"/>
              <a:t> in IBS-C</a:t>
            </a:r>
            <a:r>
              <a:rPr lang="en-US" dirty="0"/>
              <a:t> </a:t>
            </a:r>
          </a:p>
          <a:p>
            <a:r>
              <a:rPr lang="en-US" dirty="0"/>
              <a:t> </a:t>
            </a:r>
          </a:p>
        </p:txBody>
      </p:sp>
      <p:sp>
        <p:nvSpPr>
          <p:cNvPr id="4" name="Slide Number Placeholder 3"/>
          <p:cNvSpPr>
            <a:spLocks noGrp="1"/>
          </p:cNvSpPr>
          <p:nvPr>
            <p:ph type="sldNum" sz="quarter" idx="10"/>
          </p:nvPr>
        </p:nvSpPr>
        <p:spPr/>
        <p:txBody>
          <a:bodyPr/>
          <a:lstStyle/>
          <a:p>
            <a:fld id="{162FC6A2-04E1-4A77-8037-8382318387A6}" type="slidenum">
              <a:rPr lang="en-US" smtClean="0"/>
              <a:t>22</a:t>
            </a:fld>
            <a:endParaRPr lang="en-US"/>
          </a:p>
        </p:txBody>
      </p:sp>
    </p:spTree>
    <p:extLst>
      <p:ext uri="{BB962C8B-B14F-4D97-AF65-F5344CB8AC3E}">
        <p14:creationId xmlns:p14="http://schemas.microsoft.com/office/powerpoint/2010/main" val="3344439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couple of</a:t>
            </a:r>
            <a:r>
              <a:rPr lang="en-US" baseline="0" dirty="0"/>
              <a:t> other SR-MA’s showed similar results – this SR-MA was of better quality (American journal of gastroenterology). </a:t>
            </a:r>
          </a:p>
          <a:p>
            <a:r>
              <a:rPr lang="en-US" sz="1200" b="1" i="0" u="none" strike="noStrike" kern="1200" baseline="0" dirty="0">
                <a:solidFill>
                  <a:schemeClr val="tx1"/>
                </a:solidFill>
                <a:latin typeface="+mn-lt"/>
                <a:ea typeface="+mn-ea"/>
                <a:cs typeface="+mn-cs"/>
              </a:rPr>
              <a:t>Eligibility for inclusion in meta-analysis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Randomized controlled trials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Adults (participants aged &gt; 16 years)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Diagnosis of IBS or CIC based on either a clinician ’ s opinion, or meeting </a:t>
            </a:r>
            <a:r>
              <a:rPr lang="en-US" sz="1200" b="0" i="0" u="none" strike="noStrike" kern="1200" baseline="0" dirty="0" err="1">
                <a:solidFill>
                  <a:schemeClr val="tx1"/>
                </a:solidFill>
                <a:latin typeface="+mn-lt"/>
                <a:ea typeface="+mn-ea"/>
                <a:cs typeface="+mn-cs"/>
              </a:rPr>
              <a:t>specifi</a:t>
            </a:r>
            <a:r>
              <a:rPr lang="en-US" sz="1200" b="0" i="0" u="none" strike="noStrike" kern="1200" baseline="0" dirty="0">
                <a:solidFill>
                  <a:schemeClr val="tx1"/>
                </a:solidFill>
                <a:latin typeface="+mn-lt"/>
                <a:ea typeface="+mn-ea"/>
                <a:cs typeface="+mn-cs"/>
              </a:rPr>
              <a:t> c diagnostic criteria (Manning, </a:t>
            </a:r>
            <a:r>
              <a:rPr lang="en-US" sz="1200" b="0" i="0" u="none" strike="noStrike" kern="1200" baseline="0" dirty="0" err="1">
                <a:solidFill>
                  <a:schemeClr val="tx1"/>
                </a:solidFill>
                <a:latin typeface="+mn-lt"/>
                <a:ea typeface="+mn-ea"/>
                <a:cs typeface="+mn-cs"/>
              </a:rPr>
              <a:t>Kruis</a:t>
            </a:r>
            <a:r>
              <a:rPr lang="en-US" sz="1200" b="0" i="0" u="none" strike="noStrike" kern="1200" baseline="0" dirty="0">
                <a:solidFill>
                  <a:schemeClr val="tx1"/>
                </a:solidFill>
                <a:latin typeface="+mn-lt"/>
                <a:ea typeface="+mn-ea"/>
                <a:cs typeface="+mn-cs"/>
              </a:rPr>
              <a:t> score, Rome I,</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II, or III), supplemented by negative investigations where trials deemed this necessary.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Compared prebiotics, probiotics, or </a:t>
            </a:r>
            <a:r>
              <a:rPr lang="en-US" sz="1200" b="0" i="0" u="none" strike="noStrike" kern="1200" baseline="0" dirty="0" err="1">
                <a:solidFill>
                  <a:schemeClr val="tx1"/>
                </a:solidFill>
                <a:latin typeface="+mn-lt"/>
                <a:ea typeface="+mn-ea"/>
                <a:cs typeface="+mn-cs"/>
              </a:rPr>
              <a:t>synbiotics</a:t>
            </a:r>
            <a:r>
              <a:rPr lang="en-US" sz="1200" b="0" i="0" u="none" strike="noStrike" kern="1200" baseline="0" dirty="0">
                <a:solidFill>
                  <a:schemeClr val="tx1"/>
                </a:solidFill>
                <a:latin typeface="+mn-lt"/>
                <a:ea typeface="+mn-ea"/>
                <a:cs typeface="+mn-cs"/>
              </a:rPr>
              <a:t> with placebo.</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Minimum duration of therapy 7 days.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Minimum duration of follow-up 7 days.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Dichotomous assessment of response to therapy in terms of effect on global IBS symptoms or abdominal pain following therapy, or</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response to therapy for CIC, or continuous data in the form of effect on IBS symptom scores at study end or effect on mean number</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of stools per week for CIC (Preferably patient-reported, but if this was not available then as assessed by a physician or questionnaire</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data).</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err="1">
                <a:solidFill>
                  <a:schemeClr val="tx1"/>
                </a:solidFill>
                <a:latin typeface="+mn-lt"/>
                <a:ea typeface="+mn-ea"/>
                <a:cs typeface="+mn-cs"/>
              </a:rPr>
              <a:t>Synbiotics</a:t>
            </a:r>
            <a:r>
              <a:rPr lang="en-US" sz="1200" b="0" i="0" u="none" strike="noStrike" kern="1200" baseline="0" dirty="0">
                <a:solidFill>
                  <a:schemeClr val="tx1"/>
                </a:solidFill>
                <a:latin typeface="+mn-lt"/>
                <a:ea typeface="+mn-ea"/>
                <a:cs typeface="+mn-cs"/>
              </a:rPr>
              <a:t> = combo of pre and probiotics </a:t>
            </a:r>
          </a:p>
          <a:p>
            <a:pPr marL="0" indent="0">
              <a:buFont typeface="Arial" panose="020B0604020202020204" pitchFamily="34" charset="0"/>
              <a:buNone/>
            </a:pPr>
            <a:r>
              <a:rPr lang="en-US" sz="1200" b="0" i="0" u="none" strike="noStrike" kern="1200" baseline="0" dirty="0" err="1">
                <a:solidFill>
                  <a:schemeClr val="tx1"/>
                </a:solidFill>
                <a:latin typeface="+mn-lt"/>
                <a:ea typeface="+mn-ea"/>
                <a:cs typeface="+mn-cs"/>
              </a:rPr>
              <a:t>Preiotics</a:t>
            </a:r>
            <a:r>
              <a:rPr lang="en-US" sz="1200" b="0" i="0" u="none" strike="noStrike" kern="1200" baseline="0" dirty="0">
                <a:solidFill>
                  <a:schemeClr val="tx1"/>
                </a:solidFill>
                <a:latin typeface="+mn-lt"/>
                <a:ea typeface="+mn-ea"/>
                <a:cs typeface="+mn-cs"/>
              </a:rPr>
              <a:t> – stuff found in food that stimulate growth or activity of beneficial bacteria  </a:t>
            </a:r>
            <a:endParaRPr lang="en-US" dirty="0"/>
          </a:p>
        </p:txBody>
      </p:sp>
      <p:sp>
        <p:nvSpPr>
          <p:cNvPr id="4" name="Slide Number Placeholder 3"/>
          <p:cNvSpPr>
            <a:spLocks noGrp="1"/>
          </p:cNvSpPr>
          <p:nvPr>
            <p:ph type="sldNum" sz="quarter" idx="10"/>
          </p:nvPr>
        </p:nvSpPr>
        <p:spPr/>
        <p:txBody>
          <a:bodyPr/>
          <a:lstStyle/>
          <a:p>
            <a:fld id="{0F865CC6-39B8-4874-9645-7BEEEC8FEBEE}" type="slidenum">
              <a:rPr lang="en-US" smtClean="0"/>
              <a:t>25</a:t>
            </a:fld>
            <a:endParaRPr lang="en-US"/>
          </a:p>
        </p:txBody>
      </p:sp>
    </p:spTree>
    <p:extLst>
      <p:ext uri="{BB962C8B-B14F-4D97-AF65-F5344CB8AC3E}">
        <p14:creationId xmlns:p14="http://schemas.microsoft.com/office/powerpoint/2010/main" val="177088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NEJM 2017 </a:t>
            </a:r>
          </a:p>
          <a:p>
            <a:r>
              <a:rPr lang="en-US" dirty="0"/>
              <a:t>Why is this so difficult…..we have all heard about somebody who was told they had IBS and it was really cancer</a:t>
            </a:r>
          </a:p>
          <a:p>
            <a:r>
              <a:rPr lang="en-US" dirty="0"/>
              <a:t>Guidelines and diagnostic criteria change</a:t>
            </a:r>
          </a:p>
          <a:p>
            <a:r>
              <a:rPr lang="en-US" dirty="0"/>
              <a:t>“experts” order lots of tests</a:t>
            </a:r>
          </a:p>
          <a:p>
            <a:r>
              <a:rPr lang="en-US" dirty="0"/>
              <a:t>Patient expectations</a:t>
            </a:r>
          </a:p>
        </p:txBody>
      </p:sp>
      <p:sp>
        <p:nvSpPr>
          <p:cNvPr id="4" name="Slide Number Placeholder 3"/>
          <p:cNvSpPr>
            <a:spLocks noGrp="1"/>
          </p:cNvSpPr>
          <p:nvPr>
            <p:ph type="sldNum" sz="quarter" idx="5"/>
          </p:nvPr>
        </p:nvSpPr>
        <p:spPr/>
        <p:txBody>
          <a:bodyPr/>
          <a:lstStyle/>
          <a:p>
            <a:fld id="{0F865CC6-39B8-4874-9645-7BEEEC8FEBEE}" type="slidenum">
              <a:rPr lang="en-US" smtClean="0"/>
              <a:t>5</a:t>
            </a:fld>
            <a:endParaRPr lang="en-US"/>
          </a:p>
        </p:txBody>
      </p:sp>
    </p:spTree>
    <p:extLst>
      <p:ext uri="{BB962C8B-B14F-4D97-AF65-F5344CB8AC3E}">
        <p14:creationId xmlns:p14="http://schemas.microsoft.com/office/powerpoint/2010/main" val="1470392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IBS subtype can be identified based on stool consistency through the Bristol stool form scale, a validated instrument that allows reporting of stool</a:t>
            </a:r>
          </a:p>
          <a:p>
            <a:r>
              <a:rPr lang="en-US" sz="1200" b="0" i="0" u="none" strike="noStrike" kern="1200" baseline="0" dirty="0">
                <a:solidFill>
                  <a:schemeClr val="tx1"/>
                </a:solidFill>
                <a:latin typeface="+mn-lt"/>
                <a:ea typeface="+mn-ea"/>
                <a:cs typeface="+mn-cs"/>
              </a:rPr>
              <a:t>appearance on a scale of 1 to 7. A score of 1 corresponds with hard to pass and lumpy stool (slow GI transit) and 7 corresponds to entirely liquid stool (fast</a:t>
            </a:r>
          </a:p>
          <a:p>
            <a:r>
              <a:rPr lang="en-US" sz="1200" b="0" i="0" u="none" strike="noStrike" kern="1200" baseline="0" dirty="0">
                <a:solidFill>
                  <a:schemeClr val="tx1"/>
                </a:solidFill>
                <a:latin typeface="+mn-lt"/>
                <a:ea typeface="+mn-ea"/>
                <a:cs typeface="+mn-cs"/>
              </a:rPr>
              <a:t>GI transit) (see Figure 1).</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3 main subtypes of IBS are:</a:t>
            </a:r>
          </a:p>
          <a:p>
            <a:r>
              <a:rPr lang="en-US" sz="1200" b="1" i="0" u="none" strike="noStrike" kern="1200" baseline="0" dirty="0">
                <a:solidFill>
                  <a:schemeClr val="tx1"/>
                </a:solidFill>
                <a:latin typeface="+mn-lt"/>
                <a:ea typeface="+mn-ea"/>
                <a:cs typeface="+mn-cs"/>
              </a:rPr>
              <a:t>IBS with predominant constipation </a:t>
            </a:r>
            <a:r>
              <a:rPr lang="en-US" sz="1200" b="0" i="0" u="none" strike="noStrike" kern="1200" baseline="0" dirty="0">
                <a:solidFill>
                  <a:schemeClr val="tx1"/>
                </a:solidFill>
                <a:latin typeface="+mn-lt"/>
                <a:ea typeface="+mn-ea"/>
                <a:cs typeface="+mn-cs"/>
              </a:rPr>
              <a:t>(IBS-C)—stool type 1–2 from the Bristol stool form scale more than 25% of the time and stool type 6–7 less</a:t>
            </a:r>
          </a:p>
          <a:p>
            <a:r>
              <a:rPr lang="en-US" sz="1200" b="0" i="0" u="none" strike="noStrike" kern="1200" baseline="0" dirty="0">
                <a:solidFill>
                  <a:schemeClr val="tx1"/>
                </a:solidFill>
                <a:latin typeface="+mn-lt"/>
                <a:ea typeface="+mn-ea"/>
                <a:cs typeface="+mn-cs"/>
              </a:rPr>
              <a:t>than 25% of the time.</a:t>
            </a:r>
          </a:p>
          <a:p>
            <a:r>
              <a:rPr lang="en-US" sz="1200" b="1" i="0" u="none" strike="noStrike" kern="1200" baseline="0" dirty="0">
                <a:solidFill>
                  <a:schemeClr val="tx1"/>
                </a:solidFill>
                <a:latin typeface="+mn-lt"/>
                <a:ea typeface="+mn-ea"/>
                <a:cs typeface="+mn-cs"/>
              </a:rPr>
              <a:t>IBS with predominant diarrhea </a:t>
            </a:r>
            <a:r>
              <a:rPr lang="en-US" sz="1200" b="0" i="0" u="none" strike="noStrike" kern="1200" baseline="0" dirty="0">
                <a:solidFill>
                  <a:schemeClr val="tx1"/>
                </a:solidFill>
                <a:latin typeface="+mn-lt"/>
                <a:ea typeface="+mn-ea"/>
                <a:cs typeface="+mn-cs"/>
              </a:rPr>
              <a:t>(IBS-D)—stool type 6–7 from the Bristol stool form scale more than 25% of the time and stool type 1–2 less than</a:t>
            </a:r>
          </a:p>
          <a:p>
            <a:r>
              <a:rPr lang="en-US" sz="1200" b="0" i="0" u="none" strike="noStrike" kern="1200" baseline="0" dirty="0">
                <a:solidFill>
                  <a:schemeClr val="tx1"/>
                </a:solidFill>
                <a:latin typeface="+mn-lt"/>
                <a:ea typeface="+mn-ea"/>
                <a:cs typeface="+mn-cs"/>
              </a:rPr>
              <a:t>25% of the time.</a:t>
            </a:r>
          </a:p>
          <a:p>
            <a:r>
              <a:rPr lang="en-US" sz="1200" b="1" i="0" u="none" strike="noStrike" kern="1200" baseline="0" dirty="0">
                <a:solidFill>
                  <a:schemeClr val="tx1"/>
                </a:solidFill>
                <a:latin typeface="+mn-lt"/>
                <a:ea typeface="+mn-ea"/>
                <a:cs typeface="+mn-cs"/>
              </a:rPr>
              <a:t>IBS with mixed bowel pattern </a:t>
            </a:r>
            <a:r>
              <a:rPr lang="en-US" sz="1200" b="0" i="0" u="none" strike="noStrike" kern="1200" baseline="0" dirty="0">
                <a:solidFill>
                  <a:schemeClr val="tx1"/>
                </a:solidFill>
                <a:latin typeface="+mn-lt"/>
                <a:ea typeface="+mn-ea"/>
                <a:cs typeface="+mn-cs"/>
              </a:rPr>
              <a:t>(IBS-M)—stool type 1–2 from the Bristol stool form scale more than 25% of the time and stool type 6–7 more than</a:t>
            </a:r>
          </a:p>
          <a:p>
            <a:r>
              <a:rPr lang="en-US" sz="1200" b="0" i="0" u="none" strike="noStrike" kern="1200" baseline="0" dirty="0">
                <a:solidFill>
                  <a:schemeClr val="tx1"/>
                </a:solidFill>
                <a:latin typeface="+mn-lt"/>
                <a:ea typeface="+mn-ea"/>
                <a:cs typeface="+mn-cs"/>
              </a:rPr>
              <a:t>25% of the time.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People whose symptoms do not fit into any category are considered to have IBS unclassified (IBS-U).[9] IBS subtypes are not separate conditions and the</a:t>
            </a:r>
          </a:p>
          <a:p>
            <a:r>
              <a:rPr lang="en-US" sz="1200" b="0" i="0" u="none" strike="noStrike" kern="1200" baseline="0" dirty="0">
                <a:solidFill>
                  <a:schemeClr val="tx1"/>
                </a:solidFill>
                <a:latin typeface="+mn-lt"/>
                <a:ea typeface="+mn-ea"/>
                <a:cs typeface="+mn-cs"/>
              </a:rPr>
              <a:t>quantity, intensity and severity of symptoms may vary from patient to patient.[4] Therefore, the IBS subtype should ideally be re-categorized as a person’s</a:t>
            </a:r>
          </a:p>
          <a:p>
            <a:r>
              <a:rPr lang="en-US" sz="1200" b="0" i="0" u="none" strike="noStrike" kern="1200" baseline="0" dirty="0">
                <a:solidFill>
                  <a:schemeClr val="tx1"/>
                </a:solidFill>
                <a:latin typeface="+mn-lt"/>
                <a:ea typeface="+mn-ea"/>
                <a:cs typeface="+mn-cs"/>
              </a:rPr>
              <a:t>bowel habits change.</a:t>
            </a:r>
            <a:endParaRPr lang="en-US" dirty="0"/>
          </a:p>
        </p:txBody>
      </p:sp>
      <p:sp>
        <p:nvSpPr>
          <p:cNvPr id="4" name="Slide Number Placeholder 3"/>
          <p:cNvSpPr>
            <a:spLocks noGrp="1"/>
          </p:cNvSpPr>
          <p:nvPr>
            <p:ph type="sldNum" sz="quarter" idx="10"/>
          </p:nvPr>
        </p:nvSpPr>
        <p:spPr/>
        <p:txBody>
          <a:bodyPr/>
          <a:lstStyle/>
          <a:p>
            <a:fld id="{162FC6A2-04E1-4A77-8037-8382318387A6}" type="slidenum">
              <a:rPr lang="en-US" smtClean="0"/>
              <a:t>6</a:t>
            </a:fld>
            <a:endParaRPr lang="en-US"/>
          </a:p>
        </p:txBody>
      </p:sp>
    </p:spTree>
    <p:extLst>
      <p:ext uri="{BB962C8B-B14F-4D97-AF65-F5344CB8AC3E}">
        <p14:creationId xmlns:p14="http://schemas.microsoft.com/office/powerpoint/2010/main" val="663078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pathogenesis of IBS is multifactorial!  </a:t>
            </a:r>
          </a:p>
        </p:txBody>
      </p:sp>
      <p:sp>
        <p:nvSpPr>
          <p:cNvPr id="4" name="Slide Number Placeholder 3"/>
          <p:cNvSpPr>
            <a:spLocks noGrp="1"/>
          </p:cNvSpPr>
          <p:nvPr>
            <p:ph type="sldNum" sz="quarter" idx="5"/>
          </p:nvPr>
        </p:nvSpPr>
        <p:spPr/>
        <p:txBody>
          <a:bodyPr/>
          <a:lstStyle/>
          <a:p>
            <a:fld id="{F98E1F41-9505-3C4A-B1F1-5EB40ED59901}" type="slidenum">
              <a:rPr lang="en-US" smtClean="0"/>
              <a:t>7</a:t>
            </a:fld>
            <a:endParaRPr lang="en-US"/>
          </a:p>
        </p:txBody>
      </p:sp>
    </p:spTree>
    <p:extLst>
      <p:ext uri="{BB962C8B-B14F-4D97-AF65-F5344CB8AC3E}">
        <p14:creationId xmlns:p14="http://schemas.microsoft.com/office/powerpoint/2010/main" val="1854496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subtyping of IBS currently guides management, each subtype probably comprises more than one disease entity</a:t>
            </a:r>
          </a:p>
          <a:p>
            <a:r>
              <a:rPr lang="en-US" dirty="0"/>
              <a:t>Causes thought to start in the gut:  SIBO, dysregulation of gut motility, visceral hypersensitivity, inflammation, post infectious, food sensitivity (FODMAPS) </a:t>
            </a:r>
          </a:p>
        </p:txBody>
      </p:sp>
      <p:sp>
        <p:nvSpPr>
          <p:cNvPr id="4" name="Slide Number Placeholder 3"/>
          <p:cNvSpPr>
            <a:spLocks noGrp="1"/>
          </p:cNvSpPr>
          <p:nvPr>
            <p:ph type="sldNum" sz="quarter" idx="5"/>
          </p:nvPr>
        </p:nvSpPr>
        <p:spPr/>
        <p:txBody>
          <a:bodyPr/>
          <a:lstStyle/>
          <a:p>
            <a:fld id="{F98E1F41-9505-3C4A-B1F1-5EB40ED59901}" type="slidenum">
              <a:rPr lang="en-US" smtClean="0"/>
              <a:t>8</a:t>
            </a:fld>
            <a:endParaRPr lang="en-US"/>
          </a:p>
        </p:txBody>
      </p:sp>
    </p:spTree>
    <p:extLst>
      <p:ext uri="{BB962C8B-B14F-4D97-AF65-F5344CB8AC3E}">
        <p14:creationId xmlns:p14="http://schemas.microsoft.com/office/powerpoint/2010/main" val="2888318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is from the 2017 NEJM article – US National Guidelines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Cdn</a:t>
            </a:r>
            <a:r>
              <a:rPr lang="en-CA" dirty="0"/>
              <a:t> guidelines recommend serologic testing to r/o celiac – conditional recommendation – low quality evidence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In patients who meet diagnostic criteria for IBS and have no alarm features, we do not routinely perform any additional testing beyond the initial evaluation. This limited diagnostic approach rules out organic disease in over 95 percent of patients - </a:t>
            </a:r>
            <a:r>
              <a:rPr lang="en-CA" sz="1200" b="0" i="0" kern="1200" dirty="0" err="1">
                <a:solidFill>
                  <a:schemeClr val="tx1"/>
                </a:solidFill>
                <a:effectLst/>
                <a:latin typeface="+mn-lt"/>
                <a:ea typeface="+mn-ea"/>
                <a:cs typeface="+mn-cs"/>
              </a:rPr>
              <a:t>uptodate</a:t>
            </a:r>
            <a:endParaRPr lang="en-CA" dirty="0"/>
          </a:p>
          <a:p>
            <a:endParaRPr lang="en-US" dirty="0"/>
          </a:p>
        </p:txBody>
      </p:sp>
      <p:sp>
        <p:nvSpPr>
          <p:cNvPr id="4" name="Slide Number Placeholder 3"/>
          <p:cNvSpPr>
            <a:spLocks noGrp="1"/>
          </p:cNvSpPr>
          <p:nvPr>
            <p:ph type="sldNum" sz="quarter" idx="5"/>
          </p:nvPr>
        </p:nvSpPr>
        <p:spPr/>
        <p:txBody>
          <a:bodyPr/>
          <a:lstStyle/>
          <a:p>
            <a:fld id="{F98E1F41-9505-3C4A-B1F1-5EB40ED59901}" type="slidenum">
              <a:rPr lang="en-US" smtClean="0"/>
              <a:t>9</a:t>
            </a:fld>
            <a:endParaRPr lang="en-US"/>
          </a:p>
        </p:txBody>
      </p:sp>
    </p:spTree>
    <p:extLst>
      <p:ext uri="{BB962C8B-B14F-4D97-AF65-F5344CB8AC3E}">
        <p14:creationId xmlns:p14="http://schemas.microsoft.com/office/powerpoint/2010/main" val="2913788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Slido</a:t>
            </a:r>
            <a:r>
              <a:rPr lang="en-US" dirty="0"/>
              <a:t> question</a:t>
            </a:r>
          </a:p>
        </p:txBody>
      </p:sp>
      <p:sp>
        <p:nvSpPr>
          <p:cNvPr id="4" name="Slide Number Placeholder 3"/>
          <p:cNvSpPr>
            <a:spLocks noGrp="1"/>
          </p:cNvSpPr>
          <p:nvPr>
            <p:ph type="sldNum" sz="quarter" idx="5"/>
          </p:nvPr>
        </p:nvSpPr>
        <p:spPr/>
        <p:txBody>
          <a:bodyPr/>
          <a:lstStyle/>
          <a:p>
            <a:fld id="{0F865CC6-39B8-4874-9645-7BEEEC8FEBEE}" type="slidenum">
              <a:rPr lang="en-US" smtClean="0"/>
              <a:t>10</a:t>
            </a:fld>
            <a:endParaRPr lang="en-US"/>
          </a:p>
        </p:txBody>
      </p:sp>
    </p:spTree>
    <p:extLst>
      <p:ext uri="{BB962C8B-B14F-4D97-AF65-F5344CB8AC3E}">
        <p14:creationId xmlns:p14="http://schemas.microsoft.com/office/powerpoint/2010/main" val="4128423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65CC6-39B8-4874-9645-7BEEEC8FEBEE}" type="slidenum">
              <a:rPr lang="en-US" smtClean="0"/>
              <a:t>11</a:t>
            </a:fld>
            <a:endParaRPr lang="en-US"/>
          </a:p>
        </p:txBody>
      </p:sp>
    </p:spTree>
    <p:extLst>
      <p:ext uri="{BB962C8B-B14F-4D97-AF65-F5344CB8AC3E}">
        <p14:creationId xmlns:p14="http://schemas.microsoft.com/office/powerpoint/2010/main" val="191192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NEJM 2017</a:t>
            </a:r>
          </a:p>
          <a:p>
            <a:r>
              <a:rPr lang="en-US" dirty="0" err="1"/>
              <a:t>Cdn</a:t>
            </a:r>
            <a:r>
              <a:rPr lang="en-US" dirty="0"/>
              <a:t> gastro guidelines say celiac screen only!  And recommends against CRP and fecal calprotectin</a:t>
            </a:r>
          </a:p>
          <a:p>
            <a:r>
              <a:rPr lang="en-US" dirty="0"/>
              <a:t>Fecal calprotectin:  </a:t>
            </a:r>
            <a:r>
              <a:rPr lang="en-CA" sz="1200" b="1" i="0" kern="1200" dirty="0">
                <a:solidFill>
                  <a:schemeClr val="tx1"/>
                </a:solidFill>
                <a:effectLst/>
                <a:latin typeface="+mn-lt"/>
                <a:ea typeface="+mn-ea"/>
                <a:cs typeface="+mn-cs"/>
              </a:rPr>
              <a:t>Faecal calprotectin</a:t>
            </a:r>
            <a:r>
              <a:rPr lang="en-CA" sz="1200" b="0" i="0"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hlinkClick r:id="rId3" tooltip="American and British English spelling differences"/>
              </a:rPr>
              <a:t>or</a:t>
            </a:r>
            <a:r>
              <a:rPr lang="en-CA" sz="1200" b="0" i="0" kern="1200" dirty="0">
                <a:solidFill>
                  <a:schemeClr val="tx1"/>
                </a:solidFill>
                <a:effectLst/>
                <a:latin typeface="+mn-lt"/>
                <a:ea typeface="+mn-ea"/>
                <a:cs typeface="+mn-cs"/>
              </a:rPr>
              <a:t> </a:t>
            </a:r>
            <a:r>
              <a:rPr lang="en-CA" sz="1200" b="1" i="0" kern="1200" dirty="0">
                <a:solidFill>
                  <a:schemeClr val="tx1"/>
                </a:solidFill>
                <a:effectLst/>
                <a:latin typeface="+mn-lt"/>
                <a:ea typeface="+mn-ea"/>
                <a:cs typeface="+mn-cs"/>
              </a:rPr>
              <a:t>fecal calprotectin</a:t>
            </a:r>
            <a:r>
              <a:rPr lang="en-CA" sz="1200" b="0" i="0" kern="1200" dirty="0">
                <a:solidFill>
                  <a:schemeClr val="tx1"/>
                </a:solidFill>
                <a:effectLst/>
                <a:latin typeface="+mn-lt"/>
                <a:ea typeface="+mn-ea"/>
                <a:cs typeface="+mn-cs"/>
              </a:rPr>
              <a:t>) is a </a:t>
            </a:r>
            <a:r>
              <a:rPr lang="en-CA" sz="1200" b="0" i="0" u="none" strike="noStrike" kern="1200" dirty="0">
                <a:solidFill>
                  <a:schemeClr val="tx1"/>
                </a:solidFill>
                <a:effectLst/>
                <a:latin typeface="+mn-lt"/>
                <a:ea typeface="+mn-ea"/>
                <a:cs typeface="+mn-cs"/>
                <a:hlinkClick r:id="rId4" tooltip="Stool test"/>
              </a:rPr>
              <a:t>biochemical measurement</a:t>
            </a:r>
            <a:r>
              <a:rPr lang="en-CA" sz="1200" b="0" i="0" kern="1200" dirty="0">
                <a:solidFill>
                  <a:schemeClr val="tx1"/>
                </a:solidFill>
                <a:effectLst/>
                <a:latin typeface="+mn-lt"/>
                <a:ea typeface="+mn-ea"/>
                <a:cs typeface="+mn-cs"/>
              </a:rPr>
              <a:t> of the protein </a:t>
            </a:r>
            <a:r>
              <a:rPr lang="en-CA" sz="1200" b="0" i="0" u="none" strike="noStrike" kern="1200" dirty="0">
                <a:solidFill>
                  <a:schemeClr val="tx1"/>
                </a:solidFill>
                <a:effectLst/>
                <a:latin typeface="+mn-lt"/>
                <a:ea typeface="+mn-ea"/>
                <a:cs typeface="+mn-cs"/>
                <a:hlinkClick r:id="rId5" tooltip="Calprotectin"/>
              </a:rPr>
              <a:t>calprotectin</a:t>
            </a:r>
            <a:r>
              <a:rPr lang="en-CA" sz="1200" b="0" i="0" kern="1200" dirty="0">
                <a:solidFill>
                  <a:schemeClr val="tx1"/>
                </a:solidFill>
                <a:effectLst/>
                <a:latin typeface="+mn-lt"/>
                <a:ea typeface="+mn-ea"/>
                <a:cs typeface="+mn-cs"/>
              </a:rPr>
              <a:t> in the </a:t>
            </a:r>
            <a:r>
              <a:rPr lang="en-CA" sz="1200" b="0" i="0" u="none" strike="noStrike" kern="1200" dirty="0">
                <a:solidFill>
                  <a:schemeClr val="tx1"/>
                </a:solidFill>
                <a:effectLst/>
                <a:latin typeface="+mn-lt"/>
                <a:ea typeface="+mn-ea"/>
                <a:cs typeface="+mn-cs"/>
                <a:hlinkClick r:id="rId6" tooltip="Human feces"/>
              </a:rPr>
              <a:t>stool</a:t>
            </a:r>
            <a:r>
              <a:rPr lang="en-CA" sz="1200" b="0" i="0" kern="1200" dirty="0">
                <a:solidFill>
                  <a:schemeClr val="tx1"/>
                </a:solidFill>
                <a:effectLst/>
                <a:latin typeface="+mn-lt"/>
                <a:ea typeface="+mn-ea"/>
                <a:cs typeface="+mn-cs"/>
              </a:rPr>
              <a:t>. Elevated faecal calprotectin indicates the migration of </a:t>
            </a:r>
            <a:r>
              <a:rPr lang="en-CA" sz="1200" b="0" i="0" u="none" strike="noStrike" kern="1200" dirty="0">
                <a:solidFill>
                  <a:schemeClr val="tx1"/>
                </a:solidFill>
                <a:effectLst/>
                <a:latin typeface="+mn-lt"/>
                <a:ea typeface="+mn-ea"/>
                <a:cs typeface="+mn-cs"/>
                <a:hlinkClick r:id="rId7" tooltip="Neutrophils"/>
              </a:rPr>
              <a:t>neutrophils</a:t>
            </a:r>
            <a:r>
              <a:rPr lang="en-CA" sz="1200" b="0" i="0" kern="1200" dirty="0">
                <a:solidFill>
                  <a:schemeClr val="tx1"/>
                </a:solidFill>
                <a:effectLst/>
                <a:latin typeface="+mn-lt"/>
                <a:ea typeface="+mn-ea"/>
                <a:cs typeface="+mn-cs"/>
              </a:rPr>
              <a:t> to the intestinal </a:t>
            </a:r>
            <a:r>
              <a:rPr lang="en-CA" sz="1200" b="0" i="0" u="none" strike="noStrike" kern="1200" dirty="0">
                <a:solidFill>
                  <a:schemeClr val="tx1"/>
                </a:solidFill>
                <a:effectLst/>
                <a:latin typeface="+mn-lt"/>
                <a:ea typeface="+mn-ea"/>
                <a:cs typeface="+mn-cs"/>
                <a:hlinkClick r:id="rId8" tooltip="Mucosa"/>
              </a:rPr>
              <a:t>mucosa</a:t>
            </a:r>
            <a:r>
              <a:rPr lang="en-CA" sz="1200" b="0" i="0" kern="1200" dirty="0">
                <a:solidFill>
                  <a:schemeClr val="tx1"/>
                </a:solidFill>
                <a:effectLst/>
                <a:latin typeface="+mn-lt"/>
                <a:ea typeface="+mn-ea"/>
                <a:cs typeface="+mn-cs"/>
              </a:rPr>
              <a:t>, which occurs during intestinal inflammation, including inflammation caused by </a:t>
            </a:r>
            <a:r>
              <a:rPr lang="en-CA" sz="1200" b="0" i="0" u="none" strike="noStrike" kern="1200" dirty="0">
                <a:solidFill>
                  <a:schemeClr val="tx1"/>
                </a:solidFill>
                <a:effectLst/>
                <a:latin typeface="+mn-lt"/>
                <a:ea typeface="+mn-ea"/>
                <a:cs typeface="+mn-cs"/>
                <a:hlinkClick r:id="rId9" tooltip="Inflammatory bowel disease"/>
              </a:rPr>
              <a:t>inflammatory bowel disease</a:t>
            </a:r>
            <a:r>
              <a:rPr lang="en-CA" sz="1200" b="0" i="0" kern="1200" dirty="0">
                <a:solidFill>
                  <a:schemeClr val="tx1"/>
                </a:solidFill>
                <a:effectLst/>
                <a:latin typeface="+mn-lt"/>
                <a:ea typeface="+mn-ea"/>
                <a:cs typeface="+mn-cs"/>
              </a:rPr>
              <a:t>. Under a specific clinical scenario, the test may eliminate the need for invasive </a:t>
            </a:r>
            <a:r>
              <a:rPr lang="en-CA" sz="1200" b="0" i="0" u="none" strike="noStrike" kern="1200" dirty="0">
                <a:solidFill>
                  <a:schemeClr val="tx1"/>
                </a:solidFill>
                <a:effectLst/>
                <a:latin typeface="+mn-lt"/>
                <a:ea typeface="+mn-ea"/>
                <a:cs typeface="+mn-cs"/>
                <a:hlinkClick r:id="rId10" tooltip="Colonoscopy"/>
              </a:rPr>
              <a:t>colonoscopy</a:t>
            </a:r>
            <a:r>
              <a:rPr lang="en-CA" sz="1200" b="0" i="0" kern="1200" dirty="0">
                <a:solidFill>
                  <a:schemeClr val="tx1"/>
                </a:solidFill>
                <a:effectLst/>
                <a:latin typeface="+mn-lt"/>
                <a:ea typeface="+mn-ea"/>
                <a:cs typeface="+mn-cs"/>
              </a:rPr>
              <a:t> or radio-labelled </a:t>
            </a:r>
            <a:r>
              <a:rPr lang="en-CA" sz="1200" b="0" i="0" u="none" strike="noStrike" kern="1200" dirty="0">
                <a:solidFill>
                  <a:schemeClr val="tx1"/>
                </a:solidFill>
                <a:effectLst/>
                <a:latin typeface="+mn-lt"/>
                <a:ea typeface="+mn-ea"/>
                <a:cs typeface="+mn-cs"/>
                <a:hlinkClick r:id="rId11" tooltip="White blood cell"/>
              </a:rPr>
              <a:t>white </a:t>
            </a:r>
            <a:r>
              <a:rPr lang="en-CA" sz="1200" b="0" i="0" u="none" strike="noStrike" kern="1200" dirty="0" err="1">
                <a:solidFill>
                  <a:schemeClr val="tx1"/>
                </a:solidFill>
                <a:effectLst/>
                <a:latin typeface="+mn-lt"/>
                <a:ea typeface="+mn-ea"/>
                <a:cs typeface="+mn-cs"/>
                <a:hlinkClick r:id="rId11" tooltip="White blood cell"/>
              </a:rPr>
              <a:t>cell</a:t>
            </a:r>
            <a:r>
              <a:rPr lang="en-CA" sz="1200" b="0" i="0" kern="1200" dirty="0" err="1">
                <a:solidFill>
                  <a:schemeClr val="tx1"/>
                </a:solidFill>
                <a:effectLst/>
                <a:latin typeface="+mn-lt"/>
                <a:ea typeface="+mn-ea"/>
                <a:cs typeface="+mn-cs"/>
              </a:rPr>
              <a:t>scanning</a:t>
            </a:r>
            <a:r>
              <a:rPr lang="en-CA"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F98E1F41-9505-3C4A-B1F1-5EB40ED59901}" type="slidenum">
              <a:rPr lang="en-US" smtClean="0"/>
              <a:t>12</a:t>
            </a:fld>
            <a:endParaRPr lang="en-US"/>
          </a:p>
        </p:txBody>
      </p:sp>
    </p:spTree>
    <p:extLst>
      <p:ext uri="{BB962C8B-B14F-4D97-AF65-F5344CB8AC3E}">
        <p14:creationId xmlns:p14="http://schemas.microsoft.com/office/powerpoint/2010/main" val="80523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1/21/2021</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pic>
        <p:nvPicPr>
          <p:cNvPr id="7" name="Picture 4" descr="Model of Large Intestine Suffering from Constipation clipart. Free download  transparent .PNG | Creazill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5502" y="228600"/>
            <a:ext cx="766806" cy="7639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pic>
        <p:nvPicPr>
          <p:cNvPr id="1028" name="Picture 4" descr="Model of Large Intestine Suffering from Constipation clipart. Free download  transparent .PNG | Creazill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5502" y="228600"/>
            <a:ext cx="766806" cy="7639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pic>
        <p:nvPicPr>
          <p:cNvPr id="8" name="Picture 4" descr="Model of Large Intestine Suffering from Constipation clipart. Free download  transparent .PNG | Creazill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5502" y="228600"/>
            <a:ext cx="766806" cy="7639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pic>
        <p:nvPicPr>
          <p:cNvPr id="11" name="Picture 4" descr="Model of Large Intestine Suffering from Constipation clipart. Free download  transparent .PNG | Creazill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5502" y="228600"/>
            <a:ext cx="766806" cy="7639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pic>
        <p:nvPicPr>
          <p:cNvPr id="7" name="Picture 4" descr="Model of Large Intestine Suffering from Constipation clipart. Free download  transparent .PNG | Creazill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5502" y="228600"/>
            <a:ext cx="766806" cy="7639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1/21/2021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1/21/2021</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pic>
        <p:nvPicPr>
          <p:cNvPr id="8" name="Picture 4" descr="Model of Large Intestine Suffering from Constipation clipart. Free download  transparent .PNG | Creazill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65502" y="228600"/>
            <a:ext cx="766806" cy="76393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30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22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23.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sz="6200" dirty="0" smtClean="0"/>
              <a:t>Approach to Irritable </a:t>
            </a:r>
            <a:r>
              <a:rPr lang="en-US" sz="6200" dirty="0"/>
              <a:t>Bowel Syndrome </a:t>
            </a:r>
          </a:p>
        </p:txBody>
      </p:sp>
      <p:sp>
        <p:nvSpPr>
          <p:cNvPr id="3" name="Subtitle 2"/>
          <p:cNvSpPr>
            <a:spLocks noGrp="1"/>
          </p:cNvSpPr>
          <p:nvPr>
            <p:ph type="subTitle" idx="1"/>
          </p:nvPr>
        </p:nvSpPr>
        <p:spPr/>
        <p:txBody>
          <a:bodyPr/>
          <a:lstStyle/>
          <a:p>
            <a:r>
              <a:rPr lang="en-US" dirty="0" smtClean="0"/>
              <a:t>The Good, the Bad and the Uncertain </a:t>
            </a:r>
          </a:p>
          <a:p>
            <a:r>
              <a:rPr lang="en-US" dirty="0" smtClean="0"/>
              <a:t>Dr</a:t>
            </a:r>
            <a:r>
              <a:rPr lang="en-US" dirty="0"/>
              <a:t>. Karen Toews and Dr. Grace Frankel </a:t>
            </a:r>
          </a:p>
          <a:p>
            <a:r>
              <a:rPr lang="en-US" dirty="0"/>
              <a:t>MEDS Conference - Jan 30, 2021 </a:t>
            </a:r>
          </a:p>
        </p:txBody>
      </p:sp>
      <p:sp>
        <p:nvSpPr>
          <p:cNvPr id="5" name="Rectangle 4"/>
          <p:cNvSpPr/>
          <p:nvPr/>
        </p:nvSpPr>
        <p:spPr>
          <a:xfrm>
            <a:off x="8986058" y="1263535"/>
            <a:ext cx="2277687" cy="16209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Model of Large Intestine Suffering from Constipation clipart. Free download  transparent .PNG | Creaz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3958" y="971352"/>
            <a:ext cx="2882015" cy="287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123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431CF-8057-B146-A0C8-72200D311F99}"/>
              </a:ext>
            </a:extLst>
          </p:cNvPr>
          <p:cNvSpPr>
            <a:spLocks noGrp="1"/>
          </p:cNvSpPr>
          <p:nvPr>
            <p:ph type="title"/>
          </p:nvPr>
        </p:nvSpPr>
        <p:spPr>
          <a:xfrm>
            <a:off x="1261872" y="722019"/>
            <a:ext cx="9692640" cy="1325562"/>
          </a:xfrm>
        </p:spPr>
        <p:txBody>
          <a:bodyPr>
            <a:normAutofit fontScale="90000"/>
          </a:bodyPr>
          <a:lstStyle/>
          <a:p>
            <a:r>
              <a:rPr lang="en-US" dirty="0"/>
              <a:t>Which of following diagnostic test(s) is/are important to order for a patient you suspect has IBS? </a:t>
            </a:r>
          </a:p>
        </p:txBody>
      </p:sp>
      <p:sp>
        <p:nvSpPr>
          <p:cNvPr id="3" name="Content Placeholder 2">
            <a:extLst>
              <a:ext uri="{FF2B5EF4-FFF2-40B4-BE49-F238E27FC236}">
                <a16:creationId xmlns:a16="http://schemas.microsoft.com/office/drawing/2014/main" id="{80F98ECD-BE48-4E4C-9909-4A7E3AE1DB27}"/>
              </a:ext>
            </a:extLst>
          </p:cNvPr>
          <p:cNvSpPr>
            <a:spLocks noGrp="1"/>
          </p:cNvSpPr>
          <p:nvPr>
            <p:ph idx="1"/>
          </p:nvPr>
        </p:nvSpPr>
        <p:spPr>
          <a:xfrm>
            <a:off x="1261872" y="2351314"/>
            <a:ext cx="8595360" cy="4351337"/>
          </a:xfrm>
        </p:spPr>
        <p:txBody>
          <a:bodyPr/>
          <a:lstStyle/>
          <a:p>
            <a:pPr marL="514350" indent="-514350">
              <a:buFont typeface="+mj-lt"/>
              <a:buAutoNum type="arabicPeriod"/>
            </a:pPr>
            <a:r>
              <a:rPr lang="en-US" dirty="0"/>
              <a:t>Colonoscopy</a:t>
            </a:r>
          </a:p>
          <a:p>
            <a:pPr marL="514350" indent="-514350">
              <a:buFont typeface="+mj-lt"/>
              <a:buAutoNum type="arabicPeriod"/>
            </a:pPr>
            <a:r>
              <a:rPr lang="en-US" dirty="0"/>
              <a:t>Celiac Screen</a:t>
            </a:r>
          </a:p>
          <a:p>
            <a:pPr marL="514350" indent="-514350">
              <a:buFont typeface="+mj-lt"/>
              <a:buAutoNum type="arabicPeriod"/>
            </a:pPr>
            <a:r>
              <a:rPr lang="en-US" dirty="0"/>
              <a:t>Fecal calprotectin</a:t>
            </a:r>
          </a:p>
          <a:p>
            <a:pPr marL="514350" indent="-514350">
              <a:buFont typeface="+mj-lt"/>
              <a:buAutoNum type="arabicPeriod"/>
            </a:pPr>
            <a:r>
              <a:rPr lang="en-US" dirty="0"/>
              <a:t>CBC</a:t>
            </a:r>
          </a:p>
          <a:p>
            <a:pPr marL="514350" indent="-514350">
              <a:buFont typeface="+mj-lt"/>
              <a:buAutoNum type="arabicPeriod"/>
            </a:pPr>
            <a:r>
              <a:rPr lang="en-US" dirty="0"/>
              <a:t>Food allergy testing</a:t>
            </a:r>
          </a:p>
          <a:p>
            <a:pPr marL="514350" indent="-514350">
              <a:buFont typeface="+mj-lt"/>
              <a:buAutoNum type="arabicPeriod"/>
            </a:pPr>
            <a:r>
              <a:rPr lang="en-US" dirty="0"/>
              <a:t>None of the above </a:t>
            </a:r>
          </a:p>
        </p:txBody>
      </p:sp>
      <p:pic>
        <p:nvPicPr>
          <p:cNvPr id="4" name="Picture 3">
            <a:extLst>
              <a:ext uri="{FF2B5EF4-FFF2-40B4-BE49-F238E27FC236}">
                <a16:creationId xmlns:a16="http://schemas.microsoft.com/office/drawing/2014/main" id="{6896BC82-E193-4BC7-9573-B2D2E3225D69}"/>
              </a:ext>
            </a:extLst>
          </p:cNvPr>
          <p:cNvPicPr>
            <a:picLocks noChangeAspect="1"/>
          </p:cNvPicPr>
          <p:nvPr/>
        </p:nvPicPr>
        <p:blipFill>
          <a:blip r:embed="rId3"/>
          <a:stretch>
            <a:fillRect/>
          </a:stretch>
        </p:blipFill>
        <p:spPr>
          <a:xfrm>
            <a:off x="7498031" y="6090008"/>
            <a:ext cx="1257300" cy="685800"/>
          </a:xfrm>
          <a:prstGeom prst="rect">
            <a:avLst/>
          </a:prstGeom>
        </p:spPr>
      </p:pic>
      <p:sp>
        <p:nvSpPr>
          <p:cNvPr id="5" name="TextBox 4">
            <a:extLst>
              <a:ext uri="{FF2B5EF4-FFF2-40B4-BE49-F238E27FC236}">
                <a16:creationId xmlns:a16="http://schemas.microsoft.com/office/drawing/2014/main" id="{9D1C218C-661D-42B1-AB65-728D30A1C74B}"/>
              </a:ext>
            </a:extLst>
          </p:cNvPr>
          <p:cNvSpPr txBox="1"/>
          <p:nvPr/>
        </p:nvSpPr>
        <p:spPr>
          <a:xfrm>
            <a:off x="8805078" y="6248242"/>
            <a:ext cx="2547732" cy="461665"/>
          </a:xfrm>
          <a:prstGeom prst="rect">
            <a:avLst/>
          </a:prstGeom>
          <a:noFill/>
        </p:spPr>
        <p:txBody>
          <a:bodyPr wrap="square" rtlCol="0">
            <a:spAutoFit/>
          </a:bodyPr>
          <a:lstStyle/>
          <a:p>
            <a:r>
              <a:rPr lang="en-CA" sz="2400" b="1" dirty="0"/>
              <a:t>#POOPTALK</a:t>
            </a:r>
          </a:p>
        </p:txBody>
      </p:sp>
    </p:spTree>
    <p:extLst>
      <p:ext uri="{BB962C8B-B14F-4D97-AF65-F5344CB8AC3E}">
        <p14:creationId xmlns:p14="http://schemas.microsoft.com/office/powerpoint/2010/main" val="74797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5415-C04C-874E-BD89-7A7D37D84020}"/>
              </a:ext>
            </a:extLst>
          </p:cNvPr>
          <p:cNvSpPr>
            <a:spLocks noGrp="1"/>
          </p:cNvSpPr>
          <p:nvPr>
            <p:ph type="title"/>
          </p:nvPr>
        </p:nvSpPr>
        <p:spPr/>
        <p:txBody>
          <a:bodyPr/>
          <a:lstStyle/>
          <a:p>
            <a:r>
              <a:rPr lang="en-US" dirty="0"/>
              <a:t>Canadian IBS Guideline 2019 Recommendations:  </a:t>
            </a:r>
          </a:p>
        </p:txBody>
      </p:sp>
      <p:pic>
        <p:nvPicPr>
          <p:cNvPr id="5" name="Content Placeholder 4">
            <a:extLst>
              <a:ext uri="{FF2B5EF4-FFF2-40B4-BE49-F238E27FC236}">
                <a16:creationId xmlns:a16="http://schemas.microsoft.com/office/drawing/2014/main" id="{23E7F745-5C9F-8941-A97C-E15598611362}"/>
              </a:ext>
            </a:extLst>
          </p:cNvPr>
          <p:cNvPicPr>
            <a:picLocks noGrp="1" noChangeAspect="1"/>
          </p:cNvPicPr>
          <p:nvPr>
            <p:ph idx="1"/>
          </p:nvPr>
        </p:nvPicPr>
        <p:blipFill>
          <a:blip r:embed="rId3"/>
          <a:stretch>
            <a:fillRect/>
          </a:stretch>
        </p:blipFill>
        <p:spPr>
          <a:xfrm>
            <a:off x="422031" y="2057082"/>
            <a:ext cx="4712677" cy="1996015"/>
          </a:xfrm>
        </p:spPr>
      </p:pic>
      <p:pic>
        <p:nvPicPr>
          <p:cNvPr id="7" name="Picture 6">
            <a:extLst>
              <a:ext uri="{FF2B5EF4-FFF2-40B4-BE49-F238E27FC236}">
                <a16:creationId xmlns:a16="http://schemas.microsoft.com/office/drawing/2014/main" id="{E118D81E-EF8C-0848-B03E-9FFC32D6D363}"/>
              </a:ext>
            </a:extLst>
          </p:cNvPr>
          <p:cNvPicPr>
            <a:picLocks noChangeAspect="1"/>
          </p:cNvPicPr>
          <p:nvPr/>
        </p:nvPicPr>
        <p:blipFill>
          <a:blip r:embed="rId4"/>
          <a:stretch>
            <a:fillRect/>
          </a:stretch>
        </p:blipFill>
        <p:spPr>
          <a:xfrm>
            <a:off x="5247248" y="2715065"/>
            <a:ext cx="5587429" cy="3770141"/>
          </a:xfrm>
          <a:prstGeom prst="rect">
            <a:avLst/>
          </a:prstGeom>
        </p:spPr>
      </p:pic>
      <p:sp>
        <p:nvSpPr>
          <p:cNvPr id="8" name="TextBox 7">
            <a:extLst>
              <a:ext uri="{FF2B5EF4-FFF2-40B4-BE49-F238E27FC236}">
                <a16:creationId xmlns:a16="http://schemas.microsoft.com/office/drawing/2014/main" id="{2300A4F1-835A-3444-94F5-C2E0EA580034}"/>
              </a:ext>
            </a:extLst>
          </p:cNvPr>
          <p:cNvSpPr txBox="1"/>
          <p:nvPr/>
        </p:nvSpPr>
        <p:spPr>
          <a:xfrm>
            <a:off x="422031" y="4459458"/>
            <a:ext cx="4529797" cy="2031325"/>
          </a:xfrm>
          <a:prstGeom prst="rect">
            <a:avLst/>
          </a:prstGeom>
          <a:noFill/>
        </p:spPr>
        <p:txBody>
          <a:bodyPr wrap="square" rtlCol="0">
            <a:spAutoFit/>
          </a:bodyPr>
          <a:lstStyle/>
          <a:p>
            <a:r>
              <a:rPr lang="en-CA" dirty="0"/>
              <a:t>Data from seven case-control studies showed a greater likelihood of having positive celiac antibodies among patients with IBS compared with controls without IBS (odds ratio [OR] 2.94; 95% CI, 1.36–6.35) </a:t>
            </a:r>
          </a:p>
          <a:p>
            <a:endParaRPr lang="en-US" dirty="0"/>
          </a:p>
        </p:txBody>
      </p:sp>
      <p:pic>
        <p:nvPicPr>
          <p:cNvPr id="1025" name="Picture 1" descr="page3image121830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71800"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550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E40B954-80DE-2746-A46E-9AF0F506E077}"/>
              </a:ext>
            </a:extLst>
          </p:cNvPr>
          <p:cNvPicPr>
            <a:picLocks noGrp="1" noChangeAspect="1"/>
          </p:cNvPicPr>
          <p:nvPr>
            <p:ph idx="1"/>
          </p:nvPr>
        </p:nvPicPr>
        <p:blipFill rotWithShape="1">
          <a:blip r:embed="rId3"/>
          <a:srcRect l="2722" r="2722"/>
          <a:stretch/>
        </p:blipFill>
        <p:spPr>
          <a:xfrm>
            <a:off x="4667002" y="0"/>
            <a:ext cx="6392265" cy="6754091"/>
          </a:xfrm>
        </p:spPr>
      </p:pic>
      <p:sp>
        <p:nvSpPr>
          <p:cNvPr id="12" name="Rectangle 11">
            <a:extLst>
              <a:ext uri="{FF2B5EF4-FFF2-40B4-BE49-F238E27FC236}">
                <a16:creationId xmlns:a16="http://schemas.microsoft.com/office/drawing/2014/main" id="{C3606A5B-818B-AB41-858A-649E3C1823AB}"/>
              </a:ext>
            </a:extLst>
          </p:cNvPr>
          <p:cNvSpPr/>
          <p:nvPr/>
        </p:nvSpPr>
        <p:spPr>
          <a:xfrm rot="18741472">
            <a:off x="-748490" y="2551835"/>
            <a:ext cx="6247886" cy="1754326"/>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Diagnostic algorithm</a:t>
            </a:r>
          </a:p>
        </p:txBody>
      </p:sp>
      <p:sp>
        <p:nvSpPr>
          <p:cNvPr id="2" name="TextBox 1">
            <a:extLst>
              <a:ext uri="{FF2B5EF4-FFF2-40B4-BE49-F238E27FC236}">
                <a16:creationId xmlns:a16="http://schemas.microsoft.com/office/drawing/2014/main" id="{FA296737-12B9-2F4B-9F61-3464C3AF8A44}"/>
              </a:ext>
            </a:extLst>
          </p:cNvPr>
          <p:cNvSpPr txBox="1"/>
          <p:nvPr/>
        </p:nvSpPr>
        <p:spPr>
          <a:xfrm>
            <a:off x="351692" y="6328436"/>
            <a:ext cx="2954216" cy="276999"/>
          </a:xfrm>
          <a:prstGeom prst="rect">
            <a:avLst/>
          </a:prstGeom>
          <a:noFill/>
        </p:spPr>
        <p:txBody>
          <a:bodyPr wrap="square" rtlCol="0">
            <a:spAutoFit/>
          </a:bodyPr>
          <a:lstStyle/>
          <a:p>
            <a:r>
              <a:rPr lang="en-US" sz="1200" dirty="0"/>
              <a:t>N </a:t>
            </a:r>
            <a:r>
              <a:rPr lang="en-US" sz="1200" dirty="0" err="1"/>
              <a:t>Engl</a:t>
            </a:r>
            <a:r>
              <a:rPr lang="en-US" sz="1200" dirty="0"/>
              <a:t> J Med 2017:376</a:t>
            </a:r>
          </a:p>
        </p:txBody>
      </p:sp>
    </p:spTree>
    <p:extLst>
      <p:ext uri="{BB962C8B-B14F-4D97-AF65-F5344CB8AC3E}">
        <p14:creationId xmlns:p14="http://schemas.microsoft.com/office/powerpoint/2010/main" val="2708026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D667E48-79FA-204C-9091-A22825DAB6C2}"/>
              </a:ext>
            </a:extLst>
          </p:cNvPr>
          <p:cNvPicPr>
            <a:picLocks noGrp="1" noChangeAspect="1"/>
          </p:cNvPicPr>
          <p:nvPr>
            <p:ph idx="1"/>
          </p:nvPr>
        </p:nvPicPr>
        <p:blipFill rotWithShape="1">
          <a:blip r:embed="rId3"/>
          <a:srcRect l="5182" r="5923"/>
          <a:stretch/>
        </p:blipFill>
        <p:spPr>
          <a:xfrm>
            <a:off x="1187532" y="0"/>
            <a:ext cx="9060873" cy="6907102"/>
          </a:xfrm>
        </p:spPr>
      </p:pic>
    </p:spTree>
    <p:extLst>
      <p:ext uri="{BB962C8B-B14F-4D97-AF65-F5344CB8AC3E}">
        <p14:creationId xmlns:p14="http://schemas.microsoft.com/office/powerpoint/2010/main" val="4019631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52463-90A8-430D-986A-1E0AB92A6722}"/>
              </a:ext>
            </a:extLst>
          </p:cNvPr>
          <p:cNvSpPr>
            <a:spLocks noGrp="1"/>
          </p:cNvSpPr>
          <p:nvPr>
            <p:ph type="title"/>
          </p:nvPr>
        </p:nvSpPr>
        <p:spPr>
          <a:xfrm>
            <a:off x="133716" y="2379579"/>
            <a:ext cx="9418320" cy="4041648"/>
          </a:xfrm>
        </p:spPr>
        <p:txBody>
          <a:bodyPr/>
          <a:lstStyle/>
          <a:p>
            <a:r>
              <a:rPr lang="en-CA" dirty="0"/>
              <a:t>Treatment of IBS</a:t>
            </a:r>
          </a:p>
        </p:txBody>
      </p:sp>
      <p:sp>
        <p:nvSpPr>
          <p:cNvPr id="3" name="Text Placeholder 2">
            <a:extLst>
              <a:ext uri="{FF2B5EF4-FFF2-40B4-BE49-F238E27FC236}">
                <a16:creationId xmlns:a16="http://schemas.microsoft.com/office/drawing/2014/main" id="{62D190F5-19FD-4CDC-BB23-1056BBAD1AD6}"/>
              </a:ext>
            </a:extLst>
          </p:cNvPr>
          <p:cNvSpPr>
            <a:spLocks noGrp="1"/>
          </p:cNvSpPr>
          <p:nvPr>
            <p:ph type="body" idx="1"/>
          </p:nvPr>
        </p:nvSpPr>
        <p:spPr>
          <a:xfrm>
            <a:off x="252469" y="6327173"/>
            <a:ext cx="9418320" cy="530827"/>
          </a:xfrm>
        </p:spPr>
        <p:txBody>
          <a:bodyPr/>
          <a:lstStyle/>
          <a:p>
            <a:r>
              <a:rPr lang="en-CA" dirty="0"/>
              <a:t>So Many Drugs…….What Do I Pick? </a:t>
            </a:r>
          </a:p>
        </p:txBody>
      </p:sp>
      <p:pic>
        <p:nvPicPr>
          <p:cNvPr id="5" name="Picture 4">
            <a:extLst>
              <a:ext uri="{FF2B5EF4-FFF2-40B4-BE49-F238E27FC236}">
                <a16:creationId xmlns:a16="http://schemas.microsoft.com/office/drawing/2014/main" id="{65BF0F9F-39B4-41C5-BCE2-DD24A23AA2B3}"/>
              </a:ext>
            </a:extLst>
          </p:cNvPr>
          <p:cNvPicPr>
            <a:picLocks noChangeAspect="1"/>
          </p:cNvPicPr>
          <p:nvPr/>
        </p:nvPicPr>
        <p:blipFill>
          <a:blip r:embed="rId2"/>
          <a:stretch>
            <a:fillRect/>
          </a:stretch>
        </p:blipFill>
        <p:spPr>
          <a:xfrm>
            <a:off x="2777629" y="83128"/>
            <a:ext cx="6354495" cy="5380139"/>
          </a:xfrm>
          <a:prstGeom prst="rect">
            <a:avLst/>
          </a:prstGeom>
        </p:spPr>
      </p:pic>
    </p:spTree>
    <p:extLst>
      <p:ext uri="{BB962C8B-B14F-4D97-AF65-F5344CB8AC3E}">
        <p14:creationId xmlns:p14="http://schemas.microsoft.com/office/powerpoint/2010/main" val="237144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35965515"/>
              </p:ext>
            </p:extLst>
          </p:nvPr>
        </p:nvGraphicFramePr>
        <p:xfrm>
          <a:off x="419100" y="-565785"/>
          <a:ext cx="105156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10490" y="6418540"/>
            <a:ext cx="7071360" cy="369332"/>
          </a:xfrm>
          <a:prstGeom prst="rect">
            <a:avLst/>
          </a:prstGeom>
          <a:noFill/>
        </p:spPr>
        <p:txBody>
          <a:bodyPr wrap="square" rtlCol="0">
            <a:spAutoFit/>
          </a:bodyPr>
          <a:lstStyle/>
          <a:p>
            <a:r>
              <a:rPr lang="en-US" dirty="0"/>
              <a:t>*Not available in Canada </a:t>
            </a:r>
          </a:p>
        </p:txBody>
      </p:sp>
      <p:sp>
        <p:nvSpPr>
          <p:cNvPr id="5" name="TextBox 4"/>
          <p:cNvSpPr txBox="1"/>
          <p:nvPr/>
        </p:nvSpPr>
        <p:spPr>
          <a:xfrm>
            <a:off x="2846070" y="4786044"/>
            <a:ext cx="3737610" cy="646331"/>
          </a:xfrm>
          <a:prstGeom prst="rect">
            <a:avLst/>
          </a:prstGeom>
          <a:solidFill>
            <a:schemeClr val="accent2"/>
          </a:solidFill>
        </p:spPr>
        <p:txBody>
          <a:bodyPr wrap="square" rtlCol="0">
            <a:spAutoFit/>
          </a:bodyPr>
          <a:lstStyle/>
          <a:p>
            <a:r>
              <a:rPr lang="en-US" b="1" dirty="0"/>
              <a:t>Pain AND Diarrhea</a:t>
            </a:r>
          </a:p>
          <a:p>
            <a:r>
              <a:rPr lang="en-US" dirty="0"/>
              <a:t>Tricyclic antidepressants</a:t>
            </a:r>
            <a:endParaRPr lang="en-US" b="1" dirty="0"/>
          </a:p>
        </p:txBody>
      </p:sp>
      <p:sp>
        <p:nvSpPr>
          <p:cNvPr id="6" name="TextBox 5"/>
          <p:cNvSpPr txBox="1"/>
          <p:nvPr/>
        </p:nvSpPr>
        <p:spPr>
          <a:xfrm>
            <a:off x="3947160" y="5495865"/>
            <a:ext cx="6987540" cy="923330"/>
          </a:xfrm>
          <a:prstGeom prst="rect">
            <a:avLst/>
          </a:prstGeom>
          <a:solidFill>
            <a:schemeClr val="tx2">
              <a:lumMod val="60000"/>
              <a:lumOff val="40000"/>
            </a:schemeClr>
          </a:solidFill>
        </p:spPr>
        <p:txBody>
          <a:bodyPr wrap="square" rtlCol="0">
            <a:spAutoFit/>
          </a:bodyPr>
          <a:lstStyle/>
          <a:p>
            <a:r>
              <a:rPr lang="en-US" b="1" dirty="0"/>
              <a:t>Pain AND Constipation</a:t>
            </a:r>
          </a:p>
          <a:p>
            <a:r>
              <a:rPr lang="en-US" dirty="0"/>
              <a:t>SSRIs – </a:t>
            </a:r>
            <a:r>
              <a:rPr lang="en-US" b="1" dirty="0">
                <a:solidFill>
                  <a:schemeClr val="bg1"/>
                </a:solidFill>
              </a:rPr>
              <a:t>paroxetine, fluoxetine and citalopram </a:t>
            </a:r>
            <a:r>
              <a:rPr lang="en-US" dirty="0"/>
              <a:t>have been investigated for IBS</a:t>
            </a:r>
            <a:endParaRPr lang="en-US" b="1" dirty="0"/>
          </a:p>
        </p:txBody>
      </p:sp>
    </p:spTree>
    <p:extLst>
      <p:ext uri="{BB962C8B-B14F-4D97-AF65-F5344CB8AC3E}">
        <p14:creationId xmlns:p14="http://schemas.microsoft.com/office/powerpoint/2010/main" val="1894987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B965A-4308-461C-8400-68449C31CEC8}"/>
              </a:ext>
            </a:extLst>
          </p:cNvPr>
          <p:cNvSpPr>
            <a:spLocks noGrp="1"/>
          </p:cNvSpPr>
          <p:nvPr>
            <p:ph type="title"/>
          </p:nvPr>
        </p:nvSpPr>
        <p:spPr>
          <a:xfrm>
            <a:off x="570728" y="1458289"/>
            <a:ext cx="10402072" cy="1325562"/>
          </a:xfrm>
        </p:spPr>
        <p:txBody>
          <a:bodyPr>
            <a:noAutofit/>
          </a:bodyPr>
          <a:lstStyle/>
          <a:p>
            <a:r>
              <a:rPr lang="en-CA" sz="3500" dirty="0"/>
              <a:t>Which of the following medications is a prokinetic drug for IBS-C that has a warning for increased risk of suicide/suicidal ideation? </a:t>
            </a:r>
          </a:p>
        </p:txBody>
      </p:sp>
      <p:sp>
        <p:nvSpPr>
          <p:cNvPr id="3" name="Content Placeholder 2">
            <a:extLst>
              <a:ext uri="{FF2B5EF4-FFF2-40B4-BE49-F238E27FC236}">
                <a16:creationId xmlns:a16="http://schemas.microsoft.com/office/drawing/2014/main" id="{DCC80789-172B-47BD-ADFF-D4F0554D5C16}"/>
              </a:ext>
            </a:extLst>
          </p:cNvPr>
          <p:cNvSpPr>
            <a:spLocks noGrp="1"/>
          </p:cNvSpPr>
          <p:nvPr>
            <p:ph idx="1"/>
          </p:nvPr>
        </p:nvSpPr>
        <p:spPr>
          <a:xfrm>
            <a:off x="1261872" y="3146961"/>
            <a:ext cx="8595360" cy="3033176"/>
          </a:xfrm>
        </p:spPr>
        <p:txBody>
          <a:bodyPr>
            <a:normAutofit/>
          </a:bodyPr>
          <a:lstStyle/>
          <a:p>
            <a:pPr marL="514350" indent="-514350">
              <a:buFont typeface="+mj-lt"/>
              <a:buAutoNum type="alphaLcParenR"/>
            </a:pPr>
            <a:r>
              <a:rPr lang="en-CA" sz="4000" dirty="0"/>
              <a:t>Linaclotide </a:t>
            </a:r>
          </a:p>
          <a:p>
            <a:pPr marL="514350" indent="-514350">
              <a:buFont typeface="+mj-lt"/>
              <a:buAutoNum type="alphaLcParenR"/>
            </a:pPr>
            <a:r>
              <a:rPr lang="en-CA" sz="4000" dirty="0" err="1"/>
              <a:t>Tenapenor</a:t>
            </a:r>
            <a:r>
              <a:rPr lang="en-CA" sz="4000" dirty="0"/>
              <a:t> </a:t>
            </a:r>
          </a:p>
          <a:p>
            <a:pPr marL="514350" indent="-514350">
              <a:buFont typeface="+mj-lt"/>
              <a:buAutoNum type="alphaLcParenR"/>
            </a:pPr>
            <a:r>
              <a:rPr lang="en-CA" sz="4000" dirty="0"/>
              <a:t>Loperamide </a:t>
            </a:r>
          </a:p>
          <a:p>
            <a:pPr marL="514350" indent="-514350">
              <a:buFont typeface="+mj-lt"/>
              <a:buAutoNum type="alphaLcParenR"/>
            </a:pPr>
            <a:r>
              <a:rPr lang="en-CA" sz="4000" dirty="0"/>
              <a:t>Prucalopride </a:t>
            </a:r>
          </a:p>
        </p:txBody>
      </p:sp>
      <p:pic>
        <p:nvPicPr>
          <p:cNvPr id="4" name="Picture 3">
            <a:extLst>
              <a:ext uri="{FF2B5EF4-FFF2-40B4-BE49-F238E27FC236}">
                <a16:creationId xmlns:a16="http://schemas.microsoft.com/office/drawing/2014/main" id="{F56D57A2-A198-49F6-926B-E3C1CC46E2D7}"/>
              </a:ext>
            </a:extLst>
          </p:cNvPr>
          <p:cNvPicPr>
            <a:picLocks noChangeAspect="1"/>
          </p:cNvPicPr>
          <p:nvPr/>
        </p:nvPicPr>
        <p:blipFill>
          <a:blip r:embed="rId2"/>
          <a:stretch>
            <a:fillRect/>
          </a:stretch>
        </p:blipFill>
        <p:spPr>
          <a:xfrm>
            <a:off x="7498031" y="6113758"/>
            <a:ext cx="1257300" cy="685800"/>
          </a:xfrm>
          <a:prstGeom prst="rect">
            <a:avLst/>
          </a:prstGeom>
        </p:spPr>
      </p:pic>
      <p:sp>
        <p:nvSpPr>
          <p:cNvPr id="5" name="TextBox 4">
            <a:extLst>
              <a:ext uri="{FF2B5EF4-FFF2-40B4-BE49-F238E27FC236}">
                <a16:creationId xmlns:a16="http://schemas.microsoft.com/office/drawing/2014/main" id="{3381D0CE-ACAE-425D-BE32-7E42894905AA}"/>
              </a:ext>
            </a:extLst>
          </p:cNvPr>
          <p:cNvSpPr txBox="1"/>
          <p:nvPr/>
        </p:nvSpPr>
        <p:spPr>
          <a:xfrm>
            <a:off x="8805078" y="6271992"/>
            <a:ext cx="2547732" cy="461665"/>
          </a:xfrm>
          <a:prstGeom prst="rect">
            <a:avLst/>
          </a:prstGeom>
          <a:noFill/>
        </p:spPr>
        <p:txBody>
          <a:bodyPr wrap="square" rtlCol="0">
            <a:spAutoFit/>
          </a:bodyPr>
          <a:lstStyle/>
          <a:p>
            <a:r>
              <a:rPr lang="en-CA" sz="2400" b="1" dirty="0"/>
              <a:t>#POOPTALK</a:t>
            </a:r>
          </a:p>
        </p:txBody>
      </p:sp>
    </p:spTree>
    <p:extLst>
      <p:ext uri="{BB962C8B-B14F-4D97-AF65-F5344CB8AC3E}">
        <p14:creationId xmlns:p14="http://schemas.microsoft.com/office/powerpoint/2010/main" val="196327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style.color</p:attrName>
                                        </p:attrNameLst>
                                      </p:cBhvr>
                                      <p:to>
                                        <p:clrVal>
                                          <a:schemeClr val="hlink"/>
                                        </p:clrVal>
                                      </p:to>
                                    </p:set>
                                    <p:set>
                                      <p:cBhvr>
                                        <p:cTn id="7" dur="500" fill="hold"/>
                                        <p:tgtEl>
                                          <p:spTgt spid="3">
                                            <p:txEl>
                                              <p:pRg st="3" end="3"/>
                                            </p:txEl>
                                          </p:spTgt>
                                        </p:tgtEl>
                                        <p:attrNameLst>
                                          <p:attrName>fillcolor</p:attrName>
                                        </p:attrNameLst>
                                      </p:cBhvr>
                                      <p:to>
                                        <p:clrVal>
                                          <a:schemeClr val="hlink"/>
                                        </p:clrVal>
                                      </p:to>
                                    </p:set>
                                    <p:set>
                                      <p:cBhvr>
                                        <p:cTn id="8"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8333" y="3115423"/>
            <a:ext cx="4114800" cy="1733550"/>
          </a:xfrm>
          <a:prstGeom prst="rect">
            <a:avLst/>
          </a:prstGeom>
        </p:spPr>
      </p:pic>
      <p:sp>
        <p:nvSpPr>
          <p:cNvPr id="4" name="TextBox 3"/>
          <p:cNvSpPr txBox="1"/>
          <p:nvPr/>
        </p:nvSpPr>
        <p:spPr>
          <a:xfrm>
            <a:off x="180418" y="2434828"/>
            <a:ext cx="4962010" cy="646331"/>
          </a:xfrm>
          <a:prstGeom prst="rect">
            <a:avLst/>
          </a:prstGeom>
          <a:noFill/>
        </p:spPr>
        <p:txBody>
          <a:bodyPr wrap="square" rtlCol="0">
            <a:spAutoFit/>
          </a:bodyPr>
          <a:lstStyle/>
          <a:p>
            <a:r>
              <a:rPr lang="en-US" b="1" dirty="0"/>
              <a:t>Serotonin (5HT4) agonist </a:t>
            </a:r>
            <a:r>
              <a:rPr lang="en-US" dirty="0"/>
              <a:t>= peristalsis in gut (</a:t>
            </a:r>
            <a:r>
              <a:rPr lang="en-US" dirty="0" err="1"/>
              <a:t>prokinetic</a:t>
            </a:r>
            <a:r>
              <a:rPr lang="en-US" dirty="0"/>
              <a:t> agent)</a:t>
            </a:r>
          </a:p>
        </p:txBody>
      </p:sp>
      <p:pic>
        <p:nvPicPr>
          <p:cNvPr id="5" name="Picture 4"/>
          <p:cNvPicPr>
            <a:picLocks noChangeAspect="1"/>
          </p:cNvPicPr>
          <p:nvPr/>
        </p:nvPicPr>
        <p:blipFill>
          <a:blip r:embed="rId4"/>
          <a:stretch>
            <a:fillRect/>
          </a:stretch>
        </p:blipFill>
        <p:spPr>
          <a:xfrm>
            <a:off x="5663248" y="1374413"/>
            <a:ext cx="5229225" cy="3495675"/>
          </a:xfrm>
          <a:prstGeom prst="rect">
            <a:avLst/>
          </a:prstGeom>
        </p:spPr>
      </p:pic>
      <p:sp>
        <p:nvSpPr>
          <p:cNvPr id="7" name="Rectangle 6"/>
          <p:cNvSpPr/>
          <p:nvPr/>
        </p:nvSpPr>
        <p:spPr>
          <a:xfrm>
            <a:off x="5577774" y="209475"/>
            <a:ext cx="4653838" cy="1169551"/>
          </a:xfrm>
          <a:prstGeom prst="rect">
            <a:avLst/>
          </a:prstGeom>
          <a:noFill/>
        </p:spPr>
        <p:txBody>
          <a:bodyPr wrap="none" lIns="91440" tIns="45720" rIns="91440" bIns="45720">
            <a:spAutoFit/>
          </a:bodyPr>
          <a:lstStyle/>
          <a:p>
            <a:pPr algn="ctr"/>
            <a:r>
              <a:rPr lang="en-US" sz="3400" b="0" cap="none" spc="0" dirty="0" err="1">
                <a:ln w="0"/>
                <a:solidFill>
                  <a:schemeClr val="tx1"/>
                </a:solidFill>
                <a:effectLst>
                  <a:outerShdw blurRad="38100" dist="19050" dir="2700000" algn="tl" rotWithShape="0">
                    <a:schemeClr val="dk1">
                      <a:alpha val="40000"/>
                    </a:schemeClr>
                  </a:outerShdw>
                </a:effectLst>
              </a:rPr>
              <a:t>Linaclotide</a:t>
            </a:r>
            <a:r>
              <a:rPr lang="en-US" sz="3600" dirty="0">
                <a:ln w="0"/>
                <a:solidFill>
                  <a:srgbClr val="7030A0"/>
                </a:solidFill>
                <a:effectLst>
                  <a:outerShdw blurRad="38100" dist="19050" dir="2700000" algn="tl" rotWithShape="0">
                    <a:schemeClr val="dk1">
                      <a:alpha val="40000"/>
                    </a:schemeClr>
                  </a:outerShdw>
                </a:effectLst>
              </a:rPr>
              <a:t> </a:t>
            </a:r>
            <a:r>
              <a:rPr lang="en-US" sz="2000" dirty="0">
                <a:ln w="0"/>
                <a:solidFill>
                  <a:srgbClr val="7030A0"/>
                </a:solidFill>
                <a:effectLst>
                  <a:outerShdw blurRad="38100" dist="19050" dir="2700000" algn="tl" rotWithShape="0">
                    <a:schemeClr val="dk1">
                      <a:alpha val="40000"/>
                    </a:schemeClr>
                  </a:outerShdw>
                </a:effectLst>
              </a:rPr>
              <a:t>CONSTELLA</a:t>
            </a:r>
            <a:r>
              <a:rPr lang="en-US" sz="3400" b="0" cap="none" spc="0" dirty="0">
                <a:ln w="0"/>
                <a:solidFill>
                  <a:schemeClr val="tx1"/>
                </a:solidFill>
                <a:effectLst>
                  <a:outerShdw blurRad="38100" dist="19050" dir="2700000" algn="tl" rotWithShape="0">
                    <a:schemeClr val="dk1">
                      <a:alpha val="40000"/>
                    </a:schemeClr>
                  </a:outerShdw>
                </a:effectLst>
              </a:rPr>
              <a:t> </a:t>
            </a:r>
            <a:br>
              <a:rPr lang="en-US" sz="3400" b="0" cap="none" spc="0" dirty="0">
                <a:ln w="0"/>
                <a:solidFill>
                  <a:schemeClr val="tx1"/>
                </a:solidFill>
                <a:effectLst>
                  <a:outerShdw blurRad="38100" dist="19050" dir="2700000" algn="tl" rotWithShape="0">
                    <a:schemeClr val="dk1">
                      <a:alpha val="40000"/>
                    </a:schemeClr>
                  </a:outerShdw>
                </a:effectLst>
              </a:rPr>
            </a:br>
            <a:r>
              <a:rPr lang="en-US" sz="3400" b="0" cap="none" spc="0" dirty="0">
                <a:ln w="0"/>
                <a:solidFill>
                  <a:schemeClr val="tx1"/>
                </a:solidFill>
                <a:effectLst>
                  <a:outerShdw blurRad="38100" dist="19050" dir="2700000" algn="tl" rotWithShape="0">
                    <a:schemeClr val="dk1">
                      <a:alpha val="40000"/>
                    </a:schemeClr>
                  </a:outerShdw>
                </a:effectLst>
              </a:rPr>
              <a:t>&amp; </a:t>
            </a:r>
            <a:r>
              <a:rPr lang="en-US" sz="3400" b="0" cap="none" spc="0" dirty="0" err="1">
                <a:ln w="0"/>
                <a:solidFill>
                  <a:schemeClr val="tx1"/>
                </a:solidFill>
                <a:effectLst>
                  <a:outerShdw blurRad="38100" dist="19050" dir="2700000" algn="tl" rotWithShape="0">
                    <a:schemeClr val="dk1">
                      <a:alpha val="40000"/>
                    </a:schemeClr>
                  </a:outerShdw>
                </a:effectLst>
              </a:rPr>
              <a:t>Plecanatide</a:t>
            </a:r>
            <a:r>
              <a:rPr lang="en-US" sz="3400" b="0" cap="none" spc="0" dirty="0">
                <a:ln w="0"/>
                <a:solidFill>
                  <a:schemeClr val="tx1"/>
                </a:solidFill>
                <a:effectLst>
                  <a:outerShdw blurRad="38100" dist="19050" dir="2700000" algn="tl" rotWithShape="0">
                    <a:schemeClr val="dk1">
                      <a:alpha val="40000"/>
                    </a:schemeClr>
                  </a:outerShdw>
                </a:effectLst>
              </a:rPr>
              <a:t> </a:t>
            </a:r>
            <a:r>
              <a:rPr lang="en-US" sz="2000" dirty="0">
                <a:ln w="0"/>
                <a:solidFill>
                  <a:srgbClr val="7030A0"/>
                </a:solidFill>
                <a:effectLst>
                  <a:outerShdw blurRad="38100" dist="19050" dir="2700000" algn="tl" rotWithShape="0">
                    <a:schemeClr val="dk1">
                      <a:alpha val="40000"/>
                    </a:schemeClr>
                  </a:outerShdw>
                </a:effectLst>
              </a:rPr>
              <a:t>TRULANCE</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8" name="TextBox 7"/>
          <p:cNvSpPr txBox="1"/>
          <p:nvPr/>
        </p:nvSpPr>
        <p:spPr>
          <a:xfrm>
            <a:off x="4934610" y="4970758"/>
            <a:ext cx="6519744" cy="923330"/>
          </a:xfrm>
          <a:prstGeom prst="rect">
            <a:avLst/>
          </a:prstGeom>
          <a:noFill/>
        </p:spPr>
        <p:txBody>
          <a:bodyPr wrap="square" rtlCol="0">
            <a:spAutoFit/>
          </a:bodyPr>
          <a:lstStyle/>
          <a:p>
            <a:r>
              <a:rPr lang="en-US" b="1" dirty="0"/>
              <a:t>Guanylate Cyclase C (GC-C) agonist </a:t>
            </a:r>
            <a:r>
              <a:rPr lang="en-US" dirty="0"/>
              <a:t>= chlorine and bicarb into lumen which increases intestinal fluids. cGMP may also reduce pain pathway</a:t>
            </a:r>
          </a:p>
        </p:txBody>
      </p:sp>
      <p:sp>
        <p:nvSpPr>
          <p:cNvPr id="6" name="Rectangle 5"/>
          <p:cNvSpPr/>
          <p:nvPr/>
        </p:nvSpPr>
        <p:spPr>
          <a:xfrm>
            <a:off x="6769835" y="4761383"/>
            <a:ext cx="6096000" cy="246221"/>
          </a:xfrm>
          <a:prstGeom prst="rect">
            <a:avLst/>
          </a:prstGeom>
        </p:spPr>
        <p:txBody>
          <a:bodyPr>
            <a:spAutoFit/>
          </a:bodyPr>
          <a:lstStyle/>
          <a:p>
            <a:r>
              <a:rPr lang="en-US" sz="1000" dirty="0"/>
              <a:t>Advanced Drug Delivery Reviews. 101. 10.1016/j.addr.2016.01.010. </a:t>
            </a:r>
          </a:p>
        </p:txBody>
      </p:sp>
      <p:sp>
        <p:nvSpPr>
          <p:cNvPr id="10" name="Rectangle 9"/>
          <p:cNvSpPr/>
          <p:nvPr/>
        </p:nvSpPr>
        <p:spPr>
          <a:xfrm>
            <a:off x="180418" y="1770612"/>
            <a:ext cx="5615640" cy="738664"/>
          </a:xfrm>
          <a:prstGeom prst="rect">
            <a:avLst/>
          </a:prstGeom>
          <a:noFill/>
        </p:spPr>
        <p:txBody>
          <a:bodyPr wrap="none" lIns="91440" tIns="45720" rIns="91440" bIns="45720">
            <a:spAutoFit/>
          </a:bodyPr>
          <a:lstStyle/>
          <a:p>
            <a:pPr algn="ctr"/>
            <a:r>
              <a:rPr lang="en-US" sz="4200" b="0" cap="none" spc="0" dirty="0" err="1">
                <a:ln w="0"/>
                <a:solidFill>
                  <a:schemeClr val="tx1"/>
                </a:solidFill>
                <a:effectLst>
                  <a:outerShdw blurRad="38100" dist="19050" dir="2700000" algn="tl" rotWithShape="0">
                    <a:schemeClr val="dk1">
                      <a:alpha val="40000"/>
                    </a:schemeClr>
                  </a:outerShdw>
                </a:effectLst>
              </a:rPr>
              <a:t>Prucalopride</a:t>
            </a:r>
            <a:r>
              <a:rPr lang="en-US" sz="4200" dirty="0">
                <a:ln w="0"/>
                <a:effectLst>
                  <a:outerShdw blurRad="38100" dist="19050" dir="2700000" algn="tl" rotWithShape="0">
                    <a:schemeClr val="dk1">
                      <a:alpha val="40000"/>
                    </a:schemeClr>
                  </a:outerShdw>
                </a:effectLst>
              </a:rPr>
              <a:t> </a:t>
            </a:r>
            <a:r>
              <a:rPr lang="en-US" sz="2000" dirty="0">
                <a:ln w="0"/>
                <a:solidFill>
                  <a:srgbClr val="7030A0"/>
                </a:solidFill>
                <a:effectLst>
                  <a:outerShdw blurRad="38100" dist="19050" dir="2700000" algn="tl" rotWithShape="0">
                    <a:schemeClr val="dk1">
                      <a:alpha val="40000"/>
                    </a:schemeClr>
                  </a:outerShdw>
                </a:effectLst>
              </a:rPr>
              <a:t>RESOTRAN</a:t>
            </a:r>
            <a:r>
              <a:rPr lang="en-US" sz="4200" b="0" cap="none" spc="0" dirty="0">
                <a:ln w="0"/>
                <a:solidFill>
                  <a:schemeClr val="tx1"/>
                </a:solidFill>
                <a:effectLst>
                  <a:outerShdw blurRad="38100" dist="19050" dir="2700000" algn="tl" rotWithShape="0">
                    <a:schemeClr val="dk1">
                      <a:alpha val="40000"/>
                    </a:schemeClr>
                  </a:outerShdw>
                </a:effectLst>
              </a:rPr>
              <a:t>    </a:t>
            </a:r>
          </a:p>
        </p:txBody>
      </p:sp>
      <p:pic>
        <p:nvPicPr>
          <p:cNvPr id="15" name="Picture 2" descr="Flag of the United States - Wikip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7448" y="750027"/>
            <a:ext cx="362818" cy="232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anada Flag Sticker (Canadian Maple Leaf Country Proud Decal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9969" y="1680808"/>
            <a:ext cx="726499" cy="3642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anada Flag Sticker (Canadian Maple Leaf Country Proud Decal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78271" y="268653"/>
            <a:ext cx="399177" cy="2001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20542" y="4818740"/>
            <a:ext cx="6096000" cy="246221"/>
          </a:xfrm>
          <a:prstGeom prst="rect">
            <a:avLst/>
          </a:prstGeom>
        </p:spPr>
        <p:txBody>
          <a:bodyPr>
            <a:spAutoFit/>
          </a:bodyPr>
          <a:lstStyle/>
          <a:p>
            <a:r>
              <a:rPr lang="en-US" sz="1000" dirty="0">
                <a:solidFill>
                  <a:srgbClr val="333333"/>
                </a:solidFill>
                <a:latin typeface="Verdana" panose="020B0604030504040204" pitchFamily="34" charset="0"/>
              </a:rPr>
              <a:t>World J </a:t>
            </a:r>
            <a:r>
              <a:rPr lang="en-US" sz="1000" dirty="0" err="1">
                <a:solidFill>
                  <a:srgbClr val="333333"/>
                </a:solidFill>
                <a:latin typeface="Verdana" panose="020B0604030504040204" pitchFamily="34" charset="0"/>
              </a:rPr>
              <a:t>Gastrointest</a:t>
            </a:r>
            <a:r>
              <a:rPr lang="en-US" sz="1000" dirty="0">
                <a:solidFill>
                  <a:srgbClr val="333333"/>
                </a:solidFill>
                <a:latin typeface="Verdana" panose="020B0604030504040204" pitchFamily="34" charset="0"/>
              </a:rPr>
              <a:t> </a:t>
            </a:r>
            <a:r>
              <a:rPr lang="en-US" sz="1000" dirty="0" err="1">
                <a:solidFill>
                  <a:srgbClr val="333333"/>
                </a:solidFill>
                <a:latin typeface="Verdana" panose="020B0604030504040204" pitchFamily="34" charset="0"/>
              </a:rPr>
              <a:t>Pharmacol</a:t>
            </a:r>
            <a:r>
              <a:rPr lang="en-US" sz="1000" dirty="0">
                <a:solidFill>
                  <a:srgbClr val="333333"/>
                </a:solidFill>
                <a:latin typeface="Verdana" panose="020B0604030504040204" pitchFamily="34" charset="0"/>
              </a:rPr>
              <a:t> </a:t>
            </a:r>
            <a:r>
              <a:rPr lang="en-US" sz="1000" dirty="0" err="1">
                <a:solidFill>
                  <a:srgbClr val="333333"/>
                </a:solidFill>
                <a:latin typeface="Verdana" panose="020B0604030504040204" pitchFamily="34" charset="0"/>
              </a:rPr>
              <a:t>Ther</a:t>
            </a:r>
            <a:r>
              <a:rPr lang="en-US" sz="1000" dirty="0">
                <a:solidFill>
                  <a:srgbClr val="333333"/>
                </a:solidFill>
                <a:latin typeface="Verdana" panose="020B0604030504040204" pitchFamily="34" charset="0"/>
              </a:rPr>
              <a:t>. May 6, 2016; 7(2): 334-342</a:t>
            </a:r>
            <a:endParaRPr lang="en-US" sz="1000" dirty="0"/>
          </a:p>
        </p:txBody>
      </p:sp>
      <p:sp>
        <p:nvSpPr>
          <p:cNvPr id="2" name="Rectangle 1">
            <a:extLst>
              <a:ext uri="{FF2B5EF4-FFF2-40B4-BE49-F238E27FC236}">
                <a16:creationId xmlns:a16="http://schemas.microsoft.com/office/drawing/2014/main" id="{7A6B4161-CD92-4C2F-B71A-EC98692F36E2}"/>
              </a:ext>
            </a:extLst>
          </p:cNvPr>
          <p:cNvSpPr/>
          <p:nvPr/>
        </p:nvSpPr>
        <p:spPr>
          <a:xfrm>
            <a:off x="1098768" y="154215"/>
            <a:ext cx="213391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IBS-C</a:t>
            </a:r>
          </a:p>
        </p:txBody>
      </p:sp>
    </p:spTree>
    <p:extLst>
      <p:ext uri="{BB962C8B-B14F-4D97-AF65-F5344CB8AC3E}">
        <p14:creationId xmlns:p14="http://schemas.microsoft.com/office/powerpoint/2010/main" val="121649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3076"/>
                                        </p:tgtEl>
                                        <p:attrNameLst>
                                          <p:attrName>style.visibility</p:attrName>
                                        </p:attrNameLst>
                                      </p:cBhvr>
                                      <p:to>
                                        <p:strVal val="visible"/>
                                      </p:to>
                                    </p:set>
                                    <p:animEffect transition="in" filter="fade">
                                      <p:cBhvr>
                                        <p:cTn id="16" dur="500"/>
                                        <p:tgtEl>
                                          <p:spTgt spid="307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589" y="1452157"/>
            <a:ext cx="4786888" cy="1569660"/>
          </a:xfrm>
          <a:prstGeom prst="rect">
            <a:avLst/>
          </a:prstGeom>
          <a:noFill/>
        </p:spPr>
        <p:txBody>
          <a:bodyPr wrap="none" lIns="91440" tIns="45720" rIns="91440" bIns="45720">
            <a:spAutoFit/>
          </a:bodyPr>
          <a:lstStyle/>
          <a:p>
            <a:pPr algn="ctr"/>
            <a:r>
              <a:rPr lang="en-US" sz="4200" b="0" cap="none" spc="0" dirty="0" err="1">
                <a:ln w="0"/>
                <a:solidFill>
                  <a:schemeClr val="tx1"/>
                </a:solidFill>
                <a:effectLst>
                  <a:outerShdw blurRad="38100" dist="19050" dir="2700000" algn="tl" rotWithShape="0">
                    <a:schemeClr val="dk1">
                      <a:alpha val="40000"/>
                    </a:schemeClr>
                  </a:outerShdw>
                </a:effectLst>
              </a:rPr>
              <a:t>Lubiprostone</a:t>
            </a:r>
            <a:r>
              <a:rPr lang="en-US" sz="4200" b="0" cap="none" spc="0" dirty="0">
                <a:ln w="0"/>
                <a:solidFill>
                  <a:schemeClr val="tx1"/>
                </a:solidFill>
                <a:effectLst>
                  <a:outerShdw blurRad="38100" dist="19050" dir="2700000" algn="tl" rotWithShape="0">
                    <a:schemeClr val="dk1">
                      <a:alpha val="40000"/>
                    </a:schemeClr>
                  </a:outerShdw>
                </a:effectLst>
              </a:rPr>
              <a:t> </a:t>
            </a:r>
            <a:r>
              <a:rPr lang="en-US" sz="2000" dirty="0">
                <a:ln w="0"/>
                <a:solidFill>
                  <a:srgbClr val="7030A0"/>
                </a:solidFill>
                <a:effectLst>
                  <a:outerShdw blurRad="38100" dist="19050" dir="2700000" algn="tl" rotWithShape="0">
                    <a:schemeClr val="dk1">
                      <a:alpha val="40000"/>
                    </a:schemeClr>
                  </a:outerShdw>
                </a:effectLst>
              </a:rPr>
              <a:t>AMITIZA</a:t>
            </a:r>
            <a:endParaRPr lang="en-US" sz="2000" dirty="0">
              <a:ln w="0"/>
              <a:effectLst>
                <a:outerShdw blurRad="38100" dist="19050" dir="2700000" algn="tl" rotWithShape="0">
                  <a:schemeClr val="dk1">
                    <a:alpha val="40000"/>
                  </a:schemeClr>
                </a:outerShdw>
              </a:effectLst>
            </a:endParaRPr>
          </a:p>
          <a:p>
            <a:pPr algn="ctr"/>
            <a:r>
              <a:rPr lang="en-US" sz="5400" b="0" cap="none" spc="0" dirty="0">
                <a:ln w="0"/>
                <a:solidFill>
                  <a:schemeClr val="tx1"/>
                </a:solidFill>
                <a:effectLst>
                  <a:outerShdw blurRad="38100" dist="19050" dir="2700000" algn="tl" rotWithShape="0">
                    <a:schemeClr val="dk1">
                      <a:alpha val="40000"/>
                    </a:schemeClr>
                  </a:outerShdw>
                </a:effectLst>
              </a:rPr>
              <a:t> </a:t>
            </a:r>
          </a:p>
        </p:txBody>
      </p:sp>
      <p:pic>
        <p:nvPicPr>
          <p:cNvPr id="11" name="Picture 10"/>
          <p:cNvPicPr>
            <a:picLocks noChangeAspect="1"/>
          </p:cNvPicPr>
          <p:nvPr/>
        </p:nvPicPr>
        <p:blipFill>
          <a:blip r:embed="rId3"/>
          <a:stretch>
            <a:fillRect/>
          </a:stretch>
        </p:blipFill>
        <p:spPr>
          <a:xfrm>
            <a:off x="227589" y="2236987"/>
            <a:ext cx="4572632" cy="2978886"/>
          </a:xfrm>
          <a:prstGeom prst="rect">
            <a:avLst/>
          </a:prstGeom>
        </p:spPr>
      </p:pic>
      <p:sp>
        <p:nvSpPr>
          <p:cNvPr id="13" name="TextBox 12"/>
          <p:cNvSpPr txBox="1"/>
          <p:nvPr/>
        </p:nvSpPr>
        <p:spPr>
          <a:xfrm>
            <a:off x="130065" y="5409346"/>
            <a:ext cx="6955280" cy="369332"/>
          </a:xfrm>
          <a:prstGeom prst="rect">
            <a:avLst/>
          </a:prstGeom>
          <a:noFill/>
        </p:spPr>
        <p:txBody>
          <a:bodyPr wrap="square" rtlCol="0">
            <a:spAutoFit/>
          </a:bodyPr>
          <a:lstStyle/>
          <a:p>
            <a:r>
              <a:rPr lang="en-US" b="1" dirty="0"/>
              <a:t>Chloride channel activator </a:t>
            </a:r>
            <a:r>
              <a:rPr lang="en-US" dirty="0"/>
              <a:t>= draws in water to soften stool </a:t>
            </a:r>
          </a:p>
        </p:txBody>
      </p:sp>
      <p:sp>
        <p:nvSpPr>
          <p:cNvPr id="12" name="Rectangle 11"/>
          <p:cNvSpPr/>
          <p:nvPr/>
        </p:nvSpPr>
        <p:spPr>
          <a:xfrm>
            <a:off x="130065" y="5725930"/>
            <a:ext cx="6502956" cy="246221"/>
          </a:xfrm>
          <a:prstGeom prst="rect">
            <a:avLst/>
          </a:prstGeom>
        </p:spPr>
        <p:txBody>
          <a:bodyPr wrap="square">
            <a:spAutoFit/>
          </a:bodyPr>
          <a:lstStyle/>
          <a:p>
            <a:r>
              <a:rPr lang="en-US" sz="1000" dirty="0">
                <a:solidFill>
                  <a:srgbClr val="333333"/>
                </a:solidFill>
                <a:latin typeface="Source Sans Pro"/>
              </a:rPr>
              <a:t>Irritable Bowel Syndrome with Constipation. In: Rose, MD, </a:t>
            </a:r>
            <a:r>
              <a:rPr lang="en-US" sz="1000" dirty="0" err="1">
                <a:solidFill>
                  <a:srgbClr val="333333"/>
                </a:solidFill>
                <a:latin typeface="Source Sans Pro"/>
              </a:rPr>
              <a:t>MSEd</a:t>
            </a:r>
            <a:r>
              <a:rPr lang="en-US" sz="1000" dirty="0">
                <a:solidFill>
                  <a:srgbClr val="333333"/>
                </a:solidFill>
                <a:latin typeface="Source Sans Pro"/>
              </a:rPr>
              <a:t> S. (</a:t>
            </a:r>
            <a:r>
              <a:rPr lang="en-US" sz="1000" dirty="0" err="1">
                <a:solidFill>
                  <a:srgbClr val="333333"/>
                </a:solidFill>
                <a:latin typeface="Source Sans Pro"/>
              </a:rPr>
              <a:t>eds</a:t>
            </a:r>
            <a:r>
              <a:rPr lang="en-US" sz="1000" dirty="0">
                <a:solidFill>
                  <a:srgbClr val="333333"/>
                </a:solidFill>
                <a:latin typeface="Source Sans Pro"/>
              </a:rPr>
              <a:t>) Constipation. Springer, New York, NY</a:t>
            </a:r>
            <a:endParaRPr lang="en-US" sz="1000" dirty="0"/>
          </a:p>
        </p:txBody>
      </p:sp>
      <p:pic>
        <p:nvPicPr>
          <p:cNvPr id="14" name="Picture 2" descr="Flag of the United States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7705" y="1380197"/>
            <a:ext cx="413703" cy="2654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5762601" y="86298"/>
            <a:ext cx="4217821" cy="1569660"/>
          </a:xfrm>
          <a:prstGeom prst="rect">
            <a:avLst/>
          </a:prstGeom>
          <a:noFill/>
        </p:spPr>
        <p:txBody>
          <a:bodyPr wrap="none" lIns="91440" tIns="45720" rIns="91440" bIns="45720">
            <a:spAutoFit/>
          </a:bodyPr>
          <a:lstStyle/>
          <a:p>
            <a:pPr algn="ctr"/>
            <a:r>
              <a:rPr lang="en-US" sz="4200" b="0" cap="none" spc="0" dirty="0" err="1">
                <a:ln w="0"/>
                <a:solidFill>
                  <a:schemeClr val="tx1"/>
                </a:solidFill>
                <a:effectLst>
                  <a:outerShdw blurRad="38100" dist="19050" dir="2700000" algn="tl" rotWithShape="0">
                    <a:schemeClr val="dk1">
                      <a:alpha val="40000"/>
                    </a:schemeClr>
                  </a:outerShdw>
                </a:effectLst>
              </a:rPr>
              <a:t>Tenapanor</a:t>
            </a:r>
            <a:r>
              <a:rPr lang="en-US" sz="4200" b="0" cap="none" spc="0" dirty="0">
                <a:ln w="0"/>
                <a:solidFill>
                  <a:schemeClr val="tx1"/>
                </a:solidFill>
                <a:effectLst>
                  <a:outerShdw blurRad="38100" dist="19050" dir="2700000" algn="tl" rotWithShape="0">
                    <a:schemeClr val="dk1">
                      <a:alpha val="40000"/>
                    </a:schemeClr>
                  </a:outerShdw>
                </a:effectLst>
              </a:rPr>
              <a:t> </a:t>
            </a:r>
            <a:r>
              <a:rPr lang="en-US" sz="2000" dirty="0">
                <a:ln w="0"/>
                <a:solidFill>
                  <a:srgbClr val="7030A0"/>
                </a:solidFill>
                <a:effectLst>
                  <a:outerShdw blurRad="38100" dist="19050" dir="2700000" algn="tl" rotWithShape="0">
                    <a:schemeClr val="dk1">
                      <a:alpha val="40000"/>
                    </a:schemeClr>
                  </a:outerShdw>
                </a:effectLst>
              </a:rPr>
              <a:t>IBSRELA</a:t>
            </a:r>
            <a:endParaRPr lang="en-US" sz="2000" dirty="0">
              <a:ln w="0"/>
              <a:effectLst>
                <a:outerShdw blurRad="38100" dist="19050" dir="2700000" algn="tl" rotWithShape="0">
                  <a:schemeClr val="dk1">
                    <a:alpha val="40000"/>
                  </a:schemeClr>
                </a:outerShdw>
              </a:effectLst>
            </a:endParaRPr>
          </a:p>
          <a:p>
            <a:pPr algn="ctr"/>
            <a:r>
              <a:rPr lang="en-US" sz="5400" b="0" cap="none" spc="0" dirty="0">
                <a:ln w="0"/>
                <a:solidFill>
                  <a:schemeClr val="tx1"/>
                </a:solidFill>
                <a:effectLst>
                  <a:outerShdw blurRad="38100" dist="19050" dir="2700000" algn="tl" rotWithShape="0">
                    <a:schemeClr val="dk1">
                      <a:alpha val="40000"/>
                    </a:schemeClr>
                  </a:outerShdw>
                </a:effectLst>
              </a:rPr>
              <a:t> </a:t>
            </a:r>
          </a:p>
        </p:txBody>
      </p:sp>
      <p:pic>
        <p:nvPicPr>
          <p:cNvPr id="9" name="Picture 8"/>
          <p:cNvPicPr>
            <a:picLocks noChangeAspect="1"/>
          </p:cNvPicPr>
          <p:nvPr/>
        </p:nvPicPr>
        <p:blipFill>
          <a:blip r:embed="rId5"/>
          <a:stretch>
            <a:fillRect/>
          </a:stretch>
        </p:blipFill>
        <p:spPr>
          <a:xfrm>
            <a:off x="5762601" y="791304"/>
            <a:ext cx="5190619" cy="2891367"/>
          </a:xfrm>
          <a:prstGeom prst="rect">
            <a:avLst/>
          </a:prstGeom>
        </p:spPr>
      </p:pic>
      <p:sp>
        <p:nvSpPr>
          <p:cNvPr id="20" name="TextBox 19"/>
          <p:cNvSpPr txBox="1"/>
          <p:nvPr/>
        </p:nvSpPr>
        <p:spPr>
          <a:xfrm>
            <a:off x="5610769" y="3682671"/>
            <a:ext cx="5494281" cy="923330"/>
          </a:xfrm>
          <a:prstGeom prst="rect">
            <a:avLst/>
          </a:prstGeom>
          <a:noFill/>
        </p:spPr>
        <p:txBody>
          <a:bodyPr wrap="square" rtlCol="0">
            <a:spAutoFit/>
          </a:bodyPr>
          <a:lstStyle/>
          <a:p>
            <a:r>
              <a:rPr lang="en-US" b="1" dirty="0"/>
              <a:t>Inhibits sodium/H+ exchanger </a:t>
            </a:r>
            <a:r>
              <a:rPr lang="en-US" dirty="0"/>
              <a:t>= </a:t>
            </a:r>
            <a:br>
              <a:rPr lang="en-US" dirty="0"/>
            </a:br>
            <a:r>
              <a:rPr lang="en-US" dirty="0"/>
              <a:t>sodium, phosphate and water are excreted (softening stools, also to ↓phosphate in CKD) </a:t>
            </a:r>
          </a:p>
        </p:txBody>
      </p:sp>
      <p:pic>
        <p:nvPicPr>
          <p:cNvPr id="15" name="Picture 4" descr="Canada Flag Sticker (Canadian Maple Leaf Country Proud Decal ...">
            <a:extLst>
              <a:ext uri="{FF2B5EF4-FFF2-40B4-BE49-F238E27FC236}">
                <a16:creationId xmlns:a16="http://schemas.microsoft.com/office/drawing/2014/main" id="{FE8C43AD-ACA0-4E9A-A09D-D4913952265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51244" y="132214"/>
            <a:ext cx="726499" cy="36427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07D53C4E-A30D-4206-A05E-8E144E2D65A8}"/>
              </a:ext>
            </a:extLst>
          </p:cNvPr>
          <p:cNvSpPr/>
          <p:nvPr/>
        </p:nvSpPr>
        <p:spPr>
          <a:xfrm>
            <a:off x="1098768" y="154215"/>
            <a:ext cx="213391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IBS-C</a:t>
            </a:r>
          </a:p>
        </p:txBody>
      </p:sp>
    </p:spTree>
    <p:extLst>
      <p:ext uri="{BB962C8B-B14F-4D97-AF65-F5344CB8AC3E}">
        <p14:creationId xmlns:p14="http://schemas.microsoft.com/office/powerpoint/2010/main" val="84540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2" grpId="0"/>
      <p:bldP spid="1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4BED7F-CBBD-420C-8709-C7FB8C05DD2C}"/>
              </a:ext>
            </a:extLst>
          </p:cNvPr>
          <p:cNvSpPr/>
          <p:nvPr/>
        </p:nvSpPr>
        <p:spPr>
          <a:xfrm>
            <a:off x="403120" y="1452157"/>
            <a:ext cx="4435831" cy="1569660"/>
          </a:xfrm>
          <a:prstGeom prst="rect">
            <a:avLst/>
          </a:prstGeom>
          <a:noFill/>
        </p:spPr>
        <p:txBody>
          <a:bodyPr wrap="none" lIns="91440" tIns="45720" rIns="91440" bIns="45720">
            <a:spAutoFit/>
          </a:bodyPr>
          <a:lstStyle/>
          <a:p>
            <a:pPr algn="ctr"/>
            <a:r>
              <a:rPr lang="en-US" sz="4200" b="0" cap="none" spc="0" dirty="0" err="1">
                <a:ln w="0"/>
                <a:solidFill>
                  <a:schemeClr val="tx1"/>
                </a:solidFill>
                <a:effectLst>
                  <a:outerShdw blurRad="38100" dist="19050" dir="2700000" algn="tl" rotWithShape="0">
                    <a:schemeClr val="dk1">
                      <a:alpha val="40000"/>
                    </a:schemeClr>
                  </a:outerShdw>
                </a:effectLst>
              </a:rPr>
              <a:t>Eluxadoline</a:t>
            </a:r>
            <a:r>
              <a:rPr lang="en-US" sz="4200" b="0" cap="none" spc="0" dirty="0">
                <a:ln w="0"/>
                <a:solidFill>
                  <a:schemeClr val="tx1"/>
                </a:solidFill>
                <a:effectLst>
                  <a:outerShdw blurRad="38100" dist="19050" dir="2700000" algn="tl" rotWithShape="0">
                    <a:schemeClr val="dk1">
                      <a:alpha val="40000"/>
                    </a:schemeClr>
                  </a:outerShdw>
                </a:effectLst>
              </a:rPr>
              <a:t> </a:t>
            </a:r>
            <a:r>
              <a:rPr lang="en-US" sz="2000" dirty="0">
                <a:ln w="0"/>
                <a:solidFill>
                  <a:srgbClr val="7030A0"/>
                </a:solidFill>
                <a:effectLst>
                  <a:outerShdw blurRad="38100" dist="19050" dir="2700000" algn="tl" rotWithShape="0">
                    <a:schemeClr val="dk1">
                      <a:alpha val="40000"/>
                    </a:schemeClr>
                  </a:outerShdw>
                </a:effectLst>
              </a:rPr>
              <a:t>VIBERZI</a:t>
            </a:r>
            <a:endParaRPr lang="en-US" sz="2000" dirty="0">
              <a:ln w="0"/>
              <a:effectLst>
                <a:outerShdw blurRad="38100" dist="19050" dir="2700000" algn="tl" rotWithShape="0">
                  <a:schemeClr val="dk1">
                    <a:alpha val="40000"/>
                  </a:schemeClr>
                </a:outerShdw>
              </a:effectLst>
            </a:endParaRPr>
          </a:p>
          <a:p>
            <a:pPr algn="ctr"/>
            <a:r>
              <a:rPr lang="en-US" sz="5400" b="0" cap="none" spc="0" dirty="0">
                <a:ln w="0"/>
                <a:solidFill>
                  <a:schemeClr val="tx1"/>
                </a:solidFill>
                <a:effectLst>
                  <a:outerShdw blurRad="38100" dist="19050" dir="2700000" algn="tl" rotWithShape="0">
                    <a:schemeClr val="dk1">
                      <a:alpha val="40000"/>
                    </a:schemeClr>
                  </a:outerShdw>
                </a:effectLst>
              </a:rPr>
              <a:t> </a:t>
            </a:r>
          </a:p>
        </p:txBody>
      </p:sp>
      <p:pic>
        <p:nvPicPr>
          <p:cNvPr id="5" name="Picture 4">
            <a:extLst>
              <a:ext uri="{FF2B5EF4-FFF2-40B4-BE49-F238E27FC236}">
                <a16:creationId xmlns:a16="http://schemas.microsoft.com/office/drawing/2014/main" id="{75FBF645-2606-4B76-88DF-96A9C736FB34}"/>
              </a:ext>
            </a:extLst>
          </p:cNvPr>
          <p:cNvPicPr>
            <a:picLocks noChangeAspect="1"/>
          </p:cNvPicPr>
          <p:nvPr/>
        </p:nvPicPr>
        <p:blipFill>
          <a:blip r:embed="rId3"/>
          <a:stretch>
            <a:fillRect/>
          </a:stretch>
        </p:blipFill>
        <p:spPr>
          <a:xfrm>
            <a:off x="1581150" y="2345895"/>
            <a:ext cx="8181975" cy="2980577"/>
          </a:xfrm>
          <a:prstGeom prst="rect">
            <a:avLst/>
          </a:prstGeom>
        </p:spPr>
      </p:pic>
      <p:sp>
        <p:nvSpPr>
          <p:cNvPr id="7" name="TextBox 6">
            <a:extLst>
              <a:ext uri="{FF2B5EF4-FFF2-40B4-BE49-F238E27FC236}">
                <a16:creationId xmlns:a16="http://schemas.microsoft.com/office/drawing/2014/main" id="{845F4DBC-1DE4-4A3D-89F2-6BE00AD2AA45}"/>
              </a:ext>
            </a:extLst>
          </p:cNvPr>
          <p:cNvSpPr txBox="1"/>
          <p:nvPr/>
        </p:nvSpPr>
        <p:spPr>
          <a:xfrm>
            <a:off x="5100638" y="6581001"/>
            <a:ext cx="6105524" cy="276999"/>
          </a:xfrm>
          <a:prstGeom prst="rect">
            <a:avLst/>
          </a:prstGeom>
          <a:noFill/>
        </p:spPr>
        <p:txBody>
          <a:bodyPr wrap="square">
            <a:spAutoFit/>
          </a:bodyPr>
          <a:lstStyle/>
          <a:p>
            <a:pPr algn="r"/>
            <a:r>
              <a:rPr lang="en-CA" sz="1200" dirty="0"/>
              <a:t>Drug Design, Development and Therapy 2020:14 1391–1400</a:t>
            </a:r>
          </a:p>
        </p:txBody>
      </p:sp>
      <p:pic>
        <p:nvPicPr>
          <p:cNvPr id="8" name="Picture 4" descr="Canada Flag Sticker (Canadian Maple Leaf Country Proud Decal ...">
            <a:extLst>
              <a:ext uri="{FF2B5EF4-FFF2-40B4-BE49-F238E27FC236}">
                <a16:creationId xmlns:a16="http://schemas.microsoft.com/office/drawing/2014/main" id="{10C1A077-1C99-43B5-9F33-0FDFF4F588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8951" y="1452157"/>
            <a:ext cx="726499" cy="3642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81E534-A66F-435B-BE2A-15F0CEDEDCF7}"/>
              </a:ext>
            </a:extLst>
          </p:cNvPr>
          <p:cNvSpPr txBox="1"/>
          <p:nvPr/>
        </p:nvSpPr>
        <p:spPr>
          <a:xfrm>
            <a:off x="942975" y="5326472"/>
            <a:ext cx="3676650" cy="646331"/>
          </a:xfrm>
          <a:prstGeom prst="rect">
            <a:avLst/>
          </a:prstGeom>
          <a:noFill/>
        </p:spPr>
        <p:txBody>
          <a:bodyPr wrap="square" rtlCol="0">
            <a:spAutoFit/>
          </a:bodyPr>
          <a:lstStyle/>
          <a:p>
            <a:r>
              <a:rPr lang="en-CA" dirty="0"/>
              <a:t>Slows gut motility (</a:t>
            </a:r>
            <a:r>
              <a:rPr lang="el-GR" dirty="0"/>
              <a:t>μ</a:t>
            </a:r>
            <a:r>
              <a:rPr lang="en-CA" dirty="0"/>
              <a:t>), reduces pain (</a:t>
            </a:r>
            <a:r>
              <a:rPr lang="el-GR" dirty="0"/>
              <a:t>κ</a:t>
            </a:r>
            <a:r>
              <a:rPr lang="en-CA" dirty="0"/>
              <a:t>)</a:t>
            </a:r>
          </a:p>
        </p:txBody>
      </p:sp>
      <p:sp>
        <p:nvSpPr>
          <p:cNvPr id="10" name="TextBox 9">
            <a:extLst>
              <a:ext uri="{FF2B5EF4-FFF2-40B4-BE49-F238E27FC236}">
                <a16:creationId xmlns:a16="http://schemas.microsoft.com/office/drawing/2014/main" id="{1A5F99C3-FC07-4D2A-A729-C49A4C42A2F5}"/>
              </a:ext>
            </a:extLst>
          </p:cNvPr>
          <p:cNvSpPr txBox="1"/>
          <p:nvPr/>
        </p:nvSpPr>
        <p:spPr>
          <a:xfrm>
            <a:off x="5581652" y="5318944"/>
            <a:ext cx="3676650" cy="646331"/>
          </a:xfrm>
          <a:prstGeom prst="rect">
            <a:avLst/>
          </a:prstGeom>
          <a:noFill/>
        </p:spPr>
        <p:txBody>
          <a:bodyPr wrap="square" rtlCol="0">
            <a:spAutoFit/>
          </a:bodyPr>
          <a:lstStyle/>
          <a:p>
            <a:r>
              <a:rPr lang="en-CA" dirty="0"/>
              <a:t>Modulates </a:t>
            </a:r>
            <a:r>
              <a:rPr lang="el-GR" dirty="0"/>
              <a:t>μ</a:t>
            </a:r>
            <a:r>
              <a:rPr lang="en-CA" dirty="0"/>
              <a:t>-receptor activity to prevent constipation</a:t>
            </a:r>
          </a:p>
        </p:txBody>
      </p:sp>
      <p:sp>
        <p:nvSpPr>
          <p:cNvPr id="11" name="Rectangle 10">
            <a:extLst>
              <a:ext uri="{FF2B5EF4-FFF2-40B4-BE49-F238E27FC236}">
                <a16:creationId xmlns:a16="http://schemas.microsoft.com/office/drawing/2014/main" id="{788D397A-DC04-405D-AD14-D93D219469EA}"/>
              </a:ext>
            </a:extLst>
          </p:cNvPr>
          <p:cNvSpPr/>
          <p:nvPr/>
        </p:nvSpPr>
        <p:spPr>
          <a:xfrm>
            <a:off x="1079532" y="154215"/>
            <a:ext cx="217239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IBS-D</a:t>
            </a:r>
          </a:p>
        </p:txBody>
      </p:sp>
    </p:spTree>
    <p:extLst>
      <p:ext uri="{BB962C8B-B14F-4D97-AF65-F5344CB8AC3E}">
        <p14:creationId xmlns:p14="http://schemas.microsoft.com/office/powerpoint/2010/main" val="221881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812665"/>
          </a:xfrm>
        </p:spPr>
        <p:txBody>
          <a:bodyPr/>
          <a:lstStyle/>
          <a:p>
            <a:r>
              <a:rPr lang="en-US" dirty="0"/>
              <a:t>Disclosures </a:t>
            </a:r>
          </a:p>
        </p:txBody>
      </p:sp>
      <p:sp>
        <p:nvSpPr>
          <p:cNvPr id="3" name="Content Placeholder 2"/>
          <p:cNvSpPr>
            <a:spLocks noGrp="1"/>
          </p:cNvSpPr>
          <p:nvPr>
            <p:ph idx="1"/>
          </p:nvPr>
        </p:nvSpPr>
        <p:spPr>
          <a:xfrm>
            <a:off x="342299" y="1713391"/>
            <a:ext cx="6569140" cy="4778849"/>
          </a:xfrm>
        </p:spPr>
        <p:txBody>
          <a:bodyPr/>
          <a:lstStyle/>
          <a:p>
            <a:r>
              <a:rPr lang="en-US" dirty="0"/>
              <a:t>Dr. Karen Toews</a:t>
            </a:r>
          </a:p>
          <a:p>
            <a:pPr lvl="1"/>
            <a:r>
              <a:rPr lang="en-US" dirty="0"/>
              <a:t>No commercial or financial conflicts of interest </a:t>
            </a:r>
            <a:r>
              <a:rPr lang="en-US" dirty="0" smtClean="0"/>
              <a:t>to declare </a:t>
            </a:r>
            <a:endParaRPr lang="en-US" dirty="0"/>
          </a:p>
          <a:p>
            <a:r>
              <a:rPr lang="en-US" dirty="0"/>
              <a:t>Dr. Grace Frankel </a:t>
            </a:r>
          </a:p>
          <a:p>
            <a:pPr lvl="1"/>
            <a:r>
              <a:rPr lang="en-US" dirty="0"/>
              <a:t>No commercial or financial conflicts of interest </a:t>
            </a:r>
            <a:r>
              <a:rPr lang="en-US" dirty="0" smtClean="0"/>
              <a:t>to declare</a:t>
            </a:r>
            <a:endParaRPr lang="en-US" dirty="0"/>
          </a:p>
          <a:p>
            <a:r>
              <a:rPr lang="en-US" dirty="0"/>
              <a:t>We just like to talk about poop  </a:t>
            </a:r>
          </a:p>
        </p:txBody>
      </p:sp>
      <p:pic>
        <p:nvPicPr>
          <p:cNvPr id="4" name="Picture 3">
            <a:extLst>
              <a:ext uri="{FF2B5EF4-FFF2-40B4-BE49-F238E27FC236}">
                <a16:creationId xmlns:a16="http://schemas.microsoft.com/office/drawing/2014/main" id="{B8B724FA-B49B-4390-A33E-7F695AB0C85D}"/>
              </a:ext>
            </a:extLst>
          </p:cNvPr>
          <p:cNvPicPr>
            <a:picLocks noChangeAspect="1"/>
          </p:cNvPicPr>
          <p:nvPr/>
        </p:nvPicPr>
        <p:blipFill>
          <a:blip r:embed="rId2"/>
          <a:stretch>
            <a:fillRect/>
          </a:stretch>
        </p:blipFill>
        <p:spPr>
          <a:xfrm>
            <a:off x="6346703" y="1355171"/>
            <a:ext cx="4607809" cy="4147658"/>
          </a:xfrm>
          <a:prstGeom prst="rect">
            <a:avLst/>
          </a:prstGeom>
        </p:spPr>
      </p:pic>
    </p:spTree>
    <p:extLst>
      <p:ext uri="{BB962C8B-B14F-4D97-AF65-F5344CB8AC3E}">
        <p14:creationId xmlns:p14="http://schemas.microsoft.com/office/powerpoint/2010/main" val="1186399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139" y="-210620"/>
            <a:ext cx="10515600" cy="1325563"/>
          </a:xfrm>
        </p:spPr>
        <p:txBody>
          <a:bodyPr/>
          <a:lstStyle/>
          <a:p>
            <a:r>
              <a:rPr lang="en-US" dirty="0"/>
              <a:t>Do drugs for IBS work? </a:t>
            </a:r>
          </a:p>
        </p:txBody>
      </p:sp>
      <p:pic>
        <p:nvPicPr>
          <p:cNvPr id="4" name="Picture 3"/>
          <p:cNvPicPr>
            <a:picLocks noChangeAspect="1"/>
          </p:cNvPicPr>
          <p:nvPr/>
        </p:nvPicPr>
        <p:blipFill rotWithShape="1">
          <a:blip r:embed="rId2"/>
          <a:srcRect t="9976"/>
          <a:stretch/>
        </p:blipFill>
        <p:spPr>
          <a:xfrm>
            <a:off x="350618" y="1367074"/>
            <a:ext cx="8665097" cy="1470526"/>
          </a:xfrm>
          <a:prstGeom prst="rect">
            <a:avLst/>
          </a:prstGeom>
        </p:spPr>
      </p:pic>
      <p:sp>
        <p:nvSpPr>
          <p:cNvPr id="5" name="TextBox 4"/>
          <p:cNvSpPr txBox="1"/>
          <p:nvPr/>
        </p:nvSpPr>
        <p:spPr>
          <a:xfrm>
            <a:off x="414564" y="3341861"/>
            <a:ext cx="11042247" cy="2308324"/>
          </a:xfrm>
          <a:prstGeom prst="rect">
            <a:avLst/>
          </a:prstGeom>
          <a:noFill/>
        </p:spPr>
        <p:txBody>
          <a:bodyPr wrap="square" rtlCol="0">
            <a:spAutoFit/>
          </a:bodyPr>
          <a:lstStyle/>
          <a:p>
            <a:r>
              <a:rPr lang="en-US" dirty="0"/>
              <a:t>18 RCTs (n=1127) with the majority of patients being women</a:t>
            </a:r>
            <a:br>
              <a:rPr lang="en-US" dirty="0"/>
            </a:br>
            <a:endParaRPr lang="en-US" dirty="0"/>
          </a:p>
          <a:p>
            <a:r>
              <a:rPr lang="en-US" b="1" dirty="0"/>
              <a:t>Global improvement </a:t>
            </a:r>
            <a:r>
              <a:rPr lang="en-US" dirty="0"/>
              <a:t>in IBS symptoms 57% TCAs vs 26% placebo (</a:t>
            </a:r>
            <a:r>
              <a:rPr lang="en-US" dirty="0">
                <a:solidFill>
                  <a:srgbClr val="00B050"/>
                </a:solidFill>
              </a:rPr>
              <a:t>NNT=5</a:t>
            </a:r>
            <a:r>
              <a:rPr lang="en-US" dirty="0"/>
              <a:t>), SSRIs 55% vs 33% (</a:t>
            </a:r>
            <a:r>
              <a:rPr lang="en-US" dirty="0">
                <a:solidFill>
                  <a:srgbClr val="00B050"/>
                </a:solidFill>
              </a:rPr>
              <a:t>NNT=5</a:t>
            </a:r>
            <a:r>
              <a:rPr lang="en-US" dirty="0"/>
              <a:t>)</a:t>
            </a:r>
          </a:p>
          <a:p>
            <a:r>
              <a:rPr lang="en-US" b="1" dirty="0"/>
              <a:t>Abdominal pain improvement </a:t>
            </a:r>
            <a:r>
              <a:rPr lang="en-US" dirty="0"/>
              <a:t>TCAs 59% vs 28% (</a:t>
            </a:r>
            <a:r>
              <a:rPr lang="en-US" dirty="0">
                <a:solidFill>
                  <a:srgbClr val="00B050"/>
                </a:solidFill>
              </a:rPr>
              <a:t>NNT=4</a:t>
            </a:r>
            <a:r>
              <a:rPr lang="en-US" dirty="0"/>
              <a:t>), SSRIs 45% vs 26% but not significant </a:t>
            </a:r>
          </a:p>
          <a:p>
            <a:endParaRPr lang="en-US" b="1" dirty="0"/>
          </a:p>
          <a:p>
            <a:r>
              <a:rPr lang="en-US" b="1" dirty="0"/>
              <a:t>Side effects? </a:t>
            </a:r>
            <a:r>
              <a:rPr lang="en-US" dirty="0"/>
              <a:t>Worse with TCAs (drowsiness, dry mouth) </a:t>
            </a:r>
            <a:r>
              <a:rPr lang="en-US" dirty="0">
                <a:solidFill>
                  <a:srgbClr val="FF0000"/>
                </a:solidFill>
              </a:rPr>
              <a:t>NNH=7</a:t>
            </a:r>
          </a:p>
          <a:p>
            <a:r>
              <a:rPr lang="en-US" dirty="0"/>
              <a:t>SSRIs 37% vs 27% not significant </a:t>
            </a:r>
            <a:endParaRPr lang="en-US" dirty="0">
              <a:solidFill>
                <a:srgbClr val="FF0000"/>
              </a:solidFill>
            </a:endParaRPr>
          </a:p>
        </p:txBody>
      </p:sp>
      <p:sp>
        <p:nvSpPr>
          <p:cNvPr id="6" name="TextBox 5"/>
          <p:cNvSpPr txBox="1"/>
          <p:nvPr/>
        </p:nvSpPr>
        <p:spPr>
          <a:xfrm>
            <a:off x="7385009" y="2468268"/>
            <a:ext cx="1770927" cy="369332"/>
          </a:xfrm>
          <a:prstGeom prst="rect">
            <a:avLst/>
          </a:prstGeom>
          <a:noFill/>
        </p:spPr>
        <p:txBody>
          <a:bodyPr wrap="square" rtlCol="0">
            <a:spAutoFit/>
          </a:bodyPr>
          <a:lstStyle/>
          <a:p>
            <a:r>
              <a:rPr lang="en-US" dirty="0"/>
              <a:t>April 2020</a:t>
            </a:r>
          </a:p>
        </p:txBody>
      </p:sp>
    </p:spTree>
    <p:extLst>
      <p:ext uri="{BB962C8B-B14F-4D97-AF65-F5344CB8AC3E}">
        <p14:creationId xmlns:p14="http://schemas.microsoft.com/office/powerpoint/2010/main" val="153635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12070" y="1551371"/>
            <a:ext cx="6249080" cy="928494"/>
          </a:xfrm>
          <a:prstGeom prst="rect">
            <a:avLst/>
          </a:prstGeom>
        </p:spPr>
      </p:pic>
      <p:sp>
        <p:nvSpPr>
          <p:cNvPr id="7" name="TextBox 6"/>
          <p:cNvSpPr txBox="1"/>
          <p:nvPr/>
        </p:nvSpPr>
        <p:spPr>
          <a:xfrm>
            <a:off x="326067" y="3027589"/>
            <a:ext cx="10515601" cy="2585323"/>
          </a:xfrm>
          <a:prstGeom prst="rect">
            <a:avLst/>
          </a:prstGeom>
          <a:noFill/>
        </p:spPr>
        <p:txBody>
          <a:bodyPr wrap="square" rtlCol="0">
            <a:spAutoFit/>
          </a:bodyPr>
          <a:lstStyle/>
          <a:p>
            <a:r>
              <a:rPr lang="en-US" dirty="0"/>
              <a:t>8 </a:t>
            </a:r>
            <a:r>
              <a:rPr lang="en-US" dirty="0" err="1"/>
              <a:t>linaclotide</a:t>
            </a:r>
            <a:r>
              <a:rPr lang="en-US" dirty="0"/>
              <a:t> and 7 </a:t>
            </a:r>
            <a:r>
              <a:rPr lang="en-US" dirty="0" err="1"/>
              <a:t>plecanatide</a:t>
            </a:r>
            <a:r>
              <a:rPr lang="en-US" dirty="0"/>
              <a:t> trials included (n=10,369 patients)</a:t>
            </a:r>
          </a:p>
          <a:p>
            <a:r>
              <a:rPr lang="en-US" dirty="0"/>
              <a:t>For IBS-C primary outcome is decrease in pain ≥30% in past 24h with increase in CSBM ≥1 per week for half the weeks in a 12-week follow-up period</a:t>
            </a:r>
          </a:p>
          <a:p>
            <a:endParaRPr lang="en-US" dirty="0"/>
          </a:p>
          <a:p>
            <a:r>
              <a:rPr lang="en-US" b="1" dirty="0"/>
              <a:t>Linaclotide</a:t>
            </a:r>
            <a:r>
              <a:rPr lang="en-US" dirty="0"/>
              <a:t>: OR 2.43 (1.48-3.98) </a:t>
            </a:r>
            <a:r>
              <a:rPr lang="en-US" dirty="0">
                <a:solidFill>
                  <a:srgbClr val="00B050"/>
                </a:solidFill>
              </a:rPr>
              <a:t>NNT=6</a:t>
            </a:r>
            <a:endParaRPr lang="en-US" dirty="0"/>
          </a:p>
          <a:p>
            <a:r>
              <a:rPr lang="en-US" b="1" dirty="0" err="1"/>
              <a:t>Plecanatide</a:t>
            </a:r>
            <a:r>
              <a:rPr lang="en-US" b="1" dirty="0"/>
              <a:t>:</a:t>
            </a:r>
            <a:r>
              <a:rPr lang="en-US" dirty="0"/>
              <a:t> OR 1.87 (1.47-2.38) </a:t>
            </a:r>
            <a:r>
              <a:rPr lang="en-US" dirty="0">
                <a:solidFill>
                  <a:srgbClr val="00B050"/>
                </a:solidFill>
              </a:rPr>
              <a:t>NNT=9</a:t>
            </a:r>
            <a:r>
              <a:rPr lang="en-US" dirty="0"/>
              <a:t> versus placebo</a:t>
            </a:r>
          </a:p>
          <a:p>
            <a:r>
              <a:rPr lang="en-US" b="1" dirty="0"/>
              <a:t>Side effects? </a:t>
            </a:r>
            <a:r>
              <a:rPr lang="en-US" b="1" dirty="0">
                <a:solidFill>
                  <a:srgbClr val="FF0000"/>
                </a:solidFill>
              </a:rPr>
              <a:t>Diarrhea</a:t>
            </a:r>
            <a:r>
              <a:rPr lang="en-US" dirty="0"/>
              <a:t> linaclotide </a:t>
            </a:r>
            <a:r>
              <a:rPr lang="en-US" dirty="0">
                <a:solidFill>
                  <a:srgbClr val="FF0000"/>
                </a:solidFill>
              </a:rPr>
              <a:t>NNH=32</a:t>
            </a:r>
            <a:r>
              <a:rPr lang="en-US" dirty="0"/>
              <a:t>, </a:t>
            </a:r>
            <a:r>
              <a:rPr lang="en-US" dirty="0" err="1"/>
              <a:t>plecanatide</a:t>
            </a:r>
            <a:r>
              <a:rPr lang="en-US" dirty="0"/>
              <a:t> </a:t>
            </a:r>
            <a:r>
              <a:rPr lang="en-US" dirty="0">
                <a:solidFill>
                  <a:srgbClr val="FF0000"/>
                </a:solidFill>
              </a:rPr>
              <a:t>NNH &gt;100  </a:t>
            </a:r>
            <a:endParaRPr lang="en-US" dirty="0"/>
          </a:p>
          <a:p>
            <a:r>
              <a:rPr lang="en-US" dirty="0"/>
              <a:t>*Note* when I crunch the numbers it’s more like </a:t>
            </a:r>
            <a:r>
              <a:rPr lang="en-US" b="1" dirty="0">
                <a:solidFill>
                  <a:srgbClr val="FF0000"/>
                </a:solidFill>
              </a:rPr>
              <a:t>NNH =18-24 </a:t>
            </a:r>
            <a:r>
              <a:rPr lang="en-US" dirty="0"/>
              <a:t>linaclotide, </a:t>
            </a:r>
            <a:r>
              <a:rPr lang="en-US" b="1" dirty="0">
                <a:solidFill>
                  <a:srgbClr val="FF0000"/>
                </a:solidFill>
              </a:rPr>
              <a:t>NNH=62</a:t>
            </a:r>
            <a:r>
              <a:rPr lang="en-US" dirty="0"/>
              <a:t> </a:t>
            </a:r>
            <a:r>
              <a:rPr lang="en-US" dirty="0" err="1"/>
              <a:t>plecacatide</a:t>
            </a:r>
            <a:r>
              <a:rPr lang="en-US" dirty="0"/>
              <a:t> (there were a couple studies with no events)    </a:t>
            </a:r>
            <a:endParaRPr lang="en-US" dirty="0">
              <a:solidFill>
                <a:srgbClr val="FF0000"/>
              </a:solidFill>
            </a:endParaRPr>
          </a:p>
        </p:txBody>
      </p:sp>
      <p:sp>
        <p:nvSpPr>
          <p:cNvPr id="8" name="Rectangle 7"/>
          <p:cNvSpPr/>
          <p:nvPr/>
        </p:nvSpPr>
        <p:spPr>
          <a:xfrm>
            <a:off x="6110514" y="2507505"/>
            <a:ext cx="3066865" cy="246221"/>
          </a:xfrm>
          <a:prstGeom prst="rect">
            <a:avLst/>
          </a:prstGeom>
        </p:spPr>
        <p:txBody>
          <a:bodyPr wrap="none">
            <a:spAutoFit/>
          </a:bodyPr>
          <a:lstStyle/>
          <a:p>
            <a:r>
              <a:rPr lang="en-US" sz="1000" dirty="0"/>
              <a:t>Am J </a:t>
            </a:r>
            <a:r>
              <a:rPr lang="en-US" sz="1000" dirty="0" err="1"/>
              <a:t>Gastroenterol</a:t>
            </a:r>
            <a:r>
              <a:rPr lang="en-US" sz="1000" dirty="0"/>
              <a:t>. 2018 March ; 113(3): 329–338</a:t>
            </a:r>
          </a:p>
        </p:txBody>
      </p:sp>
      <p:sp>
        <p:nvSpPr>
          <p:cNvPr id="11" name="Title 1">
            <a:extLst>
              <a:ext uri="{FF2B5EF4-FFF2-40B4-BE49-F238E27FC236}">
                <a16:creationId xmlns:a16="http://schemas.microsoft.com/office/drawing/2014/main" id="{1A998522-F635-4E8B-A565-0F3F11020777}"/>
              </a:ext>
            </a:extLst>
          </p:cNvPr>
          <p:cNvSpPr txBox="1">
            <a:spLocks/>
          </p:cNvSpPr>
          <p:nvPr/>
        </p:nvSpPr>
        <p:spPr>
          <a:xfrm>
            <a:off x="1205139" y="-210620"/>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t>Do drugs for IBS work? </a:t>
            </a:r>
            <a:endParaRPr lang="en-US" dirty="0"/>
          </a:p>
        </p:txBody>
      </p:sp>
      <p:sp>
        <p:nvSpPr>
          <p:cNvPr id="12" name="Rectangle 11">
            <a:extLst>
              <a:ext uri="{FF2B5EF4-FFF2-40B4-BE49-F238E27FC236}">
                <a16:creationId xmlns:a16="http://schemas.microsoft.com/office/drawing/2014/main" id="{1B7139A5-34C0-41EC-9B06-07385F5151CE}"/>
              </a:ext>
            </a:extLst>
          </p:cNvPr>
          <p:cNvSpPr/>
          <p:nvPr/>
        </p:nvSpPr>
        <p:spPr>
          <a:xfrm>
            <a:off x="2296460" y="5937498"/>
            <a:ext cx="6221575" cy="800219"/>
          </a:xfrm>
          <a:prstGeom prst="rect">
            <a:avLst/>
          </a:prstGeom>
          <a:noFill/>
        </p:spPr>
        <p:txBody>
          <a:bodyPr wrap="none" lIns="91440" tIns="45720" rIns="91440" bIns="45720">
            <a:spAutoFit/>
          </a:bodyPr>
          <a:lstStyle/>
          <a:p>
            <a:pPr algn="ctr"/>
            <a:r>
              <a:rPr lang="en-US" sz="2300" b="0" cap="none" spc="0" dirty="0">
                <a:ln w="0"/>
                <a:solidFill>
                  <a:schemeClr val="tx1"/>
                </a:solidFill>
                <a:effectLst>
                  <a:outerShdw blurRad="38100" dist="19050" dir="2700000" algn="tl" rotWithShape="0">
                    <a:schemeClr val="dk1">
                      <a:alpha val="40000"/>
                    </a:schemeClr>
                  </a:outerShdw>
                </a:effectLst>
              </a:rPr>
              <a:t>Comparative efficacy studies sparse/small </a:t>
            </a:r>
            <a:br>
              <a:rPr lang="en-US" sz="2300" b="0" cap="none" spc="0" dirty="0">
                <a:ln w="0"/>
                <a:solidFill>
                  <a:schemeClr val="tx1"/>
                </a:solidFill>
                <a:effectLst>
                  <a:outerShdw blurRad="38100" dist="19050" dir="2700000" algn="tl" rotWithShape="0">
                    <a:schemeClr val="dk1">
                      <a:alpha val="40000"/>
                    </a:schemeClr>
                  </a:outerShdw>
                </a:effectLst>
              </a:rPr>
            </a:br>
            <a:r>
              <a:rPr lang="en-US" sz="2300" b="0" cap="none" spc="0" dirty="0">
                <a:ln w="0"/>
                <a:solidFill>
                  <a:schemeClr val="tx1"/>
                </a:solidFill>
                <a:effectLst>
                  <a:outerShdw blurRad="38100" dist="19050" dir="2700000" algn="tl" rotWithShape="0">
                    <a:schemeClr val="dk1">
                      <a:alpha val="40000"/>
                    </a:schemeClr>
                  </a:outerShdw>
                </a:effectLst>
              </a:rPr>
              <a:t>(but several SR/MA protocols underway)</a:t>
            </a:r>
          </a:p>
        </p:txBody>
      </p:sp>
    </p:spTree>
    <p:extLst>
      <p:ext uri="{BB962C8B-B14F-4D97-AF65-F5344CB8AC3E}">
        <p14:creationId xmlns:p14="http://schemas.microsoft.com/office/powerpoint/2010/main" val="334654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267" y="9178"/>
            <a:ext cx="10515600" cy="801861"/>
          </a:xfrm>
        </p:spPr>
        <p:txBody>
          <a:bodyPr/>
          <a:lstStyle/>
          <a:p>
            <a:r>
              <a:rPr lang="en-US" dirty="0"/>
              <a:t>Drugs for IBS available in Canada</a:t>
            </a:r>
          </a:p>
        </p:txBody>
      </p:sp>
      <p:sp>
        <p:nvSpPr>
          <p:cNvPr id="5" name="Content Placeholder 4">
            <a:extLst>
              <a:ext uri="{FF2B5EF4-FFF2-40B4-BE49-F238E27FC236}">
                <a16:creationId xmlns:a16="http://schemas.microsoft.com/office/drawing/2014/main" id="{598622A1-D41E-4388-882E-D46B4EC6F748}"/>
              </a:ext>
            </a:extLst>
          </p:cNvPr>
          <p:cNvSpPr>
            <a:spLocks noGrp="1"/>
          </p:cNvSpPr>
          <p:nvPr>
            <p:ph idx="1"/>
          </p:nvPr>
        </p:nvSpPr>
        <p:spPr/>
        <p:txBody>
          <a:bodyPr/>
          <a:lstStyle/>
          <a:p>
            <a:endParaRPr lang="en-CA"/>
          </a:p>
        </p:txBody>
      </p:sp>
      <p:graphicFrame>
        <p:nvGraphicFramePr>
          <p:cNvPr id="6" name="Content Placeholder 3">
            <a:extLst>
              <a:ext uri="{FF2B5EF4-FFF2-40B4-BE49-F238E27FC236}">
                <a16:creationId xmlns:a16="http://schemas.microsoft.com/office/drawing/2014/main" id="{05E93FD7-D3BF-4EB1-881C-16EAAAC6FF22}"/>
              </a:ext>
            </a:extLst>
          </p:cNvPr>
          <p:cNvGraphicFramePr>
            <a:graphicFrameLocks/>
          </p:cNvGraphicFramePr>
          <p:nvPr>
            <p:extLst>
              <p:ext uri="{D42A27DB-BD31-4B8C-83A1-F6EECF244321}">
                <p14:modId xmlns:p14="http://schemas.microsoft.com/office/powerpoint/2010/main" val="3060505578"/>
              </p:ext>
            </p:extLst>
          </p:nvPr>
        </p:nvGraphicFramePr>
        <p:xfrm>
          <a:off x="215097" y="811039"/>
          <a:ext cx="11026140" cy="6012180"/>
        </p:xfrm>
        <a:graphic>
          <a:graphicData uri="http://schemas.openxmlformats.org/drawingml/2006/table">
            <a:tbl>
              <a:tblPr firstRow="1" bandRow="1">
                <a:tableStyleId>{93296810-A885-4BE3-A3E7-6D5BEEA58F35}</a:tableStyleId>
              </a:tblPr>
              <a:tblGrid>
                <a:gridCol w="2551854">
                  <a:extLst>
                    <a:ext uri="{9D8B030D-6E8A-4147-A177-3AD203B41FA5}">
                      <a16:colId xmlns:a16="http://schemas.microsoft.com/office/drawing/2014/main" val="2653052018"/>
                    </a:ext>
                  </a:extLst>
                </a:gridCol>
                <a:gridCol w="2961216">
                  <a:extLst>
                    <a:ext uri="{9D8B030D-6E8A-4147-A177-3AD203B41FA5}">
                      <a16:colId xmlns:a16="http://schemas.microsoft.com/office/drawing/2014/main" val="1240423861"/>
                    </a:ext>
                  </a:extLst>
                </a:gridCol>
                <a:gridCol w="2601281">
                  <a:extLst>
                    <a:ext uri="{9D8B030D-6E8A-4147-A177-3AD203B41FA5}">
                      <a16:colId xmlns:a16="http://schemas.microsoft.com/office/drawing/2014/main" val="4081825060"/>
                    </a:ext>
                  </a:extLst>
                </a:gridCol>
                <a:gridCol w="2911789">
                  <a:extLst>
                    <a:ext uri="{9D8B030D-6E8A-4147-A177-3AD203B41FA5}">
                      <a16:colId xmlns:a16="http://schemas.microsoft.com/office/drawing/2014/main" val="3564779062"/>
                    </a:ext>
                  </a:extLst>
                </a:gridCol>
              </a:tblGrid>
              <a:tr h="250204">
                <a:tc>
                  <a:txBody>
                    <a:bodyPr/>
                    <a:lstStyle/>
                    <a:p>
                      <a:r>
                        <a:rPr lang="en-US" sz="1600" dirty="0"/>
                        <a:t>Drug </a:t>
                      </a:r>
                    </a:p>
                  </a:txBody>
                  <a:tcPr/>
                </a:tc>
                <a:tc>
                  <a:txBody>
                    <a:bodyPr/>
                    <a:lstStyle/>
                    <a:p>
                      <a:r>
                        <a:rPr lang="en-US" sz="1600" dirty="0"/>
                        <a:t>Indication </a:t>
                      </a:r>
                    </a:p>
                  </a:txBody>
                  <a:tcPr/>
                </a:tc>
                <a:tc>
                  <a:txBody>
                    <a:bodyPr/>
                    <a:lstStyle/>
                    <a:p>
                      <a:r>
                        <a:rPr lang="en-US" sz="1600" dirty="0"/>
                        <a:t>Dose </a:t>
                      </a:r>
                    </a:p>
                  </a:txBody>
                  <a:tcPr/>
                </a:tc>
                <a:tc>
                  <a:txBody>
                    <a:bodyPr/>
                    <a:lstStyle/>
                    <a:p>
                      <a:r>
                        <a:rPr lang="en-US" sz="1600" dirty="0"/>
                        <a:t>Cost/Coverage </a:t>
                      </a:r>
                    </a:p>
                  </a:txBody>
                  <a:tcPr/>
                </a:tc>
                <a:extLst>
                  <a:ext uri="{0D108BD9-81ED-4DB2-BD59-A6C34878D82A}">
                    <a16:rowId xmlns:a16="http://schemas.microsoft.com/office/drawing/2014/main" val="1305184251"/>
                  </a:ext>
                </a:extLst>
              </a:tr>
              <a:tr h="370840">
                <a:tc>
                  <a:txBody>
                    <a:bodyPr/>
                    <a:lstStyle/>
                    <a:p>
                      <a:r>
                        <a:rPr lang="en-US" sz="1550" dirty="0"/>
                        <a:t>Prucalopride (</a:t>
                      </a:r>
                      <a:r>
                        <a:rPr lang="en-US" sz="1550" dirty="0" err="1">
                          <a:solidFill>
                            <a:srgbClr val="7030A0"/>
                          </a:solidFill>
                        </a:rPr>
                        <a:t>Resotran</a:t>
                      </a:r>
                      <a:r>
                        <a:rPr lang="en-US" sz="1550" dirty="0">
                          <a:solidFill>
                            <a:srgbClr val="7030A0"/>
                          </a:solidFill>
                        </a:rPr>
                        <a:t>®) </a:t>
                      </a:r>
                    </a:p>
                    <a:p>
                      <a:r>
                        <a:rPr lang="en-US" sz="1200" dirty="0">
                          <a:solidFill>
                            <a:schemeClr val="tx1"/>
                          </a:solidFill>
                        </a:rPr>
                        <a:t>5HT4 agonist</a:t>
                      </a:r>
                    </a:p>
                  </a:txBody>
                  <a:tcPr/>
                </a:tc>
                <a:tc>
                  <a:txBody>
                    <a:bodyPr/>
                    <a:lstStyle/>
                    <a:p>
                      <a:r>
                        <a:rPr lang="en-US" sz="1550" dirty="0"/>
                        <a:t>Chronic Idiopathic Constipation </a:t>
                      </a:r>
                      <a:br>
                        <a:rPr lang="en-US" sz="1550" dirty="0"/>
                      </a:br>
                      <a:r>
                        <a:rPr lang="en-US" sz="1550" dirty="0"/>
                        <a:t>(NOT for IBS-C)</a:t>
                      </a:r>
                    </a:p>
                  </a:txBody>
                  <a:tcPr/>
                </a:tc>
                <a:tc>
                  <a:txBody>
                    <a:bodyPr/>
                    <a:lstStyle/>
                    <a:p>
                      <a:r>
                        <a:rPr lang="en-US" sz="1550" dirty="0"/>
                        <a:t>2mg daily </a:t>
                      </a:r>
                    </a:p>
                  </a:txBody>
                  <a:tcPr/>
                </a:tc>
                <a:tc>
                  <a:txBody>
                    <a:bodyPr/>
                    <a:lstStyle/>
                    <a:p>
                      <a:r>
                        <a:rPr lang="en-US" sz="1550" dirty="0"/>
                        <a:t>Generic: $100/month </a:t>
                      </a:r>
                    </a:p>
                    <a:p>
                      <a:r>
                        <a:rPr lang="en-US" sz="1550" dirty="0"/>
                        <a:t>(Not covered) </a:t>
                      </a:r>
                    </a:p>
                  </a:txBody>
                  <a:tcPr/>
                </a:tc>
                <a:extLst>
                  <a:ext uri="{0D108BD9-81ED-4DB2-BD59-A6C34878D82A}">
                    <a16:rowId xmlns:a16="http://schemas.microsoft.com/office/drawing/2014/main" val="3394218873"/>
                  </a:ext>
                </a:extLst>
              </a:tr>
              <a:tr h="370840">
                <a:tc>
                  <a:txBody>
                    <a:bodyPr/>
                    <a:lstStyle/>
                    <a:p>
                      <a:r>
                        <a:rPr lang="en-US" sz="1550" dirty="0"/>
                        <a:t>Linaclotide (</a:t>
                      </a:r>
                      <a:r>
                        <a:rPr lang="en-US" sz="1550" dirty="0" err="1">
                          <a:solidFill>
                            <a:srgbClr val="7030A0"/>
                          </a:solidFill>
                        </a:rPr>
                        <a:t>Constella</a:t>
                      </a:r>
                      <a:r>
                        <a:rPr lang="en-US" sz="1550" dirty="0">
                          <a:solidFill>
                            <a:srgbClr val="7030A0"/>
                          </a:solidFill>
                        </a:rPr>
                        <a:t>®</a:t>
                      </a:r>
                      <a:r>
                        <a:rPr lang="en-US" sz="155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GC-C agonist</a:t>
                      </a:r>
                    </a:p>
                  </a:txBody>
                  <a:tcPr/>
                </a:tc>
                <a:tc>
                  <a:txBody>
                    <a:bodyPr/>
                    <a:lstStyle/>
                    <a:p>
                      <a:r>
                        <a:rPr lang="en-US" sz="1550" dirty="0"/>
                        <a:t>IBS-C</a:t>
                      </a:r>
                    </a:p>
                  </a:txBody>
                  <a:tcPr/>
                </a:tc>
                <a:tc>
                  <a:txBody>
                    <a:bodyPr/>
                    <a:lstStyle/>
                    <a:p>
                      <a:r>
                        <a:rPr lang="en-US" sz="1550" dirty="0"/>
                        <a:t>290mcg daily 30 min prior to breakfast</a:t>
                      </a:r>
                    </a:p>
                  </a:txBody>
                  <a:tcPr/>
                </a:tc>
                <a:tc>
                  <a:txBody>
                    <a:bodyPr/>
                    <a:lstStyle/>
                    <a:p>
                      <a:r>
                        <a:rPr lang="en-US" sz="1550" dirty="0"/>
                        <a:t>$180/month (Not</a:t>
                      </a:r>
                      <a:r>
                        <a:rPr lang="en-US" sz="1550" baseline="0" dirty="0"/>
                        <a:t> covered) </a:t>
                      </a:r>
                      <a:endParaRPr lang="en-US" sz="1550" dirty="0"/>
                    </a:p>
                  </a:txBody>
                  <a:tcPr/>
                </a:tc>
                <a:extLst>
                  <a:ext uri="{0D108BD9-81ED-4DB2-BD59-A6C34878D82A}">
                    <a16:rowId xmlns:a16="http://schemas.microsoft.com/office/drawing/2014/main" val="346449316"/>
                  </a:ext>
                </a:extLst>
              </a:tr>
              <a:tr h="370840">
                <a:tc>
                  <a:txBody>
                    <a:bodyPr/>
                    <a:lstStyle/>
                    <a:p>
                      <a:r>
                        <a:rPr lang="en-US" sz="1550" dirty="0" err="1"/>
                        <a:t>Tenapanor</a:t>
                      </a:r>
                      <a:r>
                        <a:rPr lang="en-US" sz="1550" dirty="0"/>
                        <a:t> (</a:t>
                      </a:r>
                      <a:r>
                        <a:rPr lang="en-US" sz="1550" dirty="0" err="1">
                          <a:solidFill>
                            <a:srgbClr val="7030A0"/>
                          </a:solidFill>
                        </a:rPr>
                        <a:t>Ibsrela</a:t>
                      </a:r>
                      <a:r>
                        <a:rPr lang="en-US" sz="1550" dirty="0">
                          <a:solidFill>
                            <a:srgbClr val="7030A0"/>
                          </a:solidFill>
                        </a:rPr>
                        <a:t>®)</a:t>
                      </a:r>
                    </a:p>
                    <a:p>
                      <a:r>
                        <a:rPr lang="en-US" sz="1200" dirty="0">
                          <a:solidFill>
                            <a:schemeClr val="tx1"/>
                          </a:solidFill>
                        </a:rPr>
                        <a:t>NHE3 inhibitor</a:t>
                      </a:r>
                    </a:p>
                  </a:txBody>
                  <a:tcPr/>
                </a:tc>
                <a:tc>
                  <a:txBody>
                    <a:bodyPr/>
                    <a:lstStyle/>
                    <a:p>
                      <a:r>
                        <a:rPr lang="en-US" sz="1550" dirty="0"/>
                        <a:t>IBS-C</a:t>
                      </a:r>
                    </a:p>
                  </a:txBody>
                  <a:tcPr/>
                </a:tc>
                <a:tc>
                  <a:txBody>
                    <a:bodyPr/>
                    <a:lstStyle/>
                    <a:p>
                      <a:r>
                        <a:rPr lang="en-US" sz="1550" dirty="0"/>
                        <a:t>50mg BID </a:t>
                      </a:r>
                    </a:p>
                  </a:txBody>
                  <a:tcPr/>
                </a:tc>
                <a:tc>
                  <a:txBody>
                    <a:bodyPr/>
                    <a:lstStyle/>
                    <a:p>
                      <a:r>
                        <a:rPr lang="en-US" sz="1550" dirty="0"/>
                        <a:t>$190/month (Not covered) </a:t>
                      </a:r>
                    </a:p>
                  </a:txBody>
                  <a:tcPr/>
                </a:tc>
                <a:extLst>
                  <a:ext uri="{0D108BD9-81ED-4DB2-BD59-A6C34878D82A}">
                    <a16:rowId xmlns:a16="http://schemas.microsoft.com/office/drawing/2014/main" val="452773245"/>
                  </a:ext>
                </a:extLst>
              </a:tr>
              <a:tr h="370840">
                <a:tc>
                  <a:txBody>
                    <a:bodyPr/>
                    <a:lstStyle/>
                    <a:p>
                      <a:r>
                        <a:rPr lang="en-US" sz="1550" dirty="0" err="1"/>
                        <a:t>Eluxadoline</a:t>
                      </a:r>
                      <a:r>
                        <a:rPr lang="en-US" sz="1550" dirty="0"/>
                        <a:t> (</a:t>
                      </a:r>
                      <a:r>
                        <a:rPr lang="en-US" sz="1550" dirty="0" err="1">
                          <a:solidFill>
                            <a:srgbClr val="7030A0"/>
                          </a:solidFill>
                        </a:rPr>
                        <a:t>Viberzi</a:t>
                      </a:r>
                      <a:r>
                        <a:rPr lang="en-US" sz="1550" dirty="0">
                          <a:solidFill>
                            <a:srgbClr val="7030A0"/>
                          </a:solidFill>
                        </a:rPr>
                        <a:t>®</a:t>
                      </a:r>
                      <a:r>
                        <a:rPr lang="en-US" sz="155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Opioid receptor modulator</a:t>
                      </a:r>
                    </a:p>
                  </a:txBody>
                  <a:tcPr/>
                </a:tc>
                <a:tc>
                  <a:txBody>
                    <a:bodyPr/>
                    <a:lstStyle/>
                    <a:p>
                      <a:r>
                        <a:rPr lang="en-US" sz="1550" dirty="0"/>
                        <a:t>IBS-D</a:t>
                      </a:r>
                    </a:p>
                  </a:txBody>
                  <a:tcPr/>
                </a:tc>
                <a:tc>
                  <a:txBody>
                    <a:bodyPr/>
                    <a:lstStyle/>
                    <a:p>
                      <a:r>
                        <a:rPr lang="en-US" sz="1550" dirty="0"/>
                        <a:t>100mg BID </a:t>
                      </a:r>
                    </a:p>
                  </a:txBody>
                  <a:tcPr/>
                </a:tc>
                <a:tc>
                  <a:txBody>
                    <a:bodyPr/>
                    <a:lstStyle/>
                    <a:p>
                      <a:r>
                        <a:rPr lang="en-US" sz="1550" dirty="0"/>
                        <a:t>$160/month (Not covered)</a:t>
                      </a:r>
                    </a:p>
                  </a:txBody>
                  <a:tcPr/>
                </a:tc>
                <a:extLst>
                  <a:ext uri="{0D108BD9-81ED-4DB2-BD59-A6C34878D82A}">
                    <a16:rowId xmlns:a16="http://schemas.microsoft.com/office/drawing/2014/main" val="1244565122"/>
                  </a:ext>
                </a:extLst>
              </a:tr>
              <a:tr h="370840">
                <a:tc>
                  <a:txBody>
                    <a:bodyPr/>
                    <a:lstStyle/>
                    <a:p>
                      <a:r>
                        <a:rPr lang="en-US" sz="1550" dirty="0" err="1"/>
                        <a:t>Rifaxamin</a:t>
                      </a:r>
                      <a:r>
                        <a:rPr lang="en-US" sz="1550" dirty="0"/>
                        <a:t> (</a:t>
                      </a:r>
                      <a:r>
                        <a:rPr lang="en-US" sz="1550" dirty="0" err="1">
                          <a:solidFill>
                            <a:srgbClr val="7030A0"/>
                          </a:solidFill>
                        </a:rPr>
                        <a:t>Zaxine</a:t>
                      </a:r>
                      <a:r>
                        <a:rPr lang="en-US" sz="1550" dirty="0">
                          <a:solidFill>
                            <a:srgbClr val="7030A0"/>
                          </a:solidFill>
                        </a:rPr>
                        <a:t>®</a:t>
                      </a:r>
                      <a:r>
                        <a:rPr lang="en-US" sz="1550" dirty="0"/>
                        <a:t>)</a:t>
                      </a:r>
                    </a:p>
                    <a:p>
                      <a:r>
                        <a:rPr lang="en-US" sz="1200" dirty="0"/>
                        <a:t>antibiotic</a:t>
                      </a:r>
                    </a:p>
                  </a:txBody>
                  <a:tcPr/>
                </a:tc>
                <a:tc>
                  <a:txBody>
                    <a:bodyPr/>
                    <a:lstStyle/>
                    <a:p>
                      <a:r>
                        <a:rPr lang="en-US" sz="1550" dirty="0"/>
                        <a:t>IBS-D (SIBO?)</a:t>
                      </a:r>
                    </a:p>
                  </a:txBody>
                  <a:tcPr/>
                </a:tc>
                <a:tc>
                  <a:txBody>
                    <a:bodyPr/>
                    <a:lstStyle/>
                    <a:p>
                      <a:r>
                        <a:rPr lang="en-US" sz="1550" dirty="0"/>
                        <a:t>550mg TID x 14 days</a:t>
                      </a:r>
                    </a:p>
                  </a:txBody>
                  <a:tcPr/>
                </a:tc>
                <a:tc>
                  <a:txBody>
                    <a:bodyPr/>
                    <a:lstStyle/>
                    <a:p>
                      <a:r>
                        <a:rPr lang="en-US" sz="1550" dirty="0"/>
                        <a:t>$350/14 day</a:t>
                      </a:r>
                      <a:r>
                        <a:rPr lang="en-US" sz="1550" baseline="0" dirty="0"/>
                        <a:t> treatment </a:t>
                      </a:r>
                    </a:p>
                    <a:p>
                      <a:r>
                        <a:rPr lang="en-US" sz="1550" baseline="0" dirty="0"/>
                        <a:t>Not Covered for SIBO/IBS (Part 3 for hepatic encephalopathy) </a:t>
                      </a:r>
                      <a:endParaRPr lang="en-US" sz="1550" dirty="0"/>
                    </a:p>
                  </a:txBody>
                  <a:tcPr/>
                </a:tc>
                <a:extLst>
                  <a:ext uri="{0D108BD9-81ED-4DB2-BD59-A6C34878D82A}">
                    <a16:rowId xmlns:a16="http://schemas.microsoft.com/office/drawing/2014/main" val="1114961258"/>
                  </a:ext>
                </a:extLst>
              </a:tr>
              <a:tr h="370840">
                <a:tc>
                  <a:txBody>
                    <a:bodyPr/>
                    <a:lstStyle/>
                    <a:p>
                      <a:r>
                        <a:rPr lang="en-US" sz="1550" dirty="0"/>
                        <a:t>Hyoscine (</a:t>
                      </a:r>
                      <a:r>
                        <a:rPr lang="en-US" sz="1550" dirty="0" err="1">
                          <a:solidFill>
                            <a:srgbClr val="7030A0"/>
                          </a:solidFill>
                        </a:rPr>
                        <a:t>Buscopan</a:t>
                      </a:r>
                      <a:r>
                        <a:rPr lang="en-US" sz="1550" dirty="0">
                          <a:solidFill>
                            <a:srgbClr val="7030A0"/>
                          </a:solidFill>
                        </a:rPr>
                        <a:t>®</a:t>
                      </a:r>
                      <a:r>
                        <a:rPr lang="en-US" sz="1550" dirty="0"/>
                        <a:t>) </a:t>
                      </a:r>
                    </a:p>
                  </a:txBody>
                  <a:tcPr/>
                </a:tc>
                <a:tc>
                  <a:txBody>
                    <a:bodyPr/>
                    <a:lstStyle/>
                    <a:p>
                      <a:r>
                        <a:rPr lang="en-US" sz="1550" dirty="0"/>
                        <a:t>Abdominal</a:t>
                      </a:r>
                      <a:r>
                        <a:rPr lang="en-US" sz="1550" baseline="0" dirty="0"/>
                        <a:t> pain/spasm</a:t>
                      </a:r>
                      <a:endParaRPr lang="en-US" sz="1550" dirty="0"/>
                    </a:p>
                  </a:txBody>
                  <a:tcPr/>
                </a:tc>
                <a:tc>
                  <a:txBody>
                    <a:bodyPr/>
                    <a:lstStyle/>
                    <a:p>
                      <a:r>
                        <a:rPr lang="en-US" sz="1550" dirty="0"/>
                        <a:t>10mg </a:t>
                      </a:r>
                    </a:p>
                  </a:txBody>
                  <a:tcPr/>
                </a:tc>
                <a:tc>
                  <a:txBody>
                    <a:bodyPr/>
                    <a:lstStyle/>
                    <a:p>
                      <a:r>
                        <a:rPr lang="en-US" sz="1550" dirty="0"/>
                        <a:t>$22/60 tabs </a:t>
                      </a:r>
                    </a:p>
                    <a:p>
                      <a:r>
                        <a:rPr lang="en-US" sz="1550" b="1" dirty="0"/>
                        <a:t>Covered Part</a:t>
                      </a:r>
                      <a:r>
                        <a:rPr lang="en-US" sz="1550" b="1" baseline="0" dirty="0"/>
                        <a:t> 1 </a:t>
                      </a:r>
                      <a:endParaRPr lang="en-US" sz="1550" b="1" dirty="0"/>
                    </a:p>
                  </a:txBody>
                  <a:tcPr/>
                </a:tc>
                <a:extLst>
                  <a:ext uri="{0D108BD9-81ED-4DB2-BD59-A6C34878D82A}">
                    <a16:rowId xmlns:a16="http://schemas.microsoft.com/office/drawing/2014/main" val="1222977017"/>
                  </a:ext>
                </a:extLst>
              </a:tr>
              <a:tr h="370840">
                <a:tc>
                  <a:txBody>
                    <a:bodyPr/>
                    <a:lstStyle/>
                    <a:p>
                      <a:r>
                        <a:rPr lang="en-US" sz="1550" dirty="0" err="1"/>
                        <a:t>Pinaverium</a:t>
                      </a:r>
                      <a:r>
                        <a:rPr lang="en-US" sz="1550" dirty="0"/>
                        <a:t> Bromide (</a:t>
                      </a:r>
                      <a:r>
                        <a:rPr lang="en-US" sz="1550" dirty="0" err="1">
                          <a:solidFill>
                            <a:srgbClr val="7030A0"/>
                          </a:solidFill>
                        </a:rPr>
                        <a:t>Dicetel</a:t>
                      </a:r>
                      <a:r>
                        <a:rPr lang="en-US" sz="1550" dirty="0">
                          <a:solidFill>
                            <a:srgbClr val="7030A0"/>
                          </a:solidFill>
                        </a:rPr>
                        <a:t>®</a:t>
                      </a:r>
                      <a:r>
                        <a:rPr lang="en-US" sz="1550" dirty="0"/>
                        <a:t>)</a:t>
                      </a:r>
                    </a:p>
                  </a:txBody>
                  <a:tcPr/>
                </a:tc>
                <a:tc>
                  <a:txBody>
                    <a:bodyPr/>
                    <a:lstStyle/>
                    <a:p>
                      <a:r>
                        <a:rPr lang="en-US" sz="1550" dirty="0"/>
                        <a:t>Abdominal pain/spasm</a:t>
                      </a:r>
                    </a:p>
                  </a:txBody>
                  <a:tcPr/>
                </a:tc>
                <a:tc>
                  <a:txBody>
                    <a:bodyPr/>
                    <a:lstStyle/>
                    <a:p>
                      <a:r>
                        <a:rPr lang="en-US" sz="1550" dirty="0"/>
                        <a:t>50-100mg TID with meals</a:t>
                      </a:r>
                    </a:p>
                  </a:txBody>
                  <a:tcPr/>
                </a:tc>
                <a:tc>
                  <a:txBody>
                    <a:bodyPr/>
                    <a:lstStyle/>
                    <a:p>
                      <a:r>
                        <a:rPr lang="en-US" sz="1550" dirty="0"/>
                        <a:t>Generic $30-60/month</a:t>
                      </a:r>
                    </a:p>
                    <a:p>
                      <a:r>
                        <a:rPr lang="en-US" sz="1550" b="1" dirty="0"/>
                        <a:t>Covered Part 1 </a:t>
                      </a:r>
                    </a:p>
                  </a:txBody>
                  <a:tcPr/>
                </a:tc>
                <a:extLst>
                  <a:ext uri="{0D108BD9-81ED-4DB2-BD59-A6C34878D82A}">
                    <a16:rowId xmlns:a16="http://schemas.microsoft.com/office/drawing/2014/main" val="3352237274"/>
                  </a:ext>
                </a:extLst>
              </a:tr>
              <a:tr h="370840">
                <a:tc>
                  <a:txBody>
                    <a:bodyPr/>
                    <a:lstStyle/>
                    <a:p>
                      <a:r>
                        <a:rPr lang="en-US" sz="1550" dirty="0" err="1"/>
                        <a:t>Diphenoxylate</a:t>
                      </a:r>
                      <a:r>
                        <a:rPr lang="en-US" sz="1550" dirty="0"/>
                        <a:t>/atropine (</a:t>
                      </a:r>
                      <a:r>
                        <a:rPr lang="en-US" sz="1550" dirty="0" err="1">
                          <a:solidFill>
                            <a:srgbClr val="7030A0"/>
                          </a:solidFill>
                        </a:rPr>
                        <a:t>Lomotil</a:t>
                      </a:r>
                      <a:r>
                        <a:rPr lang="en-US" sz="1550" dirty="0">
                          <a:solidFill>
                            <a:srgbClr val="7030A0"/>
                          </a:solidFill>
                        </a:rPr>
                        <a:t>®</a:t>
                      </a:r>
                      <a:r>
                        <a:rPr lang="en-US" sz="1550" dirty="0"/>
                        <a:t>)</a:t>
                      </a:r>
                    </a:p>
                  </a:txBody>
                  <a:tcPr/>
                </a:tc>
                <a:tc>
                  <a:txBody>
                    <a:bodyPr/>
                    <a:lstStyle/>
                    <a:p>
                      <a:r>
                        <a:rPr lang="en-US" sz="1550" dirty="0"/>
                        <a:t>Abdominal pain/spasm</a:t>
                      </a:r>
                    </a:p>
                  </a:txBody>
                  <a:tcPr/>
                </a:tc>
                <a:tc>
                  <a:txBody>
                    <a:bodyPr/>
                    <a:lstStyle/>
                    <a:p>
                      <a:r>
                        <a:rPr lang="en-US" sz="1550" dirty="0"/>
                        <a:t>5mg initial, then 2.5mg after each loose BM</a:t>
                      </a:r>
                    </a:p>
                  </a:txBody>
                  <a:tcPr/>
                </a:tc>
                <a:tc>
                  <a:txBody>
                    <a:bodyPr/>
                    <a:lstStyle/>
                    <a:p>
                      <a:r>
                        <a:rPr lang="en-US" sz="1550" dirty="0"/>
                        <a:t>$33/60 tabs </a:t>
                      </a:r>
                    </a:p>
                    <a:p>
                      <a:r>
                        <a:rPr lang="en-US" sz="1550" dirty="0"/>
                        <a:t>Not covered </a:t>
                      </a:r>
                    </a:p>
                  </a:txBody>
                  <a:tcPr/>
                </a:tc>
                <a:extLst>
                  <a:ext uri="{0D108BD9-81ED-4DB2-BD59-A6C34878D82A}">
                    <a16:rowId xmlns:a16="http://schemas.microsoft.com/office/drawing/2014/main" val="134502810"/>
                  </a:ext>
                </a:extLst>
              </a:tr>
              <a:tr h="370840">
                <a:tc>
                  <a:txBody>
                    <a:bodyPr/>
                    <a:lstStyle/>
                    <a:p>
                      <a:r>
                        <a:rPr lang="en-US" sz="1550" dirty="0"/>
                        <a:t>TCAs and SSRIs</a:t>
                      </a:r>
                    </a:p>
                  </a:txBody>
                  <a:tcPr/>
                </a:tc>
                <a:tc>
                  <a:txBody>
                    <a:bodyPr/>
                    <a:lstStyle/>
                    <a:p>
                      <a:r>
                        <a:rPr lang="en-US" sz="1550" dirty="0"/>
                        <a:t>Pain with either constipation (TCAs) or diarrhea (SSRIs)</a:t>
                      </a:r>
                    </a:p>
                  </a:txBody>
                  <a:tcPr/>
                </a:tc>
                <a:tc>
                  <a:txBody>
                    <a:bodyPr/>
                    <a:lstStyle/>
                    <a:p>
                      <a:r>
                        <a:rPr lang="en-US" sz="1550" dirty="0"/>
                        <a:t>Various, lower doses than antidepressant doses</a:t>
                      </a:r>
                    </a:p>
                  </a:txBody>
                  <a:tcPr/>
                </a:tc>
                <a:tc>
                  <a:txBody>
                    <a:bodyPr/>
                    <a:lstStyle/>
                    <a:p>
                      <a:r>
                        <a:rPr lang="en-US" sz="1550" dirty="0"/>
                        <a:t>Cheap &lt;$1/day </a:t>
                      </a:r>
                      <a:br>
                        <a:rPr lang="en-US" sz="1550" dirty="0"/>
                      </a:br>
                      <a:r>
                        <a:rPr lang="en-US" sz="1550" b="1" dirty="0"/>
                        <a:t>Covered Part 1  </a:t>
                      </a:r>
                    </a:p>
                  </a:txBody>
                  <a:tcPr/>
                </a:tc>
                <a:extLst>
                  <a:ext uri="{0D108BD9-81ED-4DB2-BD59-A6C34878D82A}">
                    <a16:rowId xmlns:a16="http://schemas.microsoft.com/office/drawing/2014/main" val="774957071"/>
                  </a:ext>
                </a:extLst>
              </a:tr>
            </a:tbl>
          </a:graphicData>
        </a:graphic>
      </p:graphicFrame>
    </p:spTree>
    <p:extLst>
      <p:ext uri="{BB962C8B-B14F-4D97-AF65-F5344CB8AC3E}">
        <p14:creationId xmlns:p14="http://schemas.microsoft.com/office/powerpoint/2010/main" val="4137776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B965A-4308-461C-8400-68449C31CEC8}"/>
              </a:ext>
            </a:extLst>
          </p:cNvPr>
          <p:cNvSpPr>
            <a:spLocks noGrp="1"/>
          </p:cNvSpPr>
          <p:nvPr>
            <p:ph type="title"/>
          </p:nvPr>
        </p:nvSpPr>
        <p:spPr>
          <a:xfrm>
            <a:off x="570728" y="1458289"/>
            <a:ext cx="10402072" cy="1325562"/>
          </a:xfrm>
        </p:spPr>
        <p:txBody>
          <a:bodyPr>
            <a:noAutofit/>
          </a:bodyPr>
          <a:lstStyle/>
          <a:p>
            <a:r>
              <a:rPr lang="en-CA" sz="3500" dirty="0"/>
              <a:t>True or False:</a:t>
            </a:r>
            <a:br>
              <a:rPr lang="en-CA" sz="3500" dirty="0"/>
            </a:br>
            <a:r>
              <a:rPr lang="en-CA" sz="3500" dirty="0"/>
              <a:t>Essential oil of peppermint (5 drops PO TID) is an effective therapy for IBS </a:t>
            </a:r>
          </a:p>
        </p:txBody>
      </p:sp>
      <p:sp>
        <p:nvSpPr>
          <p:cNvPr id="3" name="Content Placeholder 2">
            <a:extLst>
              <a:ext uri="{FF2B5EF4-FFF2-40B4-BE49-F238E27FC236}">
                <a16:creationId xmlns:a16="http://schemas.microsoft.com/office/drawing/2014/main" id="{DCC80789-172B-47BD-ADFF-D4F0554D5C16}"/>
              </a:ext>
            </a:extLst>
          </p:cNvPr>
          <p:cNvSpPr>
            <a:spLocks noGrp="1"/>
          </p:cNvSpPr>
          <p:nvPr>
            <p:ph idx="1"/>
          </p:nvPr>
        </p:nvSpPr>
        <p:spPr>
          <a:xfrm>
            <a:off x="1261872" y="3146961"/>
            <a:ext cx="8595360" cy="3033176"/>
          </a:xfrm>
        </p:spPr>
        <p:txBody>
          <a:bodyPr>
            <a:normAutofit/>
          </a:bodyPr>
          <a:lstStyle/>
          <a:p>
            <a:pPr marL="514350" indent="-514350">
              <a:buFont typeface="+mj-lt"/>
              <a:buAutoNum type="alphaLcParenR"/>
            </a:pPr>
            <a:r>
              <a:rPr lang="en-CA" sz="4000" dirty="0"/>
              <a:t>True</a:t>
            </a:r>
          </a:p>
          <a:p>
            <a:pPr marL="514350" indent="-514350">
              <a:buFont typeface="+mj-lt"/>
              <a:buAutoNum type="alphaLcParenR"/>
            </a:pPr>
            <a:r>
              <a:rPr lang="en-CA" sz="4000" dirty="0"/>
              <a:t>False </a:t>
            </a:r>
          </a:p>
        </p:txBody>
      </p:sp>
      <p:pic>
        <p:nvPicPr>
          <p:cNvPr id="4" name="Picture 3">
            <a:extLst>
              <a:ext uri="{FF2B5EF4-FFF2-40B4-BE49-F238E27FC236}">
                <a16:creationId xmlns:a16="http://schemas.microsoft.com/office/drawing/2014/main" id="{FBDBF051-16CF-4D23-A7EB-5F04373F8A3D}"/>
              </a:ext>
            </a:extLst>
          </p:cNvPr>
          <p:cNvPicPr>
            <a:picLocks noChangeAspect="1"/>
          </p:cNvPicPr>
          <p:nvPr/>
        </p:nvPicPr>
        <p:blipFill>
          <a:blip r:embed="rId2"/>
          <a:stretch>
            <a:fillRect/>
          </a:stretch>
        </p:blipFill>
        <p:spPr>
          <a:xfrm>
            <a:off x="7498031" y="6090008"/>
            <a:ext cx="1257300" cy="685800"/>
          </a:xfrm>
          <a:prstGeom prst="rect">
            <a:avLst/>
          </a:prstGeom>
        </p:spPr>
      </p:pic>
      <p:sp>
        <p:nvSpPr>
          <p:cNvPr id="5" name="TextBox 4">
            <a:extLst>
              <a:ext uri="{FF2B5EF4-FFF2-40B4-BE49-F238E27FC236}">
                <a16:creationId xmlns:a16="http://schemas.microsoft.com/office/drawing/2014/main" id="{36E580CD-CCE1-4A85-887B-DB408557FB17}"/>
              </a:ext>
            </a:extLst>
          </p:cNvPr>
          <p:cNvSpPr txBox="1"/>
          <p:nvPr/>
        </p:nvSpPr>
        <p:spPr>
          <a:xfrm>
            <a:off x="8805078" y="6248242"/>
            <a:ext cx="2547732" cy="461665"/>
          </a:xfrm>
          <a:prstGeom prst="rect">
            <a:avLst/>
          </a:prstGeom>
          <a:noFill/>
        </p:spPr>
        <p:txBody>
          <a:bodyPr wrap="square" rtlCol="0">
            <a:spAutoFit/>
          </a:bodyPr>
          <a:lstStyle/>
          <a:p>
            <a:r>
              <a:rPr lang="en-CA" sz="2400" b="1" dirty="0"/>
              <a:t>#POOPTALK</a:t>
            </a:r>
          </a:p>
        </p:txBody>
      </p:sp>
    </p:spTree>
    <p:extLst>
      <p:ext uri="{BB962C8B-B14F-4D97-AF65-F5344CB8AC3E}">
        <p14:creationId xmlns:p14="http://schemas.microsoft.com/office/powerpoint/2010/main" val="89072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style.color</p:attrName>
                                        </p:attrNameLst>
                                      </p:cBhvr>
                                      <p:to>
                                        <p:clrVal>
                                          <a:schemeClr val="hlink"/>
                                        </p:clrVal>
                                      </p:to>
                                    </p:set>
                                    <p:set>
                                      <p:cBhvr>
                                        <p:cTn id="7" dur="500" fill="hold"/>
                                        <p:tgtEl>
                                          <p:spTgt spid="3">
                                            <p:txEl>
                                              <p:pRg st="1" end="1"/>
                                            </p:txEl>
                                          </p:spTgt>
                                        </p:tgtEl>
                                        <p:attrNameLst>
                                          <p:attrName>fillcolor</p:attrName>
                                        </p:attrNameLst>
                                      </p:cBhvr>
                                      <p:to>
                                        <p:clrVal>
                                          <a:schemeClr val="hlink"/>
                                        </p:clrVal>
                                      </p:to>
                                    </p:set>
                                    <p:set>
                                      <p:cBhvr>
                                        <p:cTn id="8"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775" y="2199801"/>
            <a:ext cx="10258425" cy="4483614"/>
          </a:xfrm>
        </p:spPr>
        <p:txBody>
          <a:bodyPr>
            <a:normAutofit fontScale="92500" lnSpcReduction="10000"/>
          </a:bodyPr>
          <a:lstStyle/>
          <a:p>
            <a:r>
              <a:rPr lang="en-US" dirty="0"/>
              <a:t>SR/MA 2019</a:t>
            </a:r>
          </a:p>
          <a:p>
            <a:pPr lvl="1"/>
            <a:r>
              <a:rPr lang="en-US" dirty="0"/>
              <a:t>7 studies (n=835); follow-up period ranged 2-12 weeks in duration </a:t>
            </a:r>
          </a:p>
          <a:p>
            <a:pPr lvl="1"/>
            <a:r>
              <a:rPr lang="en-US" dirty="0"/>
              <a:t>Peppermint oil (enteric coated)  ?dose – who knows (usually 0.2-0.4mL in EC caps TID between meals) </a:t>
            </a:r>
          </a:p>
          <a:p>
            <a:pPr lvl="1"/>
            <a:r>
              <a:rPr lang="en-US" b="1" dirty="0"/>
              <a:t>Global improvement in IBS symptoms: </a:t>
            </a:r>
            <a:r>
              <a:rPr lang="en-US" dirty="0"/>
              <a:t>~60% peppermint vs 25% placebo (</a:t>
            </a:r>
            <a:r>
              <a:rPr lang="en-US" dirty="0">
                <a:solidFill>
                  <a:srgbClr val="00B050"/>
                </a:solidFill>
              </a:rPr>
              <a:t>NNT=3</a:t>
            </a:r>
            <a:r>
              <a:rPr lang="en-US" dirty="0"/>
              <a:t>) </a:t>
            </a:r>
          </a:p>
          <a:p>
            <a:pPr lvl="1"/>
            <a:r>
              <a:rPr lang="en-US" b="1" dirty="0"/>
              <a:t>Improvement in abdominal pain: </a:t>
            </a:r>
            <a:r>
              <a:rPr lang="en-US" dirty="0"/>
              <a:t>53.9% vs 30.3% (</a:t>
            </a:r>
            <a:r>
              <a:rPr lang="en-US" dirty="0">
                <a:solidFill>
                  <a:srgbClr val="00B050"/>
                </a:solidFill>
              </a:rPr>
              <a:t>NNT=5</a:t>
            </a:r>
            <a:r>
              <a:rPr lang="en-US" dirty="0"/>
              <a:t>) </a:t>
            </a:r>
          </a:p>
          <a:p>
            <a:pPr lvl="1"/>
            <a:r>
              <a:rPr lang="en-US" b="1" dirty="0"/>
              <a:t>Side effects? </a:t>
            </a:r>
            <a:r>
              <a:rPr lang="en-US" dirty="0"/>
              <a:t>Heartburn, peppermint taste (limited safety data reported) – other sources estimate </a:t>
            </a:r>
            <a:r>
              <a:rPr lang="en-US" dirty="0">
                <a:solidFill>
                  <a:srgbClr val="FF0000"/>
                </a:solidFill>
              </a:rPr>
              <a:t>NNH=7 </a:t>
            </a:r>
            <a:r>
              <a:rPr lang="en-US" dirty="0"/>
              <a:t>(</a:t>
            </a:r>
            <a:r>
              <a:rPr lang="en-US" dirty="0" err="1"/>
              <a:t>RxFiles</a:t>
            </a:r>
            <a:r>
              <a:rPr lang="en-US" dirty="0"/>
              <a:t>)</a:t>
            </a:r>
          </a:p>
          <a:p>
            <a:r>
              <a:rPr lang="en-US" dirty="0"/>
              <a:t>Cost? $20-$40/month </a:t>
            </a:r>
          </a:p>
          <a:p>
            <a:r>
              <a:rPr lang="en-US" b="1" dirty="0"/>
              <a:t>PEARL: </a:t>
            </a:r>
            <a:r>
              <a:rPr lang="en-US" dirty="0"/>
              <a:t>Get ENTERIC COATED capsules! </a:t>
            </a:r>
            <a:br>
              <a:rPr lang="en-US" dirty="0"/>
            </a:br>
            <a:r>
              <a:rPr lang="en-US" dirty="0"/>
              <a:t>Essential oils = very irritating to the stomach! </a:t>
            </a:r>
          </a:p>
        </p:txBody>
      </p:sp>
      <p:pic>
        <p:nvPicPr>
          <p:cNvPr id="2052" name="Picture 4" descr="Health Benefits of Peppermint"/>
          <p:cNvPicPr>
            <a:picLocks noChangeAspect="1" noChangeArrowheads="1"/>
          </p:cNvPicPr>
          <p:nvPr/>
        </p:nvPicPr>
        <p:blipFill rotWithShape="1">
          <a:blip r:embed="rId2">
            <a:extLst>
              <a:ext uri="{28A0092B-C50C-407E-A947-70E740481C1C}">
                <a14:useLocalDpi xmlns:a14="http://schemas.microsoft.com/office/drawing/2010/main" val="0"/>
              </a:ext>
            </a:extLst>
          </a:blip>
          <a:srcRect t="46614" b="29399"/>
          <a:stretch/>
        </p:blipFill>
        <p:spPr bwMode="auto">
          <a:xfrm>
            <a:off x="0" y="0"/>
            <a:ext cx="11353800" cy="19445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57572" y="470535"/>
            <a:ext cx="9692640" cy="1325562"/>
          </a:xfrm>
        </p:spPr>
        <p:txBody>
          <a:bodyPr>
            <a:normAutofit/>
          </a:bodyPr>
          <a:lstStyle/>
          <a:p>
            <a:r>
              <a:rPr lang="en-US" sz="5500" dirty="0">
                <a:solidFill>
                  <a:schemeClr val="bg1"/>
                </a:solidFill>
              </a:rPr>
              <a:t>Peppermint Oil? </a:t>
            </a:r>
          </a:p>
        </p:txBody>
      </p:sp>
      <p:sp>
        <p:nvSpPr>
          <p:cNvPr id="9" name="Rectangle 8"/>
          <p:cNvSpPr/>
          <p:nvPr/>
        </p:nvSpPr>
        <p:spPr>
          <a:xfrm>
            <a:off x="3267075" y="2318294"/>
            <a:ext cx="6096000" cy="246221"/>
          </a:xfrm>
          <a:prstGeom prst="rect">
            <a:avLst/>
          </a:prstGeom>
        </p:spPr>
        <p:txBody>
          <a:bodyPr>
            <a:spAutoFit/>
          </a:bodyPr>
          <a:lstStyle/>
          <a:p>
            <a:r>
              <a:rPr lang="en-US" sz="1000" dirty="0"/>
              <a:t>BMC Complement </a:t>
            </a:r>
            <a:r>
              <a:rPr lang="en-US" sz="1000" dirty="0" err="1"/>
              <a:t>Altern</a:t>
            </a:r>
            <a:r>
              <a:rPr lang="en-US" sz="1000" dirty="0"/>
              <a:t> Med. 2019 Jan 17;19(1):21</a:t>
            </a:r>
          </a:p>
        </p:txBody>
      </p:sp>
      <p:pic>
        <p:nvPicPr>
          <p:cNvPr id="5" name="Picture 4">
            <a:extLst>
              <a:ext uri="{FF2B5EF4-FFF2-40B4-BE49-F238E27FC236}">
                <a16:creationId xmlns:a16="http://schemas.microsoft.com/office/drawing/2014/main" id="{757C8D75-90B9-49D4-8765-71F2A7E74A38}"/>
              </a:ext>
            </a:extLst>
          </p:cNvPr>
          <p:cNvPicPr>
            <a:picLocks noChangeAspect="1"/>
          </p:cNvPicPr>
          <p:nvPr/>
        </p:nvPicPr>
        <p:blipFill>
          <a:blip r:embed="rId3"/>
          <a:stretch>
            <a:fillRect/>
          </a:stretch>
        </p:blipFill>
        <p:spPr>
          <a:xfrm>
            <a:off x="128651" y="3093723"/>
            <a:ext cx="1047006" cy="1681437"/>
          </a:xfrm>
          <a:prstGeom prst="rect">
            <a:avLst/>
          </a:prstGeom>
        </p:spPr>
      </p:pic>
      <p:pic>
        <p:nvPicPr>
          <p:cNvPr id="8" name="Picture 2" descr="https://theawkwardyeti.com/wp-content/uploads/2018/02/020318_bowelsatwork.jpg">
            <a:extLst>
              <a:ext uri="{FF2B5EF4-FFF2-40B4-BE49-F238E27FC236}">
                <a16:creationId xmlns:a16="http://schemas.microsoft.com/office/drawing/2014/main" id="{B939143B-0510-4D13-883A-E2D0A0E766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194" t="48542"/>
          <a:stretch/>
        </p:blipFill>
        <p:spPr bwMode="auto">
          <a:xfrm>
            <a:off x="8972550" y="5107978"/>
            <a:ext cx="1981200" cy="1685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31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217" y="105987"/>
            <a:ext cx="9692640" cy="1325562"/>
          </a:xfrm>
        </p:spPr>
        <p:txBody>
          <a:bodyPr/>
          <a:lstStyle/>
          <a:p>
            <a:r>
              <a:rPr lang="en-US" dirty="0"/>
              <a:t>Probiotics </a:t>
            </a:r>
          </a:p>
        </p:txBody>
      </p:sp>
      <p:sp>
        <p:nvSpPr>
          <p:cNvPr id="3" name="Content Placeholder 2"/>
          <p:cNvSpPr>
            <a:spLocks noGrp="1"/>
          </p:cNvSpPr>
          <p:nvPr>
            <p:ph idx="1"/>
          </p:nvPr>
        </p:nvSpPr>
        <p:spPr>
          <a:xfrm>
            <a:off x="436419" y="1829845"/>
            <a:ext cx="8250380" cy="4842164"/>
          </a:xfrm>
        </p:spPr>
        <p:txBody>
          <a:bodyPr/>
          <a:lstStyle/>
          <a:p>
            <a:r>
              <a:rPr lang="en-US" dirty="0"/>
              <a:t>SR-MA 2014</a:t>
            </a:r>
            <a:br>
              <a:rPr lang="en-US" dirty="0"/>
            </a:br>
            <a:endParaRPr lang="en-US" dirty="0"/>
          </a:p>
          <a:p>
            <a:pPr lvl="1"/>
            <a:r>
              <a:rPr lang="en-US" dirty="0"/>
              <a:t>43 RCTs included analyzing prebiotics, probiotics and symbiotic in IBS and CIC </a:t>
            </a:r>
            <a:br>
              <a:rPr lang="en-US" dirty="0"/>
            </a:br>
            <a:r>
              <a:rPr lang="en-US" dirty="0"/>
              <a:t> </a:t>
            </a:r>
          </a:p>
          <a:p>
            <a:pPr lvl="1"/>
            <a:r>
              <a:rPr lang="en-US" dirty="0"/>
              <a:t>Probiotics for IBS: </a:t>
            </a:r>
            <a:r>
              <a:rPr lang="en-US" b="1" dirty="0"/>
              <a:t>RR 0.79 (95% CI 0.70-0.89) </a:t>
            </a:r>
            <a:r>
              <a:rPr lang="en-US" dirty="0"/>
              <a:t>for global improvement in symptoms vs placebo </a:t>
            </a:r>
          </a:p>
          <a:p>
            <a:pPr lvl="2"/>
            <a:r>
              <a:rPr lang="en-US" dirty="0"/>
              <a:t>Most effective for abdominal pain SMD -0.25, bloating SMD -0.15 and flatulence SMD -0.23 – small effect size </a:t>
            </a:r>
            <a:br>
              <a:rPr lang="en-US" dirty="0"/>
            </a:br>
            <a:endParaRPr lang="en-US" dirty="0"/>
          </a:p>
          <a:p>
            <a:pPr lvl="1"/>
            <a:r>
              <a:rPr lang="en-US" dirty="0"/>
              <a:t>Concluded that which specific strains/species are unclear due to variability between studies </a:t>
            </a:r>
            <a:br>
              <a:rPr lang="en-US" dirty="0"/>
            </a:br>
            <a:r>
              <a:rPr lang="en-US" sz="1600" dirty="0"/>
              <a:t>Note high heterogeneity I</a:t>
            </a:r>
            <a:r>
              <a:rPr lang="en-US" sz="1600" baseline="30000" dirty="0"/>
              <a:t>2</a:t>
            </a:r>
            <a:r>
              <a:rPr lang="en-US" sz="1600" dirty="0"/>
              <a:t>=72%</a:t>
            </a:r>
          </a:p>
          <a:p>
            <a:pPr lvl="1"/>
            <a:r>
              <a:rPr lang="en-US" dirty="0"/>
              <a:t>Not enough data on pre-biotic and </a:t>
            </a:r>
            <a:r>
              <a:rPr lang="en-US" dirty="0" err="1"/>
              <a:t>synbiotics</a:t>
            </a:r>
            <a:r>
              <a:rPr lang="en-US" dirty="0"/>
              <a:t> </a:t>
            </a:r>
          </a:p>
        </p:txBody>
      </p:sp>
      <p:sp>
        <p:nvSpPr>
          <p:cNvPr id="4" name="Rectangle 3"/>
          <p:cNvSpPr/>
          <p:nvPr/>
        </p:nvSpPr>
        <p:spPr>
          <a:xfrm>
            <a:off x="3028427" y="1911927"/>
            <a:ext cx="4660250" cy="369332"/>
          </a:xfrm>
          <a:prstGeom prst="rect">
            <a:avLst/>
          </a:prstGeom>
        </p:spPr>
        <p:txBody>
          <a:bodyPr wrap="none">
            <a:spAutoFit/>
          </a:bodyPr>
          <a:lstStyle/>
          <a:p>
            <a:r>
              <a:rPr lang="en-US" dirty="0"/>
              <a:t>Am J </a:t>
            </a:r>
            <a:r>
              <a:rPr lang="en-US" dirty="0" err="1"/>
              <a:t>Gastroenterol</a:t>
            </a:r>
            <a:r>
              <a:rPr lang="en-US" dirty="0"/>
              <a:t> 2014; 109:1547–1561</a:t>
            </a:r>
          </a:p>
        </p:txBody>
      </p:sp>
      <p:pic>
        <p:nvPicPr>
          <p:cNvPr id="2052" name="Picture 4" descr="Probiotics And Stomach Acid | Prebiotin™ Prebiotics for gut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0029" y="477783"/>
            <a:ext cx="3060775" cy="3965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884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469E1-D4E0-4042-A6AE-6A8EBAFF26CB}"/>
              </a:ext>
            </a:extLst>
          </p:cNvPr>
          <p:cNvSpPr>
            <a:spLocks noGrp="1"/>
          </p:cNvSpPr>
          <p:nvPr>
            <p:ph type="title"/>
          </p:nvPr>
        </p:nvSpPr>
        <p:spPr/>
        <p:txBody>
          <a:bodyPr/>
          <a:lstStyle/>
          <a:p>
            <a:r>
              <a:rPr lang="en-CA" dirty="0"/>
              <a:t>4 IBS PEARLS for Primary Care</a:t>
            </a:r>
          </a:p>
        </p:txBody>
      </p:sp>
      <p:sp>
        <p:nvSpPr>
          <p:cNvPr id="3" name="Content Placeholder 2">
            <a:extLst>
              <a:ext uri="{FF2B5EF4-FFF2-40B4-BE49-F238E27FC236}">
                <a16:creationId xmlns:a16="http://schemas.microsoft.com/office/drawing/2014/main" id="{2787C8EA-5E11-4018-ACBA-5F45FFA23A99}"/>
              </a:ext>
            </a:extLst>
          </p:cNvPr>
          <p:cNvSpPr>
            <a:spLocks noGrp="1"/>
          </p:cNvSpPr>
          <p:nvPr>
            <p:ph idx="1"/>
          </p:nvPr>
        </p:nvSpPr>
        <p:spPr/>
        <p:txBody>
          <a:bodyPr>
            <a:normAutofit fontScale="92500"/>
          </a:bodyPr>
          <a:lstStyle/>
          <a:p>
            <a:pPr marL="514350" indent="-514350">
              <a:buFont typeface="+mj-lt"/>
              <a:buAutoNum type="arabicPeriod"/>
            </a:pPr>
            <a:r>
              <a:rPr lang="en-CA" dirty="0"/>
              <a:t>Be BRAVE!  Make a </a:t>
            </a:r>
            <a:r>
              <a:rPr lang="en-CA" b="1" dirty="0"/>
              <a:t>POSITIVE DIAGNOSIS of IBS </a:t>
            </a:r>
          </a:p>
          <a:p>
            <a:pPr marL="514350" indent="-514350">
              <a:buFont typeface="+mj-lt"/>
              <a:buAutoNum type="arabicPeriod"/>
            </a:pPr>
            <a:r>
              <a:rPr lang="en-CA" dirty="0"/>
              <a:t>Use the </a:t>
            </a:r>
            <a:r>
              <a:rPr lang="en-CA" b="1" dirty="0"/>
              <a:t>Brain-Gut/Gut-Brain hypothesis </a:t>
            </a:r>
            <a:r>
              <a:rPr lang="en-CA" dirty="0"/>
              <a:t>when counseling patients.  </a:t>
            </a:r>
          </a:p>
          <a:p>
            <a:pPr marL="514350" indent="-514350">
              <a:buFont typeface="+mj-lt"/>
              <a:buAutoNum type="arabicPeriod"/>
            </a:pPr>
            <a:r>
              <a:rPr lang="en-CA" dirty="0"/>
              <a:t>Most drugs for IBS have a </a:t>
            </a:r>
            <a:r>
              <a:rPr lang="en-CA" b="1" dirty="0"/>
              <a:t>NNT of 4-8ish </a:t>
            </a:r>
            <a:r>
              <a:rPr lang="en-CA" dirty="0"/>
              <a:t>but the new ones are currently </a:t>
            </a:r>
            <a:r>
              <a:rPr lang="en-CA" b="1" dirty="0"/>
              <a:t>expensive and not covered  </a:t>
            </a:r>
          </a:p>
          <a:p>
            <a:pPr marL="514350" indent="-514350">
              <a:buFont typeface="+mj-lt"/>
              <a:buAutoNum type="arabicPeriod"/>
            </a:pPr>
            <a:r>
              <a:rPr lang="en-CA" b="1" dirty="0"/>
              <a:t>Peppermint oil works</a:t>
            </a:r>
            <a:r>
              <a:rPr lang="en-CA" dirty="0"/>
              <a:t>! But use enteric coated capsules! Probiotics are an option too </a:t>
            </a:r>
            <a:r>
              <a:rPr lang="en-CA" dirty="0">
                <a:sym typeface="Wingdings" panose="05000000000000000000" pitchFamily="2" charset="2"/>
              </a:rPr>
              <a:t></a:t>
            </a:r>
            <a:endParaRPr lang="en-CA" dirty="0"/>
          </a:p>
        </p:txBody>
      </p:sp>
    </p:spTree>
    <p:extLst>
      <p:ext uri="{BB962C8B-B14F-4D97-AF65-F5344CB8AC3E}">
        <p14:creationId xmlns:p14="http://schemas.microsoft.com/office/powerpoint/2010/main" val="1866465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1375E40-B019-49BB-A444-CB3D5B303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026" y="0"/>
            <a:ext cx="8380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5162994-6FA4-48E8-9EC4-5F09D828DE6F}"/>
              </a:ext>
            </a:extLst>
          </p:cNvPr>
          <p:cNvSpPr txBox="1"/>
          <p:nvPr/>
        </p:nvSpPr>
        <p:spPr>
          <a:xfrm>
            <a:off x="166255" y="3037114"/>
            <a:ext cx="2588820" cy="553998"/>
          </a:xfrm>
          <a:prstGeom prst="rect">
            <a:avLst/>
          </a:prstGeom>
          <a:noFill/>
        </p:spPr>
        <p:txBody>
          <a:bodyPr wrap="square" rtlCol="0">
            <a:spAutoFit/>
          </a:bodyPr>
          <a:lstStyle/>
          <a:p>
            <a:r>
              <a:rPr lang="en-CA" sz="3000" b="1" dirty="0"/>
              <a:t>Questions? </a:t>
            </a:r>
          </a:p>
        </p:txBody>
      </p:sp>
    </p:spTree>
    <p:extLst>
      <p:ext uri="{BB962C8B-B14F-4D97-AF65-F5344CB8AC3E}">
        <p14:creationId xmlns:p14="http://schemas.microsoft.com/office/powerpoint/2010/main" val="255455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891" y="5511338"/>
            <a:ext cx="9982200" cy="822959"/>
          </a:xfrm>
        </p:spPr>
        <p:txBody>
          <a:bodyPr>
            <a:normAutofit/>
          </a:bodyPr>
          <a:lstStyle/>
          <a:p>
            <a:r>
              <a:rPr lang="en-US" sz="5000" dirty="0"/>
              <a:t>Learning Objectives </a:t>
            </a:r>
          </a:p>
        </p:txBody>
      </p:sp>
      <p:sp>
        <p:nvSpPr>
          <p:cNvPr id="7" name="TextBox 6"/>
          <p:cNvSpPr txBox="1"/>
          <p:nvPr/>
        </p:nvSpPr>
        <p:spPr>
          <a:xfrm>
            <a:off x="167515" y="1111530"/>
            <a:ext cx="10810951" cy="3416320"/>
          </a:xfrm>
          <a:prstGeom prst="rect">
            <a:avLst/>
          </a:prstGeom>
          <a:noFill/>
        </p:spPr>
        <p:txBody>
          <a:bodyPr wrap="square" rtlCol="0">
            <a:spAutoFit/>
          </a:bodyPr>
          <a:lstStyle/>
          <a:p>
            <a:pPr marL="457200" indent="-457200">
              <a:buFont typeface="+mj-lt"/>
              <a:buAutoNum type="arabicPeriod"/>
            </a:pPr>
            <a:r>
              <a:rPr lang="en-US" sz="2700" i="1" dirty="0" smtClean="0"/>
              <a:t>Review </a:t>
            </a:r>
            <a:r>
              <a:rPr lang="en-US" sz="2700" dirty="0"/>
              <a:t>the Rome diagnostic criteria for IBS and question whether IBS is a diagnosis of exclusion. </a:t>
            </a:r>
            <a:endParaRPr lang="en-US" sz="2700" dirty="0" smtClean="0"/>
          </a:p>
          <a:p>
            <a:pPr marL="457200" indent="-457200">
              <a:buFont typeface="+mj-lt"/>
              <a:buAutoNum type="arabicPeriod"/>
            </a:pPr>
            <a:r>
              <a:rPr lang="en-US" sz="2700" i="1" dirty="0"/>
              <a:t>Explore</a:t>
            </a:r>
            <a:r>
              <a:rPr lang="en-US" sz="2700" dirty="0"/>
              <a:t> the brain-gut/gut-brain hypothesis as the proposed pathophysiology of irritable bowel syndrome (IBS) </a:t>
            </a:r>
          </a:p>
          <a:p>
            <a:r>
              <a:rPr lang="en-US" sz="2700" dirty="0"/>
              <a:t>3.  </a:t>
            </a:r>
            <a:r>
              <a:rPr lang="en-US" sz="2700" i="1" dirty="0"/>
              <a:t>List </a:t>
            </a:r>
            <a:r>
              <a:rPr lang="en-US" sz="2700" dirty="0"/>
              <a:t>the pharmacological treatments for IBS-C and IBS-D and  explore relative efficacy  </a:t>
            </a:r>
          </a:p>
          <a:p>
            <a:r>
              <a:rPr lang="en-US" sz="2700" i="1" dirty="0"/>
              <a:t>4. Discuss </a:t>
            </a:r>
            <a:r>
              <a:rPr lang="en-US" sz="2700" dirty="0"/>
              <a:t>2 herbal product options for treatment of IBS </a:t>
            </a:r>
          </a:p>
          <a:p>
            <a:r>
              <a:rPr lang="en-US" sz="2700" i="1" dirty="0"/>
              <a:t>5. Summarize</a:t>
            </a:r>
            <a:r>
              <a:rPr lang="en-US" sz="2700" dirty="0"/>
              <a:t> 4 IBS management PEARLS for primary care  </a:t>
            </a:r>
          </a:p>
        </p:txBody>
      </p:sp>
    </p:spTree>
    <p:extLst>
      <p:ext uri="{BB962C8B-B14F-4D97-AF65-F5344CB8AC3E}">
        <p14:creationId xmlns:p14="http://schemas.microsoft.com/office/powerpoint/2010/main" val="344688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85A07-0A1A-D342-AF0B-E02A967562F8}"/>
              </a:ext>
            </a:extLst>
          </p:cNvPr>
          <p:cNvSpPr>
            <a:spLocks noGrp="1"/>
          </p:cNvSpPr>
          <p:nvPr>
            <p:ph type="title"/>
          </p:nvPr>
        </p:nvSpPr>
        <p:spPr/>
        <p:txBody>
          <a:bodyPr/>
          <a:lstStyle/>
          <a:p>
            <a:r>
              <a:rPr lang="en-US" dirty="0"/>
              <a:t>According to the Bristol Stool Chart, what type of poop is this?  </a:t>
            </a:r>
          </a:p>
        </p:txBody>
      </p:sp>
      <p:pic>
        <p:nvPicPr>
          <p:cNvPr id="5" name="Content Placeholder 4">
            <a:extLst>
              <a:ext uri="{FF2B5EF4-FFF2-40B4-BE49-F238E27FC236}">
                <a16:creationId xmlns:a16="http://schemas.microsoft.com/office/drawing/2014/main" id="{3A4132BF-6236-D24E-9ED6-EF5687F2FA74}"/>
              </a:ext>
            </a:extLst>
          </p:cNvPr>
          <p:cNvPicPr>
            <a:picLocks noGrp="1" noChangeAspect="1"/>
          </p:cNvPicPr>
          <p:nvPr>
            <p:ph idx="1"/>
          </p:nvPr>
        </p:nvPicPr>
        <p:blipFill rotWithShape="1">
          <a:blip r:embed="rId3"/>
          <a:srcRect r="76616" b="48304"/>
          <a:stretch/>
        </p:blipFill>
        <p:spPr>
          <a:xfrm>
            <a:off x="4150658" y="2096506"/>
            <a:ext cx="2986413" cy="1332494"/>
          </a:xfrm>
        </p:spPr>
      </p:pic>
      <p:pic>
        <p:nvPicPr>
          <p:cNvPr id="4" name="Content Placeholder 4">
            <a:extLst>
              <a:ext uri="{FF2B5EF4-FFF2-40B4-BE49-F238E27FC236}">
                <a16:creationId xmlns:a16="http://schemas.microsoft.com/office/drawing/2014/main" id="{F77A02A7-7F0D-437D-8566-6A1DA782CD21}"/>
              </a:ext>
            </a:extLst>
          </p:cNvPr>
          <p:cNvPicPr>
            <a:picLocks noChangeAspect="1"/>
          </p:cNvPicPr>
          <p:nvPr/>
        </p:nvPicPr>
        <p:blipFill rotWithShape="1">
          <a:blip r:embed="rId3"/>
          <a:srcRect l="24720" b="48304"/>
          <a:stretch/>
        </p:blipFill>
        <p:spPr>
          <a:xfrm>
            <a:off x="2371660" y="4352330"/>
            <a:ext cx="7473063" cy="1035773"/>
          </a:xfrm>
          <a:prstGeom prst="rect">
            <a:avLst/>
          </a:prstGeom>
        </p:spPr>
      </p:pic>
      <p:sp>
        <p:nvSpPr>
          <p:cNvPr id="3" name="Rectangle 2">
            <a:extLst>
              <a:ext uri="{FF2B5EF4-FFF2-40B4-BE49-F238E27FC236}">
                <a16:creationId xmlns:a16="http://schemas.microsoft.com/office/drawing/2014/main" id="{5DC2453B-ED99-4886-8FFB-34B26658A134}"/>
              </a:ext>
            </a:extLst>
          </p:cNvPr>
          <p:cNvSpPr/>
          <p:nvPr/>
        </p:nvSpPr>
        <p:spPr>
          <a:xfrm>
            <a:off x="1261872" y="3429000"/>
            <a:ext cx="929934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Type 1 = severe constipation</a:t>
            </a:r>
          </a:p>
        </p:txBody>
      </p:sp>
      <p:pic>
        <p:nvPicPr>
          <p:cNvPr id="7" name="Picture 6">
            <a:extLst>
              <a:ext uri="{FF2B5EF4-FFF2-40B4-BE49-F238E27FC236}">
                <a16:creationId xmlns:a16="http://schemas.microsoft.com/office/drawing/2014/main" id="{93CBC2BB-5575-4F91-8D67-D2105AD84607}"/>
              </a:ext>
            </a:extLst>
          </p:cNvPr>
          <p:cNvPicPr>
            <a:picLocks noChangeAspect="1"/>
          </p:cNvPicPr>
          <p:nvPr/>
        </p:nvPicPr>
        <p:blipFill>
          <a:blip r:embed="rId4"/>
          <a:stretch>
            <a:fillRect/>
          </a:stretch>
        </p:blipFill>
        <p:spPr>
          <a:xfrm>
            <a:off x="7498031" y="6090008"/>
            <a:ext cx="1257300" cy="685800"/>
          </a:xfrm>
          <a:prstGeom prst="rect">
            <a:avLst/>
          </a:prstGeom>
        </p:spPr>
      </p:pic>
      <p:sp>
        <p:nvSpPr>
          <p:cNvPr id="8" name="TextBox 7">
            <a:extLst>
              <a:ext uri="{FF2B5EF4-FFF2-40B4-BE49-F238E27FC236}">
                <a16:creationId xmlns:a16="http://schemas.microsoft.com/office/drawing/2014/main" id="{83833AA2-85EA-47CD-A1C3-F5BE02D6A297}"/>
              </a:ext>
            </a:extLst>
          </p:cNvPr>
          <p:cNvSpPr txBox="1"/>
          <p:nvPr/>
        </p:nvSpPr>
        <p:spPr>
          <a:xfrm>
            <a:off x="8805078" y="6248242"/>
            <a:ext cx="2547732" cy="461665"/>
          </a:xfrm>
          <a:prstGeom prst="rect">
            <a:avLst/>
          </a:prstGeom>
          <a:noFill/>
        </p:spPr>
        <p:txBody>
          <a:bodyPr wrap="square" rtlCol="0">
            <a:spAutoFit/>
          </a:bodyPr>
          <a:lstStyle/>
          <a:p>
            <a:r>
              <a:rPr lang="en-CA" sz="2400" b="1" dirty="0"/>
              <a:t>#POOPTALK</a:t>
            </a:r>
          </a:p>
        </p:txBody>
      </p:sp>
    </p:spTree>
    <p:extLst>
      <p:ext uri="{BB962C8B-B14F-4D97-AF65-F5344CB8AC3E}">
        <p14:creationId xmlns:p14="http://schemas.microsoft.com/office/powerpoint/2010/main" val="91309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7259-6644-D047-BB23-D43FAEC2C360}"/>
              </a:ext>
            </a:extLst>
          </p:cNvPr>
          <p:cNvSpPr>
            <a:spLocks noGrp="1"/>
          </p:cNvSpPr>
          <p:nvPr>
            <p:ph type="title"/>
          </p:nvPr>
        </p:nvSpPr>
        <p:spPr>
          <a:xfrm>
            <a:off x="1261872" y="365760"/>
            <a:ext cx="9692640" cy="798022"/>
          </a:xfrm>
        </p:spPr>
        <p:txBody>
          <a:bodyPr/>
          <a:lstStyle/>
          <a:p>
            <a:r>
              <a:rPr lang="en-US" dirty="0"/>
              <a:t>ROME IV Criteria</a:t>
            </a:r>
          </a:p>
        </p:txBody>
      </p:sp>
      <p:sp>
        <p:nvSpPr>
          <p:cNvPr id="3" name="Content Placeholder 2">
            <a:extLst>
              <a:ext uri="{FF2B5EF4-FFF2-40B4-BE49-F238E27FC236}">
                <a16:creationId xmlns:a16="http://schemas.microsoft.com/office/drawing/2014/main" id="{FBF480A5-7672-504F-8F3F-03D603E7E57E}"/>
              </a:ext>
            </a:extLst>
          </p:cNvPr>
          <p:cNvSpPr>
            <a:spLocks noGrp="1"/>
          </p:cNvSpPr>
          <p:nvPr>
            <p:ph idx="1"/>
          </p:nvPr>
        </p:nvSpPr>
        <p:spPr>
          <a:xfrm>
            <a:off x="438912" y="1334428"/>
            <a:ext cx="10515600" cy="5018870"/>
          </a:xfrm>
        </p:spPr>
        <p:txBody>
          <a:bodyPr>
            <a:normAutofit fontScale="70000" lnSpcReduction="20000"/>
          </a:bodyPr>
          <a:lstStyle/>
          <a:p>
            <a:r>
              <a:rPr lang="en-CA" dirty="0"/>
              <a:t>Patient has recurrent abdominal pain (≥1 day per week, on average, in the previous 3 </a:t>
            </a:r>
            <a:r>
              <a:rPr lang="en-CA" dirty="0" err="1"/>
              <a:t>mo</a:t>
            </a:r>
            <a:r>
              <a:rPr lang="en-CA" dirty="0"/>
              <a:t>), with an onset ≥6 </a:t>
            </a:r>
            <a:r>
              <a:rPr lang="en-CA" dirty="0" err="1"/>
              <a:t>mo</a:t>
            </a:r>
            <a:r>
              <a:rPr lang="en-CA" dirty="0"/>
              <a:t> before diagnosis </a:t>
            </a:r>
          </a:p>
          <a:p>
            <a:r>
              <a:rPr lang="en-CA" dirty="0"/>
              <a:t>Abdominal pain is associated with at least two of the following three symptoms: </a:t>
            </a:r>
          </a:p>
          <a:p>
            <a:pPr marL="0" indent="0">
              <a:buNone/>
            </a:pPr>
            <a:r>
              <a:rPr lang="en-CA" dirty="0"/>
              <a:t>   Pain related to defecation</a:t>
            </a:r>
            <a:br>
              <a:rPr lang="en-CA" dirty="0"/>
            </a:br>
            <a:r>
              <a:rPr lang="en-CA" dirty="0"/>
              <a:t>   Change in frequency of stool</a:t>
            </a:r>
            <a:br>
              <a:rPr lang="en-CA" dirty="0"/>
            </a:br>
            <a:r>
              <a:rPr lang="en-CA" dirty="0"/>
              <a:t>   Change in form (appearance) of stool </a:t>
            </a:r>
          </a:p>
          <a:p>
            <a:r>
              <a:rPr lang="en-CA" dirty="0"/>
              <a:t>Patient has none of the following warning signs:</a:t>
            </a:r>
            <a:br>
              <a:rPr lang="en-CA" dirty="0"/>
            </a:br>
            <a:r>
              <a:rPr lang="en-CA" dirty="0"/>
              <a:t>Age ≥50 </a:t>
            </a:r>
            <a:r>
              <a:rPr lang="en-CA" dirty="0" err="1"/>
              <a:t>yr</a:t>
            </a:r>
            <a:r>
              <a:rPr lang="en-CA" dirty="0"/>
              <a:t>, no previous colon cancer screening, and presence of symptoms </a:t>
            </a:r>
          </a:p>
          <a:p>
            <a:pPr marL="0" indent="0">
              <a:buNone/>
            </a:pPr>
            <a:r>
              <a:rPr lang="en-CA" dirty="0"/>
              <a:t>    Recent change in bowel habit</a:t>
            </a:r>
            <a:br>
              <a:rPr lang="en-CA" dirty="0"/>
            </a:br>
            <a:r>
              <a:rPr lang="en-CA" dirty="0"/>
              <a:t>    Evidence of overt GI bleeding (i.e., melena or hematochezia)</a:t>
            </a:r>
            <a:br>
              <a:rPr lang="en-CA" dirty="0"/>
            </a:br>
            <a:r>
              <a:rPr lang="en-CA" dirty="0"/>
              <a:t>    Nocturnal pain or passage of stools</a:t>
            </a:r>
            <a:br>
              <a:rPr lang="en-CA" dirty="0"/>
            </a:br>
            <a:r>
              <a:rPr lang="en-CA" dirty="0"/>
              <a:t>    Unintentional weight loss</a:t>
            </a:r>
            <a:br>
              <a:rPr lang="en-CA" dirty="0"/>
            </a:br>
            <a:r>
              <a:rPr lang="en-CA" dirty="0"/>
              <a:t>    Family history of colorectal cancer or inflammatory bowel disease </a:t>
            </a:r>
          </a:p>
          <a:p>
            <a:pPr marL="0" indent="0">
              <a:buNone/>
            </a:pPr>
            <a:r>
              <a:rPr lang="en-CA" dirty="0"/>
              <a:t>    Palpable abdominal mass or lymphadenopathy</a:t>
            </a:r>
            <a:br>
              <a:rPr lang="en-CA" dirty="0"/>
            </a:br>
            <a:r>
              <a:rPr lang="en-CA" dirty="0"/>
              <a:t>    Evidence of iron-deficiency anemia on blood testing</a:t>
            </a:r>
            <a:br>
              <a:rPr lang="en-CA" dirty="0"/>
            </a:br>
            <a:r>
              <a:rPr lang="en-CA" dirty="0"/>
              <a:t>    Positive test for fecal occult blood </a:t>
            </a:r>
          </a:p>
          <a:p>
            <a:endParaRPr lang="en-US" dirty="0"/>
          </a:p>
        </p:txBody>
      </p:sp>
      <p:pic>
        <p:nvPicPr>
          <p:cNvPr id="5" name="Picture 4">
            <a:extLst>
              <a:ext uri="{FF2B5EF4-FFF2-40B4-BE49-F238E27FC236}">
                <a16:creationId xmlns:a16="http://schemas.microsoft.com/office/drawing/2014/main" id="{4F61FF44-72D9-1841-AD3C-8DE2D0837865}"/>
              </a:ext>
            </a:extLst>
          </p:cNvPr>
          <p:cNvPicPr>
            <a:picLocks noChangeAspect="1"/>
          </p:cNvPicPr>
          <p:nvPr/>
        </p:nvPicPr>
        <p:blipFill>
          <a:blip r:embed="rId3"/>
          <a:stretch>
            <a:fillRect/>
          </a:stretch>
        </p:blipFill>
        <p:spPr>
          <a:xfrm>
            <a:off x="9213885" y="4367418"/>
            <a:ext cx="2696735" cy="2312307"/>
          </a:xfrm>
          <a:prstGeom prst="rect">
            <a:avLst/>
          </a:prstGeom>
          <a:ln w="31750">
            <a:solidFill>
              <a:schemeClr val="tx1"/>
            </a:solidFill>
          </a:ln>
        </p:spPr>
      </p:pic>
      <p:sp>
        <p:nvSpPr>
          <p:cNvPr id="4" name="TextBox 3">
            <a:extLst>
              <a:ext uri="{FF2B5EF4-FFF2-40B4-BE49-F238E27FC236}">
                <a16:creationId xmlns:a16="http://schemas.microsoft.com/office/drawing/2014/main" id="{5F8BCDBC-F855-D444-9BBF-296016694516}"/>
              </a:ext>
            </a:extLst>
          </p:cNvPr>
          <p:cNvSpPr txBox="1"/>
          <p:nvPr/>
        </p:nvSpPr>
        <p:spPr>
          <a:xfrm>
            <a:off x="703384" y="6353298"/>
            <a:ext cx="3587261" cy="307777"/>
          </a:xfrm>
          <a:prstGeom prst="rect">
            <a:avLst/>
          </a:prstGeom>
          <a:noFill/>
        </p:spPr>
        <p:txBody>
          <a:bodyPr wrap="square" rtlCol="0">
            <a:spAutoFit/>
          </a:bodyPr>
          <a:lstStyle/>
          <a:p>
            <a:r>
              <a:rPr lang="en-US" sz="1400" dirty="0"/>
              <a:t>N </a:t>
            </a:r>
            <a:r>
              <a:rPr lang="en-US" sz="1400" dirty="0" err="1"/>
              <a:t>Engl</a:t>
            </a:r>
            <a:r>
              <a:rPr lang="en-US" sz="1400" dirty="0"/>
              <a:t> J Med2017;376:2566-78</a:t>
            </a:r>
          </a:p>
        </p:txBody>
      </p:sp>
    </p:spTree>
    <p:extLst>
      <p:ext uri="{BB962C8B-B14F-4D97-AF65-F5344CB8AC3E}">
        <p14:creationId xmlns:p14="http://schemas.microsoft.com/office/powerpoint/2010/main" val="1510864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4883" y="918696"/>
            <a:ext cx="11652385" cy="5764719"/>
          </a:xfrm>
          <a:prstGeom prst="rect">
            <a:avLst/>
          </a:prstGeom>
        </p:spPr>
      </p:pic>
      <p:sp>
        <p:nvSpPr>
          <p:cNvPr id="4" name="Line Callout 2 (No Border) 3"/>
          <p:cNvSpPr/>
          <p:nvPr/>
        </p:nvSpPr>
        <p:spPr>
          <a:xfrm>
            <a:off x="6339243" y="1294525"/>
            <a:ext cx="1979271" cy="1226916"/>
          </a:xfrm>
          <a:prstGeom prst="callout2">
            <a:avLst>
              <a:gd name="adj1" fmla="val 18750"/>
              <a:gd name="adj2" fmla="val -8333"/>
              <a:gd name="adj3" fmla="val 18750"/>
              <a:gd name="adj4" fmla="val -16667"/>
              <a:gd name="adj5" fmla="val 99837"/>
              <a:gd name="adj6" fmla="val -4432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Constipated &gt;25% and &lt;25% diarrhea</a:t>
            </a:r>
          </a:p>
          <a:p>
            <a:pPr algn="ctr"/>
            <a:r>
              <a:rPr lang="en-US" b="1" dirty="0"/>
              <a:t>IBS-C</a:t>
            </a:r>
          </a:p>
        </p:txBody>
      </p:sp>
      <p:sp>
        <p:nvSpPr>
          <p:cNvPr id="5" name="Line Callout 2 (No Border) 4"/>
          <p:cNvSpPr/>
          <p:nvPr/>
        </p:nvSpPr>
        <p:spPr>
          <a:xfrm>
            <a:off x="9747997" y="4072010"/>
            <a:ext cx="1979271" cy="1226916"/>
          </a:xfrm>
          <a:prstGeom prst="callout2">
            <a:avLst>
              <a:gd name="adj1" fmla="val 18750"/>
              <a:gd name="adj2" fmla="val -8333"/>
              <a:gd name="adj3" fmla="val 63090"/>
              <a:gd name="adj4" fmla="val -9065"/>
              <a:gd name="adj5" fmla="val 80026"/>
              <a:gd name="adj6" fmla="val -2444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Diarrhea &gt;25% and &lt;25% constipation</a:t>
            </a:r>
          </a:p>
          <a:p>
            <a:pPr algn="ctr"/>
            <a:r>
              <a:rPr lang="en-US" b="1" dirty="0"/>
              <a:t>IBS-D</a:t>
            </a:r>
          </a:p>
        </p:txBody>
      </p:sp>
      <p:sp>
        <p:nvSpPr>
          <p:cNvPr id="6" name="Line Callout 2 (No Border) 5"/>
          <p:cNvSpPr/>
          <p:nvPr/>
        </p:nvSpPr>
        <p:spPr>
          <a:xfrm>
            <a:off x="8619421" y="1930766"/>
            <a:ext cx="1979271" cy="1226916"/>
          </a:xfrm>
          <a:prstGeom prst="callout2">
            <a:avLst>
              <a:gd name="adj1" fmla="val 18750"/>
              <a:gd name="adj2" fmla="val -8333"/>
              <a:gd name="adj3" fmla="val 63090"/>
              <a:gd name="adj4" fmla="val -9065"/>
              <a:gd name="adj5" fmla="val 137368"/>
              <a:gd name="adj6" fmla="val -5494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 bit of everything (&gt;25% for both)</a:t>
            </a:r>
          </a:p>
          <a:p>
            <a:pPr algn="ctr"/>
            <a:r>
              <a:rPr lang="en-US" b="1" dirty="0"/>
              <a:t>IBS-M</a:t>
            </a:r>
          </a:p>
        </p:txBody>
      </p:sp>
      <p:sp>
        <p:nvSpPr>
          <p:cNvPr id="7" name="TextBox 6"/>
          <p:cNvSpPr txBox="1"/>
          <p:nvPr/>
        </p:nvSpPr>
        <p:spPr>
          <a:xfrm>
            <a:off x="3151497" y="6560304"/>
            <a:ext cx="8183415" cy="246221"/>
          </a:xfrm>
          <a:prstGeom prst="rect">
            <a:avLst/>
          </a:prstGeom>
          <a:noFill/>
        </p:spPr>
        <p:txBody>
          <a:bodyPr wrap="square" rtlCol="0">
            <a:spAutoFit/>
          </a:bodyPr>
          <a:lstStyle/>
          <a:p>
            <a:pPr algn="r"/>
            <a:r>
              <a:rPr lang="en-US" sz="1000" dirty="0"/>
              <a:t>From Pinto-Sanchez MI. Irritable Bowel Syndrome Chapter In CTC [Accessed May 2020]</a:t>
            </a:r>
          </a:p>
        </p:txBody>
      </p:sp>
    </p:spTree>
    <p:extLst>
      <p:ext uri="{BB962C8B-B14F-4D97-AF65-F5344CB8AC3E}">
        <p14:creationId xmlns:p14="http://schemas.microsoft.com/office/powerpoint/2010/main" val="253985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DD3162-64B3-EB43-9295-DB51554DFA49}"/>
              </a:ext>
            </a:extLst>
          </p:cNvPr>
          <p:cNvPicPr>
            <a:picLocks noGrp="1" noChangeAspect="1"/>
          </p:cNvPicPr>
          <p:nvPr>
            <p:ph idx="1"/>
          </p:nvPr>
        </p:nvPicPr>
        <p:blipFill rotWithShape="1">
          <a:blip r:embed="rId3"/>
          <a:srcRect l="12545" t="4516" r="10960"/>
          <a:stretch/>
        </p:blipFill>
        <p:spPr>
          <a:xfrm>
            <a:off x="1140030" y="374394"/>
            <a:ext cx="7614361" cy="6329228"/>
          </a:xfrm>
        </p:spPr>
      </p:pic>
      <p:pic>
        <p:nvPicPr>
          <p:cNvPr id="7" name="Picture 6">
            <a:extLst>
              <a:ext uri="{FF2B5EF4-FFF2-40B4-BE49-F238E27FC236}">
                <a16:creationId xmlns:a16="http://schemas.microsoft.com/office/drawing/2014/main" id="{5E53957A-F95E-6D49-84F1-558801905AEF}"/>
              </a:ext>
            </a:extLst>
          </p:cNvPr>
          <p:cNvPicPr>
            <a:picLocks noChangeAspect="1"/>
          </p:cNvPicPr>
          <p:nvPr/>
        </p:nvPicPr>
        <p:blipFill>
          <a:blip r:embed="rId4"/>
          <a:stretch>
            <a:fillRect/>
          </a:stretch>
        </p:blipFill>
        <p:spPr>
          <a:xfrm>
            <a:off x="8721767" y="1957650"/>
            <a:ext cx="3197101" cy="3320932"/>
          </a:xfrm>
          <a:prstGeom prst="rect">
            <a:avLst/>
          </a:prstGeom>
          <a:ln w="25400">
            <a:solidFill>
              <a:schemeClr val="tx1"/>
            </a:solidFill>
          </a:ln>
        </p:spPr>
      </p:pic>
      <p:sp>
        <p:nvSpPr>
          <p:cNvPr id="2" name="Title 1">
            <a:extLst>
              <a:ext uri="{FF2B5EF4-FFF2-40B4-BE49-F238E27FC236}">
                <a16:creationId xmlns:a16="http://schemas.microsoft.com/office/drawing/2014/main" id="{89CA2AD6-AD08-4A43-80DD-8E89457E928A}"/>
              </a:ext>
            </a:extLst>
          </p:cNvPr>
          <p:cNvSpPr>
            <a:spLocks noGrp="1"/>
          </p:cNvSpPr>
          <p:nvPr>
            <p:ph type="title"/>
          </p:nvPr>
        </p:nvSpPr>
        <p:spPr>
          <a:xfrm>
            <a:off x="1606257" y="154378"/>
            <a:ext cx="9692640" cy="836299"/>
          </a:xfrm>
        </p:spPr>
        <p:txBody>
          <a:bodyPr/>
          <a:lstStyle/>
          <a:p>
            <a:pPr algn="r"/>
            <a:r>
              <a:rPr lang="en-US" dirty="0"/>
              <a:t>Gut-Brain or Brain-Gut</a:t>
            </a:r>
          </a:p>
        </p:txBody>
      </p:sp>
      <p:sp>
        <p:nvSpPr>
          <p:cNvPr id="3" name="TextBox 2">
            <a:extLst>
              <a:ext uri="{FF2B5EF4-FFF2-40B4-BE49-F238E27FC236}">
                <a16:creationId xmlns:a16="http://schemas.microsoft.com/office/drawing/2014/main" id="{53ED7F32-4438-A24A-8029-A99CEC570F9C}"/>
              </a:ext>
            </a:extLst>
          </p:cNvPr>
          <p:cNvSpPr txBox="1"/>
          <p:nvPr/>
        </p:nvSpPr>
        <p:spPr>
          <a:xfrm>
            <a:off x="7863840" y="5809957"/>
            <a:ext cx="2700997" cy="276999"/>
          </a:xfrm>
          <a:prstGeom prst="rect">
            <a:avLst/>
          </a:prstGeom>
          <a:noFill/>
        </p:spPr>
        <p:txBody>
          <a:bodyPr wrap="square" rtlCol="0">
            <a:spAutoFit/>
          </a:bodyPr>
          <a:lstStyle/>
          <a:p>
            <a:r>
              <a:rPr lang="en-US" sz="1200" dirty="0"/>
              <a:t>N </a:t>
            </a:r>
            <a:r>
              <a:rPr lang="en-US" sz="1200" dirty="0" err="1"/>
              <a:t>Engl</a:t>
            </a:r>
            <a:r>
              <a:rPr lang="en-US" sz="1200" dirty="0"/>
              <a:t> J Med 2017;376:2566-78</a:t>
            </a:r>
          </a:p>
        </p:txBody>
      </p:sp>
    </p:spTree>
    <p:extLst>
      <p:ext uri="{BB962C8B-B14F-4D97-AF65-F5344CB8AC3E}">
        <p14:creationId xmlns:p14="http://schemas.microsoft.com/office/powerpoint/2010/main" val="4160010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6EC1973-1D4D-9C42-8672-C4A609EE005D}"/>
              </a:ext>
            </a:extLst>
          </p:cNvPr>
          <p:cNvPicPr>
            <a:picLocks noGrp="1" noChangeAspect="1"/>
          </p:cNvPicPr>
          <p:nvPr>
            <p:ph idx="1"/>
          </p:nvPr>
        </p:nvPicPr>
        <p:blipFill rotWithShape="1">
          <a:blip r:embed="rId3"/>
          <a:srcRect l="18666" t="2877" r="15458" b="3014"/>
          <a:stretch/>
        </p:blipFill>
        <p:spPr>
          <a:xfrm>
            <a:off x="106878" y="811324"/>
            <a:ext cx="6424550" cy="5906587"/>
          </a:xfrm>
        </p:spPr>
      </p:pic>
      <p:sp>
        <p:nvSpPr>
          <p:cNvPr id="2" name="Title 1">
            <a:extLst>
              <a:ext uri="{FF2B5EF4-FFF2-40B4-BE49-F238E27FC236}">
                <a16:creationId xmlns:a16="http://schemas.microsoft.com/office/drawing/2014/main" id="{B604D546-A04E-0441-B47B-1D1BAC39FE0F}"/>
              </a:ext>
            </a:extLst>
          </p:cNvPr>
          <p:cNvSpPr>
            <a:spLocks noGrp="1"/>
          </p:cNvSpPr>
          <p:nvPr>
            <p:ph type="title"/>
          </p:nvPr>
        </p:nvSpPr>
        <p:spPr>
          <a:xfrm>
            <a:off x="1451877" y="0"/>
            <a:ext cx="9692640" cy="1325562"/>
          </a:xfrm>
        </p:spPr>
        <p:txBody>
          <a:bodyPr/>
          <a:lstStyle/>
          <a:p>
            <a:pPr algn="r"/>
            <a:r>
              <a:rPr lang="en-US" dirty="0"/>
              <a:t>Brain-Gut or Gut-Brain</a:t>
            </a:r>
          </a:p>
        </p:txBody>
      </p:sp>
      <p:pic>
        <p:nvPicPr>
          <p:cNvPr id="7" name="Picture 6">
            <a:extLst>
              <a:ext uri="{FF2B5EF4-FFF2-40B4-BE49-F238E27FC236}">
                <a16:creationId xmlns:a16="http://schemas.microsoft.com/office/drawing/2014/main" id="{B1A1297A-679B-5C4C-9842-537A5C63D286}"/>
              </a:ext>
            </a:extLst>
          </p:cNvPr>
          <p:cNvPicPr>
            <a:picLocks noChangeAspect="1"/>
          </p:cNvPicPr>
          <p:nvPr/>
        </p:nvPicPr>
        <p:blipFill>
          <a:blip r:embed="rId4"/>
          <a:stretch>
            <a:fillRect/>
          </a:stretch>
        </p:blipFill>
        <p:spPr>
          <a:xfrm>
            <a:off x="5645055" y="1634067"/>
            <a:ext cx="5173366" cy="3832122"/>
          </a:xfrm>
          <a:prstGeom prst="rect">
            <a:avLst/>
          </a:prstGeom>
        </p:spPr>
      </p:pic>
      <p:sp>
        <p:nvSpPr>
          <p:cNvPr id="3" name="TextBox 2">
            <a:extLst>
              <a:ext uri="{FF2B5EF4-FFF2-40B4-BE49-F238E27FC236}">
                <a16:creationId xmlns:a16="http://schemas.microsoft.com/office/drawing/2014/main" id="{6C3E73F0-DBB6-4E41-A9D5-D73AA4215451}"/>
              </a:ext>
            </a:extLst>
          </p:cNvPr>
          <p:cNvSpPr txBox="1"/>
          <p:nvPr/>
        </p:nvSpPr>
        <p:spPr>
          <a:xfrm>
            <a:off x="7962315" y="5950634"/>
            <a:ext cx="2532184" cy="276999"/>
          </a:xfrm>
          <a:prstGeom prst="rect">
            <a:avLst/>
          </a:prstGeom>
          <a:noFill/>
        </p:spPr>
        <p:txBody>
          <a:bodyPr wrap="square" rtlCol="0">
            <a:spAutoFit/>
          </a:bodyPr>
          <a:lstStyle/>
          <a:p>
            <a:r>
              <a:rPr lang="en-US" sz="1200" dirty="0"/>
              <a:t>N </a:t>
            </a:r>
            <a:r>
              <a:rPr lang="en-US" sz="1200" dirty="0" err="1"/>
              <a:t>Engl</a:t>
            </a:r>
            <a:r>
              <a:rPr lang="en-US" sz="1200" dirty="0"/>
              <a:t> J Med 2017;376:2566-77</a:t>
            </a:r>
          </a:p>
        </p:txBody>
      </p:sp>
    </p:spTree>
    <p:extLst>
      <p:ext uri="{BB962C8B-B14F-4D97-AF65-F5344CB8AC3E}">
        <p14:creationId xmlns:p14="http://schemas.microsoft.com/office/powerpoint/2010/main" val="2543938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9D0D1-1866-774B-A478-60862A352120}"/>
              </a:ext>
            </a:extLst>
          </p:cNvPr>
          <p:cNvSpPr>
            <a:spLocks noGrp="1"/>
          </p:cNvSpPr>
          <p:nvPr>
            <p:ph type="title"/>
          </p:nvPr>
        </p:nvSpPr>
        <p:spPr/>
        <p:txBody>
          <a:bodyPr/>
          <a:lstStyle/>
          <a:p>
            <a:r>
              <a:rPr lang="en-US" dirty="0"/>
              <a:t>A Diagnosis of Exclusion? </a:t>
            </a:r>
          </a:p>
        </p:txBody>
      </p:sp>
      <p:sp>
        <p:nvSpPr>
          <p:cNvPr id="3" name="Content Placeholder 2">
            <a:extLst>
              <a:ext uri="{FF2B5EF4-FFF2-40B4-BE49-F238E27FC236}">
                <a16:creationId xmlns:a16="http://schemas.microsoft.com/office/drawing/2014/main" id="{9BE805E2-CB50-9445-91A8-5661C8E72F6A}"/>
              </a:ext>
            </a:extLst>
          </p:cNvPr>
          <p:cNvSpPr>
            <a:spLocks noGrp="1"/>
          </p:cNvSpPr>
          <p:nvPr>
            <p:ph idx="1"/>
          </p:nvPr>
        </p:nvSpPr>
        <p:spPr/>
        <p:txBody>
          <a:bodyPr>
            <a:normAutofit lnSpcReduction="10000"/>
          </a:bodyPr>
          <a:lstStyle/>
          <a:p>
            <a:pPr marL="0" indent="0">
              <a:buNone/>
            </a:pPr>
            <a:r>
              <a:rPr lang="en-US" dirty="0"/>
              <a:t>National guidelines for IBS management state that in a patient who has symptoms meeting the Rome IV criteria, with no alarm features, the </a:t>
            </a:r>
            <a:r>
              <a:rPr lang="en-US" b="1" dirty="0"/>
              <a:t>physician should make a POSITIVE diagnosis of IBS </a:t>
            </a:r>
            <a:r>
              <a:rPr lang="en-US" dirty="0"/>
              <a:t>without resorting to a battery of tests.  </a:t>
            </a:r>
          </a:p>
          <a:p>
            <a:pPr marL="0" indent="0">
              <a:buNone/>
            </a:pPr>
            <a:endParaRPr lang="en-US" dirty="0"/>
          </a:p>
          <a:p>
            <a:pPr marL="0" indent="0">
              <a:buNone/>
            </a:pPr>
            <a:r>
              <a:rPr lang="en-US" dirty="0"/>
              <a:t>Ordering a panel of blood tests routinely is unsupported by the evidence.  </a:t>
            </a:r>
          </a:p>
        </p:txBody>
      </p:sp>
      <p:sp>
        <p:nvSpPr>
          <p:cNvPr id="5" name="TextBox 4">
            <a:extLst>
              <a:ext uri="{FF2B5EF4-FFF2-40B4-BE49-F238E27FC236}">
                <a16:creationId xmlns:a16="http://schemas.microsoft.com/office/drawing/2014/main" id="{73247068-A38B-EF44-8D2B-4EC393D07DDD}"/>
              </a:ext>
            </a:extLst>
          </p:cNvPr>
          <p:cNvSpPr txBox="1"/>
          <p:nvPr/>
        </p:nvSpPr>
        <p:spPr>
          <a:xfrm>
            <a:off x="1261872" y="5880295"/>
            <a:ext cx="4618423" cy="276999"/>
          </a:xfrm>
          <a:prstGeom prst="rect">
            <a:avLst/>
          </a:prstGeom>
          <a:noFill/>
        </p:spPr>
        <p:txBody>
          <a:bodyPr wrap="square" rtlCol="0">
            <a:spAutoFit/>
          </a:bodyPr>
          <a:lstStyle/>
          <a:p>
            <a:r>
              <a:rPr lang="en-US" sz="1200" dirty="0"/>
              <a:t>Am J Gastroenterol 2014;109</a:t>
            </a:r>
          </a:p>
        </p:txBody>
      </p:sp>
    </p:spTree>
    <p:extLst>
      <p:ext uri="{BB962C8B-B14F-4D97-AF65-F5344CB8AC3E}">
        <p14:creationId xmlns:p14="http://schemas.microsoft.com/office/powerpoint/2010/main" val="550458229"/>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1931</TotalTime>
  <Words>2520</Words>
  <Application>Microsoft Office PowerPoint</Application>
  <PresentationFormat>Widescreen</PresentationFormat>
  <Paragraphs>282</Paragraphs>
  <Slides>27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Century Schoolbook</vt:lpstr>
      <vt:lpstr>Roboto</vt:lpstr>
      <vt:lpstr>Source Sans Pro</vt:lpstr>
      <vt:lpstr>Verdana</vt:lpstr>
      <vt:lpstr>Wingdings</vt:lpstr>
      <vt:lpstr>Wingdings 2</vt:lpstr>
      <vt:lpstr>View</vt:lpstr>
      <vt:lpstr> Approach to Irritable Bowel Syndrome </vt:lpstr>
      <vt:lpstr>Disclosures </vt:lpstr>
      <vt:lpstr>Learning Objectives </vt:lpstr>
      <vt:lpstr>According to the Bristol Stool Chart, what type of poop is this?  </vt:lpstr>
      <vt:lpstr>ROME IV Criteria</vt:lpstr>
      <vt:lpstr>PowerPoint Presentation</vt:lpstr>
      <vt:lpstr>Gut-Brain or Brain-Gut</vt:lpstr>
      <vt:lpstr>Brain-Gut or Gut-Brain</vt:lpstr>
      <vt:lpstr>A Diagnosis of Exclusion? </vt:lpstr>
      <vt:lpstr>Which of following diagnostic test(s) is/are important to order for a patient you suspect has IBS? </vt:lpstr>
      <vt:lpstr>Canadian IBS Guideline 2019 Recommendations:  </vt:lpstr>
      <vt:lpstr>PowerPoint Presentation</vt:lpstr>
      <vt:lpstr>PowerPoint Presentation</vt:lpstr>
      <vt:lpstr>Treatment of IBS</vt:lpstr>
      <vt:lpstr>PowerPoint Presentation</vt:lpstr>
      <vt:lpstr>Which of the following medications is a prokinetic drug for IBS-C that has a warning for increased risk of suicide/suicidal ideation? </vt:lpstr>
      <vt:lpstr>PowerPoint Presentation</vt:lpstr>
      <vt:lpstr>PowerPoint Presentation</vt:lpstr>
      <vt:lpstr>PowerPoint Presentation</vt:lpstr>
      <vt:lpstr>Do drugs for IBS work? </vt:lpstr>
      <vt:lpstr>PowerPoint Presentation</vt:lpstr>
      <vt:lpstr>Drugs for IBS available in Canada</vt:lpstr>
      <vt:lpstr>True or False: Essential oil of peppermint (5 drops PO TID) is an effective therapy for IBS </vt:lpstr>
      <vt:lpstr>Peppermint Oil? </vt:lpstr>
      <vt:lpstr>Probiotics </vt:lpstr>
      <vt:lpstr>4 IBS PEARLS for Primary Care</vt:lpstr>
      <vt:lpstr>PowerPoint Presentation</vt:lpstr>
    </vt:vector>
  </TitlesOfParts>
  <Company>Southern Health-Santé Sud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Irritable Bowel Syndrome</dc:title>
  <dc:creator>Grace Frankel</dc:creator>
  <cp:lastModifiedBy>Amanda Marten</cp:lastModifiedBy>
  <cp:revision>130</cp:revision>
  <dcterms:created xsi:type="dcterms:W3CDTF">2020-11-26T15:20:53Z</dcterms:created>
  <dcterms:modified xsi:type="dcterms:W3CDTF">2021-01-21T20:34:30Z</dcterms:modified>
</cp:coreProperties>
</file>