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5"/>
  </p:notesMasterIdLst>
  <p:sldIdLst>
    <p:sldId id="258" r:id="rId2"/>
    <p:sldId id="428" r:id="rId3"/>
    <p:sldId id="264" r:id="rId4"/>
    <p:sldId id="340" r:id="rId5"/>
    <p:sldId id="341" r:id="rId6"/>
    <p:sldId id="343" r:id="rId7"/>
    <p:sldId id="415" r:id="rId8"/>
    <p:sldId id="345" r:id="rId9"/>
    <p:sldId id="273" r:id="rId10"/>
    <p:sldId id="267" r:id="rId11"/>
    <p:sldId id="266" r:id="rId12"/>
    <p:sldId id="257" r:id="rId13"/>
    <p:sldId id="272" r:id="rId14"/>
    <p:sldId id="294" r:id="rId15"/>
    <p:sldId id="269" r:id="rId16"/>
    <p:sldId id="429" r:id="rId17"/>
    <p:sldId id="430" r:id="rId18"/>
    <p:sldId id="382" r:id="rId19"/>
    <p:sldId id="406" r:id="rId20"/>
    <p:sldId id="407" r:id="rId21"/>
    <p:sldId id="423" r:id="rId22"/>
    <p:sldId id="424" r:id="rId23"/>
    <p:sldId id="425" r:id="rId24"/>
    <p:sldId id="426" r:id="rId25"/>
    <p:sldId id="396" r:id="rId26"/>
    <p:sldId id="325" r:id="rId27"/>
    <p:sldId id="417" r:id="rId28"/>
    <p:sldId id="418" r:id="rId29"/>
    <p:sldId id="419" r:id="rId30"/>
    <p:sldId id="420" r:id="rId31"/>
    <p:sldId id="286" r:id="rId32"/>
    <p:sldId id="262" r:id="rId33"/>
    <p:sldId id="31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69F9F0-0D41-3D41-992C-794074200764}">
          <p14:sldIdLst>
            <p14:sldId id="258"/>
            <p14:sldId id="428"/>
            <p14:sldId id="264"/>
            <p14:sldId id="340"/>
            <p14:sldId id="341"/>
            <p14:sldId id="343"/>
            <p14:sldId id="415"/>
            <p14:sldId id="345"/>
            <p14:sldId id="273"/>
            <p14:sldId id="267"/>
            <p14:sldId id="266"/>
            <p14:sldId id="257"/>
          </p14:sldIdLst>
        </p14:section>
        <p14:section name="Untitled Section" id="{0D6687E9-66C6-3242-9874-2243718BFDF6}">
          <p14:sldIdLst>
            <p14:sldId id="272"/>
            <p14:sldId id="294"/>
            <p14:sldId id="269"/>
            <p14:sldId id="429"/>
            <p14:sldId id="430"/>
            <p14:sldId id="382"/>
            <p14:sldId id="406"/>
            <p14:sldId id="407"/>
            <p14:sldId id="423"/>
            <p14:sldId id="424"/>
            <p14:sldId id="425"/>
            <p14:sldId id="426"/>
            <p14:sldId id="396"/>
            <p14:sldId id="325"/>
            <p14:sldId id="417"/>
            <p14:sldId id="418"/>
            <p14:sldId id="419"/>
            <p14:sldId id="420"/>
            <p14:sldId id="286"/>
            <p14:sldId id="262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7610"/>
  </p:normalViewPr>
  <p:slideViewPr>
    <p:cSldViewPr snapToGrid="0" snapToObjects="1">
      <p:cViewPr varScale="1">
        <p:scale>
          <a:sx n="68" d="100"/>
          <a:sy n="68" d="100"/>
        </p:scale>
        <p:origin x="188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432F7-529C-8D4E-9F3D-24E57A711FF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9F422-73F9-BE45-9B17-14CEF483C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3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B5C314-8D46-F248-B0FD-E350D0052ADC}" type="slidenum">
              <a:rPr lang="en-US"/>
              <a:pPr/>
              <a:t>11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9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Nociceptive Pain</a:t>
            </a:r>
          </a:p>
          <a:p>
            <a:pPr lvl="1"/>
            <a:r>
              <a:rPr lang="en-US" dirty="0"/>
              <a:t>Pain that arises from actual or threatened damage to non-neuronal tissue due to the activation of nociceptors</a:t>
            </a:r>
          </a:p>
          <a:p>
            <a:pPr marL="301943" lvl="1" indent="0">
              <a:buNone/>
            </a:pPr>
            <a:endParaRPr lang="en-US" dirty="0"/>
          </a:p>
          <a:p>
            <a:r>
              <a:rPr lang="en-US" dirty="0"/>
              <a:t>Neuropathic Pain</a:t>
            </a:r>
          </a:p>
          <a:p>
            <a:pPr lvl="1"/>
            <a:r>
              <a:rPr lang="en-US" dirty="0"/>
              <a:t>Pain caused by a lesion within the somatosensory nervous system</a:t>
            </a:r>
          </a:p>
          <a:p>
            <a:r>
              <a:rPr lang="en-US" dirty="0"/>
              <a:t>Acute Pain</a:t>
            </a:r>
          </a:p>
          <a:p>
            <a:pPr lvl="1"/>
            <a:r>
              <a:rPr lang="en-US" dirty="0"/>
              <a:t>Generally agreement on pain lasting &lt; 3-6 months</a:t>
            </a:r>
          </a:p>
          <a:p>
            <a:pPr lvl="1"/>
            <a:r>
              <a:rPr lang="en-US" dirty="0"/>
              <a:t>Pain that does not persist past normal tissue healing</a:t>
            </a:r>
          </a:p>
          <a:p>
            <a:pPr lvl="1"/>
            <a:r>
              <a:rPr lang="en-US" dirty="0"/>
              <a:t>Pain that has biological value</a:t>
            </a:r>
          </a:p>
          <a:p>
            <a:pPr lvl="1"/>
            <a:endParaRPr lang="en-US" dirty="0"/>
          </a:p>
          <a:p>
            <a:r>
              <a:rPr lang="en-US" dirty="0"/>
              <a:t>Chronic Pain</a:t>
            </a:r>
          </a:p>
          <a:p>
            <a:pPr lvl="1"/>
            <a:r>
              <a:rPr lang="en-US" dirty="0"/>
              <a:t>No universally accepted definition</a:t>
            </a:r>
          </a:p>
          <a:p>
            <a:pPr lvl="1"/>
            <a:r>
              <a:rPr lang="en-US" dirty="0"/>
              <a:t>Temporal definitions; vary from 3-6 months but don</a:t>
            </a:r>
            <a:r>
              <a:rPr lang="fr-FR" dirty="0"/>
              <a:t>’</a:t>
            </a:r>
            <a:r>
              <a:rPr lang="en-US" dirty="0"/>
              <a:t>t encapsulate the complete clinical picture</a:t>
            </a:r>
          </a:p>
          <a:p>
            <a:pPr lvl="1"/>
            <a:r>
              <a:rPr lang="en-US" dirty="0"/>
              <a:t>Pain without apparent biological value</a:t>
            </a:r>
          </a:p>
          <a:p>
            <a:pPr lvl="1"/>
            <a:r>
              <a:rPr lang="en-US" dirty="0"/>
              <a:t>Pain persisting beyond normal tissue healing time</a:t>
            </a:r>
          </a:p>
          <a:p>
            <a:pPr lvl="1"/>
            <a:r>
              <a:rPr lang="en-US" dirty="0"/>
              <a:t>persistent pain that is not amenable, as a  rule, to treatments based on specific remedies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9F422-73F9-BE45-9B17-14CEF483C6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0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 the dose not mentioned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F422-73F9-BE45-9B17-14CEF483C6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65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F422-73F9-BE45-9B17-14CEF483C64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63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5.png"/><Relationship Id="rId2" Type="http://schemas.microsoft.com/office/2007/relationships/media" Target="../media/media11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hyperlink" Target="http://www.iasp-pain.org/" TargetMode="External"/><Relationship Id="rId4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846" y="850450"/>
            <a:ext cx="7542786" cy="1632857"/>
          </a:xfrm>
        </p:spPr>
        <p:txBody>
          <a:bodyPr>
            <a:normAutofit/>
          </a:bodyPr>
          <a:lstStyle/>
          <a:p>
            <a:r>
              <a:rPr lang="en-US" sz="2400" i="1">
                <a:solidFill>
                  <a:schemeClr val="bg1"/>
                </a:solidFill>
                <a:latin typeface="Book Antiqua" panose="02040602050305030304" pitchFamily="18" charset="0"/>
              </a:rPr>
              <a:t>Opioid </a:t>
            </a:r>
            <a:r>
              <a:rPr lang="en-US" sz="2400" i="1" smtClean="0">
                <a:solidFill>
                  <a:schemeClr val="bg1"/>
                </a:solidFill>
                <a:latin typeface="Book Antiqua" panose="02040602050305030304" pitchFamily="18" charset="0"/>
              </a:rPr>
              <a:t>Agonist </a:t>
            </a:r>
            <a:r>
              <a:rPr lang="en-US" sz="2400" i="1" dirty="0">
                <a:solidFill>
                  <a:schemeClr val="bg1"/>
                </a:solidFill>
                <a:latin typeface="Book Antiqua" panose="02040602050305030304" pitchFamily="18" charset="0"/>
              </a:rPr>
              <a:t>Therapy 101: </a:t>
            </a:r>
            <a:br>
              <a:rPr lang="en-US" sz="2400" i="1" dirty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en-US" sz="2400" i="1" dirty="0">
                <a:solidFill>
                  <a:schemeClr val="bg1"/>
                </a:solidFill>
                <a:latin typeface="Book Antiqua" panose="02040602050305030304" pitchFamily="18" charset="0"/>
              </a:rPr>
              <a:t>An Introduction to Clinical Practice</a:t>
            </a: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 Workshop</a:t>
            </a:r>
            <a:r>
              <a:rPr lang="en-CA" dirty="0"/>
              <a:t/>
            </a:r>
            <a:br>
              <a:rPr lang="en-CA" dirty="0"/>
            </a:br>
            <a:endParaRPr lang="en-CA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0846" y="3203119"/>
            <a:ext cx="7986453" cy="645246"/>
          </a:xfrm>
        </p:spPr>
        <p:txBody>
          <a:bodyPr>
            <a:noAutofit/>
          </a:bodyPr>
          <a:lstStyle/>
          <a:p>
            <a:r>
              <a:rPr lang="en-CA" sz="2400" b="1" dirty="0"/>
              <a:t>Special Considerations: Acute, chronic and perioperative pain in the context of Opioid Agonist Treatment</a:t>
            </a:r>
            <a:endParaRPr lang="en-US" sz="2400" dirty="0"/>
          </a:p>
          <a:p>
            <a:r>
              <a:rPr lang="en-US" dirty="0"/>
              <a:t>Slide development - </a:t>
            </a:r>
            <a:r>
              <a:rPr lang="en-US" dirty="0" err="1"/>
              <a:t>Kulvir</a:t>
            </a:r>
            <a:r>
              <a:rPr lang="en-US" dirty="0"/>
              <a:t> Badesha MD, FRCPC</a:t>
            </a:r>
          </a:p>
          <a:p>
            <a:r>
              <a:rPr lang="en-US" dirty="0"/>
              <a:t>And Nicole </a:t>
            </a:r>
            <a:r>
              <a:rPr lang="en-US" dirty="0" err="1"/>
              <a:t>Nakatsu</a:t>
            </a:r>
            <a:r>
              <a:rPr lang="en-US" dirty="0"/>
              <a:t> B.Sc. Pharm, BCPS, </a:t>
            </a:r>
            <a:r>
              <a:rPr lang="en-US" dirty="0" err="1"/>
              <a:t>EPPh</a:t>
            </a:r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7C92F2D-22DA-4C5D-8F57-E2DC957AA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6148"/>
      </p:ext>
    </p:extLst>
  </p:cSld>
  <p:clrMapOvr>
    <a:masterClrMapping/>
  </p:clrMapOvr>
  <p:transition spd="slow" advTm="3284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751" x="1296988" y="255588"/>
          <p14:tracePt t="30757" x="1646238" y="401638"/>
          <p14:tracePt t="30766" x="2081213" y="503238"/>
          <p14:tracePt t="30771" x="2397125" y="546100"/>
          <p14:tracePt t="30778" x="2890838" y="596900"/>
          <p14:tracePt t="30784" x="3309938" y="596900"/>
          <p14:tracePt t="30792" x="3770313" y="596900"/>
          <p14:tracePt t="30799" x="4298950" y="571500"/>
          <p14:tracePt t="30805" x="4751388" y="503238"/>
          <p14:tracePt t="30815" x="5272088" y="452438"/>
          <p14:tracePt t="30819" x="5748338" y="366713"/>
          <p14:tracePt t="30826" x="6132513" y="298450"/>
          <p14:tracePt t="30833" x="6610350" y="196850"/>
          <p14:tracePt t="30841" x="6824663" y="119063"/>
          <p14:tracePt t="31467" x="8999538" y="1884363"/>
          <p14:tracePt t="31470" x="8921750" y="2124075"/>
          <p14:tracePt t="31477" x="8896350" y="2278063"/>
          <p14:tracePt t="31484" x="8878888" y="2371725"/>
          <p14:tracePt t="31492" x="8878888" y="2455863"/>
          <p14:tracePt t="31505" x="8931275" y="2728913"/>
          <p14:tracePt t="31515" x="8964613" y="2797175"/>
          <p14:tracePt t="31519" x="8999538" y="2857500"/>
          <p14:tracePt t="31525" x="9058275" y="2917825"/>
          <p14:tracePt t="31534" x="9110663" y="29860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Nociception</a:t>
            </a:r>
          </a:p>
          <a:p>
            <a:pPr lvl="1"/>
            <a:r>
              <a:rPr lang="en-US" dirty="0"/>
              <a:t>The process by which information about a noxious stimuli is conveyed to the brain. It is the total sum of the neural activity that occurs </a:t>
            </a:r>
            <a:r>
              <a:rPr lang="en-US" b="1" i="1" dirty="0"/>
              <a:t>prior to the cognitive processes </a:t>
            </a:r>
            <a:r>
              <a:rPr lang="en-US" dirty="0"/>
              <a:t>that enable human to identify a sensation as pain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Pain </a:t>
            </a:r>
          </a:p>
          <a:p>
            <a:pPr lvl="1"/>
            <a:r>
              <a:rPr lang="en-US" dirty="0"/>
              <a:t>An unpleasant sensory or emotional experience associated with actual or potential tissue damage, or described in terms of such damage….it is always subjective.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D01CA2-2954-47C3-9F85-72A80C46E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3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9422">
        <p14:flythrough/>
      </p:transition>
    </mc:Choice>
    <mc:Fallback xmlns="">
      <p:transition spd="slow" advTm="494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picture is worth……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Nociception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Pain</a:t>
            </a:r>
          </a:p>
        </p:txBody>
      </p:sp>
      <p:pic>
        <p:nvPicPr>
          <p:cNvPr id="83972" name="Picture 4" descr="Pain 2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344" y="3742448"/>
            <a:ext cx="3048000" cy="183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7" name="Picture 9" descr="pain_scanatomy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97" y="3655649"/>
            <a:ext cx="3676650" cy="21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E6B9A3-C45B-4F96-A8FB-ADC694C7DC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19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784">
        <p14:flythrough/>
      </p:transition>
    </mc:Choice>
    <mc:Fallback xmlns="">
      <p:transition spd="slow" advTm="707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Type: nociceptive, neuropathic pain</a:t>
            </a:r>
          </a:p>
          <a:p>
            <a:endParaRPr lang="en-US" dirty="0"/>
          </a:p>
          <a:p>
            <a:r>
              <a:rPr lang="en-US" dirty="0"/>
              <a:t>Temporal: acute pain, chronic pain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Location: soft tissue, bones/joints, visceral pain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of Pain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B4DA72-C9AD-44DD-A318-9CA50F80F3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8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5304">
        <p14:flythrough/>
      </p:transition>
    </mc:Choice>
    <mc:Fallback xmlns="">
      <p:transition spd="slow" advTm="1253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7365" y="3139249"/>
            <a:ext cx="6417734" cy="939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90563" y="1614488"/>
            <a:ext cx="7772400" cy="1524000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Pain Overview</a:t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5300" dirty="0"/>
              <a:t>Treatment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DF3D8F-F091-4936-B598-C4C144264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423">
        <p14:doors dir="vert"/>
      </p:transition>
    </mc:Choice>
    <mc:Fallback xmlns="">
      <p:transition spd="slow" advTm="34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visits on function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Identify complex interactions that may be driving or enhancing the pain experience</a:t>
            </a:r>
          </a:p>
          <a:p>
            <a:endParaRPr lang="en-US" dirty="0"/>
          </a:p>
          <a:p>
            <a:r>
              <a:rPr lang="en-US" dirty="0"/>
              <a:t>Collaborative care models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Goals of Pain Management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F896D4-D3AB-4B91-86D1-59F2C4EAD3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05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47340">
        <p14:switch dir="r"/>
      </p:transition>
    </mc:Choice>
    <mc:Fallback xmlns="">
      <p:transition spd="slow" advTm="1473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Acute Nociceptive/Perioperative Pain</a:t>
            </a:r>
          </a:p>
        </p:txBody>
      </p:sp>
      <p:pic>
        <p:nvPicPr>
          <p:cNvPr id="9" name="Content Placeholder 8" descr="download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53" r="-28253"/>
          <a:stretch>
            <a:fillRect/>
          </a:stretch>
        </p:blipFill>
        <p:spPr>
          <a:xfrm>
            <a:off x="871538" y="2737036"/>
            <a:ext cx="7408862" cy="3389127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EBD6811-3A65-4939-822A-A16F84DB2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660">
        <p14:window dir="vert"/>
      </p:transition>
    </mc:Choice>
    <mc:Fallback xmlns="">
      <p:transition spd="slow" advTm="45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13A4FE-52AA-4B0A-AF28-A6EFDB3E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C773C8-122B-421F-878A-F78793AB8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E1443C-2660-4D51-81E5-D7D695C71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"/>
    </mc:Choice>
    <mc:Fallback xmlns="">
      <p:transition spd="slow" advTm="1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13A4FE-52AA-4B0A-AF28-A6EFDB3E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33868E-F040-4985-8991-0DFD047B8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38" y="338328"/>
            <a:ext cx="7551523" cy="629134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9DA0E9-3674-47B9-8B49-E6BD0C0AB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5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78"/>
    </mc:Choice>
    <mc:Fallback xmlns="">
      <p:transition spd="slow" advTm="14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2017 Canadian Guidelines for Chronic Non Cancer Pain (CNPC)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9E5FB32F-6F37-4749-8786-00DA80E4EA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405" b="18405"/>
          <a:stretch>
            <a:fillRect/>
          </a:stretch>
        </p:blipFill>
        <p:spPr>
          <a:xfrm>
            <a:off x="626534" y="1049338"/>
            <a:ext cx="7713134" cy="423280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C95376-931E-4867-BC3F-B6892408E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4661">
        <p14:switch dir="r"/>
      </p:transition>
    </mc:Choice>
    <mc:Fallback xmlns="">
      <p:transition spd="slow" advTm="146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 t="-111709" b="-111709"/>
          <a:stretch>
            <a:fillRect/>
          </a:stretch>
        </p:blipFill>
        <p:spPr>
          <a:xfrm>
            <a:off x="867833" y="2706464"/>
            <a:ext cx="7408333" cy="34506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2017 Canadian Guidelines for CNCP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F95F07-6944-404F-8F49-20A4FD75D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4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3144">
        <p14:flythrough/>
      </p:transition>
    </mc:Choice>
    <mc:Fallback xmlns="">
      <p:transition spd="slow" advTm="33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Faculty/Presenter Disclosure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CA" sz="2400" b="1" dirty="0"/>
              <a:t>Faculty: </a:t>
            </a:r>
            <a:r>
              <a:rPr lang="en-CA" sz="2400" dirty="0">
                <a:solidFill>
                  <a:srgbClr val="FF0000"/>
                </a:solidFill>
              </a:rPr>
              <a:t>Nicole </a:t>
            </a:r>
            <a:r>
              <a:rPr lang="en-CA" sz="2400" dirty="0" err="1">
                <a:solidFill>
                  <a:srgbClr val="FF0000"/>
                </a:solidFill>
              </a:rPr>
              <a:t>Nakatsu</a:t>
            </a:r>
            <a:endParaRPr lang="en-CA" sz="2400" dirty="0">
              <a:solidFill>
                <a:srgbClr val="FF0000"/>
              </a:solidFill>
            </a:endParaRPr>
          </a:p>
          <a:p>
            <a:endParaRPr lang="en-CA" sz="2400" b="1" dirty="0"/>
          </a:p>
          <a:p>
            <a:r>
              <a:rPr lang="en-CA" sz="2400" b="1" dirty="0"/>
              <a:t>Relationships with commercial interests: (list None if no disclosures)</a:t>
            </a:r>
          </a:p>
          <a:p>
            <a:pPr lvl="1"/>
            <a:r>
              <a:rPr lang="en-CA" sz="2000" b="1" dirty="0">
                <a:solidFill>
                  <a:srgbClr val="FF0000"/>
                </a:solidFill>
              </a:rPr>
              <a:t>Grants/Research Support: </a:t>
            </a:r>
            <a:r>
              <a:rPr lang="en-CA" sz="2000" dirty="0">
                <a:solidFill>
                  <a:srgbClr val="FF0000"/>
                </a:solidFill>
              </a:rPr>
              <a:t>None</a:t>
            </a:r>
          </a:p>
          <a:p>
            <a:pPr lvl="1"/>
            <a:r>
              <a:rPr lang="en-CA" sz="2000" b="1" dirty="0">
                <a:solidFill>
                  <a:srgbClr val="FF0000"/>
                </a:solidFill>
              </a:rPr>
              <a:t>Speakers Bureau/Honoraria: </a:t>
            </a:r>
            <a:r>
              <a:rPr lang="en-CA" sz="2000" dirty="0">
                <a:solidFill>
                  <a:srgbClr val="FF0000"/>
                </a:solidFill>
              </a:rPr>
              <a:t>Fresenius </a:t>
            </a:r>
            <a:r>
              <a:rPr lang="en-CA" sz="2000" dirty="0" err="1">
                <a:solidFill>
                  <a:srgbClr val="FF0000"/>
                </a:solidFill>
              </a:rPr>
              <a:t>Kabi</a:t>
            </a:r>
            <a:endParaRPr lang="en-CA" sz="2000" dirty="0">
              <a:solidFill>
                <a:srgbClr val="FF0000"/>
              </a:solidFill>
            </a:endParaRPr>
          </a:p>
          <a:p>
            <a:pPr lvl="1"/>
            <a:r>
              <a:rPr lang="en-CA" sz="2000" b="1" dirty="0">
                <a:solidFill>
                  <a:srgbClr val="FF0000"/>
                </a:solidFill>
              </a:rPr>
              <a:t>Consulting Fees: </a:t>
            </a:r>
            <a:r>
              <a:rPr lang="en-CA" sz="2000" dirty="0">
                <a:solidFill>
                  <a:srgbClr val="FF0000"/>
                </a:solidFill>
              </a:rPr>
              <a:t>None</a:t>
            </a:r>
          </a:p>
          <a:p>
            <a:pPr lvl="1"/>
            <a:r>
              <a:rPr lang="en-CA" sz="2000" b="1" dirty="0">
                <a:solidFill>
                  <a:srgbClr val="FF0000"/>
                </a:solidFill>
              </a:rPr>
              <a:t>Other: </a:t>
            </a:r>
            <a:r>
              <a:rPr lang="en-CA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None</a:t>
            </a:r>
          </a:p>
          <a:p>
            <a:pPr lvl="1"/>
            <a:endParaRPr lang="en-CA" sz="2000" dirty="0">
              <a:solidFill>
                <a:srgbClr val="FF0000"/>
              </a:solidFill>
            </a:endParaRPr>
          </a:p>
          <a:p>
            <a:r>
              <a:rPr lang="en-CA" sz="2200" b="1" dirty="0">
                <a:solidFill>
                  <a:schemeClr val="tx1"/>
                </a:solidFill>
              </a:rPr>
              <a:t>Mitigating potential bias: (delete this section if no disclosures above)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Fresenius </a:t>
            </a:r>
            <a:r>
              <a:rPr lang="en-CA" dirty="0" err="1">
                <a:solidFill>
                  <a:srgbClr val="FF0000"/>
                </a:solidFill>
              </a:rPr>
              <a:t>Kabi</a:t>
            </a:r>
            <a:r>
              <a:rPr lang="en-CA" dirty="0">
                <a:solidFill>
                  <a:srgbClr val="FF0000"/>
                </a:solidFill>
              </a:rPr>
              <a:t> at the time I gave the talk sold no narcotics.  The talk was on Opioid Stewardship and they had no input on the content</a:t>
            </a:r>
          </a:p>
          <a:p>
            <a:pPr lvl="1"/>
            <a:endParaRPr lang="en-CA" sz="2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477406-5FE6-487B-9BB5-6F6059915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5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3"/>
    </mc:Choice>
    <mc:Fallback xmlns="">
      <p:transition spd="slow" advTm="31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209" x="8734425" y="3727450"/>
          <p14:tracePt t="18215" x="8461375" y="3803650"/>
          <p14:tracePt t="18221" x="8213725" y="3856038"/>
          <p14:tracePt t="18230" x="7958138" y="3914775"/>
          <p14:tracePt t="18235" x="7804150" y="3932238"/>
          <p14:tracePt t="18245" x="7583488" y="3975100"/>
          <p14:tracePt t="18248" x="7421563" y="3975100"/>
          <p14:tracePt t="18271" x="7080250" y="3957638"/>
          <p14:tracePt t="18280" x="6986588" y="3924300"/>
          <p14:tracePt t="18286" x="6918325" y="3898900"/>
          <p14:tracePt t="18294" x="6850063" y="3863975"/>
          <p14:tracePt t="18298" x="6797675" y="3813175"/>
          <p14:tracePt t="18304" x="6721475" y="3727450"/>
          <p14:tracePt t="18311" x="6688138" y="3659188"/>
          <p14:tracePt t="18317" x="6653213" y="3590925"/>
          <p14:tracePt t="18328" x="6645275" y="3522663"/>
          <p14:tracePt t="18334" x="6645275" y="3436938"/>
          <p14:tracePt t="18339" x="6704013" y="3241675"/>
          <p14:tracePt t="18347" x="6738938" y="3163888"/>
          <p14:tracePt t="18353" x="6781800" y="3105150"/>
          <p14:tracePt t="18359" x="6850063" y="3036888"/>
          <p14:tracePt t="18367" x="6943725" y="2959100"/>
          <p14:tracePt t="18377" x="7131050" y="2824163"/>
          <p14:tracePt t="18382" x="7275513" y="2728913"/>
          <p14:tracePt t="18386" x="7429500" y="2644775"/>
          <p14:tracePt t="18393" x="7616825" y="2601913"/>
          <p14:tracePt t="18401" x="7770813" y="2566988"/>
          <p14:tracePt t="18410" x="7915275" y="2559050"/>
          <p14:tracePt t="18418" x="8061325" y="2559050"/>
          <p14:tracePt t="18422" x="8154988" y="2559050"/>
          <p14:tracePt t="18432" x="8299450" y="2584450"/>
          <p14:tracePt t="18436" x="8402638" y="2627313"/>
          <p14:tracePt t="18444" x="8539163" y="2678113"/>
          <p14:tracePt t="18450" x="8615363" y="2720975"/>
          <p14:tracePt t="18459" x="8701088" y="2781300"/>
          <p14:tracePt t="18467" x="8777288" y="2832100"/>
          <p14:tracePt t="18470" x="8837613" y="2882900"/>
          <p14:tracePt t="18478" x="8888413" y="2933700"/>
          <p14:tracePt t="18485" x="8939213" y="2986088"/>
          <p14:tracePt t="18494" x="8999538" y="3095625"/>
          <p14:tracePt t="18500" x="9042400" y="3198813"/>
          <p14:tracePt t="18505" x="9067800" y="3284538"/>
          <p14:tracePt t="18514" x="9083675" y="3378200"/>
          <p14:tracePt t="18518" x="9093200" y="3530600"/>
          <p14:tracePt t="18528" x="9093200" y="3633788"/>
          <p14:tracePt t="18532" x="9083675" y="3762375"/>
          <p14:tracePt t="18543" x="9075738" y="3863975"/>
          <p14:tracePt t="18547" x="9042400" y="4008438"/>
          <p14:tracePt t="18553" x="8999538" y="4154488"/>
          <p14:tracePt t="18561" x="8964613" y="4248150"/>
          <p14:tracePt t="18567" x="8921750" y="4341813"/>
          <p14:tracePt t="18578" x="8863013" y="4452938"/>
          <p14:tracePt t="18583" x="8828088" y="4521200"/>
          <p14:tracePt t="18588" x="8785225" y="4597400"/>
          <p14:tracePt t="18597" x="8751888" y="4657725"/>
          <p14:tracePt t="18602" x="8726488" y="4708525"/>
          <p14:tracePt t="18611" x="8691563" y="4751388"/>
          <p14:tracePt t="18618" x="8674100" y="4776788"/>
          <p14:tracePt t="18623" x="8658225" y="4810125"/>
          <p14:tracePt t="18637" x="8632825" y="4837113"/>
          <p14:tracePt t="18643" x="8623300" y="4852988"/>
          <p14:tracePt t="18650" x="8615363" y="4852988"/>
          <p14:tracePt t="18659" x="8615363" y="4870450"/>
          <p14:tracePt t="18666" x="8605838" y="4870450"/>
          <p14:tracePt t="18671" x="8597900" y="4870450"/>
          <p14:tracePt t="18684" x="8597900" y="4878388"/>
          <p14:tracePt t="18693" x="8589963" y="4878388"/>
          <p14:tracePt t="19330" x="8478838" y="4870450"/>
          <p14:tracePt t="19341" x="8291513" y="4810125"/>
          <p14:tracePt t="19344" x="8145463" y="4751388"/>
          <p14:tracePt t="19351" x="7932738" y="4673600"/>
          <p14:tracePt t="19356" x="7702550" y="4605338"/>
          <p14:tracePt t="19364" x="7558088" y="4564063"/>
          <p14:tracePt t="19373" x="7396163" y="4511675"/>
          <p14:tracePt t="19376" x="7148513" y="4402138"/>
          <p14:tracePt t="19386" x="7027863" y="4316413"/>
          <p14:tracePt t="19391" x="6943725" y="4248150"/>
          <p14:tracePt t="19400" x="6858000" y="4162425"/>
          <p14:tracePt t="19405" x="6797675" y="4086225"/>
          <p14:tracePt t="19415" x="6713538" y="3957638"/>
          <p14:tracePt t="19419" x="6653213" y="3744913"/>
          <p14:tracePt t="19425" x="6627813" y="3651250"/>
          <p14:tracePt t="19434" x="6627813" y="3582988"/>
          <p14:tracePt t="19439" x="6635750" y="3497263"/>
          <p14:tracePt t="19449" x="6661150" y="3343275"/>
          <p14:tracePt t="19454" x="6696075" y="3249613"/>
          <p14:tracePt t="19460" x="6729413" y="3181350"/>
          <p14:tracePt t="19468" x="6772275" y="3122613"/>
          <p14:tracePt t="19473" x="6840538" y="3044825"/>
          <p14:tracePt t="19484" x="6969125" y="2874963"/>
          <p14:tracePt t="19487" x="7054850" y="2789238"/>
          <p14:tracePt t="19499" x="7191375" y="2695575"/>
          <p14:tracePt t="19502" x="7369175" y="2592388"/>
          <p14:tracePt t="19508" x="7540625" y="2498725"/>
          <p14:tracePt t="19515" x="7626350" y="2455863"/>
          <p14:tracePt t="19523" x="7735888" y="2414588"/>
          <p14:tracePt t="19532" x="7847013" y="2379663"/>
          <p14:tracePt t="19542" x="7983538" y="2379663"/>
          <p14:tracePt t="19550" x="8034338" y="2387600"/>
          <p14:tracePt t="19556" x="8086725" y="2405063"/>
          <p14:tracePt t="19566" x="8137525" y="2422525"/>
          <p14:tracePt t="19574" x="8197850" y="2439988"/>
          <p14:tracePt t="19578" x="8256588" y="2455863"/>
          <p14:tracePt t="19585" x="8307388" y="2473325"/>
          <p14:tracePt t="19592" x="8342313" y="2490788"/>
          <p14:tracePt t="19598" x="8385175" y="2508250"/>
          <p14:tracePt t="19607" x="8402638" y="2524125"/>
          <p14:tracePt t="19615" x="8418513" y="2533650"/>
          <p14:tracePt t="19621" x="8435975" y="2551113"/>
          <p14:tracePt t="19625" x="8443913" y="2576513"/>
          <p14:tracePt t="19633" x="8461375" y="2619375"/>
          <p14:tracePt t="19640" x="8478838" y="2678113"/>
          <p14:tracePt t="19650" x="8486775" y="2755900"/>
          <p14:tracePt t="19656" x="8486775" y="2840038"/>
          <p14:tracePt t="19661" x="8478838" y="2882900"/>
          <p14:tracePt t="19667" x="8453438" y="2968625"/>
          <p14:tracePt t="19674" x="8410575" y="3062288"/>
          <p14:tracePt t="19685" x="8385175" y="3155950"/>
          <p14:tracePt t="19690" x="8350250" y="3224213"/>
          <p14:tracePt t="19698" x="8316913" y="3292475"/>
          <p14:tracePt t="19702" x="8266113" y="3352800"/>
          <p14:tracePt t="19709" x="8223250" y="3429000"/>
          <p14:tracePt t="19715" x="8180388" y="3479800"/>
          <p14:tracePt t="19723" x="8129588" y="3540125"/>
          <p14:tracePt t="19733" x="8069263" y="3608388"/>
          <p14:tracePt t="19737" x="8026400" y="3659188"/>
          <p14:tracePt t="19744" x="7967663" y="3709988"/>
          <p14:tracePt t="19753" x="7915275" y="3762375"/>
          <p14:tracePt t="19758" x="7856538" y="3821113"/>
          <p14:tracePt t="19765" x="7804150" y="3863975"/>
          <p14:tracePt t="19774" x="7753350" y="3914775"/>
          <p14:tracePt t="19781" x="7710488" y="3957638"/>
          <p14:tracePt t="19785" x="7677150" y="4000500"/>
          <p14:tracePt t="19798" x="7634288" y="4043363"/>
          <p14:tracePt t="19805" x="7616825" y="4076700"/>
          <p14:tracePt t="19815" x="7591425" y="4086225"/>
          <p14:tracePt t="19821" x="7573963" y="4102100"/>
          <p14:tracePt t="19827" x="7566025" y="4111625"/>
          <p14:tracePt t="19838" x="7558088" y="4119563"/>
          <p14:tracePt t="19849" x="7548563" y="4119563"/>
          <p14:tracePt t="19855" x="7540625" y="4129088"/>
          <p14:tracePt t="19862" x="7540625" y="4137025"/>
          <p14:tracePt t="19876" x="7531100" y="4137025"/>
          <p14:tracePt t="22746" x="7558088" y="4137025"/>
          <p14:tracePt t="22749" x="7616825" y="4119563"/>
          <p14:tracePt t="22756" x="7685088" y="4111625"/>
          <p14:tracePt t="22763" x="7762875" y="4076700"/>
          <p14:tracePt t="22770" x="7856538" y="4051300"/>
          <p14:tracePt t="22780" x="7899400" y="4033838"/>
          <p14:tracePt t="22782" x="7958138" y="4008438"/>
          <p14:tracePt t="22795" x="8034338" y="3983038"/>
          <p14:tracePt t="22798" x="8112125" y="3967163"/>
          <p14:tracePt t="22804" x="8188325" y="3949700"/>
          <p14:tracePt t="22812" x="8256588" y="3932238"/>
          <p14:tracePt t="22819" x="8316913" y="3924300"/>
          <p14:tracePt t="22827" x="8350250" y="3914775"/>
          <p14:tracePt t="22831" x="8418513" y="3914775"/>
          <p14:tracePt t="22843" x="8504238" y="3906838"/>
          <p14:tracePt t="22847" x="8580438" y="3898900"/>
          <p14:tracePt t="22852" x="8648700" y="3898900"/>
          <p14:tracePt t="22861" x="8701088" y="3898900"/>
          <p14:tracePt t="22865" x="8742363" y="3898900"/>
          <p14:tracePt t="22873" x="8802688" y="3898900"/>
          <p14:tracePt t="22880" x="8863013" y="3898900"/>
          <p14:tracePt t="22896" x="8956675" y="3906838"/>
          <p14:tracePt t="22901" x="8999538" y="3906838"/>
          <p14:tracePt t="22911" x="9050338" y="3914775"/>
          <p14:tracePt t="22916" x="9075738" y="3914775"/>
          <p14:tracePt t="22922" x="9101138" y="3914775"/>
          <p14:tracePt t="22931" x="9126538" y="391477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t="-98637" b="-98637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2017 Canadian Guidelines for CNCP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308D06-DA00-432A-839F-445AF4471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4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883">
        <p14:flythrough/>
      </p:transition>
    </mc:Choice>
    <mc:Fallback xmlns="">
      <p:transition spd="slow" advTm="51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082800"/>
            <a:ext cx="7408333" cy="45846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Continue OAT </a:t>
            </a:r>
          </a:p>
          <a:p>
            <a:r>
              <a:rPr lang="en-US" dirty="0"/>
              <a:t>OAT dose is baseline for preventing withdrawal and once daily dosing will not provide significant pain relief</a:t>
            </a:r>
          </a:p>
          <a:p>
            <a:r>
              <a:rPr lang="en-US" dirty="0"/>
              <a:t>Split dosing may be an option for those eligible for carries</a:t>
            </a:r>
          </a:p>
          <a:p>
            <a:r>
              <a:rPr lang="en-US" dirty="0"/>
              <a:t>People on OAT may have a lower pain threshold, increase pain sensitivity</a:t>
            </a:r>
          </a:p>
          <a:p>
            <a:r>
              <a:rPr lang="en-US" dirty="0"/>
              <a:t>If using opioids start with dosing similar to that used for a person not on OAT</a:t>
            </a:r>
          </a:p>
          <a:p>
            <a:pPr marL="553720" lvl="2"/>
            <a:r>
              <a:rPr lang="en-US" dirty="0"/>
              <a:t>Caveat: may need to be larger and/or more frequent doses</a:t>
            </a:r>
          </a:p>
          <a:p>
            <a:r>
              <a:rPr lang="en-US" dirty="0"/>
              <a:t>Avoid using person’s abuse drug of choice if possible</a:t>
            </a:r>
          </a:p>
          <a:p>
            <a:r>
              <a:rPr lang="en-US" dirty="0"/>
              <a:t>Shared decision making should always be sought</a:t>
            </a:r>
          </a:p>
          <a:p>
            <a:r>
              <a:rPr lang="en-US" dirty="0"/>
              <a:t>Consideration of regional </a:t>
            </a:r>
            <a:r>
              <a:rPr lang="en-US" dirty="0" err="1"/>
              <a:t>anaesthesia</a:t>
            </a:r>
            <a:r>
              <a:rPr lang="en-US" dirty="0"/>
              <a:t> for perioperative pain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what about the methadone/buprenorphine?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C169D79-D6F2-4FF5-A67C-14CCD0ED3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1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01"/>
    </mc:Choice>
    <mc:Fallback xmlns="">
      <p:transition spd="slow" advTm="258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Buprenorphine binds tightly to the mu-opioid receptor as a partial agonist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Buprenorphine hmmm…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A6B94D-6560-44DD-A671-48A150369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1"/>
    </mc:Choice>
    <mc:Fallback xmlns="">
      <p:transition spd="slow" advTm="2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0"/>
            <a:ext cx="62007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88064"/>
            <a:ext cx="8953500" cy="17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6210300" y="3898900"/>
            <a:ext cx="2933700" cy="431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213100" y="4330700"/>
            <a:ext cx="2590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B1A19F-63D1-45D7-94ED-6A5510F2B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0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72"/>
    </mc:Choice>
    <mc:Fallback xmlns="">
      <p:transition spd="slow" advTm="88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146" x="315913" y="725488"/>
          <p14:tracePt t="55156" x="622300" y="989013"/>
          <p14:tracePt t="55164" x="852488" y="1150938"/>
          <p14:tracePt t="55168" x="981075" y="1236663"/>
          <p14:tracePt t="55175" x="1219200" y="1365250"/>
          <p14:tracePt t="55183" x="1449388" y="1492250"/>
          <p14:tracePt t="55189" x="1577975" y="1560513"/>
          <p14:tracePt t="55195" x="1774825" y="1638300"/>
          <p14:tracePt t="55204" x="2005013" y="1706563"/>
          <p14:tracePt t="55212" x="2098675" y="1731963"/>
          <p14:tracePt t="55217" x="2217738" y="1747838"/>
          <p14:tracePt t="55222" x="2328863" y="1774825"/>
          <p14:tracePt t="55230" x="2465388" y="1774825"/>
          <p14:tracePt t="55237" x="2551113" y="1774825"/>
          <p14:tracePt t="55246" x="2627313" y="1774825"/>
          <p14:tracePt t="55253" x="2728913" y="1774825"/>
          <p14:tracePt t="55258" x="2840038" y="1774825"/>
          <p14:tracePt t="55265" x="2917825" y="1774825"/>
          <p14:tracePt t="55271" x="2976563" y="1774825"/>
          <p14:tracePt t="55280" x="3036888" y="1774825"/>
          <p14:tracePt t="55286" x="3095625" y="1774825"/>
          <p14:tracePt t="55295" x="3163888" y="1774825"/>
          <p14:tracePt t="55300" x="3216275" y="1782763"/>
          <p14:tracePt t="55307" x="3275013" y="1790700"/>
          <p14:tracePt t="55313" x="3300413" y="1790700"/>
          <p14:tracePt t="55320" x="3343275" y="1800225"/>
          <p14:tracePt t="55330" x="3368675" y="1816100"/>
          <p14:tracePt t="55335" x="3411538" y="1833563"/>
          <p14:tracePt t="55341" x="3446463" y="1843088"/>
          <p14:tracePt t="55348" x="3497263" y="1858963"/>
          <p14:tracePt t="55354" x="3548063" y="1893888"/>
          <p14:tracePt t="55362" x="3598863" y="1936750"/>
          <p14:tracePt t="55368" x="3633788" y="1970088"/>
          <p14:tracePt t="55379" x="3676650" y="2030413"/>
          <p14:tracePt t="55384" x="3709988" y="2124075"/>
          <p14:tracePt t="55390" x="3752850" y="2235200"/>
          <p14:tracePt t="55396" x="3752850" y="2243138"/>
          <p14:tracePt t="55404" x="3752850" y="2252663"/>
          <p14:tracePt t="55705" x="3651250" y="2362200"/>
          <p14:tracePt t="55709" x="3327400" y="2601913"/>
          <p14:tracePt t="55716" x="3113088" y="2781300"/>
          <p14:tracePt t="55723" x="2806700" y="3241675"/>
          <p14:tracePt t="55728" x="2728913" y="3327400"/>
          <p14:tracePt t="55738" x="2473325" y="3709988"/>
          <p14:tracePt t="55744" x="2362200" y="3932238"/>
          <p14:tracePt t="55754" x="2260600" y="4213225"/>
          <p14:tracePt t="55760" x="2174875" y="4708525"/>
          <p14:tracePt t="55764" x="2166938" y="4810125"/>
          <p14:tracePt t="55772" x="2166938" y="5194300"/>
          <p14:tracePt t="55778" x="2174875" y="5322888"/>
          <p14:tracePt t="55787" x="2278063" y="5757863"/>
          <p14:tracePt t="55793" x="2336800" y="5902325"/>
          <p14:tracePt t="55799" x="2524125" y="6218238"/>
          <p14:tracePt t="55808" x="2746375" y="6524625"/>
          <p14:tracePt t="55812" x="2832100" y="6627813"/>
          <p14:tracePt t="55821" x="3054350" y="6832600"/>
          <p14:tracePt t="56062" x="6423025" y="6840538"/>
          <p14:tracePt t="56070" x="6430963" y="6824663"/>
          <p14:tracePt t="56077" x="6448425" y="6797675"/>
          <p14:tracePt t="56083" x="6465888" y="6746875"/>
          <p14:tracePt t="56090" x="6465888" y="6704013"/>
          <p14:tracePt t="56097" x="6465888" y="6645275"/>
          <p14:tracePt t="56105" x="6448425" y="6551613"/>
          <p14:tracePt t="56111" x="6388100" y="6319838"/>
          <p14:tracePt t="56117" x="6354763" y="6253163"/>
          <p14:tracePt t="56145" x="5945188" y="5681663"/>
          <p14:tracePt t="56158" x="5748338" y="5510213"/>
          <p14:tracePt t="56167" x="5621338" y="5391150"/>
          <p14:tracePt t="56176" x="5492750" y="5280025"/>
          <p14:tracePt t="56180" x="5416550" y="5203825"/>
          <p14:tracePt t="56189" x="5313363" y="5126038"/>
          <p14:tracePt t="56194" x="5151438" y="5024438"/>
          <p14:tracePt t="56204" x="5032375" y="4973638"/>
          <p14:tracePt t="56207" x="4946650" y="4930775"/>
          <p14:tracePt t="56214" x="4810125" y="4878388"/>
          <p14:tracePt t="56222" x="4691063" y="4852988"/>
          <p14:tracePt t="56229" x="4579938" y="4837113"/>
          <p14:tracePt t="56239" x="4503738" y="4837113"/>
          <p14:tracePt t="56243" x="4410075" y="4837113"/>
          <p14:tracePt t="56249" x="4316413" y="4837113"/>
          <p14:tracePt t="56256" x="4238625" y="4845050"/>
          <p14:tracePt t="56264" x="4170363" y="4862513"/>
          <p14:tracePt t="56273" x="4111625" y="4870450"/>
          <p14:tracePt t="56277" x="4068763" y="4887913"/>
          <p14:tracePt t="56284" x="4008438" y="4905375"/>
          <p14:tracePt t="56295" x="3967163" y="4913313"/>
          <p14:tracePt t="56298" x="3914775" y="4921250"/>
          <p14:tracePt t="56306" x="3881438" y="4921250"/>
          <p14:tracePt t="56313" x="3830638" y="4930775"/>
          <p14:tracePt t="56320" x="3803650" y="4930775"/>
          <p14:tracePt t="56329" x="3795713" y="4930775"/>
          <p14:tracePt t="56332" x="3778250" y="4930775"/>
          <p14:tracePt t="56338" x="3752850" y="4930775"/>
          <p14:tracePt t="56347" x="3744913" y="4930775"/>
          <p14:tracePt t="56355" x="3735388" y="4921250"/>
          <p14:tracePt t="56360" x="3727450" y="4905375"/>
          <p14:tracePt t="56367" x="3719513" y="4895850"/>
          <p14:tracePt t="56376" x="3709988" y="4878388"/>
          <p14:tracePt t="56381" x="3694113" y="4870450"/>
          <p14:tracePt t="56390" x="3694113" y="4862513"/>
          <p14:tracePt t="56395" x="3684588" y="4852988"/>
          <p14:tracePt t="56401" x="3676650" y="4845050"/>
          <p14:tracePt t="56409" x="3667125" y="4845050"/>
          <p14:tracePt t="56415" x="3651250" y="4845050"/>
          <p14:tracePt t="56423" x="3641725" y="4837113"/>
          <p14:tracePt t="56430" x="3625850" y="4837113"/>
          <p14:tracePt t="56440" x="3608388" y="4837113"/>
          <p14:tracePt t="56444" x="3598863" y="4837113"/>
          <p14:tracePt t="56450" x="3582988" y="4837113"/>
          <p14:tracePt t="56458" x="3573463" y="4837113"/>
          <p14:tracePt t="56465" x="3557588" y="4837113"/>
          <p14:tracePt t="56472" x="3548063" y="4837113"/>
          <p14:tracePt t="56478" x="3540125" y="4837113"/>
          <p14:tracePt t="56488" x="3522663" y="4837113"/>
          <p14:tracePt t="56499" x="3514725" y="4837113"/>
          <p14:tracePt t="56514" x="3505200" y="4837113"/>
          <p14:tracePt t="56537" x="3497263" y="4837113"/>
          <p14:tracePt t="56589" x="3514725" y="4827588"/>
          <p14:tracePt t="56595" x="3573463" y="4827588"/>
          <p14:tracePt t="56603" x="3667125" y="4827588"/>
          <p14:tracePt t="56609" x="3762375" y="4827588"/>
          <p14:tracePt t="56616" x="3856038" y="4852988"/>
          <p14:tracePt t="56625" x="4033838" y="4887913"/>
          <p14:tracePt t="56630" x="4197350" y="4930775"/>
          <p14:tracePt t="56640" x="4333875" y="4973638"/>
          <p14:tracePt t="56645" x="4589463" y="5049838"/>
          <p14:tracePt t="56653" x="4845050" y="5100638"/>
          <p14:tracePt t="56658" x="4938713" y="5143500"/>
          <p14:tracePt t="56665" x="5100638" y="5186363"/>
          <p14:tracePt t="56675" x="5219700" y="5211763"/>
          <p14:tracePt t="56680" x="5313363" y="5229225"/>
          <p14:tracePt t="56689" x="5381625" y="5237163"/>
          <p14:tracePt t="56693" x="5441950" y="5254625"/>
          <p14:tracePt t="56699" x="5518150" y="5254625"/>
          <p14:tracePt t="56705" x="5613400" y="5254625"/>
          <p14:tracePt t="56713" x="5681663" y="5254625"/>
          <p14:tracePt t="56724" x="5732463" y="5254625"/>
          <p14:tracePt t="56728" x="5783263" y="5254625"/>
          <p14:tracePt t="56734" x="5791200" y="5254625"/>
          <p14:tracePt t="56741" x="6048375" y="5194300"/>
          <p14:tracePt t="56748" x="6089650" y="5186363"/>
          <p14:tracePt t="56756" x="6149975" y="5160963"/>
          <p14:tracePt t="56762" x="6200775" y="5135563"/>
          <p14:tracePt t="56771" x="6243638" y="5118100"/>
          <p14:tracePt t="56776" x="6278563" y="5067300"/>
          <p14:tracePt t="56782" x="6303963" y="5024438"/>
          <p14:tracePt t="56790" x="6329363" y="4981575"/>
          <p14:tracePt t="56798" x="6329363" y="4946650"/>
          <p14:tracePt t="56805" x="6329363" y="4913313"/>
          <p14:tracePt t="56810" x="6329363" y="4895850"/>
          <p14:tracePt t="56817" x="6319838" y="4878388"/>
          <p14:tracePt t="56825" x="6303963" y="4845050"/>
          <p14:tracePt t="56833" x="6294438" y="4837113"/>
          <p14:tracePt t="56839" x="6286500" y="4819650"/>
          <p14:tracePt t="56845" x="6253163" y="4794250"/>
          <p14:tracePt t="56854" x="6200775" y="4759325"/>
          <p14:tracePt t="56861" x="6132513" y="4725988"/>
          <p14:tracePt t="56866" x="6056313" y="4691063"/>
          <p14:tracePt t="56879" x="5911850" y="4614863"/>
          <p14:tracePt t="56889" x="5826125" y="4579938"/>
          <p14:tracePt t="56893" x="5697538" y="4538663"/>
          <p14:tracePt t="56900" x="5578475" y="4511675"/>
          <p14:tracePt t="56908" x="5502275" y="4495800"/>
          <p14:tracePt t="56914" x="5408613" y="4470400"/>
          <p14:tracePt t="56923" x="5305425" y="4452938"/>
          <p14:tracePt t="56929" x="5176838" y="4435475"/>
          <p14:tracePt t="56935" x="5083175" y="4427538"/>
          <p14:tracePt t="56942" x="5014913" y="4418013"/>
          <p14:tracePt t="56949" x="4913313" y="4410075"/>
          <p14:tracePt t="56955" x="4810125" y="4410075"/>
          <p14:tracePt t="56963" x="4716463" y="4402138"/>
          <p14:tracePt t="56973" x="4648200" y="4392613"/>
          <p14:tracePt t="56976" x="4589463" y="4392613"/>
          <p14:tracePt t="56983" x="4486275" y="4392613"/>
          <p14:tracePt t="56990" x="4402138" y="4392613"/>
          <p14:tracePt t="56997" x="4306888" y="4392613"/>
          <p14:tracePt t="57007" x="4238625" y="4402138"/>
          <p14:tracePt t="57012" x="4187825" y="4410075"/>
          <p14:tracePt t="57019" x="4129088" y="4418013"/>
          <p14:tracePt t="57031" x="4000500" y="4435475"/>
          <p14:tracePt t="57039" x="3949700" y="4452938"/>
          <p14:tracePt t="57048" x="3924300" y="4452938"/>
          <p14:tracePt t="57055" x="3898900" y="4460875"/>
          <p14:tracePt t="57061" x="3871913" y="4478338"/>
          <p14:tracePt t="57067" x="3856038" y="4486275"/>
          <p14:tracePt t="57076" x="3830638" y="4495800"/>
          <p14:tracePt t="57082" x="3787775" y="4511675"/>
          <p14:tracePt t="57089" x="3752850" y="4529138"/>
          <p14:tracePt t="57094" x="3702050" y="4554538"/>
          <p14:tracePt t="57101" x="3641725" y="4572000"/>
          <p14:tracePt t="57109" x="3598863" y="4589463"/>
          <p14:tracePt t="57125" x="3530600" y="4622800"/>
          <p14:tracePt t="57131" x="3505200" y="4640263"/>
          <p14:tracePt t="57140" x="3489325" y="4648200"/>
          <p14:tracePt t="57145" x="3471863" y="4657725"/>
          <p14:tracePt t="57150" x="3462338" y="4665663"/>
          <p14:tracePt t="57157" x="3446463" y="4673600"/>
          <p14:tracePt t="57164" x="3436938" y="4683125"/>
          <p14:tracePt t="57176" x="3411538" y="4708525"/>
          <p14:tracePt t="57184" x="3395663" y="4725988"/>
          <p14:tracePt t="57193" x="3378200" y="4733925"/>
          <p14:tracePt t="57198" x="3360738" y="4751388"/>
          <p14:tracePt t="57212" x="3335338" y="4768850"/>
          <p14:tracePt t="57223" x="3317875" y="4784725"/>
          <p14:tracePt t="57237" x="3309938" y="4802188"/>
          <p14:tracePt t="57247" x="3300413" y="4810125"/>
          <p14:tracePt t="57256" x="3300413" y="4819650"/>
          <p14:tracePt t="57268" x="3300413" y="4827588"/>
          <p14:tracePt t="57275" x="3300413" y="4837113"/>
          <p14:tracePt t="57283" x="3300413" y="4845050"/>
          <p14:tracePt t="57289" x="3317875" y="4852988"/>
          <p14:tracePt t="57295" x="3335338" y="4870450"/>
          <p14:tracePt t="57302" x="3378200" y="4887913"/>
          <p14:tracePt t="57310" x="3429000" y="4895850"/>
          <p14:tracePt t="57316" x="3489325" y="4913313"/>
          <p14:tracePt t="57323" x="3582988" y="4930775"/>
          <p14:tracePt t="57331" x="3735388" y="4930775"/>
          <p14:tracePt t="57339" x="3863975" y="4946650"/>
          <p14:tracePt t="57347" x="3957638" y="4946650"/>
          <p14:tracePt t="57351" x="4170363" y="4973638"/>
          <p14:tracePt t="57360" x="4298950" y="4989513"/>
          <p14:tracePt t="57364" x="4427538" y="5014913"/>
          <p14:tracePt t="57372" x="4579938" y="5032375"/>
          <p14:tracePt t="57379" x="4733925" y="5057775"/>
          <p14:tracePt t="57385" x="4845050" y="5067300"/>
          <p14:tracePt t="57394" x="4964113" y="5075238"/>
          <p14:tracePt t="57399" x="5135563" y="5083175"/>
          <p14:tracePt t="57408" x="5254625" y="5083175"/>
          <p14:tracePt t="57413" x="5365750" y="5092700"/>
          <p14:tracePt t="57424" x="5476875" y="5092700"/>
          <p14:tracePt t="57427" x="5664200" y="5092700"/>
          <p14:tracePt t="57434" x="5757863" y="5092700"/>
          <p14:tracePt t="57441" x="5868988" y="5092700"/>
          <p14:tracePt t="57447" x="5995988" y="5092700"/>
          <p14:tracePt t="57457" x="6107113" y="5075238"/>
          <p14:tracePt t="57461" x="6192838" y="5057775"/>
          <p14:tracePt t="57468" x="6269038" y="5032375"/>
          <p14:tracePt t="57477" x="6346825" y="4989513"/>
          <p14:tracePt t="57482" x="6415088" y="4956175"/>
          <p14:tracePt t="57488" x="6483350" y="4921250"/>
          <p14:tracePt t="57496" x="6508750" y="4905375"/>
          <p14:tracePt t="57505" x="6534150" y="4895850"/>
          <p14:tracePt t="57511" x="6551613" y="4878388"/>
          <p14:tracePt t="57517" x="6559550" y="4878388"/>
          <p14:tracePt t="57527" x="6567488" y="4862513"/>
          <p14:tracePt t="57532" x="6584950" y="4845050"/>
          <p14:tracePt t="57539" x="6592888" y="4827588"/>
          <p14:tracePt t="57544" x="6592888" y="4802188"/>
          <p14:tracePt t="57551" x="6592888" y="4776788"/>
          <p14:tracePt t="57562" x="6592888" y="4751388"/>
          <p14:tracePt t="57564" x="6584950" y="4716463"/>
          <p14:tracePt t="57574" x="6567488" y="4691063"/>
          <p14:tracePt t="57580" x="6542088" y="4648200"/>
          <p14:tracePt t="57588" x="6508750" y="4605338"/>
          <p14:tracePt t="57593" x="6473825" y="4572000"/>
          <p14:tracePt t="57600" x="6397625" y="4529138"/>
          <p14:tracePt t="57607" x="6337300" y="4495800"/>
          <p14:tracePt t="57615" x="6253163" y="4443413"/>
          <p14:tracePt t="57624" x="6157913" y="4402138"/>
          <p14:tracePt t="57630" x="6048375" y="4359275"/>
          <p14:tracePt t="57635" x="5962650" y="4333875"/>
          <p14:tracePt t="57644" x="5876925" y="4306888"/>
          <p14:tracePt t="57648" x="5808663" y="4291013"/>
          <p14:tracePt t="57658" x="5697538" y="4256088"/>
          <p14:tracePt t="57663" x="5570538" y="4230688"/>
          <p14:tracePt t="57673" x="5476875" y="4205288"/>
          <p14:tracePt t="57678" x="5381625" y="4179888"/>
          <p14:tracePt t="57683" x="5280025" y="4154488"/>
          <p14:tracePt t="57689" x="5118100" y="4137025"/>
          <p14:tracePt t="57697" x="5024438" y="4111625"/>
          <p14:tracePt t="57705" x="4921250" y="4102100"/>
          <p14:tracePt t="57711" x="4802188" y="4094163"/>
          <p14:tracePt t="57718" x="4673600" y="4094163"/>
          <p14:tracePt t="57726" x="4597400" y="4094163"/>
          <p14:tracePt t="57732" x="4511675" y="4111625"/>
          <p14:tracePt t="57740" x="4418013" y="4119563"/>
          <p14:tracePt t="57747" x="4316413" y="4129088"/>
          <p14:tracePt t="57753" x="4230688" y="4154488"/>
          <p14:tracePt t="57762" x="4154488" y="4170363"/>
          <p14:tracePt t="57765" x="4102100" y="4187825"/>
          <p14:tracePt t="57772" x="4025900" y="4197350"/>
          <p14:tracePt t="57781" x="3924300" y="4213225"/>
          <p14:tracePt t="57789" x="3803650" y="4230688"/>
          <p14:tracePt t="57794" x="3727450" y="4248150"/>
          <p14:tracePt t="57801" x="3659188" y="4265613"/>
          <p14:tracePt t="57810" x="3573463" y="4281488"/>
          <p14:tracePt t="57815" x="3489325" y="4316413"/>
          <p14:tracePt t="57823" x="3411538" y="4341813"/>
          <p14:tracePt t="57831" x="3360738" y="4359275"/>
          <p14:tracePt t="57839" x="3309938" y="4375150"/>
          <p14:tracePt t="57846" x="3259138" y="4402138"/>
          <p14:tracePt t="57849" x="3232150" y="4410075"/>
          <p14:tracePt t="57856" x="3181350" y="4435475"/>
          <p14:tracePt t="57864" x="3163888" y="4452938"/>
          <p14:tracePt t="57872" x="3138488" y="4460875"/>
          <p14:tracePt t="57877" x="3105150" y="4478338"/>
          <p14:tracePt t="57884" x="3079750" y="4495800"/>
          <p14:tracePt t="57891" x="3027363" y="4521200"/>
          <p14:tracePt t="57898" x="3001963" y="4538663"/>
          <p14:tracePt t="57907" x="2968625" y="4554538"/>
          <p14:tracePt t="57912" x="2943225" y="4572000"/>
          <p14:tracePt t="57924" x="2908300" y="4597400"/>
          <p14:tracePt t="57926" x="2882900" y="4614863"/>
          <p14:tracePt t="57933" x="2865438" y="4632325"/>
          <p14:tracePt t="57940" x="2849563" y="4648200"/>
          <p14:tracePt t="57947" x="2832100" y="4648200"/>
          <p14:tracePt t="57959" x="2806700" y="4665663"/>
          <p14:tracePt t="57967" x="2789238" y="4673600"/>
          <p14:tracePt t="57975" x="2781300" y="4691063"/>
          <p14:tracePt t="57981" x="2763838" y="4691063"/>
          <p14:tracePt t="57990" x="2755900" y="4700588"/>
          <p14:tracePt t="58003" x="2755900" y="4708525"/>
          <p14:tracePt t="58010" x="2746375" y="4708525"/>
          <p14:tracePt t="58016" x="2738438" y="4716463"/>
          <p14:tracePt t="58039" x="2728913" y="4716463"/>
          <p14:tracePt t="58050" x="2728913" y="4725988"/>
          <p14:tracePt t="58072" x="2738438" y="4725988"/>
          <p14:tracePt t="58078" x="2763838" y="4733925"/>
          <p14:tracePt t="58085" x="2771775" y="4733925"/>
          <p14:tracePt t="58092" x="2840038" y="4751388"/>
          <p14:tracePt t="58099" x="2849563" y="4751388"/>
          <p14:tracePt t="58106" x="2976563" y="4776788"/>
          <p14:tracePt t="58113" x="3079750" y="4802188"/>
          <p14:tracePt t="58123" x="3259138" y="4837113"/>
          <p14:tracePt t="58143" x="3830638" y="4956175"/>
          <p14:tracePt t="58147" x="4033838" y="5006975"/>
          <p14:tracePt t="58157" x="4333875" y="5100638"/>
          <p14:tracePt t="58161" x="4589463" y="5151438"/>
          <p14:tracePt t="58168" x="4768850" y="5203825"/>
          <p14:tracePt t="58175" x="5118100" y="5297488"/>
          <p14:tracePt t="58182" x="5229225" y="5313363"/>
          <p14:tracePt t="58190" x="5476875" y="5330825"/>
          <p14:tracePt t="58196" x="5707063" y="5340350"/>
          <p14:tracePt t="58207" x="5859463" y="5356225"/>
          <p14:tracePt t="58211" x="6200775" y="5356225"/>
          <p14:tracePt t="58217" x="6362700" y="5356225"/>
          <p14:tracePt t="58223" x="6602413" y="5356225"/>
          <p14:tracePt t="58234" x="6908800" y="5348288"/>
          <p14:tracePt t="58241" x="7045325" y="5348288"/>
          <p14:tracePt t="58244" x="7310438" y="5322888"/>
          <p14:tracePt t="58251" x="7523163" y="5305425"/>
          <p14:tracePt t="58258" x="7685088" y="5272088"/>
          <p14:tracePt t="58266" x="7881938" y="5245100"/>
          <p14:tracePt t="58274" x="8008938" y="5229225"/>
          <p14:tracePt t="58279" x="8129588" y="5194300"/>
          <p14:tracePt t="58287" x="8205788" y="5176838"/>
          <p14:tracePt t="58294" x="8274050" y="5160963"/>
          <p14:tracePt t="58300" x="8324850" y="5143500"/>
          <p14:tracePt t="58307" x="8350250" y="5143500"/>
          <p14:tracePt t="58314" x="8375650" y="5126038"/>
          <p14:tracePt t="58323" x="8393113" y="5118100"/>
          <p14:tracePt t="58334" x="8402638" y="5110163"/>
          <p14:tracePt t="58343" x="8410575" y="5100638"/>
          <p14:tracePt t="58349" x="8410575" y="5092700"/>
          <p14:tracePt t="58358" x="8410575" y="5083175"/>
          <p14:tracePt t="58362" x="8410575" y="5075238"/>
          <p14:tracePt t="58370" x="8410575" y="5049838"/>
          <p14:tracePt t="58377" x="8393113" y="5014913"/>
          <p14:tracePt t="58383" x="8375650" y="4989513"/>
          <p14:tracePt t="58393" x="8342313" y="4930775"/>
          <p14:tracePt t="58397" x="8299450" y="4862513"/>
          <p14:tracePt t="58409" x="8223250" y="4741863"/>
          <p14:tracePt t="58416" x="8170863" y="4673600"/>
          <p14:tracePt t="58425" x="8129588" y="4614863"/>
          <p14:tracePt t="58431" x="8061325" y="4529138"/>
          <p14:tracePt t="58441" x="8008938" y="4470400"/>
          <p14:tracePt t="58445" x="7899400" y="4384675"/>
          <p14:tracePt t="58452" x="7753350" y="4291013"/>
          <p14:tracePt t="58458" x="7583488" y="4213225"/>
          <p14:tracePt t="58466" x="7353300" y="4144963"/>
          <p14:tracePt t="58473" x="7080250" y="4094163"/>
          <p14:tracePt t="58483" x="6900863" y="4068763"/>
          <p14:tracePt t="58489" x="6524625" y="4051300"/>
          <p14:tracePt t="58494" x="6405563" y="4051300"/>
          <p14:tracePt t="58501" x="6149975" y="4051300"/>
          <p14:tracePt t="58508" x="5919788" y="4051300"/>
          <p14:tracePt t="58514" x="5765800" y="4051300"/>
          <p14:tracePt t="58524" x="5441950" y="4051300"/>
          <p14:tracePt t="58528" x="5330825" y="4068763"/>
          <p14:tracePt t="58535" x="5203825" y="4094163"/>
          <p14:tracePt t="58546" x="4938713" y="4119563"/>
          <p14:tracePt t="58549" x="4837113" y="4144963"/>
          <p14:tracePt t="58557" x="4741863" y="4154488"/>
          <p14:tracePt t="58564" x="4657725" y="4179888"/>
          <p14:tracePt t="58572" x="4572000" y="4197350"/>
          <p14:tracePt t="58579" x="4495800" y="4213225"/>
          <p14:tracePt t="58584" x="4427538" y="4230688"/>
          <p14:tracePt t="58594" x="4367213" y="4238625"/>
          <p14:tracePt t="58597" x="4298950" y="4256088"/>
          <p14:tracePt t="58606" x="4205288" y="4291013"/>
          <p14:tracePt t="58611" x="4111625" y="4324350"/>
          <p14:tracePt t="58618" x="4017963" y="4349750"/>
          <p14:tracePt t="58625" x="3932238" y="4392613"/>
          <p14:tracePt t="58632" x="3856038" y="4443413"/>
          <p14:tracePt t="58642" x="3762375" y="4521200"/>
          <p14:tracePt t="58647" x="3667125" y="4589463"/>
          <p14:tracePt t="58659" x="3530600" y="4665663"/>
          <p14:tracePt t="58667" x="3479800" y="4700588"/>
          <p14:tracePt t="58675" x="3446463" y="4725988"/>
          <p14:tracePt t="58681" x="3395663" y="4759325"/>
          <p14:tracePt t="58691" x="3343275" y="4802188"/>
          <p14:tracePt t="58696" x="3317875" y="4837113"/>
          <p14:tracePt t="58705" x="3259138" y="4895850"/>
          <p14:tracePt t="58709" x="3224213" y="4946650"/>
          <p14:tracePt t="58715" x="3198813" y="4981575"/>
          <p14:tracePt t="58723" x="3163888" y="5024438"/>
          <p14:tracePt t="58729" x="3130550" y="5041900"/>
          <p14:tracePt t="58740" x="3113088" y="5075238"/>
          <p14:tracePt t="58744" x="3087688" y="5092700"/>
          <p14:tracePt t="58751" x="3070225" y="5118100"/>
          <p14:tracePt t="58758" x="3044825" y="5160963"/>
          <p14:tracePt t="58765" x="3011488" y="5219700"/>
          <p14:tracePt t="58773" x="2986088" y="5272088"/>
          <p14:tracePt t="58778" x="2959100" y="5322888"/>
          <p14:tracePt t="58785" x="2943225" y="5373688"/>
          <p14:tracePt t="58794" x="2925763" y="5399088"/>
          <p14:tracePt t="58799" x="2917825" y="5424488"/>
          <p14:tracePt t="58807" x="2900363" y="5467350"/>
          <p14:tracePt t="58812" x="2900363" y="5502275"/>
          <p14:tracePt t="58819" x="2890838" y="5561013"/>
          <p14:tracePt t="58828" x="2890838" y="5629275"/>
          <p14:tracePt t="58833" x="2900363" y="5715000"/>
          <p14:tracePt t="58843" x="2925763" y="5765800"/>
          <p14:tracePt t="58848" x="2959100" y="5826125"/>
          <p14:tracePt t="58858" x="2994025" y="5876925"/>
          <p14:tracePt t="58863" x="3036888" y="5927725"/>
          <p14:tracePt t="58868" x="3079750" y="5988050"/>
          <p14:tracePt t="58875" x="3138488" y="6056313"/>
          <p14:tracePt t="58882" x="3198813" y="6107113"/>
          <p14:tracePt t="58890" x="3284538" y="6167438"/>
          <p14:tracePt t="58895" x="3378200" y="6200775"/>
          <p14:tracePt t="58902" x="3471863" y="6235700"/>
          <p14:tracePt t="58910" x="3565525" y="6261100"/>
          <p14:tracePt t="58916" x="3744913" y="6294438"/>
          <p14:tracePt t="58925" x="3940175" y="6303963"/>
          <p14:tracePt t="58931" x="4102100" y="6303963"/>
          <p14:tracePt t="58944" x="4589463" y="6329363"/>
          <p14:tracePt t="58950" x="4887913" y="6354763"/>
          <p14:tracePt t="58959" x="5143500" y="6372225"/>
          <p14:tracePt t="58965" x="5340350" y="6388100"/>
          <p14:tracePt t="58973" x="5715000" y="6423025"/>
          <p14:tracePt t="58978" x="5834063" y="6440488"/>
          <p14:tracePt t="58992" x="6235700" y="6465888"/>
          <p14:tracePt t="58999" x="6329363" y="6473825"/>
          <p14:tracePt t="59008" x="6440488" y="6473825"/>
          <p14:tracePt t="59014" x="6584950" y="6465888"/>
          <p14:tracePt t="59023" x="6696075" y="6456363"/>
          <p14:tracePt t="59030" x="6772275" y="6448425"/>
          <p14:tracePt t="59033" x="6858000" y="6415088"/>
          <p14:tracePt t="59043" x="6951663" y="6388100"/>
          <p14:tracePt t="59050" x="7045325" y="6354763"/>
          <p14:tracePt t="59057" x="7131050" y="6303963"/>
          <p14:tracePt t="59063" x="7216775" y="6269038"/>
          <p14:tracePt t="59069" x="7275513" y="6243638"/>
          <p14:tracePt t="59075" x="7327900" y="6210300"/>
          <p14:tracePt t="59082" x="7369175" y="6184900"/>
          <p14:tracePt t="59091" x="7378700" y="6175375"/>
          <p14:tracePt t="59097" x="7386638" y="6157913"/>
          <p14:tracePt t="59106" x="7404100" y="6149975"/>
          <p14:tracePt t="59112" x="7404100" y="6132513"/>
          <p14:tracePt t="59128" x="7404100" y="6116638"/>
          <p14:tracePt t="59131" x="7404100" y="610711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2733675"/>
            <a:ext cx="47625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48056"/>
            <a:ext cx="8134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93E750-A21F-4336-988A-0B88DD5B8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00"/>
    </mc:Choice>
    <mc:Fallback xmlns="">
      <p:transition spd="slow" advTm="9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D31C6C-87A0-F447-80E1-FC4E9C924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Referral to a reputable pain clinic regarding pharmacological non-opioid pain  alternatives and non pharmacological alternatives</a:t>
            </a:r>
          </a:p>
          <a:p>
            <a:r>
              <a:rPr lang="en-US" dirty="0"/>
              <a:t>Employ non-opiate alternatives when possible</a:t>
            </a:r>
          </a:p>
          <a:p>
            <a:r>
              <a:rPr lang="en-US" dirty="0"/>
              <a:t>Ensure patient is aware of short term nature of opiate prescribing when necessary</a:t>
            </a:r>
          </a:p>
          <a:p>
            <a:r>
              <a:rPr lang="en-US" dirty="0"/>
              <a:t>Single prescriber </a:t>
            </a:r>
          </a:p>
          <a:p>
            <a:r>
              <a:rPr lang="en-US" dirty="0"/>
              <a:t>Limited dispensing</a:t>
            </a:r>
          </a:p>
          <a:p>
            <a:r>
              <a:rPr lang="en-US" dirty="0"/>
              <a:t>Close monitoring</a:t>
            </a:r>
          </a:p>
          <a:p>
            <a:r>
              <a:rPr lang="en-US" dirty="0"/>
              <a:t>Split dosing?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7B975D-9B6A-C943-841D-A770CC4E0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considerations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5A5E20A-C2B7-4752-BAAC-B5C3002B4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13"/>
    </mc:Choice>
    <mc:Fallback xmlns="">
      <p:transition spd="slow" advTm="19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6648" x="631825" y="212725"/>
          <p14:tracePt t="176655" x="784225" y="298450"/>
          <p14:tracePt t="176661" x="887413" y="384175"/>
          <p14:tracePt t="176666" x="1031875" y="485775"/>
          <p14:tracePt t="176673" x="1211263" y="604838"/>
          <p14:tracePt t="176680" x="1330325" y="700088"/>
          <p14:tracePt t="176687" x="1423988" y="750888"/>
          <p14:tracePt t="176694" x="1527175" y="809625"/>
          <p14:tracePt t="176701" x="1646238" y="869950"/>
          <p14:tracePt t="176708" x="1747838" y="912813"/>
          <p14:tracePt t="176715" x="1843088" y="946150"/>
          <p14:tracePt t="176721" x="1927225" y="973138"/>
          <p14:tracePt t="176728" x="2020888" y="1014413"/>
          <p14:tracePt t="176737" x="2116138" y="1041400"/>
          <p14:tracePt t="176742" x="2209800" y="1066800"/>
          <p14:tracePt t="176753" x="2268538" y="1092200"/>
          <p14:tracePt t="176756" x="2319338" y="1109663"/>
          <p14:tracePt t="176764" x="2387600" y="1125538"/>
          <p14:tracePt t="176772" x="2473325" y="1143000"/>
          <p14:tracePt t="176779" x="2566988" y="1160463"/>
          <p14:tracePt t="176786" x="2635250" y="1160463"/>
          <p14:tracePt t="176797" x="2703513" y="1160463"/>
          <p14:tracePt t="176799" x="2763838" y="1150938"/>
          <p14:tracePt t="176806" x="2840038" y="1109663"/>
          <p14:tracePt t="176815" x="2951163" y="1066800"/>
          <p14:tracePt t="176823" x="3044825" y="1006475"/>
          <p14:tracePt t="176826" x="3105150" y="963613"/>
          <p14:tracePt t="176834" x="3173413" y="912813"/>
          <p14:tracePt t="176842" x="3232150" y="862013"/>
          <p14:tracePt t="176847" x="3284538" y="819150"/>
          <p14:tracePt t="176858" x="3335338" y="776288"/>
          <p14:tracePt t="176863" x="3395663" y="708025"/>
          <p14:tracePt t="176869" x="3446463" y="657225"/>
          <p14:tracePt t="176878" x="3489325" y="596900"/>
          <p14:tracePt t="176883" x="3514725" y="563563"/>
          <p14:tracePt t="176889" x="3522663" y="554038"/>
          <p14:tracePt t="176897" x="3557588" y="520700"/>
          <p14:tracePt t="176908" x="3557588" y="511175"/>
          <p14:tracePt t="176912" x="3590925" y="477838"/>
          <p14:tracePt t="176918" x="3625850" y="442913"/>
          <p14:tracePt t="176932" x="3676650" y="384175"/>
          <p14:tracePt t="176939" x="3727450" y="323850"/>
          <p14:tracePt t="176945" x="3778250" y="255588"/>
          <p14:tracePt t="176952" x="3821113" y="187325"/>
          <p14:tracePt t="176975" x="3838575" y="179388"/>
          <p14:tracePt t="177324" x="3821113" y="247650"/>
          <p14:tracePt t="177331" x="3778250" y="384175"/>
          <p14:tracePt t="177336" x="3762375" y="469900"/>
          <p14:tracePt t="177342" x="3762375" y="538163"/>
          <p14:tracePt t="177348" x="3762375" y="665163"/>
          <p14:tracePt t="177356" x="3770313" y="827088"/>
          <p14:tracePt t="177362" x="3787775" y="904875"/>
          <p14:tracePt t="177368" x="3830638" y="998538"/>
          <p14:tracePt t="177377" x="3881438" y="1143000"/>
          <p14:tracePt t="177382" x="3932238" y="1244600"/>
          <p14:tracePt t="177391" x="3967163" y="1339850"/>
          <p14:tracePt t="177397" x="3983038" y="1433513"/>
          <p14:tracePt t="177406" x="4008438" y="1501775"/>
          <p14:tracePt t="177412" x="4033838" y="1560513"/>
          <p14:tracePt t="177417" x="4051300" y="1612900"/>
          <p14:tracePt t="177426" x="4076700" y="1654175"/>
          <p14:tracePt t="177430" x="4111625" y="1697038"/>
          <p14:tracePt t="177440" x="4154488" y="1731963"/>
          <p14:tracePt t="177446" x="4222750" y="1774825"/>
          <p14:tracePt t="177456" x="4273550" y="1808163"/>
          <p14:tracePt t="177460" x="4324350" y="1825625"/>
          <p14:tracePt t="177465" x="4375150" y="1843088"/>
          <p14:tracePt t="177473" x="4427538" y="1851025"/>
          <p14:tracePt t="177479" x="4435475" y="1851025"/>
          <p14:tracePt t="177489" x="4478338" y="1851025"/>
          <p14:tracePt t="177500" x="4486275" y="185102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7365" y="967547"/>
            <a:ext cx="6417734" cy="9398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Pain Overview</a:t>
            </a:r>
            <a:br>
              <a:rPr lang="en-US" dirty="0"/>
            </a:br>
            <a:r>
              <a:rPr lang="en-US" dirty="0"/>
              <a:t>Pharmaceutical Options</a:t>
            </a:r>
            <a:br>
              <a:rPr lang="en-US" dirty="0"/>
            </a:br>
            <a:r>
              <a:rPr lang="en-US" dirty="0"/>
              <a:t>What about my patient with acute pain on </a:t>
            </a:r>
            <a:r>
              <a:rPr lang="en-US" dirty="0" smtClean="0"/>
              <a:t>OAT?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90563" y="2344488"/>
            <a:ext cx="7772400" cy="1701801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/>
            </a:r>
            <a:br>
              <a:rPr lang="en-US" sz="2200" dirty="0"/>
            </a:br>
            <a:r>
              <a:rPr lang="en-US" dirty="0"/>
              <a:t>Clinical Application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01BF28-E1BE-4FFE-8DA1-962F838F1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832">
        <p14:doors dir="vert"/>
      </p:transition>
    </mc:Choice>
    <mc:Fallback xmlns="">
      <p:transition spd="slow" advTm="98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Jim’s wife leaves for 2 weeks to visit with family</a:t>
            </a:r>
          </a:p>
          <a:p>
            <a:r>
              <a:rPr lang="en-US" dirty="0"/>
              <a:t>Jim takes the opportunity to indulge in a few beer</a:t>
            </a:r>
          </a:p>
          <a:p>
            <a:r>
              <a:rPr lang="en-US" dirty="0"/>
              <a:t>Unfortunately, while on a ladder, Jim falls and has an acute  </a:t>
            </a:r>
            <a:r>
              <a:rPr lang="en-US" dirty="0" err="1"/>
              <a:t>navicular</a:t>
            </a:r>
            <a:r>
              <a:rPr lang="en-US" dirty="0"/>
              <a:t> fracture for non operative management</a:t>
            </a:r>
          </a:p>
          <a:p>
            <a:r>
              <a:rPr lang="en-US" dirty="0"/>
              <a:t>He is having considerable pain, what do you do?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1: Jim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A069DC-1109-491B-9E0A-49DAF037F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4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00043">
        <p:checker/>
      </p:transition>
    </mc:Choice>
    <mc:Fallback xmlns="">
      <p:transition spd="slow" advTm="40004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Kathy is a 33 year old female</a:t>
            </a:r>
          </a:p>
          <a:p>
            <a:r>
              <a:rPr lang="en-US" dirty="0"/>
              <a:t>She has a positive family history of substance abuse</a:t>
            </a:r>
          </a:p>
          <a:p>
            <a:r>
              <a:rPr lang="en-US" dirty="0"/>
              <a:t>She herself has a long standing history of an opiate use disorder for which she is on 120 mg of methadone</a:t>
            </a:r>
          </a:p>
          <a:p>
            <a:r>
              <a:rPr lang="en-US" dirty="0"/>
              <a:t>She also has known </a:t>
            </a:r>
            <a:r>
              <a:rPr lang="en-US" dirty="0" err="1"/>
              <a:t>Crohn’s</a:t>
            </a:r>
            <a:r>
              <a:rPr lang="en-US" dirty="0"/>
              <a:t> Disease which is currently in remission</a:t>
            </a:r>
          </a:p>
          <a:p>
            <a:r>
              <a:rPr lang="en-US" dirty="0"/>
              <a:t>She is transferred your clinic with the following….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Kathy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A85923-19AF-428E-AA66-F26616BF2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90357"/>
      </p:ext>
    </p:extLst>
  </p:cSld>
  <p:clrMapOvr>
    <a:masterClrMapping/>
  </p:clrMapOvr>
  <p:transition spd="slow" advTm="1261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yoderma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3" b="37337"/>
          <a:stretch/>
        </p:blipFill>
        <p:spPr>
          <a:xfrm>
            <a:off x="788451" y="2658920"/>
            <a:ext cx="7408862" cy="399549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Pyoderma</a:t>
            </a:r>
            <a:r>
              <a:rPr lang="en-US" dirty="0"/>
              <a:t> </a:t>
            </a:r>
            <a:r>
              <a:rPr lang="en-US" dirty="0" err="1"/>
              <a:t>Gangrenosum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412733-2E19-4242-81DD-2658323F0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42750"/>
      </p:ext>
    </p:extLst>
  </p:cSld>
  <p:clrMapOvr>
    <a:masterClrMapping/>
  </p:clrMapOvr>
  <p:transition spd="slow" advTm="778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822742" y="2674938"/>
            <a:ext cx="7408862" cy="34512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Review definitions, pathophysiology, and classification of pain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Understand the epidemiology and management of chronic pain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Outline rational pharmaceutical options for pain management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Review current guidelines for pain with respect to patients with concurrent pain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Discuss management of pain for patients on </a:t>
            </a:r>
            <a:r>
              <a:rPr lang="en-US" dirty="0" smtClean="0"/>
              <a:t>OAT </a:t>
            </a:r>
            <a:r>
              <a:rPr lang="en-US" dirty="0"/>
              <a:t>with acute and chronic pain through case-based learning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1FBB77-6F00-4D27-8F35-BD1DFD3C5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1542">
        <p14:vortex dir="r"/>
      </p:transition>
    </mc:Choice>
    <mc:Fallback xmlns="">
      <p:transition spd="slow" advTm="31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Kathy presents in crisis</a:t>
            </a:r>
          </a:p>
          <a:p>
            <a:r>
              <a:rPr lang="en-US" dirty="0"/>
              <a:t>She is receiving Infliximab and prednisone and is being followed by a gastroenterologist as well as a dermatologist. She has had a poor response to therapy thus far</a:t>
            </a:r>
          </a:p>
          <a:p>
            <a:r>
              <a:rPr lang="en-US" dirty="0"/>
              <a:t>She is in pain. How do you proceed?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Kathy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8D7126-711D-409D-A9DB-FC8C73BB7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31689"/>
      </p:ext>
    </p:extLst>
  </p:cSld>
  <p:clrMapOvr>
    <a:masterClrMapping/>
  </p:clrMapOvr>
  <p:transition spd="slow" advTm="29815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5498" x="5032375" y="119063"/>
          <p14:tracePt t="295502" x="5110163" y="212725"/>
          <p14:tracePt t="295508" x="5237163" y="384175"/>
          <p14:tracePt t="295515" x="5416550" y="596900"/>
          <p14:tracePt t="295529" x="5775325" y="955675"/>
          <p14:tracePt t="295536" x="5902325" y="1125538"/>
          <p14:tracePt t="295545" x="6081713" y="1322388"/>
          <p14:tracePt t="295550" x="6303963" y="1509713"/>
          <p14:tracePt t="295560" x="6397625" y="1612900"/>
          <p14:tracePt t="295565" x="6508750" y="1722438"/>
          <p14:tracePt t="295571" x="6696075" y="1876425"/>
          <p14:tracePt t="295578" x="6815138" y="1944688"/>
          <p14:tracePt t="295586" x="6908800" y="1995488"/>
          <p14:tracePt t="295593" x="6994525" y="2030413"/>
          <p14:tracePt t="295598" x="7113588" y="2073275"/>
          <p14:tracePt t="295609" x="7224713" y="2098675"/>
          <p14:tracePt t="295613" x="7335838" y="2124075"/>
          <p14:tracePt t="295622" x="7421563" y="2132013"/>
          <p14:tracePt t="295626" x="7515225" y="2141538"/>
          <p14:tracePt t="295633" x="7599363" y="2149475"/>
          <p14:tracePt t="295642" x="7677150" y="2157413"/>
          <p14:tracePt t="295651" x="7727950" y="2166938"/>
          <p14:tracePt t="295653" x="7770813" y="2174875"/>
          <p14:tracePt t="295662" x="7796213" y="2174875"/>
          <p14:tracePt t="295667" x="7821613" y="2174875"/>
          <p14:tracePt t="295676" x="7847013" y="2174875"/>
          <p14:tracePt t="295681" x="7872413" y="2184400"/>
          <p14:tracePt t="295688" x="7907338" y="2184400"/>
          <p14:tracePt t="295695" x="7940675" y="2192338"/>
          <p14:tracePt t="295704" x="7983538" y="2200275"/>
          <p14:tracePt t="295714" x="8018463" y="2209800"/>
          <p14:tracePt t="295716" x="8077200" y="2217738"/>
          <p14:tracePt t="295726" x="8129588" y="2235200"/>
          <p14:tracePt t="295739" x="8266113" y="2268538"/>
          <p14:tracePt t="295745" x="8350250" y="2293938"/>
          <p14:tracePt t="295751" x="8350250" y="2303463"/>
          <p14:tracePt t="295760" x="8435975" y="2346325"/>
          <p14:tracePt t="295765" x="8453438" y="2354263"/>
          <p14:tracePt t="295772" x="8478838" y="2379663"/>
          <p14:tracePt t="295779" x="8486775" y="2397125"/>
          <p14:tracePt t="295786" x="8504238" y="2405063"/>
          <p14:tracePt t="295794" x="8512175" y="2422525"/>
          <p14:tracePt t="295800" x="8521700" y="2430463"/>
          <p14:tracePt t="295810" x="8521700" y="2447925"/>
          <p14:tracePt t="295816" x="8521700" y="2455863"/>
          <p14:tracePt t="295826" x="8521700" y="2465388"/>
          <p14:tracePt t="295834" x="8521700" y="2473325"/>
          <p14:tracePt t="295845" x="8521700" y="2482850"/>
          <p14:tracePt t="295848" x="8521700" y="2498725"/>
          <p14:tracePt t="295855" x="8521700" y="2508250"/>
          <p14:tracePt t="295862" x="8512175" y="2524125"/>
          <p14:tracePt t="295869" x="8512175" y="2551113"/>
          <p14:tracePt t="295877" x="8512175" y="2566988"/>
          <p14:tracePt t="295885" x="8512175" y="2592388"/>
          <p14:tracePt t="295899" x="8512175" y="2635250"/>
          <p14:tracePt t="295903" x="8521700" y="2660650"/>
          <p14:tracePt t="295911" x="8529638" y="2678113"/>
          <p14:tracePt t="295918" x="8555038" y="2703513"/>
          <p14:tracePt t="295926" x="8580438" y="2720975"/>
          <p14:tracePt t="295933" x="8623300" y="2746375"/>
          <p14:tracePt t="295939" x="8658225" y="2771775"/>
          <p14:tracePt t="295948" x="8709025" y="2797175"/>
          <p14:tracePt t="295952" x="8759825" y="2814638"/>
          <p14:tracePt t="295960" x="8769350" y="2814638"/>
          <p14:tracePt t="295976" x="8896350" y="2900363"/>
          <p14:tracePt t="295986" x="9007475" y="2986088"/>
          <p14:tracePt t="295994" x="9015413" y="2986088"/>
          <p14:tracePt t="296001" x="9083675" y="3036888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1900" dirty="0"/>
              <a:t>Appreciate the pain experience in the context of each individual patient</a:t>
            </a:r>
          </a:p>
          <a:p>
            <a:r>
              <a:rPr lang="en-US" sz="1900" dirty="0"/>
              <a:t>Manage expectations early and set realistic goals</a:t>
            </a:r>
          </a:p>
          <a:p>
            <a:r>
              <a:rPr lang="en-US" sz="1900" dirty="0"/>
              <a:t>Be aware of awakening the addiction circuitry and be ready to tighten treatment parameters for safety</a:t>
            </a:r>
          </a:p>
          <a:p>
            <a:r>
              <a:rPr lang="en-US" sz="1900" dirty="0"/>
              <a:t>More research is needed regarding sub-populations of patients with chronic pain </a:t>
            </a:r>
          </a:p>
          <a:p>
            <a:r>
              <a:rPr lang="en-US" sz="1900" dirty="0"/>
              <a:t>More research is needed regarding treatment of pain in patients with concurrent opiate use disorders</a:t>
            </a:r>
          </a:p>
          <a:p>
            <a:r>
              <a:rPr lang="en-US" sz="1900" dirty="0"/>
              <a:t>Return to first principles, understand the type (s) of pain that you are attempting to palliate, and then choose medications appropriately</a:t>
            </a:r>
          </a:p>
          <a:p>
            <a:endParaRPr lang="en-US" sz="1900" dirty="0"/>
          </a:p>
          <a:p>
            <a:endParaRPr lang="en-US" sz="19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7CF4D1-6F51-48E3-BA40-DD9FA6713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56124"/>
      </p:ext>
    </p:extLst>
  </p:cSld>
  <p:clrMapOvr>
    <a:masterClrMapping/>
  </p:clrMapOvr>
  <p:transition spd="slow" advTm="11204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552100"/>
            <a:ext cx="7408333" cy="3886799"/>
          </a:xfrm>
        </p:spPr>
        <p:txBody>
          <a:bodyPr>
            <a:normAutofit fontScale="32500" lnSpcReduction="20000"/>
          </a:bodyPr>
          <a:lstStyle/>
          <a:p>
            <a:r>
              <a:rPr lang="en-US" sz="2900" dirty="0">
                <a:hlinkClick r:id="rId5"/>
              </a:rPr>
              <a:t>http://www.iasp-pain.org/</a:t>
            </a:r>
            <a:endParaRPr lang="en-US" sz="2900" dirty="0"/>
          </a:p>
          <a:p>
            <a:r>
              <a:rPr lang="en-US" sz="2900" dirty="0"/>
              <a:t>College of Physicians and Surgeons of Manitoba 2015. Manitoba Methadone and Buprenorphine Maintenance: Recommended Practice. </a:t>
            </a:r>
          </a:p>
          <a:p>
            <a:r>
              <a:rPr lang="en-US" sz="2900" dirty="0"/>
              <a:t>College of Physicians and Surgeons of Ontario 2011. Methadone Maintenance and Treatment Program: Standards and Clinical Guidelines.</a:t>
            </a:r>
          </a:p>
          <a:p>
            <a:r>
              <a:rPr lang="en-US" sz="2900" dirty="0"/>
              <a:t>Center for Addictions and Mental Health 2011. Buprenorphine/Naloxone for Opioid Dependence: Clinical Practice Guidelines.</a:t>
            </a:r>
          </a:p>
          <a:p>
            <a:r>
              <a:rPr lang="en-US" sz="2900" dirty="0"/>
              <a:t>Greenwald MK et al. Buprenorphine maintenance and mu-opioid receptor availability in the treatment of opioid use </a:t>
            </a:r>
            <a:r>
              <a:rPr lang="en-US" sz="2900" dirty="0" err="1"/>
              <a:t>disorder:implications</a:t>
            </a:r>
            <a:r>
              <a:rPr lang="en-US" sz="2900" dirty="0"/>
              <a:t> for clinical use and policy.  Drug Alcohol Depend. 2014 Nov 1; 0: 1-11.</a:t>
            </a:r>
          </a:p>
          <a:p>
            <a:r>
              <a:rPr lang="en-US" sz="2900" dirty="0"/>
              <a:t>National Opioid Use Guideline Group 2010. Canadian Guideline for Safe and Effective use of Opioids for Chronic Non Cancer Pain</a:t>
            </a:r>
          </a:p>
          <a:p>
            <a:r>
              <a:rPr lang="en-US" sz="2900" dirty="0"/>
              <a:t>Crewe K.R. et al. Clinical </a:t>
            </a:r>
            <a:r>
              <a:rPr lang="en-US" sz="2900" dirty="0" err="1"/>
              <a:t>Pharmacogenetics</a:t>
            </a:r>
            <a:r>
              <a:rPr lang="en-US" sz="2900" dirty="0"/>
              <a:t> Implementation Consortium guideline for cytochrome P450 2D6 genotype and codeine therapy; 2014 update. Clinical pharmacology and therapeutics. 2014; 95:376-382.</a:t>
            </a:r>
          </a:p>
          <a:p>
            <a:r>
              <a:rPr lang="en-US" sz="2900" dirty="0" err="1"/>
              <a:t>Rosenblum</a:t>
            </a:r>
            <a:r>
              <a:rPr lang="en-US" sz="2900" dirty="0"/>
              <a:t>, A. et al. Prevalence and Characteristics of Chronic Pain among Chemically Dependent Patients in Methadone Maintenance and Residential Treatment Facilities. JAMA. 2003; 289: 2370-2378.</a:t>
            </a:r>
          </a:p>
          <a:p>
            <a:r>
              <a:rPr lang="en-US" sz="2900" dirty="0"/>
              <a:t>Katz, J. Chronic Pain, Psychopathology, and DSM-V Somatic Symptom Disorder. Can J Psych. 2015; 60 (4): 160-167. </a:t>
            </a:r>
          </a:p>
          <a:p>
            <a:r>
              <a:rPr lang="en-US" sz="2900" dirty="0"/>
              <a:t>Moulin, DE. Pharmacological management of chronic neuropathic pain: revised consensus statement from the Canadian Pain Society. Pain Res </a:t>
            </a:r>
            <a:r>
              <a:rPr lang="en-US" sz="2900" dirty="0" err="1"/>
              <a:t>Manag</a:t>
            </a:r>
            <a:r>
              <a:rPr lang="en-US" sz="2900" dirty="0"/>
              <a:t>; 2014: 328-335.</a:t>
            </a:r>
          </a:p>
          <a:p>
            <a:r>
              <a:rPr lang="en-US" sz="2900" dirty="0"/>
              <a:t>Moulin, DE. Chronic Pain in Canada – Prevalence, treatment, impact and the role of opioid analgesia . Pain Res and </a:t>
            </a:r>
            <a:r>
              <a:rPr lang="en-US" sz="2900" dirty="0" err="1"/>
              <a:t>Manag</a:t>
            </a:r>
            <a:r>
              <a:rPr lang="en-US" sz="2900" dirty="0"/>
              <a:t>; 2002: 179-184.</a:t>
            </a:r>
          </a:p>
          <a:p>
            <a:r>
              <a:rPr lang="en-US" sz="2900" dirty="0"/>
              <a:t>Turk D et al. Treatment of chronic non-cancer pain. Lancet. 2011; 377: 2265-35.</a:t>
            </a:r>
          </a:p>
          <a:p>
            <a:r>
              <a:rPr lang="en-US" sz="2900" dirty="0"/>
              <a:t>Volpe DA et al. Uniform assessment and ranking of opioid Mu receptor binding constants for selected opioid drugs. Regulatory Toxicology and Pharmacology 59 (2011) 385-390.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AA0461-54C8-46DA-BF4C-FBDB055BB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0465"/>
      </p:ext>
    </p:extLst>
  </p:cSld>
  <p:clrMapOvr>
    <a:masterClrMapping/>
  </p:clrMapOvr>
  <p:transition spd="slow" advTm="969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36" x="8921750" y="3446463"/>
          <p14:tracePt t="6541" x="8828088" y="3462338"/>
          <p14:tracePt t="6548" x="8683625" y="3479800"/>
          <p14:tracePt t="6554" x="8555038" y="3505200"/>
          <p14:tracePt t="6568" x="8461375" y="3522663"/>
          <p14:tracePt t="6571" x="8342313" y="3530600"/>
          <p14:tracePt t="6579" x="8197850" y="3548063"/>
          <p14:tracePt t="6582" x="8043863" y="3573463"/>
          <p14:tracePt t="6589" x="7940675" y="3573463"/>
          <p14:tracePt t="6598" x="7788275" y="3573463"/>
          <p14:tracePt t="6603" x="7659688" y="3573463"/>
          <p14:tracePt t="6614" x="7558088" y="3573463"/>
          <p14:tracePt t="6617" x="7480300" y="3565525"/>
          <p14:tracePt t="6623" x="7369175" y="3540125"/>
          <p14:tracePt t="6631" x="7285038" y="3505200"/>
          <p14:tracePt t="6637" x="7199313" y="3462338"/>
          <p14:tracePt t="6645" x="7131050" y="3429000"/>
          <p14:tracePt t="6651" x="7080250" y="3386138"/>
          <p14:tracePt t="6661" x="7019925" y="3335338"/>
          <p14:tracePt t="6667" x="6934200" y="3284538"/>
          <p14:tracePt t="6672" x="6883400" y="3241675"/>
          <p14:tracePt t="6681" x="6815138" y="3181350"/>
          <p14:tracePt t="6686" x="6721475" y="3070225"/>
          <p14:tracePt t="6697" x="6670675" y="2968625"/>
          <p14:tracePt t="6704" x="6627813" y="2890838"/>
          <p14:tracePt t="6708" x="6592888" y="2806700"/>
          <p14:tracePt t="6718" x="6584950" y="2644775"/>
          <p14:tracePt t="6721" x="6584950" y="2414588"/>
          <p14:tracePt t="6728" x="6610350" y="2293938"/>
          <p14:tracePt t="6735" x="6678613" y="2047875"/>
          <p14:tracePt t="6742" x="6764338" y="1808163"/>
          <p14:tracePt t="6751" x="6815138" y="1697038"/>
          <p14:tracePt t="6755" x="6908800" y="1509713"/>
          <p14:tracePt t="6762" x="7002463" y="1287463"/>
          <p14:tracePt t="6769" x="7027863" y="1219200"/>
          <p14:tracePt t="6779" x="7062788" y="1143000"/>
          <p14:tracePt t="6785" x="7096125" y="1074738"/>
          <p14:tracePt t="6790" x="7113588" y="989013"/>
          <p14:tracePt t="6799" x="7138988" y="895350"/>
          <p14:tracePt t="6804" x="7164388" y="852488"/>
          <p14:tracePt t="6813" x="7181850" y="801688"/>
          <p14:tracePt t="6819" x="7199313" y="776288"/>
          <p14:tracePt t="6827" x="7242175" y="715963"/>
          <p14:tracePt t="6831" x="7300913" y="665163"/>
          <p14:tracePt t="6838" x="7404100" y="588963"/>
          <p14:tracePt t="6846" x="7412038" y="571500"/>
          <p14:tracePt t="6852" x="7727950" y="366713"/>
          <p14:tracePt t="6868" x="8274050" y="204788"/>
          <p14:tracePt t="6880" x="8632825" y="169863"/>
          <p14:tracePt t="7270" x="8589963" y="153988"/>
          <p14:tracePt t="7278" x="8555038" y="144463"/>
          <p14:tracePt t="7285" x="8512175" y="128588"/>
          <p14:tracePt t="7291" x="8486775" y="101600"/>
          <p14:tracePt t="7296" x="8435975" y="85725"/>
          <p14:tracePt t="7306" x="8393113" y="68263"/>
          <p14:tracePt t="7309" x="8334375" y="42863"/>
          <p14:tracePt t="7317" x="8281988" y="25400"/>
          <p14:tracePt t="7325" x="8213725" y="17463"/>
          <p14:tracePt t="7330" x="8170863" y="7938"/>
          <p14:tracePt t="7338" x="8129588" y="0"/>
          <p14:tracePt t="8412" x="2678113" y="119063"/>
          <p14:tracePt t="8419" x="2516188" y="153988"/>
          <p14:tracePt t="8428" x="2439988" y="161925"/>
          <p14:tracePt t="8432" x="2422525" y="161925"/>
          <p14:tracePt t="8447" x="2414588" y="161925"/>
          <p14:tracePt t="8738" x="2184400" y="161925"/>
          <p14:tracePt t="8744" x="2055813" y="179388"/>
          <p14:tracePt t="8751" x="1585913" y="196850"/>
          <p14:tracePt t="8761" x="1476375" y="212725"/>
          <p14:tracePt t="8767" x="1185863" y="222250"/>
          <p14:tracePt t="8772" x="1014413" y="230188"/>
          <p14:tracePt t="8781" x="912813" y="230188"/>
          <p14:tracePt t="8786" x="784225" y="222250"/>
          <p14:tracePt t="8794" x="682625" y="204788"/>
          <p14:tracePt t="8801" x="596900" y="187325"/>
          <p14:tracePt t="8807" x="563563" y="179388"/>
          <p14:tracePt t="8817" x="546100" y="161925"/>
          <p14:tracePt t="8820" x="511175" y="136525"/>
          <p14:tracePt t="8831" x="485775" y="76200"/>
          <p14:tracePt t="8835" x="469900" y="2540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???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92571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52 year old male</a:t>
            </a:r>
          </a:p>
          <a:p>
            <a:r>
              <a:rPr lang="en-US" dirty="0"/>
              <a:t>Long standing history of alcohol use disorder</a:t>
            </a:r>
          </a:p>
          <a:p>
            <a:r>
              <a:rPr lang="en-US" dirty="0"/>
              <a:t>Introduced to opiates via his wife</a:t>
            </a:r>
          </a:p>
          <a:p>
            <a:r>
              <a:rPr lang="en-US" dirty="0"/>
              <a:t>Stabilized on buprenorphine/naloxone for a few years with a few minor relapses only</a:t>
            </a:r>
          </a:p>
          <a:p>
            <a:r>
              <a:rPr lang="en-US" dirty="0"/>
              <a:t>No other medical history or medications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1: Jim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01ED95-FAE2-4835-9FAE-48E59EDA1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1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9808">
        <p:checker/>
      </p:transition>
    </mc:Choice>
    <mc:Fallback xmlns="">
      <p:transition spd="slow" advTm="3980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Jim’s wife leaves for 2 weeks to visit with family</a:t>
            </a:r>
          </a:p>
          <a:p>
            <a:r>
              <a:rPr lang="en-US" dirty="0"/>
              <a:t>Jim takes the opportunity to indulge in a few beer</a:t>
            </a:r>
          </a:p>
          <a:p>
            <a:r>
              <a:rPr lang="en-US" dirty="0"/>
              <a:t>Unfortunately, while on a ladder, Jim falls and has an acute  </a:t>
            </a:r>
            <a:r>
              <a:rPr lang="en-US" dirty="0" err="1"/>
              <a:t>navicular</a:t>
            </a:r>
            <a:r>
              <a:rPr lang="en-US" dirty="0"/>
              <a:t> fracture for non operative management</a:t>
            </a:r>
          </a:p>
          <a:p>
            <a:r>
              <a:rPr lang="en-US" dirty="0"/>
              <a:t>He is having considerable pain, what do you do?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1: Jim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53EC20-F8D4-4706-80C2-642312DAA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5211">
        <p:checker/>
      </p:transition>
    </mc:Choice>
    <mc:Fallback xmlns="">
      <p:transition spd="slow" advTm="3521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Kathy is a 33 year old female</a:t>
            </a:r>
          </a:p>
          <a:p>
            <a:r>
              <a:rPr lang="en-US" dirty="0"/>
              <a:t>She has a positive family history of substance abuse</a:t>
            </a:r>
          </a:p>
          <a:p>
            <a:r>
              <a:rPr lang="en-US" dirty="0"/>
              <a:t>She herself has a long standing history of an opiate use disorder for which she is on 120 mg of methadone</a:t>
            </a:r>
          </a:p>
          <a:p>
            <a:r>
              <a:rPr lang="en-US" dirty="0"/>
              <a:t>She also has known </a:t>
            </a:r>
            <a:r>
              <a:rPr lang="en-US" dirty="0" err="1"/>
              <a:t>Crohn’s</a:t>
            </a:r>
            <a:r>
              <a:rPr lang="en-US" dirty="0"/>
              <a:t> Disease which is currently in remission</a:t>
            </a:r>
          </a:p>
          <a:p>
            <a:r>
              <a:rPr lang="en-US" dirty="0"/>
              <a:t>She is transferred your clinic with the following….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Kathy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D0B710-DA58-4235-8DDD-0362D19EF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28343"/>
      </p:ext>
    </p:extLst>
  </p:cSld>
  <p:clrMapOvr>
    <a:masterClrMapping/>
  </p:clrMapOvr>
  <p:transition spd="slow" advTm="2815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yoderma.jp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3" b="37337"/>
          <a:stretch/>
        </p:blipFill>
        <p:spPr>
          <a:xfrm>
            <a:off x="788451" y="2658920"/>
            <a:ext cx="7408862" cy="399549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Pyoderma</a:t>
            </a:r>
            <a:r>
              <a:rPr lang="en-US" dirty="0"/>
              <a:t> </a:t>
            </a:r>
            <a:r>
              <a:rPr lang="en-US" dirty="0" err="1"/>
              <a:t>Gangrenosum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E084C1-8A4B-44F8-92BC-EFF86A6937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565025"/>
      </p:ext>
    </p:extLst>
  </p:cSld>
  <p:clrMapOvr>
    <a:masterClrMapping/>
  </p:clrMapOvr>
  <p:transition spd="slow" advTm="1250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Kathy presents in crisis</a:t>
            </a:r>
          </a:p>
          <a:p>
            <a:r>
              <a:rPr lang="en-US" dirty="0"/>
              <a:t>She is receiving Infliximab and prednisone and is being followed by a gastroenterologist as well as a dermatologist. She has had a poor response to therapy thus far</a:t>
            </a:r>
          </a:p>
          <a:p>
            <a:r>
              <a:rPr lang="en-US" dirty="0"/>
              <a:t>She is in pain. How do you proceed?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2: Kathy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9097F3-96F6-4C4E-B04D-FBD5CE80E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06791"/>
      </p:ext>
    </p:extLst>
  </p:cSld>
  <p:clrMapOvr>
    <a:masterClrMapping/>
  </p:clrMapOvr>
  <p:transition spd="slow" advTm="2316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0032" y="1849406"/>
            <a:ext cx="7772400" cy="1913444"/>
          </a:xfrm>
        </p:spPr>
        <p:txBody>
          <a:bodyPr>
            <a:normAutofit fontScale="90000"/>
          </a:bodyPr>
          <a:lstStyle/>
          <a:p>
            <a:r>
              <a:rPr lang="en-US" dirty="0"/>
              <a:t>Pain Overview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44698" y="1995347"/>
            <a:ext cx="6417734" cy="93980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5C50B0-C3DA-4BF8-82B8-1B6EA0D45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0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2">
        <p14:ferris dir="l"/>
      </p:transition>
    </mc:Choice>
    <mc:Fallback xmlns="">
      <p:transition spd="slow" advTm="50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1|5.1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6.5|8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58.7|51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5287</TotalTime>
  <Words>1405</Words>
  <Application>Microsoft Office PowerPoint</Application>
  <PresentationFormat>On-screen Show (4:3)</PresentationFormat>
  <Paragraphs>165</Paragraphs>
  <Slides>33</Slides>
  <Notes>4</Notes>
  <HiddenSlides>0</HiddenSlides>
  <MMClips>32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Book Antiqua</vt:lpstr>
      <vt:lpstr>Calibri</vt:lpstr>
      <vt:lpstr>Candara</vt:lpstr>
      <vt:lpstr>Century Gothic</vt:lpstr>
      <vt:lpstr>Symbol</vt:lpstr>
      <vt:lpstr>Waveform</vt:lpstr>
      <vt:lpstr>Opioid Agonist Therapy 101:  An Introduction to Clinical Practice Workshop </vt:lpstr>
      <vt:lpstr>Faculty/Presenter Disclosure</vt:lpstr>
      <vt:lpstr>Learning Objectives</vt:lpstr>
      <vt:lpstr>Case 1: Jim</vt:lpstr>
      <vt:lpstr>Case 1: Jim</vt:lpstr>
      <vt:lpstr>Case 2: Kathy</vt:lpstr>
      <vt:lpstr>Pyoderma Gangrenosum</vt:lpstr>
      <vt:lpstr>Case 2: Kathy</vt:lpstr>
      <vt:lpstr>Pain Overview   </vt:lpstr>
      <vt:lpstr>Definitions</vt:lpstr>
      <vt:lpstr>A picture is worth……</vt:lpstr>
      <vt:lpstr>Classification of Pain</vt:lpstr>
      <vt:lpstr>Pain Overview   Treatment   </vt:lpstr>
      <vt:lpstr>Goals of Pain Management</vt:lpstr>
      <vt:lpstr>Acute Nociceptive/Perioperative Pain</vt:lpstr>
      <vt:lpstr>PowerPoint Presentation</vt:lpstr>
      <vt:lpstr>PowerPoint Presentation</vt:lpstr>
      <vt:lpstr>2017 Canadian Guidelines for Chronic Non Cancer Pain (CNPC)</vt:lpstr>
      <vt:lpstr>2017 Canadian Guidelines for CNCP</vt:lpstr>
      <vt:lpstr>2017 Canadian Guidelines for CNCP</vt:lpstr>
      <vt:lpstr>But what about the methadone/buprenorphine?</vt:lpstr>
      <vt:lpstr>Buprenorphine hmmm…</vt:lpstr>
      <vt:lpstr>PowerPoint Presentation</vt:lpstr>
      <vt:lpstr>PowerPoint Presentation</vt:lpstr>
      <vt:lpstr>Other considerations</vt:lpstr>
      <vt:lpstr> Clinical Application  </vt:lpstr>
      <vt:lpstr>Case 1: Jim</vt:lpstr>
      <vt:lpstr>Case 2: Kathy</vt:lpstr>
      <vt:lpstr>Pyoderma Gangrenosum</vt:lpstr>
      <vt:lpstr>Case 2: Kathy</vt:lpstr>
      <vt:lpstr>Take Home Messages</vt:lpstr>
      <vt:lpstr>References</vt:lpstr>
      <vt:lpstr>Questions 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Opiate Replacement Therapy: Managing Acute and Chronic Pain</dc:title>
  <dc:creator>Kulvir Badesha</dc:creator>
  <cp:lastModifiedBy>Ana Mullen</cp:lastModifiedBy>
  <cp:revision>154</cp:revision>
  <dcterms:created xsi:type="dcterms:W3CDTF">2016-11-19T22:18:24Z</dcterms:created>
  <dcterms:modified xsi:type="dcterms:W3CDTF">2020-12-09T16:09:03Z</dcterms:modified>
</cp:coreProperties>
</file>