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3.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18.xml" ContentType="application/vnd.openxmlformats-officedocument.presentationml.notesSlide+xml"/>
  <Override PartName="/ppt/charts/chart4.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680" r:id="rId6"/>
    <p:sldMasterId id="2147483698" r:id="rId7"/>
    <p:sldMasterId id="2147483718" r:id="rId8"/>
  </p:sldMasterIdLst>
  <p:notesMasterIdLst>
    <p:notesMasterId r:id="rId64"/>
  </p:notesMasterIdLst>
  <p:sldIdLst>
    <p:sldId id="8511" r:id="rId9"/>
    <p:sldId id="2147469026" r:id="rId10"/>
    <p:sldId id="2147469027" r:id="rId11"/>
    <p:sldId id="2147468884" r:id="rId12"/>
    <p:sldId id="2147469114" r:id="rId13"/>
    <p:sldId id="2147469110" r:id="rId14"/>
    <p:sldId id="2147469048" r:id="rId15"/>
    <p:sldId id="2147469029" r:id="rId16"/>
    <p:sldId id="2147469102" r:id="rId17"/>
    <p:sldId id="2147468945" r:id="rId18"/>
    <p:sldId id="2147468947" r:id="rId19"/>
    <p:sldId id="2147469030" r:id="rId20"/>
    <p:sldId id="2147469116" r:id="rId21"/>
    <p:sldId id="2147469051" r:id="rId22"/>
    <p:sldId id="2147469054" r:id="rId23"/>
    <p:sldId id="2147469023" r:id="rId24"/>
    <p:sldId id="2147469112" r:id="rId25"/>
    <p:sldId id="2147469092" r:id="rId26"/>
    <p:sldId id="2147469090" r:id="rId27"/>
    <p:sldId id="2147468955" r:id="rId28"/>
    <p:sldId id="2147469093" r:id="rId29"/>
    <p:sldId id="2147469094" r:id="rId30"/>
    <p:sldId id="2147469044" r:id="rId31"/>
    <p:sldId id="2147469058" r:id="rId32"/>
    <p:sldId id="2147469095" r:id="rId33"/>
    <p:sldId id="2147469096" r:id="rId34"/>
    <p:sldId id="2147468972" r:id="rId35"/>
    <p:sldId id="2147469104" r:id="rId36"/>
    <p:sldId id="2147469098" r:id="rId37"/>
    <p:sldId id="2147469097" r:id="rId38"/>
    <p:sldId id="2147469109" r:id="rId39"/>
    <p:sldId id="1816" r:id="rId40"/>
    <p:sldId id="1817" r:id="rId41"/>
    <p:sldId id="2147469108" r:id="rId42"/>
    <p:sldId id="2147469106" r:id="rId43"/>
    <p:sldId id="2147469001" r:id="rId44"/>
    <p:sldId id="2147469046" r:id="rId45"/>
    <p:sldId id="2147468995" r:id="rId46"/>
    <p:sldId id="2147469077" r:id="rId47"/>
    <p:sldId id="2147468976" r:id="rId48"/>
    <p:sldId id="2147469009" r:id="rId49"/>
    <p:sldId id="2147469010" r:id="rId50"/>
    <p:sldId id="2147469079" r:id="rId51"/>
    <p:sldId id="2147469080" r:id="rId52"/>
    <p:sldId id="2147469113" r:id="rId53"/>
    <p:sldId id="2147469011" r:id="rId54"/>
    <p:sldId id="2147469082" r:id="rId55"/>
    <p:sldId id="2147468982" r:id="rId56"/>
    <p:sldId id="2147469012" r:id="rId57"/>
    <p:sldId id="2147469083" r:id="rId58"/>
    <p:sldId id="2147469087" r:id="rId59"/>
    <p:sldId id="2147469085" r:id="rId60"/>
    <p:sldId id="2147469100" r:id="rId61"/>
    <p:sldId id="2147469008" r:id="rId62"/>
    <p:sldId id="2147469107" r:id="rId6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D74174F-2640-0BD4-A03B-5827E3F5C682}" name="Babak, Elena (MC2202)" initials="BE(" userId="S::knlm941@astrazeneca.net::a8ac1605-f121-422c-976e-a7602c62032e" providerId="AD"/>
  <p188:author id="{1629F88F-42C6-F6E5-BA6B-5F995CB8440B}" name="Searle, Gavin (MC0001)" initials="SG(" userId="S::knnb848@astrazeneca.net::4e5ab65d-468b-422b-9b8b-c325caf7eb99"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0EE5D9-3D51-4128-8759-A719250AC871}" v="2" dt="2023-04-17T18:06:30.227"/>
    <p1510:client id="{22AE9F4F-D7D7-4D66-A155-78A545F32832}" v="7" dt="2023-06-14T14:22:54.183"/>
    <p1510:client id="{F18F0656-DD68-400B-AD17-5F3301C21A0F}" v="1" dt="2023-07-19T20:36:02.6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70221" autoAdjust="0"/>
  </p:normalViewPr>
  <p:slideViewPr>
    <p:cSldViewPr snapToGrid="0">
      <p:cViewPr varScale="1">
        <p:scale>
          <a:sx n="57" d="100"/>
          <a:sy n="57" d="100"/>
        </p:scale>
        <p:origin x="864" y="43"/>
      </p:cViewPr>
      <p:guideLst/>
    </p:cSldViewPr>
  </p:slideViewPr>
  <p:notesTextViewPr>
    <p:cViewPr>
      <p:scale>
        <a:sx n="1" d="1"/>
        <a:sy n="1" d="1"/>
      </p:scale>
      <p:origin x="0" y="0"/>
    </p:cViewPr>
  </p:notesTextViewPr>
  <p:notesViewPr>
    <p:cSldViewPr snapToGrid="0">
      <p:cViewPr varScale="1">
        <p:scale>
          <a:sx n="88" d="100"/>
          <a:sy n="88" d="100"/>
        </p:scale>
        <p:origin x="4128" y="96"/>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8.xml"/><Relationship Id="rId21" Type="http://schemas.openxmlformats.org/officeDocument/2006/relationships/slide" Target="slides/slide13.xml"/><Relationship Id="rId42" Type="http://schemas.openxmlformats.org/officeDocument/2006/relationships/slide" Target="slides/slide34.xml"/><Relationship Id="rId47" Type="http://schemas.openxmlformats.org/officeDocument/2006/relationships/slide" Target="slides/slide39.xml"/><Relationship Id="rId63" Type="http://schemas.openxmlformats.org/officeDocument/2006/relationships/slide" Target="slides/slide55.xml"/><Relationship Id="rId68" Type="http://schemas.openxmlformats.org/officeDocument/2006/relationships/tableStyles" Target="tableStyles.xml"/><Relationship Id="rId7" Type="http://schemas.openxmlformats.org/officeDocument/2006/relationships/slideMaster" Target="slideMasters/slideMaster3.xml"/><Relationship Id="rId71"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8.xml"/><Relationship Id="rId29" Type="http://schemas.openxmlformats.org/officeDocument/2006/relationships/slide" Target="slides/slide21.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slide" Target="slides/slide45.xml"/><Relationship Id="rId58" Type="http://schemas.openxmlformats.org/officeDocument/2006/relationships/slide" Target="slides/slide50.xml"/><Relationship Id="rId66" Type="http://schemas.openxmlformats.org/officeDocument/2006/relationships/viewProps" Target="viewProps.xml"/><Relationship Id="rId5" Type="http://schemas.openxmlformats.org/officeDocument/2006/relationships/slideMaster" Target="slideMasters/slideMaster1.xml"/><Relationship Id="rId61" Type="http://schemas.openxmlformats.org/officeDocument/2006/relationships/slide" Target="slides/slide53.xml"/><Relationship Id="rId19" Type="http://schemas.openxmlformats.org/officeDocument/2006/relationships/slide" Target="slides/slide1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slide" Target="slides/slide48.xml"/><Relationship Id="rId64" Type="http://schemas.openxmlformats.org/officeDocument/2006/relationships/notesMaster" Target="notesMasters/notesMaster1.xml"/><Relationship Id="rId69" Type="http://schemas.microsoft.com/office/2016/11/relationships/changesInfo" Target="changesInfos/changesInfo1.xml"/><Relationship Id="rId8" Type="http://schemas.openxmlformats.org/officeDocument/2006/relationships/slideMaster" Target="slideMasters/slideMaster4.xml"/><Relationship Id="rId51" Type="http://schemas.openxmlformats.org/officeDocument/2006/relationships/slide" Target="slides/slide43.xml"/><Relationship Id="rId3" Type="http://schemas.openxmlformats.org/officeDocument/2006/relationships/customXml" Target="../customXml/item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slide" Target="slides/slide51.xml"/><Relationship Id="rId67" Type="http://schemas.openxmlformats.org/officeDocument/2006/relationships/theme" Target="theme/theme1.xml"/><Relationship Id="rId20" Type="http://schemas.openxmlformats.org/officeDocument/2006/relationships/slide" Target="slides/slide12.xml"/><Relationship Id="rId41" Type="http://schemas.openxmlformats.org/officeDocument/2006/relationships/slide" Target="slides/slide33.xml"/><Relationship Id="rId54" Type="http://schemas.openxmlformats.org/officeDocument/2006/relationships/slide" Target="slides/slide46.xml"/><Relationship Id="rId62" Type="http://schemas.openxmlformats.org/officeDocument/2006/relationships/slide" Target="slides/slide54.xml"/><Relationship Id="rId7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slide" Target="slides/slide49.xml"/><Relationship Id="rId10" Type="http://schemas.openxmlformats.org/officeDocument/2006/relationships/slide" Target="slides/slide2.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slide" Target="slides/slide52.xml"/><Relationship Id="rId65"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1.xml"/><Relationship Id="rId13" Type="http://schemas.openxmlformats.org/officeDocument/2006/relationships/slide" Target="slides/slide5.xml"/><Relationship Id="rId18" Type="http://schemas.openxmlformats.org/officeDocument/2006/relationships/slide" Target="slides/slide10.xml"/><Relationship Id="rId39" Type="http://schemas.openxmlformats.org/officeDocument/2006/relationships/slide" Target="slides/slide31.xml"/><Relationship Id="rId34" Type="http://schemas.openxmlformats.org/officeDocument/2006/relationships/slide" Target="slides/slide26.xml"/><Relationship Id="rId50" Type="http://schemas.openxmlformats.org/officeDocument/2006/relationships/slide" Target="slides/slide42.xml"/><Relationship Id="rId55" Type="http://schemas.openxmlformats.org/officeDocument/2006/relationships/slide" Target="slides/slide4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arle, Gavin (MC0001)" userId="4e5ab65d-468b-422b-9b8b-c325caf7eb99" providerId="ADAL" clId="{140EE5D9-3D51-4128-8759-A719250AC871}"/>
    <pc:docChg chg="custSel modSld">
      <pc:chgData name="Searle, Gavin (MC0001)" userId="4e5ab65d-468b-422b-9b8b-c325caf7eb99" providerId="ADAL" clId="{140EE5D9-3D51-4128-8759-A719250AC871}" dt="2023-04-17T18:09:55.029" v="13"/>
      <pc:docMkLst>
        <pc:docMk/>
      </pc:docMkLst>
      <pc:sldChg chg="addCm modCm">
        <pc:chgData name="Searle, Gavin (MC0001)" userId="4e5ab65d-468b-422b-9b8b-c325caf7eb99" providerId="ADAL" clId="{140EE5D9-3D51-4128-8759-A719250AC871}" dt="2023-04-17T18:09:55.029" v="13"/>
        <pc:sldMkLst>
          <pc:docMk/>
          <pc:sldMk cId="263270356" sldId="8511"/>
        </pc:sldMkLst>
      </pc:sldChg>
      <pc:sldChg chg="modSp mod addCm modCm">
        <pc:chgData name="Searle, Gavin (MC0001)" userId="4e5ab65d-468b-422b-9b8b-c325caf7eb99" providerId="ADAL" clId="{140EE5D9-3D51-4128-8759-A719250AC871}" dt="2023-04-17T18:09:12.560" v="11"/>
        <pc:sldMkLst>
          <pc:docMk/>
          <pc:sldMk cId="2925185149" sldId="2147469001"/>
        </pc:sldMkLst>
        <pc:graphicFrameChg chg="modGraphic">
          <ac:chgData name="Searle, Gavin (MC0001)" userId="4e5ab65d-468b-422b-9b8b-c325caf7eb99" providerId="ADAL" clId="{140EE5D9-3D51-4128-8759-A719250AC871}" dt="2023-04-04T16:23:20.041" v="3" actId="313"/>
          <ac:graphicFrameMkLst>
            <pc:docMk/>
            <pc:sldMk cId="2925185149" sldId="2147469001"/>
            <ac:graphicFrameMk id="9" creationId="{40844EF8-DFF1-4009-B455-6E0C4082E759}"/>
          </ac:graphicFrameMkLst>
        </pc:graphicFrameChg>
      </pc:sldChg>
      <pc:sldChg chg="addCm modCm">
        <pc:chgData name="Searle, Gavin (MC0001)" userId="4e5ab65d-468b-422b-9b8b-c325caf7eb99" providerId="ADAL" clId="{140EE5D9-3D51-4128-8759-A719250AC871}" dt="2023-04-17T18:09:32.309" v="12"/>
        <pc:sldMkLst>
          <pc:docMk/>
          <pc:sldMk cId="1902092149" sldId="2147469085"/>
        </pc:sldMkLst>
      </pc:sldChg>
      <pc:sldChg chg="addCm modCm">
        <pc:chgData name="Searle, Gavin (MC0001)" userId="4e5ab65d-468b-422b-9b8b-c325caf7eb99" providerId="ADAL" clId="{140EE5D9-3D51-4128-8759-A719250AC871}" dt="2023-04-17T18:07:08.673" v="8"/>
        <pc:sldMkLst>
          <pc:docMk/>
          <pc:sldMk cId="2294282899" sldId="2147469090"/>
        </pc:sldMkLst>
      </pc:sldChg>
      <pc:sldChg chg="addCm modCm">
        <pc:chgData name="Searle, Gavin (MC0001)" userId="4e5ab65d-468b-422b-9b8b-c325caf7eb99" providerId="ADAL" clId="{140EE5D9-3D51-4128-8759-A719250AC871}" dt="2023-04-17T18:08:36.647" v="9"/>
        <pc:sldMkLst>
          <pc:docMk/>
          <pc:sldMk cId="1130515453" sldId="2147469093"/>
        </pc:sldMkLst>
      </pc:sldChg>
      <pc:sldChg chg="addCm modCm">
        <pc:chgData name="Searle, Gavin (MC0001)" userId="4e5ab65d-468b-422b-9b8b-c325caf7eb99" providerId="ADAL" clId="{140EE5D9-3D51-4128-8759-A719250AC871}" dt="2023-04-17T18:09:00.059" v="10"/>
        <pc:sldMkLst>
          <pc:docMk/>
          <pc:sldMk cId="787254332" sldId="2147469095"/>
        </pc:sldMkLst>
      </pc:sldChg>
    </pc:docChg>
  </pc:docChgLst>
  <pc:docChgLst>
    <pc:chgData name="Babak, Elena (MC2202)" userId="a8ac1605-f121-422c-976e-a7602c62032e" providerId="ADAL" clId="{27BBAB78-6A2D-417B-A8CC-D802CE6EE70B}"/>
    <pc:docChg chg="">
      <pc:chgData name="Babak, Elena (MC2202)" userId="a8ac1605-f121-422c-976e-a7602c62032e" providerId="ADAL" clId="{27BBAB78-6A2D-417B-A8CC-D802CE6EE70B}" dt="2023-04-18T16:39:21.892" v="5"/>
      <pc:docMkLst>
        <pc:docMk/>
      </pc:docMkLst>
      <pc:sldChg chg="delCm">
        <pc:chgData name="Babak, Elena (MC2202)" userId="a8ac1605-f121-422c-976e-a7602c62032e" providerId="ADAL" clId="{27BBAB78-6A2D-417B-A8CC-D802CE6EE70B}" dt="2023-04-18T16:38:57.908" v="0"/>
        <pc:sldMkLst>
          <pc:docMk/>
          <pc:sldMk cId="263270356" sldId="8511"/>
        </pc:sldMkLst>
      </pc:sldChg>
      <pc:sldChg chg="delCm">
        <pc:chgData name="Babak, Elena (MC2202)" userId="a8ac1605-f121-422c-976e-a7602c62032e" providerId="ADAL" clId="{27BBAB78-6A2D-417B-A8CC-D802CE6EE70B}" dt="2023-04-18T16:39:18.586" v="4"/>
        <pc:sldMkLst>
          <pc:docMk/>
          <pc:sldMk cId="2925185149" sldId="2147469001"/>
        </pc:sldMkLst>
      </pc:sldChg>
      <pc:sldChg chg="delCm">
        <pc:chgData name="Babak, Elena (MC2202)" userId="a8ac1605-f121-422c-976e-a7602c62032e" providerId="ADAL" clId="{27BBAB78-6A2D-417B-A8CC-D802CE6EE70B}" dt="2023-04-18T16:39:21.892" v="5"/>
        <pc:sldMkLst>
          <pc:docMk/>
          <pc:sldMk cId="1902092149" sldId="2147469085"/>
        </pc:sldMkLst>
      </pc:sldChg>
      <pc:sldChg chg="delCm">
        <pc:chgData name="Babak, Elena (MC2202)" userId="a8ac1605-f121-422c-976e-a7602c62032e" providerId="ADAL" clId="{27BBAB78-6A2D-417B-A8CC-D802CE6EE70B}" dt="2023-04-18T16:39:07.649" v="1"/>
        <pc:sldMkLst>
          <pc:docMk/>
          <pc:sldMk cId="2294282899" sldId="2147469090"/>
        </pc:sldMkLst>
      </pc:sldChg>
      <pc:sldChg chg="delCm">
        <pc:chgData name="Babak, Elena (MC2202)" userId="a8ac1605-f121-422c-976e-a7602c62032e" providerId="ADAL" clId="{27BBAB78-6A2D-417B-A8CC-D802CE6EE70B}" dt="2023-04-18T16:39:11.908" v="2"/>
        <pc:sldMkLst>
          <pc:docMk/>
          <pc:sldMk cId="1130515453" sldId="2147469093"/>
        </pc:sldMkLst>
      </pc:sldChg>
      <pc:sldChg chg="delCm">
        <pc:chgData name="Babak, Elena (MC2202)" userId="a8ac1605-f121-422c-976e-a7602c62032e" providerId="ADAL" clId="{27BBAB78-6A2D-417B-A8CC-D802CE6EE70B}" dt="2023-04-18T16:39:14.946" v="3"/>
        <pc:sldMkLst>
          <pc:docMk/>
          <pc:sldMk cId="787254332" sldId="2147469095"/>
        </pc:sldMkLst>
      </pc:sldChg>
    </pc:docChg>
  </pc:docChgLst>
  <pc:docChgLst>
    <pc:chgData name="D. Messier, Catherine (MC3304)" userId="S::kqsm838@astrazeneca.net::adcbaa12-bd62-4fba-9f46-fdd7e166cad7" providerId="AD" clId="Web-{22AE9F4F-D7D7-4D66-A155-78A545F32832}"/>
    <pc:docChg chg="addSld delSld modMainMaster">
      <pc:chgData name="D. Messier, Catherine (MC3304)" userId="S::kqsm838@astrazeneca.net::adcbaa12-bd62-4fba-9f46-fdd7e166cad7" providerId="AD" clId="Web-{22AE9F4F-D7D7-4D66-A155-78A545F32832}" dt="2023-06-14T14:22:50.120" v="3"/>
      <pc:docMkLst>
        <pc:docMk/>
      </pc:docMkLst>
      <pc:sldChg chg="add del">
        <pc:chgData name="D. Messier, Catherine (MC3304)" userId="S::kqsm838@astrazeneca.net::adcbaa12-bd62-4fba-9f46-fdd7e166cad7" providerId="AD" clId="Web-{22AE9F4F-D7D7-4D66-A155-78A545F32832}" dt="2023-06-14T14:22:50.120" v="3"/>
        <pc:sldMkLst>
          <pc:docMk/>
          <pc:sldMk cId="514508659" sldId="2147469117"/>
        </pc:sldMkLst>
      </pc:sldChg>
      <pc:sldChg chg="add del">
        <pc:chgData name="D. Messier, Catherine (MC3304)" userId="S::kqsm838@astrazeneca.net::adcbaa12-bd62-4fba-9f46-fdd7e166cad7" providerId="AD" clId="Web-{22AE9F4F-D7D7-4D66-A155-78A545F32832}" dt="2023-06-14T14:22:40.369" v="1"/>
        <pc:sldMkLst>
          <pc:docMk/>
          <pc:sldMk cId="2016112196" sldId="2147469117"/>
        </pc:sldMkLst>
      </pc:sldChg>
      <pc:sldMasterChg chg="modSldLayout">
        <pc:chgData name="D. Messier, Catherine (MC3304)" userId="S::kqsm838@astrazeneca.net::adcbaa12-bd62-4fba-9f46-fdd7e166cad7" providerId="AD" clId="Web-{22AE9F4F-D7D7-4D66-A155-78A545F32832}" dt="2023-06-14T14:22:50.120" v="3"/>
        <pc:sldMasterMkLst>
          <pc:docMk/>
          <pc:sldMasterMk cId="4107122550" sldId="2147483660"/>
        </pc:sldMasterMkLst>
        <pc:sldLayoutChg chg="replId">
          <pc:chgData name="D. Messier, Catherine (MC3304)" userId="S::kqsm838@astrazeneca.net::adcbaa12-bd62-4fba-9f46-fdd7e166cad7" providerId="AD" clId="Web-{22AE9F4F-D7D7-4D66-A155-78A545F32832}" dt="2023-06-14T14:22:50.120" v="3"/>
          <pc:sldLayoutMkLst>
            <pc:docMk/>
            <pc:sldMasterMk cId="4107122550" sldId="2147483660"/>
            <pc:sldLayoutMk cId="740198643" sldId="2147483729"/>
          </pc:sldLayoutMkLst>
        </pc:sldLayoutChg>
      </pc:sldMasterChg>
      <pc:sldMasterChg chg="addSldLayout delSldLayout modSldLayout">
        <pc:chgData name="D. Messier, Catherine (MC3304)" userId="S::kqsm838@astrazeneca.net::adcbaa12-bd62-4fba-9f46-fdd7e166cad7" providerId="AD" clId="Web-{22AE9F4F-D7D7-4D66-A155-78A545F32832}" dt="2023-06-14T14:22:50.120" v="3"/>
        <pc:sldMasterMkLst>
          <pc:docMk/>
          <pc:sldMasterMk cId="4186558422" sldId="2147483698"/>
        </pc:sldMasterMkLst>
        <pc:sldLayoutChg chg="add del">
          <pc:chgData name="D. Messier, Catherine (MC3304)" userId="S::kqsm838@astrazeneca.net::adcbaa12-bd62-4fba-9f46-fdd7e166cad7" providerId="AD" clId="Web-{22AE9F4F-D7D7-4D66-A155-78A545F32832}" dt="2023-06-14T14:22:50.120" v="3"/>
          <pc:sldLayoutMkLst>
            <pc:docMk/>
            <pc:sldMasterMk cId="4186558422" sldId="2147483698"/>
            <pc:sldLayoutMk cId="1394960723" sldId="2147483676"/>
          </pc:sldLayoutMkLst>
        </pc:sldLayoutChg>
        <pc:sldLayoutChg chg="add del">
          <pc:chgData name="D. Messier, Catherine (MC3304)" userId="S::kqsm838@astrazeneca.net::adcbaa12-bd62-4fba-9f46-fdd7e166cad7" providerId="AD" clId="Web-{22AE9F4F-D7D7-4D66-A155-78A545F32832}" dt="2023-06-14T14:22:50.120" v="3"/>
          <pc:sldLayoutMkLst>
            <pc:docMk/>
            <pc:sldMasterMk cId="4186558422" sldId="2147483698"/>
            <pc:sldLayoutMk cId="1600009595" sldId="2147483708"/>
          </pc:sldLayoutMkLst>
        </pc:sldLayoutChg>
        <pc:sldLayoutChg chg="replId">
          <pc:chgData name="D. Messier, Catherine (MC3304)" userId="S::kqsm838@astrazeneca.net::adcbaa12-bd62-4fba-9f46-fdd7e166cad7" providerId="AD" clId="Web-{22AE9F4F-D7D7-4D66-A155-78A545F32832}" dt="2023-06-14T14:22:50.120" v="3"/>
          <pc:sldLayoutMkLst>
            <pc:docMk/>
            <pc:sldMasterMk cId="4186558422" sldId="2147483698"/>
            <pc:sldLayoutMk cId="4110178723" sldId="2147483730"/>
          </pc:sldLayoutMkLst>
        </pc:sldLayoutChg>
      </pc:sldMasterChg>
    </pc:docChg>
  </pc:docChgLst>
  <pc:docChgLst>
    <pc:chgData name="Babak, Elena (MC2202)" userId="a8ac1605-f121-422c-976e-a7602c62032e" providerId="ADAL" clId="{271328E9-BCE2-4CF8-81D0-D8C775CBF71F}"/>
    <pc:docChg chg="custSel modSld replTag delTag">
      <pc:chgData name="Babak, Elena (MC2202)" userId="a8ac1605-f121-422c-976e-a7602c62032e" providerId="ADAL" clId="{271328E9-BCE2-4CF8-81D0-D8C775CBF71F}" dt="2023-04-12T20:11:14.458" v="102"/>
      <pc:docMkLst>
        <pc:docMk/>
      </pc:docMkLst>
      <pc:sldChg chg="modCm">
        <pc:chgData name="Babak, Elena (MC2202)" userId="a8ac1605-f121-422c-976e-a7602c62032e" providerId="ADAL" clId="{271328E9-BCE2-4CF8-81D0-D8C775CBF71F}" dt="2023-04-11T15:16:54.506" v="78"/>
        <pc:sldMkLst>
          <pc:docMk/>
          <pc:sldMk cId="263270356" sldId="8511"/>
        </pc:sldMkLst>
      </pc:sldChg>
      <pc:sldChg chg="addSp modSp mod">
        <pc:chgData name="Babak, Elena (MC2202)" userId="a8ac1605-f121-422c-976e-a7602c62032e" providerId="ADAL" clId="{271328E9-BCE2-4CF8-81D0-D8C775CBF71F}" dt="2023-04-11T15:13:50.190" v="55" actId="1076"/>
        <pc:sldMkLst>
          <pc:docMk/>
          <pc:sldMk cId="1275591797" sldId="2147468955"/>
        </pc:sldMkLst>
        <pc:spChg chg="add mod">
          <ac:chgData name="Babak, Elena (MC2202)" userId="a8ac1605-f121-422c-976e-a7602c62032e" providerId="ADAL" clId="{271328E9-BCE2-4CF8-81D0-D8C775CBF71F}" dt="2023-04-11T15:13:50.190" v="55" actId="1076"/>
          <ac:spMkLst>
            <pc:docMk/>
            <pc:sldMk cId="1275591797" sldId="2147468955"/>
            <ac:spMk id="5" creationId="{40B4ED7F-24D0-4CB4-151D-434C0EEE0D42}"/>
          </ac:spMkLst>
        </pc:spChg>
      </pc:sldChg>
      <pc:sldChg chg="delSp modSp mod modCm">
        <pc:chgData name="Babak, Elena (MC2202)" userId="a8ac1605-f121-422c-976e-a7602c62032e" providerId="ADAL" clId="{271328E9-BCE2-4CF8-81D0-D8C775CBF71F}" dt="2023-04-11T15:16:32.372" v="77"/>
        <pc:sldMkLst>
          <pc:docMk/>
          <pc:sldMk cId="1902092149" sldId="2147469085"/>
        </pc:sldMkLst>
        <pc:grpChg chg="mod">
          <ac:chgData name="Babak, Elena (MC2202)" userId="a8ac1605-f121-422c-976e-a7602c62032e" providerId="ADAL" clId="{271328E9-BCE2-4CF8-81D0-D8C775CBF71F}" dt="2023-04-11T14:47:26.595" v="35" actId="1076"/>
          <ac:grpSpMkLst>
            <pc:docMk/>
            <pc:sldMk cId="1902092149" sldId="2147469085"/>
            <ac:grpSpMk id="6" creationId="{32C39C3C-5EDB-A90A-CB28-4B99866B28A3}"/>
          </ac:grpSpMkLst>
        </pc:grpChg>
        <pc:grpChg chg="del">
          <ac:chgData name="Babak, Elena (MC2202)" userId="a8ac1605-f121-422c-976e-a7602c62032e" providerId="ADAL" clId="{271328E9-BCE2-4CF8-81D0-D8C775CBF71F}" dt="2023-04-11T14:47:20.602" v="34" actId="478"/>
          <ac:grpSpMkLst>
            <pc:docMk/>
            <pc:sldMk cId="1902092149" sldId="2147469085"/>
            <ac:grpSpMk id="75" creationId="{47F03BFD-5871-BFCF-D884-64F8D10C87B3}"/>
          </ac:grpSpMkLst>
        </pc:grpChg>
      </pc:sldChg>
      <pc:sldChg chg="addSp modSp mod modCm">
        <pc:chgData name="Babak, Elena (MC2202)" userId="a8ac1605-f121-422c-976e-a7602c62032e" providerId="ADAL" clId="{271328E9-BCE2-4CF8-81D0-D8C775CBF71F}" dt="2023-04-11T15:13:54.759" v="56"/>
        <pc:sldMkLst>
          <pc:docMk/>
          <pc:sldMk cId="2294282899" sldId="2147469090"/>
        </pc:sldMkLst>
        <pc:spChg chg="add mod">
          <ac:chgData name="Babak, Elena (MC2202)" userId="a8ac1605-f121-422c-976e-a7602c62032e" providerId="ADAL" clId="{271328E9-BCE2-4CF8-81D0-D8C775CBF71F}" dt="2023-04-11T15:13:36.463" v="53" actId="404"/>
          <ac:spMkLst>
            <pc:docMk/>
            <pc:sldMk cId="2294282899" sldId="2147469090"/>
            <ac:spMk id="5" creationId="{13182DA3-4F34-7D8B-C071-0552661F381A}"/>
          </ac:spMkLst>
        </pc:spChg>
      </pc:sldChg>
      <pc:sldChg chg="modSp mod modCm">
        <pc:chgData name="Babak, Elena (MC2202)" userId="a8ac1605-f121-422c-976e-a7602c62032e" providerId="ADAL" clId="{271328E9-BCE2-4CF8-81D0-D8C775CBF71F}" dt="2023-04-12T20:11:14.458" v="102"/>
        <pc:sldMkLst>
          <pc:docMk/>
          <pc:sldMk cId="1130515453" sldId="2147469093"/>
        </pc:sldMkLst>
        <pc:spChg chg="replST delST">
          <ac:chgData name="Babak, Elena (MC2202)" userId="a8ac1605-f121-422c-976e-a7602c62032e" providerId="ADAL" clId="{271328E9-BCE2-4CF8-81D0-D8C775CBF71F}" dt="2023-04-12T20:11:14.453" v="92"/>
          <ac:spMkLst>
            <pc:docMk/>
            <pc:sldMk cId="1130515453" sldId="2147469093"/>
            <ac:spMk id="2" creationId="{8F001C10-5A4E-42E6-ADD2-FEB7AAACAAB6}"/>
          </ac:spMkLst>
        </pc:spChg>
        <pc:spChg chg="replST delST">
          <ac:chgData name="Babak, Elena (MC2202)" userId="a8ac1605-f121-422c-976e-a7602c62032e" providerId="ADAL" clId="{271328E9-BCE2-4CF8-81D0-D8C775CBF71F}" dt="2023-04-12T20:11:14.453" v="93"/>
          <ac:spMkLst>
            <pc:docMk/>
            <pc:sldMk cId="1130515453" sldId="2147469093"/>
            <ac:spMk id="4" creationId="{A62BC624-D940-4F72-BD25-9D47B26AF2F3}"/>
          </ac:spMkLst>
        </pc:spChg>
        <pc:spChg chg="mod replST delST">
          <ac:chgData name="Babak, Elena (MC2202)" userId="a8ac1605-f121-422c-976e-a7602c62032e" providerId="ADAL" clId="{271328E9-BCE2-4CF8-81D0-D8C775CBF71F}" dt="2023-04-12T20:11:14.454" v="95"/>
          <ac:spMkLst>
            <pc:docMk/>
            <pc:sldMk cId="1130515453" sldId="2147469093"/>
            <ac:spMk id="5" creationId="{07BB2F2D-12AC-46C8-8236-04AB50CBD0E1}"/>
          </ac:spMkLst>
        </pc:spChg>
        <pc:spChg chg="mod replST delST">
          <ac:chgData name="Babak, Elena (MC2202)" userId="a8ac1605-f121-422c-976e-a7602c62032e" providerId="ADAL" clId="{271328E9-BCE2-4CF8-81D0-D8C775CBF71F}" dt="2023-04-12T20:11:14.454" v="94"/>
          <ac:spMkLst>
            <pc:docMk/>
            <pc:sldMk cId="1130515453" sldId="2147469093"/>
            <ac:spMk id="6" creationId="{F5D3D7F4-C5C5-44D2-90A2-9CA1BC5F3B1B}"/>
          </ac:spMkLst>
        </pc:spChg>
        <pc:spChg chg="mod replST delST">
          <ac:chgData name="Babak, Elena (MC2202)" userId="a8ac1605-f121-422c-976e-a7602c62032e" providerId="ADAL" clId="{271328E9-BCE2-4CF8-81D0-D8C775CBF71F}" dt="2023-04-12T20:11:14.455" v="96"/>
          <ac:spMkLst>
            <pc:docMk/>
            <pc:sldMk cId="1130515453" sldId="2147469093"/>
            <ac:spMk id="7" creationId="{2193F102-9250-4FB7-9596-A74E96EEA204}"/>
          </ac:spMkLst>
        </pc:spChg>
        <pc:spChg chg="mod replST delST">
          <ac:chgData name="Babak, Elena (MC2202)" userId="a8ac1605-f121-422c-976e-a7602c62032e" providerId="ADAL" clId="{271328E9-BCE2-4CF8-81D0-D8C775CBF71F}" dt="2023-04-12T20:11:14.455" v="97"/>
          <ac:spMkLst>
            <pc:docMk/>
            <pc:sldMk cId="1130515453" sldId="2147469093"/>
            <ac:spMk id="23" creationId="{B4182C2F-4905-46EA-B6A0-705521AA009C}"/>
          </ac:spMkLst>
        </pc:spChg>
        <pc:spChg chg="replST delST">
          <ac:chgData name="Babak, Elena (MC2202)" userId="a8ac1605-f121-422c-976e-a7602c62032e" providerId="ADAL" clId="{271328E9-BCE2-4CF8-81D0-D8C775CBF71F}" dt="2023-04-12T20:11:14.455" v="98"/>
          <ac:spMkLst>
            <pc:docMk/>
            <pc:sldMk cId="1130515453" sldId="2147469093"/>
            <ac:spMk id="24" creationId="{EE18F270-EAE4-427C-8A36-28F5F1F78807}"/>
          </ac:spMkLst>
        </pc:spChg>
        <pc:spChg chg="mod replST delST">
          <ac:chgData name="Babak, Elena (MC2202)" userId="a8ac1605-f121-422c-976e-a7602c62032e" providerId="ADAL" clId="{271328E9-BCE2-4CF8-81D0-D8C775CBF71F}" dt="2023-04-12T20:11:14.456" v="99"/>
          <ac:spMkLst>
            <pc:docMk/>
            <pc:sldMk cId="1130515453" sldId="2147469093"/>
            <ac:spMk id="25" creationId="{5FC4D91B-DD43-465B-9496-B14B8699C6FA}"/>
          </ac:spMkLst>
        </pc:spChg>
        <pc:spChg chg="mod replST delST">
          <ac:chgData name="Babak, Elena (MC2202)" userId="a8ac1605-f121-422c-976e-a7602c62032e" providerId="ADAL" clId="{271328E9-BCE2-4CF8-81D0-D8C775CBF71F}" dt="2023-04-12T20:11:14.457" v="100"/>
          <ac:spMkLst>
            <pc:docMk/>
            <pc:sldMk cId="1130515453" sldId="2147469093"/>
            <ac:spMk id="26" creationId="{8EC265EF-99F1-4B74-B96F-87873ED6C3CE}"/>
          </ac:spMkLst>
        </pc:spChg>
        <pc:spChg chg="mod replST delST">
          <ac:chgData name="Babak, Elena (MC2202)" userId="a8ac1605-f121-422c-976e-a7602c62032e" providerId="ADAL" clId="{271328E9-BCE2-4CF8-81D0-D8C775CBF71F}" dt="2023-04-12T20:11:14.457" v="101"/>
          <ac:spMkLst>
            <pc:docMk/>
            <pc:sldMk cId="1130515453" sldId="2147469093"/>
            <ac:spMk id="27" creationId="{C2593B1C-0D70-40F9-89A4-422A77C47727}"/>
          </ac:spMkLst>
        </pc:spChg>
        <pc:spChg chg="mod replST delST">
          <ac:chgData name="Babak, Elena (MC2202)" userId="a8ac1605-f121-422c-976e-a7602c62032e" providerId="ADAL" clId="{271328E9-BCE2-4CF8-81D0-D8C775CBF71F}" dt="2023-04-12T20:11:14.458" v="102"/>
          <ac:spMkLst>
            <pc:docMk/>
            <pc:sldMk cId="1130515453" sldId="2147469093"/>
            <ac:spMk id="28" creationId="{544468C1-C785-4042-9F87-5638750D51BF}"/>
          </ac:spMkLst>
        </pc:spChg>
      </pc:sldChg>
      <pc:sldChg chg="modSp mod modCm">
        <pc:chgData name="Babak, Elena (MC2202)" userId="a8ac1605-f121-422c-976e-a7602c62032e" providerId="ADAL" clId="{271328E9-BCE2-4CF8-81D0-D8C775CBF71F}" dt="2023-04-11T15:16:08.090" v="76"/>
        <pc:sldMkLst>
          <pc:docMk/>
          <pc:sldMk cId="787254332" sldId="2147469095"/>
        </pc:sldMkLst>
        <pc:spChg chg="mod">
          <ac:chgData name="Babak, Elena (MC2202)" userId="a8ac1605-f121-422c-976e-a7602c62032e" providerId="ADAL" clId="{271328E9-BCE2-4CF8-81D0-D8C775CBF71F}" dt="2023-04-11T14:46:45.703" v="33" actId="113"/>
          <ac:spMkLst>
            <pc:docMk/>
            <pc:sldMk cId="787254332" sldId="2147469095"/>
            <ac:spMk id="6" creationId="{6BBA1B3B-E67A-4967-BA06-78DF1C049B2D}"/>
          </ac:spMkLst>
        </pc:spChg>
      </pc:sldChg>
    </pc:docChg>
  </pc:docChgLst>
  <pc:docChgLst>
    <pc:chgData name="Babak, Elena (MC2202)" userId="a8ac1605-f121-422c-976e-a7602c62032e" providerId="ADAL" clId="{A8964F39-39FA-4C38-9DC3-448E00117BDF}"/>
    <pc:docChg chg="undo custSel delSld modSld">
      <pc:chgData name="Babak, Elena (MC2202)" userId="a8ac1605-f121-422c-976e-a7602c62032e" providerId="ADAL" clId="{A8964F39-39FA-4C38-9DC3-448E00117BDF}" dt="2023-03-15T20:02:14.785" v="191" actId="20577"/>
      <pc:docMkLst>
        <pc:docMk/>
      </pc:docMkLst>
      <pc:sldChg chg="del">
        <pc:chgData name="Babak, Elena (MC2202)" userId="a8ac1605-f121-422c-976e-a7602c62032e" providerId="ADAL" clId="{A8964F39-39FA-4C38-9DC3-448E00117BDF}" dt="2023-03-15T18:05:37.905" v="3" actId="47"/>
        <pc:sldMkLst>
          <pc:docMk/>
          <pc:sldMk cId="4176924138" sldId="280"/>
        </pc:sldMkLst>
      </pc:sldChg>
      <pc:sldChg chg="del">
        <pc:chgData name="Babak, Elena (MC2202)" userId="a8ac1605-f121-422c-976e-a7602c62032e" providerId="ADAL" clId="{A8964F39-39FA-4C38-9DC3-448E00117BDF}" dt="2023-03-15T18:05:04.337" v="0" actId="47"/>
        <pc:sldMkLst>
          <pc:docMk/>
          <pc:sldMk cId="630117068" sldId="285"/>
        </pc:sldMkLst>
      </pc:sldChg>
      <pc:sldChg chg="del">
        <pc:chgData name="Babak, Elena (MC2202)" userId="a8ac1605-f121-422c-976e-a7602c62032e" providerId="ADAL" clId="{A8964F39-39FA-4C38-9DC3-448E00117BDF}" dt="2023-03-15T19:26:50.504" v="179" actId="47"/>
        <pc:sldMkLst>
          <pc:docMk/>
          <pc:sldMk cId="3589465666" sldId="290"/>
        </pc:sldMkLst>
      </pc:sldChg>
      <pc:sldChg chg="modSp mod">
        <pc:chgData name="Babak, Elena (MC2202)" userId="a8ac1605-f121-422c-976e-a7602c62032e" providerId="ADAL" clId="{A8964F39-39FA-4C38-9DC3-448E00117BDF}" dt="2023-03-15T19:30:54.131" v="184" actId="20577"/>
        <pc:sldMkLst>
          <pc:docMk/>
          <pc:sldMk cId="1521258663" sldId="1816"/>
        </pc:sldMkLst>
        <pc:spChg chg="mod">
          <ac:chgData name="Babak, Elena (MC2202)" userId="a8ac1605-f121-422c-976e-a7602c62032e" providerId="ADAL" clId="{A8964F39-39FA-4C38-9DC3-448E00117BDF}" dt="2023-03-15T19:30:49.327" v="182" actId="20577"/>
          <ac:spMkLst>
            <pc:docMk/>
            <pc:sldMk cId="1521258663" sldId="1816"/>
            <ac:spMk id="4" creationId="{F1330A6B-6DF1-4382-A006-65554C810339}"/>
          </ac:spMkLst>
        </pc:spChg>
        <pc:graphicFrameChg chg="modGraphic">
          <ac:chgData name="Babak, Elena (MC2202)" userId="a8ac1605-f121-422c-976e-a7602c62032e" providerId="ADAL" clId="{A8964F39-39FA-4C38-9DC3-448E00117BDF}" dt="2023-03-15T19:30:54.131" v="184" actId="20577"/>
          <ac:graphicFrameMkLst>
            <pc:docMk/>
            <pc:sldMk cId="1521258663" sldId="1816"/>
            <ac:graphicFrameMk id="5" creationId="{99819AB2-9E51-4058-A2C8-465ACE486F58}"/>
          </ac:graphicFrameMkLst>
        </pc:graphicFrameChg>
      </pc:sldChg>
      <pc:sldChg chg="addSp delSp modSp mod">
        <pc:chgData name="Babak, Elena (MC2202)" userId="a8ac1605-f121-422c-976e-a7602c62032e" providerId="ADAL" clId="{A8964F39-39FA-4C38-9DC3-448E00117BDF}" dt="2023-03-15T18:27:24.360" v="75" actId="1076"/>
        <pc:sldMkLst>
          <pc:docMk/>
          <pc:sldMk cId="263270356" sldId="8511"/>
        </pc:sldMkLst>
        <pc:spChg chg="add del mod">
          <ac:chgData name="Babak, Elena (MC2202)" userId="a8ac1605-f121-422c-976e-a7602c62032e" providerId="ADAL" clId="{A8964F39-39FA-4C38-9DC3-448E00117BDF}" dt="2023-03-15T18:23:42.981" v="9"/>
          <ac:spMkLst>
            <pc:docMk/>
            <pc:sldMk cId="263270356" sldId="8511"/>
            <ac:spMk id="2" creationId="{F94AB2E7-D45D-42F8-80BA-F739D3EEC4AD}"/>
          </ac:spMkLst>
        </pc:spChg>
        <pc:spChg chg="add del mod">
          <ac:chgData name="Babak, Elena (MC2202)" userId="a8ac1605-f121-422c-976e-a7602c62032e" providerId="ADAL" clId="{A8964F39-39FA-4C38-9DC3-448E00117BDF}" dt="2023-03-15T18:23:43.012" v="14"/>
          <ac:spMkLst>
            <pc:docMk/>
            <pc:sldMk cId="263270356" sldId="8511"/>
            <ac:spMk id="3" creationId="{62749854-5376-4BC1-B197-3251B9DDAAB1}"/>
          </ac:spMkLst>
        </pc:spChg>
        <pc:spChg chg="mod">
          <ac:chgData name="Babak, Elena (MC2202)" userId="a8ac1605-f121-422c-976e-a7602c62032e" providerId="ADAL" clId="{A8964F39-39FA-4C38-9DC3-448E00117BDF}" dt="2023-03-15T18:27:24.360" v="75" actId="1076"/>
          <ac:spMkLst>
            <pc:docMk/>
            <pc:sldMk cId="263270356" sldId="8511"/>
            <ac:spMk id="4" creationId="{AF483EA2-26E9-4E51-804E-193AE65A657A}"/>
          </ac:spMkLst>
        </pc:spChg>
        <pc:spChg chg="add del mod">
          <ac:chgData name="Babak, Elena (MC2202)" userId="a8ac1605-f121-422c-976e-a7602c62032e" providerId="ADAL" clId="{A8964F39-39FA-4C38-9DC3-448E00117BDF}" dt="2023-03-15T18:23:43.034" v="19"/>
          <ac:spMkLst>
            <pc:docMk/>
            <pc:sldMk cId="263270356" sldId="8511"/>
            <ac:spMk id="5" creationId="{CAFDB09A-39F9-470F-B13C-3AE3EBABE9B5}"/>
          </ac:spMkLst>
        </pc:spChg>
        <pc:spChg chg="add del mod">
          <ac:chgData name="Babak, Elena (MC2202)" userId="a8ac1605-f121-422c-976e-a7602c62032e" providerId="ADAL" clId="{A8964F39-39FA-4C38-9DC3-448E00117BDF}" dt="2023-03-15T18:23:43.054" v="24"/>
          <ac:spMkLst>
            <pc:docMk/>
            <pc:sldMk cId="263270356" sldId="8511"/>
            <ac:spMk id="6" creationId="{2121D918-C4FF-4D04-BBB5-F5A9E85874EF}"/>
          </ac:spMkLst>
        </pc:spChg>
        <pc:spChg chg="add del mod">
          <ac:chgData name="Babak, Elena (MC2202)" userId="a8ac1605-f121-422c-976e-a7602c62032e" providerId="ADAL" clId="{A8964F39-39FA-4C38-9DC3-448E00117BDF}" dt="2023-03-15T18:23:43.074" v="29"/>
          <ac:spMkLst>
            <pc:docMk/>
            <pc:sldMk cId="263270356" sldId="8511"/>
            <ac:spMk id="7" creationId="{2E94F998-7771-4242-9888-18C9C6B63516}"/>
          </ac:spMkLst>
        </pc:spChg>
        <pc:spChg chg="add del mod">
          <ac:chgData name="Babak, Elena (MC2202)" userId="a8ac1605-f121-422c-976e-a7602c62032e" providerId="ADAL" clId="{A8964F39-39FA-4C38-9DC3-448E00117BDF}" dt="2023-03-15T18:23:43.096" v="34"/>
          <ac:spMkLst>
            <pc:docMk/>
            <pc:sldMk cId="263270356" sldId="8511"/>
            <ac:spMk id="8" creationId="{92B06856-7C0E-4BC7-B851-CF0699429AA1}"/>
          </ac:spMkLst>
        </pc:spChg>
        <pc:spChg chg="add del mod">
          <ac:chgData name="Babak, Elena (MC2202)" userId="a8ac1605-f121-422c-976e-a7602c62032e" providerId="ADAL" clId="{A8964F39-39FA-4C38-9DC3-448E00117BDF}" dt="2023-03-15T18:23:43.116" v="39"/>
          <ac:spMkLst>
            <pc:docMk/>
            <pc:sldMk cId="263270356" sldId="8511"/>
            <ac:spMk id="9" creationId="{2037F035-0785-4126-9B49-D19A856F27FE}"/>
          </ac:spMkLst>
        </pc:spChg>
        <pc:spChg chg="add del mod">
          <ac:chgData name="Babak, Elena (MC2202)" userId="a8ac1605-f121-422c-976e-a7602c62032e" providerId="ADAL" clId="{A8964F39-39FA-4C38-9DC3-448E00117BDF}" dt="2023-03-15T18:23:43.140" v="44"/>
          <ac:spMkLst>
            <pc:docMk/>
            <pc:sldMk cId="263270356" sldId="8511"/>
            <ac:spMk id="10" creationId="{14434ACF-171F-48DD-8FFE-B18A0CBDE20A}"/>
          </ac:spMkLst>
        </pc:spChg>
        <pc:spChg chg="add del mod">
          <ac:chgData name="Babak, Elena (MC2202)" userId="a8ac1605-f121-422c-976e-a7602c62032e" providerId="ADAL" clId="{A8964F39-39FA-4C38-9DC3-448E00117BDF}" dt="2023-03-15T18:23:43.164" v="49"/>
          <ac:spMkLst>
            <pc:docMk/>
            <pc:sldMk cId="263270356" sldId="8511"/>
            <ac:spMk id="11" creationId="{8FAB2E5E-3C95-436A-A410-F16B5693631E}"/>
          </ac:spMkLst>
        </pc:spChg>
        <pc:spChg chg="mod">
          <ac:chgData name="Babak, Elena (MC2202)" userId="a8ac1605-f121-422c-976e-a7602c62032e" providerId="ADAL" clId="{A8964F39-39FA-4C38-9DC3-448E00117BDF}" dt="2023-03-15T18:05:19.830" v="2"/>
          <ac:spMkLst>
            <pc:docMk/>
            <pc:sldMk cId="263270356" sldId="8511"/>
            <ac:spMk id="12" creationId="{4B3F53EE-32A0-41C3-8873-37BB6EA472AE}"/>
          </ac:spMkLst>
        </pc:spChg>
        <pc:spChg chg="add del mod">
          <ac:chgData name="Babak, Elena (MC2202)" userId="a8ac1605-f121-422c-976e-a7602c62032e" providerId="ADAL" clId="{A8964F39-39FA-4C38-9DC3-448E00117BDF}" dt="2023-03-15T18:23:43.185" v="54"/>
          <ac:spMkLst>
            <pc:docMk/>
            <pc:sldMk cId="263270356" sldId="8511"/>
            <ac:spMk id="13" creationId="{D40DA0D1-E3B9-4159-B605-24C423A8662E}"/>
          </ac:spMkLst>
        </pc:spChg>
      </pc:sldChg>
      <pc:sldChg chg="modSp mod">
        <pc:chgData name="Babak, Elena (MC2202)" userId="a8ac1605-f121-422c-976e-a7602c62032e" providerId="ADAL" clId="{A8964F39-39FA-4C38-9DC3-448E00117BDF}" dt="2023-03-15T19:33:22.311" v="186" actId="20577"/>
        <pc:sldMkLst>
          <pc:docMk/>
          <pc:sldMk cId="2368860927" sldId="2147469046"/>
        </pc:sldMkLst>
        <pc:spChg chg="mod">
          <ac:chgData name="Babak, Elena (MC2202)" userId="a8ac1605-f121-422c-976e-a7602c62032e" providerId="ADAL" clId="{A8964F39-39FA-4C38-9DC3-448E00117BDF}" dt="2023-03-15T19:33:22.311" v="186" actId="20577"/>
          <ac:spMkLst>
            <pc:docMk/>
            <pc:sldMk cId="2368860927" sldId="2147469046"/>
            <ac:spMk id="2" creationId="{E23B9778-4E5A-47FA-9594-72A0AE9345EC}"/>
          </ac:spMkLst>
        </pc:spChg>
      </pc:sldChg>
      <pc:sldChg chg="modSp mod">
        <pc:chgData name="Babak, Elena (MC2202)" userId="a8ac1605-f121-422c-976e-a7602c62032e" providerId="ADAL" clId="{A8964F39-39FA-4C38-9DC3-448E00117BDF}" dt="2023-03-15T19:41:53.825" v="188" actId="313"/>
        <pc:sldMkLst>
          <pc:docMk/>
          <pc:sldMk cId="890111580" sldId="2147469077"/>
        </pc:sldMkLst>
        <pc:spChg chg="mod">
          <ac:chgData name="Babak, Elena (MC2202)" userId="a8ac1605-f121-422c-976e-a7602c62032e" providerId="ADAL" clId="{A8964F39-39FA-4C38-9DC3-448E00117BDF}" dt="2023-03-15T19:41:53.825" v="188" actId="313"/>
          <ac:spMkLst>
            <pc:docMk/>
            <pc:sldMk cId="890111580" sldId="2147469077"/>
            <ac:spMk id="8" creationId="{285E2266-A51E-7CFB-C555-7A5BA88A5FDB}"/>
          </ac:spMkLst>
        </pc:spChg>
      </pc:sldChg>
      <pc:sldChg chg="modSp mod">
        <pc:chgData name="Babak, Elena (MC2202)" userId="a8ac1605-f121-422c-976e-a7602c62032e" providerId="ADAL" clId="{A8964F39-39FA-4C38-9DC3-448E00117BDF}" dt="2023-03-15T18:40:25.017" v="90" actId="20577"/>
        <pc:sldMkLst>
          <pc:docMk/>
          <pc:sldMk cId="455437166" sldId="2147469092"/>
        </pc:sldMkLst>
        <pc:spChg chg="mod">
          <ac:chgData name="Babak, Elena (MC2202)" userId="a8ac1605-f121-422c-976e-a7602c62032e" providerId="ADAL" clId="{A8964F39-39FA-4C38-9DC3-448E00117BDF}" dt="2023-03-15T18:40:25.017" v="90" actId="20577"/>
          <ac:spMkLst>
            <pc:docMk/>
            <pc:sldMk cId="455437166" sldId="2147469092"/>
            <ac:spMk id="2" creationId="{4E1C7BE9-55BF-407E-B5B0-4CC3851FC494}"/>
          </ac:spMkLst>
        </pc:spChg>
      </pc:sldChg>
      <pc:sldChg chg="modSp mod">
        <pc:chgData name="Babak, Elena (MC2202)" userId="a8ac1605-f121-422c-976e-a7602c62032e" providerId="ADAL" clId="{A8964F39-39FA-4C38-9DC3-448E00117BDF}" dt="2023-03-15T19:02:49.748" v="151" actId="108"/>
        <pc:sldMkLst>
          <pc:docMk/>
          <pc:sldMk cId="1130515453" sldId="2147469093"/>
        </pc:sldMkLst>
        <pc:spChg chg="mod">
          <ac:chgData name="Babak, Elena (MC2202)" userId="a8ac1605-f121-422c-976e-a7602c62032e" providerId="ADAL" clId="{A8964F39-39FA-4C38-9DC3-448E00117BDF}" dt="2023-03-15T19:02:11.624" v="146" actId="108"/>
          <ac:spMkLst>
            <pc:docMk/>
            <pc:sldMk cId="1130515453" sldId="2147469093"/>
            <ac:spMk id="7" creationId="{2193F102-9250-4FB7-9596-A74E96EEA204}"/>
          </ac:spMkLst>
        </pc:spChg>
        <pc:spChg chg="mod">
          <ac:chgData name="Babak, Elena (MC2202)" userId="a8ac1605-f121-422c-976e-a7602c62032e" providerId="ADAL" clId="{A8964F39-39FA-4C38-9DC3-448E00117BDF}" dt="2023-03-15T19:02:41.119" v="150" actId="20577"/>
          <ac:spMkLst>
            <pc:docMk/>
            <pc:sldMk cId="1130515453" sldId="2147469093"/>
            <ac:spMk id="25" creationId="{5FC4D91B-DD43-465B-9496-B14B8699C6FA}"/>
          </ac:spMkLst>
        </pc:spChg>
        <pc:spChg chg="mod">
          <ac:chgData name="Babak, Elena (MC2202)" userId="a8ac1605-f121-422c-976e-a7602c62032e" providerId="ADAL" clId="{A8964F39-39FA-4C38-9DC3-448E00117BDF}" dt="2023-03-15T19:02:49.748" v="151" actId="108"/>
          <ac:spMkLst>
            <pc:docMk/>
            <pc:sldMk cId="1130515453" sldId="2147469093"/>
            <ac:spMk id="28" creationId="{544468C1-C785-4042-9F87-5638750D51BF}"/>
          </ac:spMkLst>
        </pc:spChg>
      </pc:sldChg>
      <pc:sldChg chg="modSp mod">
        <pc:chgData name="Babak, Elena (MC2202)" userId="a8ac1605-f121-422c-976e-a7602c62032e" providerId="ADAL" clId="{A8964F39-39FA-4C38-9DC3-448E00117BDF}" dt="2023-03-15T19:09:41.022" v="178" actId="20577"/>
        <pc:sldMkLst>
          <pc:docMk/>
          <pc:sldMk cId="787254332" sldId="2147469095"/>
        </pc:sldMkLst>
        <pc:spChg chg="mod">
          <ac:chgData name="Babak, Elena (MC2202)" userId="a8ac1605-f121-422c-976e-a7602c62032e" providerId="ADAL" clId="{A8964F39-39FA-4C38-9DC3-448E00117BDF}" dt="2023-03-15T19:09:41.022" v="178" actId="20577"/>
          <ac:spMkLst>
            <pc:docMk/>
            <pc:sldMk cId="787254332" sldId="2147469095"/>
            <ac:spMk id="2" creationId="{20C3FA2C-77B3-41E8-AAFA-955F7C7394B1}"/>
          </ac:spMkLst>
        </pc:spChg>
      </pc:sldChg>
      <pc:sldChg chg="modNotesTx">
        <pc:chgData name="Babak, Elena (MC2202)" userId="a8ac1605-f121-422c-976e-a7602c62032e" providerId="ADAL" clId="{A8964F39-39FA-4C38-9DC3-448E00117BDF}" dt="2023-03-15T19:32:41.602" v="185" actId="20577"/>
        <pc:sldMkLst>
          <pc:docMk/>
          <pc:sldMk cId="1828407396" sldId="2147469106"/>
        </pc:sldMkLst>
      </pc:sldChg>
      <pc:sldChg chg="modSp mod">
        <pc:chgData name="Babak, Elena (MC2202)" userId="a8ac1605-f121-422c-976e-a7602c62032e" providerId="ADAL" clId="{A8964F39-39FA-4C38-9DC3-448E00117BDF}" dt="2023-03-15T20:02:14.785" v="191" actId="20577"/>
        <pc:sldMkLst>
          <pc:docMk/>
          <pc:sldMk cId="693067444" sldId="2147469107"/>
        </pc:sldMkLst>
        <pc:spChg chg="mod">
          <ac:chgData name="Babak, Elena (MC2202)" userId="a8ac1605-f121-422c-976e-a7602c62032e" providerId="ADAL" clId="{A8964F39-39FA-4C38-9DC3-448E00117BDF}" dt="2023-03-15T20:01:46.761" v="189" actId="20577"/>
          <ac:spMkLst>
            <pc:docMk/>
            <pc:sldMk cId="693067444" sldId="2147469107"/>
            <ac:spMk id="2" creationId="{A1CC8394-8B81-46C7-A0EC-A10F436D3E1D}"/>
          </ac:spMkLst>
        </pc:spChg>
        <pc:spChg chg="mod">
          <ac:chgData name="Babak, Elena (MC2202)" userId="a8ac1605-f121-422c-976e-a7602c62032e" providerId="ADAL" clId="{A8964F39-39FA-4C38-9DC3-448E00117BDF}" dt="2023-03-15T20:02:14.785" v="191" actId="20577"/>
          <ac:spMkLst>
            <pc:docMk/>
            <pc:sldMk cId="693067444" sldId="2147469107"/>
            <ac:spMk id="12" creationId="{7A1CA108-410C-4962-A79A-546FCCB714DC}"/>
          </ac:spMkLst>
        </pc:spChg>
      </pc:sldChg>
      <pc:sldChg chg="modSp mod">
        <pc:chgData name="Babak, Elena (MC2202)" userId="a8ac1605-f121-422c-976e-a7602c62032e" providerId="ADAL" clId="{A8964F39-39FA-4C38-9DC3-448E00117BDF}" dt="2023-03-15T18:39:09.366" v="84" actId="1076"/>
        <pc:sldMkLst>
          <pc:docMk/>
          <pc:sldMk cId="2973377079" sldId="2147469112"/>
        </pc:sldMkLst>
        <pc:spChg chg="mod">
          <ac:chgData name="Babak, Elena (MC2202)" userId="a8ac1605-f121-422c-976e-a7602c62032e" providerId="ADAL" clId="{A8964F39-39FA-4C38-9DC3-448E00117BDF}" dt="2023-03-15T18:39:09.366" v="84" actId="1076"/>
          <ac:spMkLst>
            <pc:docMk/>
            <pc:sldMk cId="2973377079" sldId="2147469112"/>
            <ac:spMk id="2" creationId="{8DB44C39-E5F5-4A24-8CC7-79F41B66AEC4}"/>
          </ac:spMkLst>
        </pc:spChg>
      </pc:sldChg>
      <pc:sldChg chg="modSp mod modNotesTx">
        <pc:chgData name="Babak, Elena (MC2202)" userId="a8ac1605-f121-422c-976e-a7602c62032e" providerId="ADAL" clId="{A8964F39-39FA-4C38-9DC3-448E00117BDF}" dt="2023-03-15T18:27:48.938" v="76" actId="20577"/>
        <pc:sldMkLst>
          <pc:docMk/>
          <pc:sldMk cId="860458482" sldId="2147469114"/>
        </pc:sldMkLst>
        <pc:spChg chg="mod">
          <ac:chgData name="Babak, Elena (MC2202)" userId="a8ac1605-f121-422c-976e-a7602c62032e" providerId="ADAL" clId="{A8964F39-39FA-4C38-9DC3-448E00117BDF}" dt="2023-03-15T18:25:37.651" v="70" actId="20577"/>
          <ac:spMkLst>
            <pc:docMk/>
            <pc:sldMk cId="860458482" sldId="2147469114"/>
            <ac:spMk id="4" creationId="{CEE249CD-3BFB-4F58-A3BE-334F709EDB9F}"/>
          </ac:spMkLst>
        </pc:spChg>
        <pc:spChg chg="mod">
          <ac:chgData name="Babak, Elena (MC2202)" userId="a8ac1605-f121-422c-976e-a7602c62032e" providerId="ADAL" clId="{A8964F39-39FA-4C38-9DC3-448E00117BDF}" dt="2023-03-15T18:25:44.296" v="74" actId="20577"/>
          <ac:spMkLst>
            <pc:docMk/>
            <pc:sldMk cId="860458482" sldId="2147469114"/>
            <ac:spMk id="48" creationId="{26BA8C1A-AF73-46D2-9DBB-2E193675B95C}"/>
          </ac:spMkLst>
        </pc:spChg>
      </pc:sldChg>
      <pc:sldChg chg="delSp modSp del mod">
        <pc:chgData name="Babak, Elena (MC2202)" userId="a8ac1605-f121-422c-976e-a7602c62032e" providerId="ADAL" clId="{A8964F39-39FA-4C38-9DC3-448E00117BDF}" dt="2023-03-15T18:25:21.333" v="68" actId="47"/>
        <pc:sldMkLst>
          <pc:docMk/>
          <pc:sldMk cId="2803233091" sldId="2147469115"/>
        </pc:sldMkLst>
        <pc:spChg chg="mod">
          <ac:chgData name="Babak, Elena (MC2202)" userId="a8ac1605-f121-422c-976e-a7602c62032e" providerId="ADAL" clId="{A8964F39-39FA-4C38-9DC3-448E00117BDF}" dt="2023-03-15T18:24:38.178" v="67" actId="57"/>
          <ac:spMkLst>
            <pc:docMk/>
            <pc:sldMk cId="2803233091" sldId="2147469115"/>
            <ac:spMk id="7" creationId="{1174AFDC-4109-4F45-A0C2-F3E8875A5886}"/>
          </ac:spMkLst>
        </pc:spChg>
        <pc:spChg chg="del">
          <ac:chgData name="Babak, Elena (MC2202)" userId="a8ac1605-f121-422c-976e-a7602c62032e" providerId="ADAL" clId="{A8964F39-39FA-4C38-9DC3-448E00117BDF}" dt="2023-03-15T18:23:49.227" v="56" actId="478"/>
          <ac:spMkLst>
            <pc:docMk/>
            <pc:sldMk cId="2803233091" sldId="2147469115"/>
            <ac:spMk id="161" creationId="{D7067946-5C56-4D2D-AF77-6089A3E1FD50}"/>
          </ac:spMkLst>
        </pc:spChg>
      </pc:sldChg>
      <pc:sldChg chg="modSp mod modNotesTx">
        <pc:chgData name="Babak, Elena (MC2202)" userId="a8ac1605-f121-422c-976e-a7602c62032e" providerId="ADAL" clId="{A8964F39-39FA-4C38-9DC3-448E00117BDF}" dt="2023-03-15T18:36:27.540" v="80" actId="20577"/>
        <pc:sldMkLst>
          <pc:docMk/>
          <pc:sldMk cId="4025280673" sldId="2147469116"/>
        </pc:sldMkLst>
        <pc:spChg chg="mod">
          <ac:chgData name="Babak, Elena (MC2202)" userId="a8ac1605-f121-422c-976e-a7602c62032e" providerId="ADAL" clId="{A8964F39-39FA-4C38-9DC3-448E00117BDF}" dt="2023-03-15T18:33:48.508" v="78" actId="20577"/>
          <ac:spMkLst>
            <pc:docMk/>
            <pc:sldMk cId="4025280673" sldId="2147469116"/>
            <ac:spMk id="2" creationId="{10C23630-66A5-42DE-80C3-BC7F338A2005}"/>
          </ac:spMkLst>
        </pc:spChg>
        <pc:spChg chg="mod">
          <ac:chgData name="Babak, Elena (MC2202)" userId="a8ac1605-f121-422c-976e-a7602c62032e" providerId="ADAL" clId="{A8964F39-39FA-4C38-9DC3-448E00117BDF}" dt="2023-03-15T18:33:52.118" v="79" actId="20577"/>
          <ac:spMkLst>
            <pc:docMk/>
            <pc:sldMk cId="4025280673" sldId="2147469116"/>
            <ac:spMk id="5" creationId="{8AAB6594-8CC2-430C-9724-F6F01C63793C}"/>
          </ac:spMkLst>
        </pc:spChg>
      </pc:sldChg>
    </pc:docChg>
  </pc:docChgLst>
  <pc:docChgLst>
    <pc:chgData name="El Borai, Rahiem (MC3102)" userId="S::kggh102@astrazeneca.net::9d21a447-c974-4e19-91a0-48a84b4c11df" providerId="AD" clId="Web-{F18F0656-DD68-400B-AD17-5F3301C21A0F}"/>
    <pc:docChg chg="sldOrd">
      <pc:chgData name="El Borai, Rahiem (MC3102)" userId="S::kggh102@astrazeneca.net::9d21a447-c974-4e19-91a0-48a84b4c11df" providerId="AD" clId="Web-{F18F0656-DD68-400B-AD17-5F3301C21A0F}" dt="2023-07-19T20:36:02.654" v="0"/>
      <pc:docMkLst>
        <pc:docMk/>
      </pc:docMkLst>
      <pc:sldChg chg="ord">
        <pc:chgData name="El Borai, Rahiem (MC3102)" userId="S::kggh102@astrazeneca.net::9d21a447-c974-4e19-91a0-48a84b4c11df" providerId="AD" clId="Web-{F18F0656-DD68-400B-AD17-5F3301C21A0F}" dt="2023-07-19T20:36:02.654" v="0"/>
        <pc:sldMkLst>
          <pc:docMk/>
          <pc:sldMk cId="1484487902" sldId="2147469102"/>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713-4BC3-A27B-2402725D4824}"/>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8713-4BC3-A27B-2402725D4824}"/>
              </c:ext>
            </c:extLst>
          </c:dPt>
          <c:dPt>
            <c:idx val="2"/>
            <c:bubble3D val="0"/>
            <c:spPr>
              <a:solidFill>
                <a:schemeClr val="accent2">
                  <a:lumMod val="20000"/>
                  <a:lumOff val="80000"/>
                </a:schemeClr>
              </a:solidFill>
              <a:ln w="19050">
                <a:solidFill>
                  <a:schemeClr val="lt1"/>
                </a:solidFill>
              </a:ln>
              <a:effectLst/>
            </c:spPr>
            <c:extLst>
              <c:ext xmlns:c16="http://schemas.microsoft.com/office/drawing/2014/chart" uri="{C3380CC4-5D6E-409C-BE32-E72D297353CC}">
                <c16:uniqueId val="{00000005-8713-4BC3-A27B-2402725D4824}"/>
              </c:ext>
            </c:extLst>
          </c:dPt>
          <c:dPt>
            <c:idx val="3"/>
            <c:bubble3D val="0"/>
            <c:spPr>
              <a:solidFill>
                <a:schemeClr val="accent2"/>
              </a:solidFill>
              <a:ln w="19050">
                <a:solidFill>
                  <a:schemeClr val="lt1"/>
                </a:solidFill>
              </a:ln>
              <a:effectLst/>
            </c:spPr>
            <c:extLst>
              <c:ext xmlns:c16="http://schemas.microsoft.com/office/drawing/2014/chart" uri="{C3380CC4-5D6E-409C-BE32-E72D297353CC}">
                <c16:uniqueId val="{00000007-8713-4BC3-A27B-2402725D4824}"/>
              </c:ext>
            </c:extLst>
          </c:dPt>
          <c:dPt>
            <c:idx val="4"/>
            <c:bubble3D val="0"/>
            <c:spPr>
              <a:solidFill>
                <a:schemeClr val="accent6"/>
              </a:solidFill>
              <a:ln w="19050">
                <a:solidFill>
                  <a:schemeClr val="lt1"/>
                </a:solidFill>
              </a:ln>
              <a:effectLst/>
            </c:spPr>
            <c:extLst>
              <c:ext xmlns:c16="http://schemas.microsoft.com/office/drawing/2014/chart" uri="{C3380CC4-5D6E-409C-BE32-E72D297353CC}">
                <c16:uniqueId val="{00000009-8713-4BC3-A27B-2402725D4824}"/>
              </c:ext>
            </c:extLst>
          </c:dPt>
          <c:cat>
            <c:strRef>
              <c:f>Sheet1!$A$2:$A$6</c:f>
              <c:strCache>
                <c:ptCount val="5"/>
                <c:pt idx="0">
                  <c:v>GI</c:v>
                </c:pt>
                <c:pt idx="1">
                  <c:v>ICrH</c:v>
                </c:pt>
                <c:pt idx="2">
                  <c:v>Other</c:v>
                </c:pt>
                <c:pt idx="3">
                  <c:v>Trauma</c:v>
                </c:pt>
                <c:pt idx="4">
                  <c:v>Critical site</c:v>
                </c:pt>
              </c:strCache>
            </c:strRef>
          </c:cat>
          <c:val>
            <c:numRef>
              <c:f>Sheet1!$B$2:$B$6</c:f>
              <c:numCache>
                <c:formatCode>General</c:formatCode>
                <c:ptCount val="5"/>
                <c:pt idx="0">
                  <c:v>57.6</c:v>
                </c:pt>
                <c:pt idx="1">
                  <c:v>9.1</c:v>
                </c:pt>
                <c:pt idx="2">
                  <c:v>6.1</c:v>
                </c:pt>
                <c:pt idx="3">
                  <c:v>1.9</c:v>
                </c:pt>
                <c:pt idx="4">
                  <c:v>25.4</c:v>
                </c:pt>
              </c:numCache>
            </c:numRef>
          </c:val>
          <c:extLst>
            <c:ext xmlns:c16="http://schemas.microsoft.com/office/drawing/2014/chart" uri="{C3380CC4-5D6E-409C-BE32-E72D297353CC}">
              <c16:uniqueId val="{00000000-7F39-476C-89B0-96D1616BDAE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153191752336324E-2"/>
          <c:y val="3.6169882083743242E-2"/>
          <c:w val="0.78516841021305217"/>
          <c:h val="0.71727032531737134"/>
        </c:manualLayout>
      </c:layout>
      <c:barChart>
        <c:barDir val="col"/>
        <c:grouping val="clustered"/>
        <c:varyColors val="0"/>
        <c:ser>
          <c:idx val="0"/>
          <c:order val="0"/>
          <c:tx>
            <c:strRef>
              <c:f>Sheet1!$B$1</c:f>
              <c:strCache>
                <c:ptCount val="1"/>
                <c:pt idx="0">
                  <c:v>Mortality After Major Bleed</c:v>
                </c:pt>
              </c:strCache>
            </c:strRef>
          </c:tx>
          <c:spPr>
            <a:solidFill>
              <a:srgbClr val="C00000"/>
            </a:solidFill>
          </c:spPr>
          <c:invertIfNegative val="0"/>
          <c:dPt>
            <c:idx val="0"/>
            <c:invertIfNegative val="0"/>
            <c:bubble3D val="0"/>
            <c:spPr>
              <a:solidFill>
                <a:schemeClr val="accent1"/>
              </a:solidFill>
            </c:spPr>
            <c:extLst>
              <c:ext xmlns:c16="http://schemas.microsoft.com/office/drawing/2014/chart" uri="{C3380CC4-5D6E-409C-BE32-E72D297353CC}">
                <c16:uniqueId val="{00000001-459D-4EFB-BCC8-18CE5B929BC7}"/>
              </c:ext>
            </c:extLst>
          </c:dPt>
          <c:dPt>
            <c:idx val="1"/>
            <c:invertIfNegative val="0"/>
            <c:bubble3D val="0"/>
            <c:spPr>
              <a:solidFill>
                <a:schemeClr val="accent2"/>
              </a:solidFill>
            </c:spPr>
            <c:extLst>
              <c:ext xmlns:c16="http://schemas.microsoft.com/office/drawing/2014/chart" uri="{C3380CC4-5D6E-409C-BE32-E72D297353CC}">
                <c16:uniqueId val="{00000003-459D-4EFB-BCC8-18CE5B929BC7}"/>
              </c:ext>
            </c:extLst>
          </c:dPt>
          <c:dLbls>
            <c:dLbl>
              <c:idx val="0"/>
              <c:tx>
                <c:rich>
                  <a:bodyPr/>
                  <a:lstStyle/>
                  <a:p>
                    <a:pPr>
                      <a:defRPr sz="1400" b="1">
                        <a:solidFill>
                          <a:schemeClr val="tx1"/>
                        </a:solidFill>
                      </a:defRPr>
                    </a:pPr>
                    <a:r>
                      <a:rPr lang="en-US" dirty="0"/>
                      <a:t>11%</a:t>
                    </a:r>
                  </a:p>
                </c:rich>
              </c:tx>
              <c:numFmt formatCode="0.00%" sourceLinked="0"/>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459D-4EFB-BCC8-18CE5B929BC7}"/>
                </c:ext>
              </c:extLst>
            </c:dLbl>
            <c:numFmt formatCode="0.0%" sourceLinked="0"/>
            <c:spPr>
              <a:noFill/>
              <a:ln>
                <a:noFill/>
              </a:ln>
              <a:effectLst/>
            </c:spPr>
            <c:txPr>
              <a:bodyPr/>
              <a:lstStyle/>
              <a:p>
                <a:pPr>
                  <a:defRPr sz="1400" b="1">
                    <a:solidFill>
                      <a:schemeClr val="tx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All-cause 30-day mortality after major bleed (Apixaban, n=327)</c:v>
                </c:pt>
                <c:pt idx="1">
                  <c:v>All-cause mortality, median 60 days after major bleed (Rivaroxaban, n=431)</c:v>
                </c:pt>
              </c:strCache>
            </c:strRef>
          </c:cat>
          <c:val>
            <c:numRef>
              <c:f>Sheet1!$B$2:$B$3</c:f>
              <c:numCache>
                <c:formatCode>0.0%</c:formatCode>
                <c:ptCount val="2"/>
                <c:pt idx="0">
                  <c:v>0.11</c:v>
                </c:pt>
                <c:pt idx="1">
                  <c:v>0.20399999999999999</c:v>
                </c:pt>
              </c:numCache>
            </c:numRef>
          </c:val>
          <c:extLst>
            <c:ext xmlns:c16="http://schemas.microsoft.com/office/drawing/2014/chart" uri="{C3380CC4-5D6E-409C-BE32-E72D297353CC}">
              <c16:uniqueId val="{00000008-459D-4EFB-BCC8-18CE5B929BC7}"/>
            </c:ext>
          </c:extLst>
        </c:ser>
        <c:dLbls>
          <c:dLblPos val="outEnd"/>
          <c:showLegendKey val="0"/>
          <c:showVal val="1"/>
          <c:showCatName val="0"/>
          <c:showSerName val="0"/>
          <c:showPercent val="0"/>
          <c:showBubbleSize val="0"/>
        </c:dLbls>
        <c:gapWidth val="150"/>
        <c:overlap val="-25"/>
        <c:axId val="378721728"/>
        <c:axId val="378718592"/>
      </c:barChart>
      <c:catAx>
        <c:axId val="378721728"/>
        <c:scaling>
          <c:orientation val="minMax"/>
        </c:scaling>
        <c:delete val="0"/>
        <c:axPos val="b"/>
        <c:numFmt formatCode="General" sourceLinked="0"/>
        <c:majorTickMark val="none"/>
        <c:minorTickMark val="none"/>
        <c:tickLblPos val="nextTo"/>
        <c:txPr>
          <a:bodyPr/>
          <a:lstStyle/>
          <a:p>
            <a:pPr>
              <a:defRPr sz="1050" b="1"/>
            </a:pPr>
            <a:endParaRPr lang="en-US"/>
          </a:p>
        </c:txPr>
        <c:crossAx val="378718592"/>
        <c:crosses val="autoZero"/>
        <c:auto val="1"/>
        <c:lblAlgn val="ctr"/>
        <c:lblOffset val="100"/>
        <c:noMultiLvlLbl val="0"/>
      </c:catAx>
      <c:valAx>
        <c:axId val="378718592"/>
        <c:scaling>
          <c:orientation val="minMax"/>
        </c:scaling>
        <c:delete val="1"/>
        <c:axPos val="l"/>
        <c:numFmt formatCode="0.0%" sourceLinked="1"/>
        <c:majorTickMark val="out"/>
        <c:minorTickMark val="none"/>
        <c:tickLblPos val="nextTo"/>
        <c:crossAx val="3787217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791380821002768E-2"/>
          <c:y val="0.17404166328632392"/>
          <c:w val="0.90672694656706876"/>
          <c:h val="0.69723683363906896"/>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chemeClr val="accent3">
                  <a:lumMod val="50000"/>
                </a:schemeClr>
              </a:solidFill>
              <a:ln>
                <a:noFill/>
              </a:ln>
              <a:effectLst/>
            </c:spPr>
            <c:extLst>
              <c:ext xmlns:c16="http://schemas.microsoft.com/office/drawing/2014/chart" uri="{C3380CC4-5D6E-409C-BE32-E72D297353CC}">
                <c16:uniqueId val="{00000001-A419-4674-B514-254E2E958F27}"/>
              </c:ext>
            </c:extLst>
          </c:dPt>
          <c:dPt>
            <c:idx val="1"/>
            <c:invertIfNegative val="0"/>
            <c:bubble3D val="0"/>
            <c:spPr>
              <a:solidFill>
                <a:schemeClr val="accent3">
                  <a:lumMod val="50000"/>
                </a:schemeClr>
              </a:solidFill>
              <a:ln>
                <a:noFill/>
              </a:ln>
              <a:effectLst/>
            </c:spPr>
            <c:extLst>
              <c:ext xmlns:c16="http://schemas.microsoft.com/office/drawing/2014/chart" uri="{C3380CC4-5D6E-409C-BE32-E72D297353CC}">
                <c16:uniqueId val="{00000003-A419-4674-B514-254E2E958F27}"/>
              </c:ext>
            </c:extLst>
          </c:dPt>
          <c:dPt>
            <c:idx val="2"/>
            <c:invertIfNegative val="0"/>
            <c:bubble3D val="0"/>
            <c:spPr>
              <a:solidFill>
                <a:schemeClr val="accent3">
                  <a:lumMod val="50000"/>
                </a:schemeClr>
              </a:solidFill>
              <a:ln>
                <a:noFill/>
              </a:ln>
              <a:effectLst/>
            </c:spPr>
            <c:extLst>
              <c:ext xmlns:c16="http://schemas.microsoft.com/office/drawing/2014/chart" uri="{C3380CC4-5D6E-409C-BE32-E72D297353CC}">
                <c16:uniqueId val="{00000005-A419-4674-B514-254E2E958F27}"/>
              </c:ext>
            </c:extLst>
          </c:dPt>
          <c:dPt>
            <c:idx val="3"/>
            <c:invertIfNegative val="0"/>
            <c:bubble3D val="0"/>
            <c:spPr>
              <a:solidFill>
                <a:schemeClr val="accent3">
                  <a:lumMod val="50000"/>
                </a:schemeClr>
              </a:solidFill>
              <a:ln>
                <a:noFill/>
              </a:ln>
              <a:effectLst/>
            </c:spPr>
            <c:extLst>
              <c:ext xmlns:c16="http://schemas.microsoft.com/office/drawing/2014/chart" uri="{C3380CC4-5D6E-409C-BE32-E72D297353CC}">
                <c16:uniqueId val="{00000007-A419-4674-B514-254E2E958F27}"/>
              </c:ext>
            </c:extLst>
          </c:dPt>
          <c:dPt>
            <c:idx val="4"/>
            <c:invertIfNegative val="0"/>
            <c:bubble3D val="0"/>
            <c:spPr>
              <a:solidFill>
                <a:schemeClr val="accent3">
                  <a:lumMod val="50000"/>
                </a:schemeClr>
              </a:solidFill>
              <a:ln>
                <a:noFill/>
              </a:ln>
              <a:effectLst/>
            </c:spPr>
            <c:extLst>
              <c:ext xmlns:c16="http://schemas.microsoft.com/office/drawing/2014/chart" uri="{C3380CC4-5D6E-409C-BE32-E72D297353CC}">
                <c16:uniqueId val="{00000009-A419-4674-B514-254E2E958F27}"/>
              </c:ext>
            </c:extLst>
          </c:dPt>
          <c:dPt>
            <c:idx val="5"/>
            <c:invertIfNegative val="0"/>
            <c:bubble3D val="0"/>
            <c:spPr>
              <a:solidFill>
                <a:schemeClr val="accent3">
                  <a:lumMod val="50000"/>
                </a:schemeClr>
              </a:solidFill>
              <a:ln>
                <a:noFill/>
              </a:ln>
              <a:effectLst/>
            </c:spPr>
            <c:extLst>
              <c:ext xmlns:c16="http://schemas.microsoft.com/office/drawing/2014/chart" uri="{C3380CC4-5D6E-409C-BE32-E72D297353CC}">
                <c16:uniqueId val="{0000000B-A419-4674-B514-254E2E958F27}"/>
              </c:ext>
            </c:extLst>
          </c:dPt>
          <c:dPt>
            <c:idx val="6"/>
            <c:invertIfNegative val="0"/>
            <c:bubble3D val="0"/>
            <c:spPr>
              <a:solidFill>
                <a:schemeClr val="accent6"/>
              </a:solidFill>
              <a:ln>
                <a:noFill/>
              </a:ln>
              <a:effectLst/>
            </c:spPr>
            <c:extLst>
              <c:ext xmlns:c16="http://schemas.microsoft.com/office/drawing/2014/chart" uri="{C3380CC4-5D6E-409C-BE32-E72D297353CC}">
                <c16:uniqueId val="{0000000D-A419-4674-B514-254E2E958F27}"/>
              </c:ext>
            </c:extLst>
          </c:dPt>
          <c:dPt>
            <c:idx val="7"/>
            <c:invertIfNegative val="0"/>
            <c:bubble3D val="0"/>
            <c:spPr>
              <a:solidFill>
                <a:schemeClr val="accent6"/>
              </a:solidFill>
              <a:ln>
                <a:noFill/>
              </a:ln>
              <a:effectLst/>
            </c:spPr>
            <c:extLst>
              <c:ext xmlns:c16="http://schemas.microsoft.com/office/drawing/2014/chart" uri="{C3380CC4-5D6E-409C-BE32-E72D297353CC}">
                <c16:uniqueId val="{0000000F-A419-4674-B514-254E2E958F27}"/>
              </c:ext>
            </c:extLst>
          </c:dPt>
          <c:dPt>
            <c:idx val="8"/>
            <c:invertIfNegative val="0"/>
            <c:bubble3D val="0"/>
            <c:spPr>
              <a:solidFill>
                <a:schemeClr val="accent6"/>
              </a:solidFill>
              <a:ln>
                <a:noFill/>
              </a:ln>
              <a:effectLst/>
            </c:spPr>
            <c:extLst>
              <c:ext xmlns:c16="http://schemas.microsoft.com/office/drawing/2014/chart" uri="{C3380CC4-5D6E-409C-BE32-E72D297353CC}">
                <c16:uniqueId val="{00000011-A419-4674-B514-254E2E958F27}"/>
              </c:ext>
            </c:extLst>
          </c:dPt>
          <c:dPt>
            <c:idx val="9"/>
            <c:invertIfNegative val="0"/>
            <c:bubble3D val="0"/>
            <c:spPr>
              <a:solidFill>
                <a:schemeClr val="accent6"/>
              </a:solidFill>
              <a:ln>
                <a:noFill/>
              </a:ln>
              <a:effectLst/>
            </c:spPr>
            <c:extLst>
              <c:ext xmlns:c16="http://schemas.microsoft.com/office/drawing/2014/chart" uri="{C3380CC4-5D6E-409C-BE32-E72D297353CC}">
                <c16:uniqueId val="{00000013-A419-4674-B514-254E2E958F27}"/>
              </c:ext>
            </c:extLst>
          </c:dPt>
          <c:dPt>
            <c:idx val="10"/>
            <c:invertIfNegative val="0"/>
            <c:bubble3D val="0"/>
            <c:spPr>
              <a:solidFill>
                <a:schemeClr val="accent6"/>
              </a:solidFill>
              <a:ln>
                <a:noFill/>
              </a:ln>
              <a:effectLst/>
            </c:spPr>
            <c:extLst>
              <c:ext xmlns:c16="http://schemas.microsoft.com/office/drawing/2014/chart" uri="{C3380CC4-5D6E-409C-BE32-E72D297353CC}">
                <c16:uniqueId val="{00000015-A419-4674-B514-254E2E958F27}"/>
              </c:ext>
            </c:extLst>
          </c:dPt>
          <c:dPt>
            <c:idx val="11"/>
            <c:invertIfNegative val="0"/>
            <c:bubble3D val="0"/>
            <c:spPr>
              <a:solidFill>
                <a:schemeClr val="accent6"/>
              </a:solidFill>
              <a:ln>
                <a:noFill/>
              </a:ln>
              <a:effectLst/>
            </c:spPr>
            <c:extLst>
              <c:ext xmlns:c16="http://schemas.microsoft.com/office/drawing/2014/chart" uri="{C3380CC4-5D6E-409C-BE32-E72D297353CC}">
                <c16:uniqueId val="{00000017-A419-4674-B514-254E2E958F27}"/>
              </c:ext>
            </c:extLst>
          </c:dPt>
          <c:cat>
            <c:strRef>
              <c:f>Sheet1!$A$2:$A$13</c:f>
              <c:strCache>
                <c:ptCount val="12"/>
                <c:pt idx="0">
                  <c:v>Baseline </c:v>
                </c:pt>
                <c:pt idx="1">
                  <c:v>End of bolus</c:v>
                </c:pt>
                <c:pt idx="2">
                  <c:v>End of Infusion </c:v>
                </c:pt>
                <c:pt idx="3">
                  <c:v>4 hr</c:v>
                </c:pt>
                <c:pt idx="4">
                  <c:v>8 hr</c:v>
                </c:pt>
                <c:pt idx="5">
                  <c:v>12 hr</c:v>
                </c:pt>
                <c:pt idx="6">
                  <c:v>Baseline </c:v>
                </c:pt>
                <c:pt idx="7">
                  <c:v>End of bolus</c:v>
                </c:pt>
                <c:pt idx="8">
                  <c:v>End of Infusion </c:v>
                </c:pt>
                <c:pt idx="9">
                  <c:v>4 hr</c:v>
                </c:pt>
                <c:pt idx="10">
                  <c:v>8 hr</c:v>
                </c:pt>
                <c:pt idx="11">
                  <c:v>12 hr</c:v>
                </c:pt>
              </c:strCache>
            </c:strRef>
          </c:cat>
          <c:val>
            <c:numRef>
              <c:f>Sheet1!$B$2:$B$13</c:f>
              <c:numCache>
                <c:formatCode>General</c:formatCode>
                <c:ptCount val="12"/>
                <c:pt idx="0">
                  <c:v>146.9</c:v>
                </c:pt>
                <c:pt idx="1">
                  <c:v>11.2</c:v>
                </c:pt>
                <c:pt idx="2">
                  <c:v>11.8</c:v>
                </c:pt>
                <c:pt idx="3">
                  <c:v>95.3</c:v>
                </c:pt>
                <c:pt idx="4">
                  <c:v>98.8</c:v>
                </c:pt>
                <c:pt idx="5">
                  <c:v>87.6</c:v>
                </c:pt>
                <c:pt idx="6">
                  <c:v>214.6</c:v>
                </c:pt>
                <c:pt idx="7">
                  <c:v>12.5</c:v>
                </c:pt>
                <c:pt idx="8">
                  <c:v>14.5</c:v>
                </c:pt>
                <c:pt idx="9">
                  <c:v>124.2</c:v>
                </c:pt>
                <c:pt idx="10">
                  <c:v>116.6</c:v>
                </c:pt>
                <c:pt idx="11">
                  <c:v>87</c:v>
                </c:pt>
              </c:numCache>
            </c:numRef>
          </c:val>
          <c:extLst>
            <c:ext xmlns:c16="http://schemas.microsoft.com/office/drawing/2014/chart" uri="{C3380CC4-5D6E-409C-BE32-E72D297353CC}">
              <c16:uniqueId val="{00000018-A419-4674-B514-254E2E958F27}"/>
            </c:ext>
          </c:extLst>
        </c:ser>
        <c:dLbls>
          <c:showLegendKey val="0"/>
          <c:showVal val="0"/>
          <c:showCatName val="0"/>
          <c:showSerName val="0"/>
          <c:showPercent val="0"/>
          <c:showBubbleSize val="0"/>
        </c:dLbls>
        <c:gapWidth val="69"/>
        <c:overlap val="-27"/>
        <c:axId val="223523952"/>
        <c:axId val="223512720"/>
      </c:barChart>
      <c:catAx>
        <c:axId val="223523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223512720"/>
        <c:crosses val="autoZero"/>
        <c:auto val="1"/>
        <c:lblAlgn val="ctr"/>
        <c:lblOffset val="100"/>
        <c:noMultiLvlLbl val="0"/>
      </c:catAx>
      <c:valAx>
        <c:axId val="223512720"/>
        <c:scaling>
          <c:orientation val="minMax"/>
        </c:scaling>
        <c:delete val="0"/>
        <c:axPos val="l"/>
        <c:title>
          <c:tx>
            <c:rich>
              <a:bodyPr rot="-5400000" spcFirstLastPara="1" vertOverflow="ellipsis" vert="horz" wrap="square" anchor="ctr" anchorCtr="1"/>
              <a:lstStyle/>
              <a:p>
                <a:pPr>
                  <a:defRPr sz="1200" b="1" i="0" u="none" strike="noStrike" kern="1200" baseline="0">
                    <a:solidFill>
                      <a:schemeClr val="tx1">
                        <a:lumMod val="95000"/>
                        <a:lumOff val="5000"/>
                      </a:schemeClr>
                    </a:solidFill>
                    <a:latin typeface="+mn-lt"/>
                    <a:ea typeface="+mn-ea"/>
                    <a:cs typeface="+mn-cs"/>
                  </a:defRPr>
                </a:pPr>
                <a:r>
                  <a:rPr lang="en-US" sz="1200" b="1" baseline="0" dirty="0">
                    <a:solidFill>
                      <a:schemeClr val="tx1">
                        <a:lumMod val="95000"/>
                        <a:lumOff val="5000"/>
                      </a:schemeClr>
                    </a:solidFill>
                  </a:rPr>
                  <a:t>Anti-FXa activity (ng/mL)</a:t>
                </a:r>
              </a:p>
            </c:rich>
          </c:tx>
          <c:layout>
            <c:manualLayout>
              <c:xMode val="edge"/>
              <c:yMode val="edge"/>
              <c:x val="0"/>
              <c:y val="0.22925870418130812"/>
            </c:manualLayout>
          </c:layout>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95000"/>
                      <a:lumOff val="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35239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105316449664666E-2"/>
          <c:y val="1.5072868272114725E-2"/>
          <c:w val="0.93290480898662231"/>
          <c:h val="0.88875325768151003"/>
        </c:manualLayout>
      </c:layout>
      <c:scatterChart>
        <c:scatterStyle val="lineMarker"/>
        <c:varyColors val="0"/>
        <c:ser>
          <c:idx val="0"/>
          <c:order val="0"/>
          <c:tx>
            <c:strRef>
              <c:f>Sheet1!$D$2</c:f>
              <c:strCache>
                <c:ptCount val="1"/>
                <c:pt idx="0">
                  <c:v>r</c:v>
                </c:pt>
              </c:strCache>
            </c:strRef>
          </c:tx>
          <c:spPr>
            <a:ln w="28575">
              <a:noFill/>
            </a:ln>
          </c:spPr>
          <c:marker>
            <c:symbol val="square"/>
            <c:size val="6"/>
            <c:spPr>
              <a:solidFill>
                <a:schemeClr val="accent1"/>
              </a:solidFill>
              <a:ln w="6350">
                <a:noFill/>
              </a:ln>
            </c:spPr>
          </c:marker>
          <c:dPt>
            <c:idx val="10"/>
            <c:marker>
              <c:spPr>
                <a:solidFill>
                  <a:schemeClr val="accent1"/>
                </a:solidFill>
                <a:ln w="9525">
                  <a:noFill/>
                </a:ln>
              </c:spPr>
            </c:marker>
            <c:bubble3D val="0"/>
            <c:extLst>
              <c:ext xmlns:c16="http://schemas.microsoft.com/office/drawing/2014/chart" uri="{C3380CC4-5D6E-409C-BE32-E72D297353CC}">
                <c16:uniqueId val="{00000000-9306-4DB5-B152-88EFE3CFD71C}"/>
              </c:ext>
            </c:extLst>
          </c:dPt>
          <c:dPt>
            <c:idx val="11"/>
            <c:marker>
              <c:spPr>
                <a:solidFill>
                  <a:schemeClr val="accent1"/>
                </a:solidFill>
                <a:ln w="9525">
                  <a:noFill/>
                </a:ln>
              </c:spPr>
            </c:marker>
            <c:bubble3D val="0"/>
            <c:extLst>
              <c:ext xmlns:c16="http://schemas.microsoft.com/office/drawing/2014/chart" uri="{C3380CC4-5D6E-409C-BE32-E72D297353CC}">
                <c16:uniqueId val="{00000001-9306-4DB5-B152-88EFE3CFD71C}"/>
              </c:ext>
            </c:extLst>
          </c:dPt>
          <c:dPt>
            <c:idx val="12"/>
            <c:marker>
              <c:spPr>
                <a:solidFill>
                  <a:schemeClr val="accent1"/>
                </a:solidFill>
                <a:ln w="9525">
                  <a:noFill/>
                </a:ln>
              </c:spPr>
            </c:marker>
            <c:bubble3D val="0"/>
            <c:extLst>
              <c:ext xmlns:c16="http://schemas.microsoft.com/office/drawing/2014/chart" uri="{C3380CC4-5D6E-409C-BE32-E72D297353CC}">
                <c16:uniqueId val="{00000002-9306-4DB5-B152-88EFE3CFD71C}"/>
              </c:ext>
            </c:extLst>
          </c:dPt>
          <c:dPt>
            <c:idx val="13"/>
            <c:bubble3D val="0"/>
            <c:extLst>
              <c:ext xmlns:c16="http://schemas.microsoft.com/office/drawing/2014/chart" uri="{C3380CC4-5D6E-409C-BE32-E72D297353CC}">
                <c16:uniqueId val="{00000003-9306-4DB5-B152-88EFE3CFD71C}"/>
              </c:ext>
            </c:extLst>
          </c:dPt>
          <c:dPt>
            <c:idx val="14"/>
            <c:bubble3D val="0"/>
            <c:extLst>
              <c:ext xmlns:c16="http://schemas.microsoft.com/office/drawing/2014/chart" uri="{C3380CC4-5D6E-409C-BE32-E72D297353CC}">
                <c16:uniqueId val="{00000004-9306-4DB5-B152-88EFE3CFD71C}"/>
              </c:ext>
            </c:extLst>
          </c:dPt>
          <c:dPt>
            <c:idx val="19"/>
            <c:marker>
              <c:spPr>
                <a:solidFill>
                  <a:schemeClr val="accent1"/>
                </a:solidFill>
                <a:ln w="6350">
                  <a:solidFill>
                    <a:schemeClr val="tx1"/>
                  </a:solidFill>
                </a:ln>
              </c:spPr>
            </c:marker>
            <c:bubble3D val="0"/>
            <c:extLst>
              <c:ext xmlns:c16="http://schemas.microsoft.com/office/drawing/2014/chart" uri="{C3380CC4-5D6E-409C-BE32-E72D297353CC}">
                <c16:uniqueId val="{00000005-9306-4DB5-B152-88EFE3CFD71C}"/>
              </c:ext>
            </c:extLst>
          </c:dPt>
          <c:dPt>
            <c:idx val="20"/>
            <c:marker>
              <c:spPr>
                <a:solidFill>
                  <a:schemeClr val="accent1"/>
                </a:solidFill>
                <a:ln w="6350">
                  <a:solidFill>
                    <a:schemeClr val="tx1"/>
                  </a:solidFill>
                </a:ln>
              </c:spPr>
            </c:marker>
            <c:bubble3D val="0"/>
            <c:extLst>
              <c:ext xmlns:c16="http://schemas.microsoft.com/office/drawing/2014/chart" uri="{C3380CC4-5D6E-409C-BE32-E72D297353CC}">
                <c16:uniqueId val="{00000006-9306-4DB5-B152-88EFE3CFD71C}"/>
              </c:ext>
            </c:extLst>
          </c:dPt>
          <c:dPt>
            <c:idx val="21"/>
            <c:marker>
              <c:spPr>
                <a:solidFill>
                  <a:schemeClr val="accent1"/>
                </a:solidFill>
                <a:ln w="6350">
                  <a:solidFill>
                    <a:schemeClr val="tx1"/>
                  </a:solidFill>
                </a:ln>
              </c:spPr>
            </c:marker>
            <c:bubble3D val="0"/>
            <c:extLst>
              <c:ext xmlns:c16="http://schemas.microsoft.com/office/drawing/2014/chart" uri="{C3380CC4-5D6E-409C-BE32-E72D297353CC}">
                <c16:uniqueId val="{00000007-9306-4DB5-B152-88EFE3CFD71C}"/>
              </c:ext>
            </c:extLst>
          </c:dPt>
          <c:dPt>
            <c:idx val="22"/>
            <c:marker>
              <c:symbol val="none"/>
            </c:marker>
            <c:bubble3D val="0"/>
            <c:extLst>
              <c:ext xmlns:c16="http://schemas.microsoft.com/office/drawing/2014/chart" uri="{C3380CC4-5D6E-409C-BE32-E72D297353CC}">
                <c16:uniqueId val="{00000008-9306-4DB5-B152-88EFE3CFD71C}"/>
              </c:ext>
            </c:extLst>
          </c:dPt>
          <c:dPt>
            <c:idx val="23"/>
            <c:marker>
              <c:symbol val="none"/>
            </c:marker>
            <c:bubble3D val="0"/>
            <c:extLst>
              <c:ext xmlns:c16="http://schemas.microsoft.com/office/drawing/2014/chart" uri="{C3380CC4-5D6E-409C-BE32-E72D297353CC}">
                <c16:uniqueId val="{00000009-9306-4DB5-B152-88EFE3CFD71C}"/>
              </c:ext>
            </c:extLst>
          </c:dPt>
          <c:dPt>
            <c:idx val="24"/>
            <c:marker>
              <c:symbol val="none"/>
            </c:marker>
            <c:bubble3D val="0"/>
            <c:extLst>
              <c:ext xmlns:c16="http://schemas.microsoft.com/office/drawing/2014/chart" uri="{C3380CC4-5D6E-409C-BE32-E72D297353CC}">
                <c16:uniqueId val="{0000000A-9306-4DB5-B152-88EFE3CFD71C}"/>
              </c:ext>
            </c:extLst>
          </c:dPt>
          <c:errBars>
            <c:errDir val="x"/>
            <c:errBarType val="both"/>
            <c:errValType val="cust"/>
            <c:noEndCap val="0"/>
            <c:plus>
              <c:numRef>
                <c:f>Sheet1!$G$4:$G$28</c:f>
                <c:numCache>
                  <c:formatCode>General</c:formatCode>
                  <c:ptCount val="25"/>
                  <c:pt idx="2">
                    <c:v>4</c:v>
                  </c:pt>
                  <c:pt idx="4">
                    <c:v>6</c:v>
                  </c:pt>
                  <c:pt idx="5">
                    <c:v>6</c:v>
                  </c:pt>
                  <c:pt idx="6">
                    <c:v>10</c:v>
                  </c:pt>
                  <c:pt idx="7">
                    <c:v>13</c:v>
                  </c:pt>
                  <c:pt idx="9">
                    <c:v>5</c:v>
                  </c:pt>
                  <c:pt idx="10">
                    <c:v>5</c:v>
                  </c:pt>
                  <c:pt idx="12">
                    <c:v>8</c:v>
                  </c:pt>
                  <c:pt idx="13">
                    <c:v>5</c:v>
                  </c:pt>
                  <c:pt idx="14">
                    <c:v>13</c:v>
                  </c:pt>
                  <c:pt idx="16">
                    <c:v>10</c:v>
                  </c:pt>
                  <c:pt idx="17">
                    <c:v>6</c:v>
                  </c:pt>
                  <c:pt idx="18">
                    <c:v>5</c:v>
                  </c:pt>
                  <c:pt idx="20">
                    <c:v>5</c:v>
                  </c:pt>
                  <c:pt idx="21">
                    <c:v>10</c:v>
                  </c:pt>
                </c:numCache>
              </c:numRef>
            </c:plus>
            <c:minus>
              <c:numRef>
                <c:f>Sheet1!$H$4:$H$28</c:f>
                <c:numCache>
                  <c:formatCode>General</c:formatCode>
                  <c:ptCount val="25"/>
                  <c:pt idx="2">
                    <c:v>5</c:v>
                  </c:pt>
                  <c:pt idx="4">
                    <c:v>8</c:v>
                  </c:pt>
                  <c:pt idx="5">
                    <c:v>7</c:v>
                  </c:pt>
                  <c:pt idx="6">
                    <c:v>26</c:v>
                  </c:pt>
                  <c:pt idx="7">
                    <c:v>20</c:v>
                  </c:pt>
                  <c:pt idx="9">
                    <c:v>7</c:v>
                  </c:pt>
                  <c:pt idx="10">
                    <c:v>7</c:v>
                  </c:pt>
                  <c:pt idx="12">
                    <c:v>10</c:v>
                  </c:pt>
                  <c:pt idx="13">
                    <c:v>5</c:v>
                  </c:pt>
                  <c:pt idx="14">
                    <c:v>22</c:v>
                  </c:pt>
                  <c:pt idx="16">
                    <c:v>17</c:v>
                  </c:pt>
                  <c:pt idx="17">
                    <c:v>10</c:v>
                  </c:pt>
                  <c:pt idx="18">
                    <c:v>6</c:v>
                  </c:pt>
                  <c:pt idx="20">
                    <c:v>5</c:v>
                  </c:pt>
                  <c:pt idx="21">
                    <c:v>11</c:v>
                  </c:pt>
                </c:numCache>
              </c:numRef>
            </c:minus>
            <c:spPr>
              <a:ln w="12700"/>
            </c:spPr>
          </c:errBars>
          <c:xVal>
            <c:numRef>
              <c:f>Sheet1!$D$4:$D$28</c:f>
              <c:numCache>
                <c:formatCode>General</c:formatCode>
                <c:ptCount val="25"/>
                <c:pt idx="2">
                  <c:v>80</c:v>
                </c:pt>
                <c:pt idx="4">
                  <c:v>81</c:v>
                </c:pt>
                <c:pt idx="5">
                  <c:v>79</c:v>
                </c:pt>
                <c:pt idx="6">
                  <c:v>88</c:v>
                </c:pt>
                <c:pt idx="7">
                  <c:v>79</c:v>
                </c:pt>
                <c:pt idx="9">
                  <c:v>80</c:v>
                </c:pt>
                <c:pt idx="10">
                  <c:v>81</c:v>
                </c:pt>
                <c:pt idx="12">
                  <c:v>82</c:v>
                </c:pt>
                <c:pt idx="13">
                  <c:v>79</c:v>
                </c:pt>
                <c:pt idx="14">
                  <c:v>82</c:v>
                </c:pt>
                <c:pt idx="16">
                  <c:v>83</c:v>
                </c:pt>
                <c:pt idx="17">
                  <c:v>88</c:v>
                </c:pt>
                <c:pt idx="18">
                  <c:v>77</c:v>
                </c:pt>
                <c:pt idx="20">
                  <c:v>81</c:v>
                </c:pt>
                <c:pt idx="21">
                  <c:v>76</c:v>
                </c:pt>
                <c:pt idx="22">
                  <c:v>0.19</c:v>
                </c:pt>
                <c:pt idx="23">
                  <c:v>0.5</c:v>
                </c:pt>
                <c:pt idx="24">
                  <c:v>1.2</c:v>
                </c:pt>
              </c:numCache>
            </c:numRef>
          </c:xVal>
          <c:yVal>
            <c:numRef>
              <c:f>Sheet1!$C$4:$C$28</c:f>
              <c:numCache>
                <c:formatCode>General</c:formatCode>
                <c:ptCount val="25"/>
                <c:pt idx="0">
                  <c:v>22.5</c:v>
                </c:pt>
                <c:pt idx="1">
                  <c:v>21.5</c:v>
                </c:pt>
                <c:pt idx="2">
                  <c:v>20.5</c:v>
                </c:pt>
                <c:pt idx="3">
                  <c:v>19.5</c:v>
                </c:pt>
                <c:pt idx="4">
                  <c:v>18.5</c:v>
                </c:pt>
                <c:pt idx="5">
                  <c:v>17.5</c:v>
                </c:pt>
                <c:pt idx="6">
                  <c:v>16.5</c:v>
                </c:pt>
                <c:pt idx="7">
                  <c:v>15.5</c:v>
                </c:pt>
                <c:pt idx="8">
                  <c:v>14.5</c:v>
                </c:pt>
                <c:pt idx="9">
                  <c:v>13.5</c:v>
                </c:pt>
                <c:pt idx="10">
                  <c:v>12.5</c:v>
                </c:pt>
                <c:pt idx="11">
                  <c:v>11.5</c:v>
                </c:pt>
                <c:pt idx="12">
                  <c:v>10.5</c:v>
                </c:pt>
                <c:pt idx="13">
                  <c:v>9.5</c:v>
                </c:pt>
                <c:pt idx="14">
                  <c:v>8.5</c:v>
                </c:pt>
                <c:pt idx="15">
                  <c:v>7.5</c:v>
                </c:pt>
                <c:pt idx="16">
                  <c:v>6.5</c:v>
                </c:pt>
                <c:pt idx="17">
                  <c:v>5.5</c:v>
                </c:pt>
                <c:pt idx="18">
                  <c:v>4.5</c:v>
                </c:pt>
                <c:pt idx="19">
                  <c:v>3.5</c:v>
                </c:pt>
                <c:pt idx="20">
                  <c:v>2.5</c:v>
                </c:pt>
                <c:pt idx="21">
                  <c:v>1.5</c:v>
                </c:pt>
                <c:pt idx="22">
                  <c:v>1</c:v>
                </c:pt>
                <c:pt idx="23">
                  <c:v>1</c:v>
                </c:pt>
                <c:pt idx="24">
                  <c:v>1</c:v>
                </c:pt>
              </c:numCache>
            </c:numRef>
          </c:yVal>
          <c:smooth val="0"/>
          <c:extLst>
            <c:ext xmlns:c16="http://schemas.microsoft.com/office/drawing/2014/chart" uri="{C3380CC4-5D6E-409C-BE32-E72D297353CC}">
              <c16:uniqueId val="{0000000B-9306-4DB5-B152-88EFE3CFD71C}"/>
            </c:ext>
          </c:extLst>
        </c:ser>
        <c:ser>
          <c:idx val="1"/>
          <c:order val="1"/>
          <c:tx>
            <c:v>labels</c:v>
          </c:tx>
          <c:spPr>
            <a:ln w="28575">
              <a:noFill/>
            </a:ln>
          </c:spPr>
          <c:marker>
            <c:spPr>
              <a:noFill/>
              <a:ln>
                <a:noFill/>
              </a:ln>
            </c:spPr>
          </c:marker>
          <c:dLbls>
            <c:dLbl>
              <c:idx val="0"/>
              <c:delete val="1"/>
              <c:extLst>
                <c:ext xmlns:c15="http://schemas.microsoft.com/office/drawing/2012/chart" uri="{CE6537A1-D6FC-4f65-9D91-7224C49458BB}"/>
                <c:ext xmlns:c16="http://schemas.microsoft.com/office/drawing/2014/chart" uri="{C3380CC4-5D6E-409C-BE32-E72D297353CC}">
                  <c16:uniqueId val="{0000000C-9306-4DB5-B152-88EFE3CFD71C}"/>
                </c:ext>
              </c:extLst>
            </c:dLbl>
            <c:dLbl>
              <c:idx val="1"/>
              <c:delete val="1"/>
              <c:extLst>
                <c:ext xmlns:c15="http://schemas.microsoft.com/office/drawing/2012/chart" uri="{CE6537A1-D6FC-4f65-9D91-7224C49458BB}"/>
                <c:ext xmlns:c16="http://schemas.microsoft.com/office/drawing/2014/chart" uri="{C3380CC4-5D6E-409C-BE32-E72D297353CC}">
                  <c16:uniqueId val="{0000000D-9306-4DB5-B152-88EFE3CFD71C}"/>
                </c:ext>
              </c:extLst>
            </c:dLbl>
            <c:dLbl>
              <c:idx val="2"/>
              <c:delete val="1"/>
              <c:extLst>
                <c:ext xmlns:c15="http://schemas.microsoft.com/office/drawing/2012/chart" uri="{CE6537A1-D6FC-4f65-9D91-7224C49458BB}"/>
                <c:ext xmlns:c16="http://schemas.microsoft.com/office/drawing/2014/chart" uri="{C3380CC4-5D6E-409C-BE32-E72D297353CC}">
                  <c16:uniqueId val="{0000000E-9306-4DB5-B152-88EFE3CFD71C}"/>
                </c:ext>
              </c:extLst>
            </c:dLbl>
            <c:dLbl>
              <c:idx val="3"/>
              <c:delete val="1"/>
              <c:extLst>
                <c:ext xmlns:c15="http://schemas.microsoft.com/office/drawing/2012/chart" uri="{CE6537A1-D6FC-4f65-9D91-7224C49458BB}"/>
                <c:ext xmlns:c16="http://schemas.microsoft.com/office/drawing/2014/chart" uri="{C3380CC4-5D6E-409C-BE32-E72D297353CC}">
                  <c16:uniqueId val="{0000000F-9306-4DB5-B152-88EFE3CFD71C}"/>
                </c:ext>
              </c:extLst>
            </c:dLbl>
            <c:dLbl>
              <c:idx val="4"/>
              <c:delete val="1"/>
              <c:extLst>
                <c:ext xmlns:c15="http://schemas.microsoft.com/office/drawing/2012/chart" uri="{CE6537A1-D6FC-4f65-9D91-7224C49458BB}"/>
                <c:ext xmlns:c16="http://schemas.microsoft.com/office/drawing/2014/chart" uri="{C3380CC4-5D6E-409C-BE32-E72D297353CC}">
                  <c16:uniqueId val="{00000010-9306-4DB5-B152-88EFE3CFD71C}"/>
                </c:ext>
              </c:extLst>
            </c:dLbl>
            <c:dLbl>
              <c:idx val="5"/>
              <c:delete val="1"/>
              <c:extLst>
                <c:ext xmlns:c15="http://schemas.microsoft.com/office/drawing/2012/chart" uri="{CE6537A1-D6FC-4f65-9D91-7224C49458BB}"/>
                <c:ext xmlns:c16="http://schemas.microsoft.com/office/drawing/2014/chart" uri="{C3380CC4-5D6E-409C-BE32-E72D297353CC}">
                  <c16:uniqueId val="{00000011-9306-4DB5-B152-88EFE3CFD71C}"/>
                </c:ext>
              </c:extLst>
            </c:dLbl>
            <c:dLbl>
              <c:idx val="6"/>
              <c:delete val="1"/>
              <c:extLst>
                <c:ext xmlns:c15="http://schemas.microsoft.com/office/drawing/2012/chart" uri="{CE6537A1-D6FC-4f65-9D91-7224C49458BB}"/>
                <c:ext xmlns:c16="http://schemas.microsoft.com/office/drawing/2014/chart" uri="{C3380CC4-5D6E-409C-BE32-E72D297353CC}">
                  <c16:uniqueId val="{00000012-9306-4DB5-B152-88EFE3CFD71C}"/>
                </c:ext>
              </c:extLst>
            </c:dLbl>
            <c:dLbl>
              <c:idx val="7"/>
              <c:delete val="1"/>
              <c:extLst>
                <c:ext xmlns:c15="http://schemas.microsoft.com/office/drawing/2012/chart" uri="{CE6537A1-D6FC-4f65-9D91-7224C49458BB}"/>
                <c:ext xmlns:c16="http://schemas.microsoft.com/office/drawing/2014/chart" uri="{C3380CC4-5D6E-409C-BE32-E72D297353CC}">
                  <c16:uniqueId val="{00000013-9306-4DB5-B152-88EFE3CFD71C}"/>
                </c:ext>
              </c:extLst>
            </c:dLbl>
            <c:dLbl>
              <c:idx val="8"/>
              <c:delete val="1"/>
              <c:extLst>
                <c:ext xmlns:c15="http://schemas.microsoft.com/office/drawing/2012/chart" uri="{CE6537A1-D6FC-4f65-9D91-7224C49458BB}"/>
                <c:ext xmlns:c16="http://schemas.microsoft.com/office/drawing/2014/chart" uri="{C3380CC4-5D6E-409C-BE32-E72D297353CC}">
                  <c16:uniqueId val="{00000014-9306-4DB5-B152-88EFE3CFD71C}"/>
                </c:ext>
              </c:extLst>
            </c:dLbl>
            <c:dLbl>
              <c:idx val="9"/>
              <c:delete val="1"/>
              <c:extLst>
                <c:ext xmlns:c15="http://schemas.microsoft.com/office/drawing/2012/chart" uri="{CE6537A1-D6FC-4f65-9D91-7224C49458BB}"/>
                <c:ext xmlns:c16="http://schemas.microsoft.com/office/drawing/2014/chart" uri="{C3380CC4-5D6E-409C-BE32-E72D297353CC}">
                  <c16:uniqueId val="{00000015-9306-4DB5-B152-88EFE3CFD71C}"/>
                </c:ext>
              </c:extLst>
            </c:dLbl>
            <c:dLbl>
              <c:idx val="10"/>
              <c:delete val="1"/>
              <c:extLst>
                <c:ext xmlns:c15="http://schemas.microsoft.com/office/drawing/2012/chart" uri="{CE6537A1-D6FC-4f65-9D91-7224C49458BB}"/>
                <c:ext xmlns:c16="http://schemas.microsoft.com/office/drawing/2014/chart" uri="{C3380CC4-5D6E-409C-BE32-E72D297353CC}">
                  <c16:uniqueId val="{00000016-9306-4DB5-B152-88EFE3CFD71C}"/>
                </c:ext>
              </c:extLst>
            </c:dLbl>
            <c:dLbl>
              <c:idx val="11"/>
              <c:delete val="1"/>
              <c:extLst>
                <c:ext xmlns:c15="http://schemas.microsoft.com/office/drawing/2012/chart" uri="{CE6537A1-D6FC-4f65-9D91-7224C49458BB}"/>
                <c:ext xmlns:c16="http://schemas.microsoft.com/office/drawing/2014/chart" uri="{C3380CC4-5D6E-409C-BE32-E72D297353CC}">
                  <c16:uniqueId val="{00000017-9306-4DB5-B152-88EFE3CFD71C}"/>
                </c:ext>
              </c:extLst>
            </c:dLbl>
            <c:dLbl>
              <c:idx val="12"/>
              <c:delete val="1"/>
              <c:extLst>
                <c:ext xmlns:c15="http://schemas.microsoft.com/office/drawing/2012/chart" uri="{CE6537A1-D6FC-4f65-9D91-7224C49458BB}"/>
                <c:ext xmlns:c16="http://schemas.microsoft.com/office/drawing/2014/chart" uri="{C3380CC4-5D6E-409C-BE32-E72D297353CC}">
                  <c16:uniqueId val="{00000018-9306-4DB5-B152-88EFE3CFD71C}"/>
                </c:ext>
              </c:extLst>
            </c:dLbl>
            <c:dLbl>
              <c:idx val="13"/>
              <c:delete val="1"/>
              <c:extLst>
                <c:ext xmlns:c15="http://schemas.microsoft.com/office/drawing/2012/chart" uri="{CE6537A1-D6FC-4f65-9D91-7224C49458BB}"/>
                <c:ext xmlns:c16="http://schemas.microsoft.com/office/drawing/2014/chart" uri="{C3380CC4-5D6E-409C-BE32-E72D297353CC}">
                  <c16:uniqueId val="{00000019-9306-4DB5-B152-88EFE3CFD71C}"/>
                </c:ext>
              </c:extLst>
            </c:dLbl>
            <c:dLbl>
              <c:idx val="14"/>
              <c:delete val="1"/>
              <c:extLst>
                <c:ext xmlns:c15="http://schemas.microsoft.com/office/drawing/2012/chart" uri="{CE6537A1-D6FC-4f65-9D91-7224C49458BB}"/>
                <c:ext xmlns:c16="http://schemas.microsoft.com/office/drawing/2014/chart" uri="{C3380CC4-5D6E-409C-BE32-E72D297353CC}">
                  <c16:uniqueId val="{0000001A-9306-4DB5-B152-88EFE3CFD71C}"/>
                </c:ext>
              </c:extLst>
            </c:dLbl>
            <c:dLbl>
              <c:idx val="15"/>
              <c:delete val="1"/>
              <c:extLst>
                <c:ext xmlns:c15="http://schemas.microsoft.com/office/drawing/2012/chart" uri="{CE6537A1-D6FC-4f65-9D91-7224C49458BB}"/>
                <c:ext xmlns:c16="http://schemas.microsoft.com/office/drawing/2014/chart" uri="{C3380CC4-5D6E-409C-BE32-E72D297353CC}">
                  <c16:uniqueId val="{0000001B-9306-4DB5-B152-88EFE3CFD71C}"/>
                </c:ext>
              </c:extLst>
            </c:dLbl>
            <c:dLbl>
              <c:idx val="16"/>
              <c:tx>
                <c:strRef>
                  <c:f>Sheet1!#REF!</c:f>
                  <c:strCache>
                    <c:ptCount val="1"/>
                    <c:pt idx="0">
                      <c:v>#REF!</c:v>
                    </c:pt>
                  </c:strCache>
                </c:strRef>
              </c:tx>
              <c:dLblPos val="l"/>
              <c:showLegendKey val="0"/>
              <c:showVal val="1"/>
              <c:showCatName val="0"/>
              <c:showSerName val="0"/>
              <c:showPercent val="0"/>
              <c:showBubbleSize val="0"/>
              <c:extLst>
                <c:ext xmlns:c15="http://schemas.microsoft.com/office/drawing/2012/chart" uri="{CE6537A1-D6FC-4f65-9D91-7224C49458BB}">
                  <c15:dlblFieldTable>
                    <c15:dlblFTEntry>
                      <c15:txfldGUID>{0216BF3F-BD82-4389-A759-1C94859CD84C}</c15:txfldGUID>
                      <c15:f>Sheet1!#REF!</c15:f>
                      <c15:dlblFieldTableCache>
                        <c:ptCount val="1"/>
                        <c:pt idx="0">
                          <c:v>#REF!</c:v>
                        </c:pt>
                      </c15:dlblFieldTableCache>
                    </c15:dlblFTEntry>
                  </c15:dlblFieldTable>
                  <c15:showDataLabelsRange val="0"/>
                </c:ext>
                <c:ext xmlns:c16="http://schemas.microsoft.com/office/drawing/2014/chart" uri="{C3380CC4-5D6E-409C-BE32-E72D297353CC}">
                  <c16:uniqueId val="{0000001C-9306-4DB5-B152-88EFE3CFD71C}"/>
                </c:ext>
              </c:extLst>
            </c:dLbl>
            <c:dLbl>
              <c:idx val="17"/>
              <c:tx>
                <c:strRef>
                  <c:f>Sheet1!#REF!</c:f>
                  <c:strCache>
                    <c:ptCount val="1"/>
                    <c:pt idx="0">
                      <c:v>#REF!</c:v>
                    </c:pt>
                  </c:strCache>
                </c:strRef>
              </c:tx>
              <c:dLblPos val="l"/>
              <c:showLegendKey val="0"/>
              <c:showVal val="1"/>
              <c:showCatName val="0"/>
              <c:showSerName val="0"/>
              <c:showPercent val="0"/>
              <c:showBubbleSize val="0"/>
              <c:extLst>
                <c:ext xmlns:c15="http://schemas.microsoft.com/office/drawing/2012/chart" uri="{CE6537A1-D6FC-4f65-9D91-7224C49458BB}">
                  <c15:dlblFieldTable>
                    <c15:dlblFTEntry>
                      <c15:txfldGUID>{AD2F1A3A-4726-438E-BD17-EBACA1C1EC31}</c15:txfldGUID>
                      <c15:f>Sheet1!#REF!</c15:f>
                      <c15:dlblFieldTableCache>
                        <c:ptCount val="1"/>
                        <c:pt idx="0">
                          <c:v>#REF!</c:v>
                        </c:pt>
                      </c15:dlblFieldTableCache>
                    </c15:dlblFTEntry>
                  </c15:dlblFieldTable>
                  <c15:showDataLabelsRange val="0"/>
                </c:ext>
                <c:ext xmlns:c16="http://schemas.microsoft.com/office/drawing/2014/chart" uri="{C3380CC4-5D6E-409C-BE32-E72D297353CC}">
                  <c16:uniqueId val="{0000001D-9306-4DB5-B152-88EFE3CFD71C}"/>
                </c:ext>
              </c:extLst>
            </c:dLbl>
            <c:dLbl>
              <c:idx val="18"/>
              <c:tx>
                <c:strRef>
                  <c:f>Sheet1!#REF!</c:f>
                  <c:strCache>
                    <c:ptCount val="1"/>
                    <c:pt idx="0">
                      <c:v>#REF!</c:v>
                    </c:pt>
                  </c:strCache>
                </c:strRef>
              </c:tx>
              <c:dLblPos val="l"/>
              <c:showLegendKey val="0"/>
              <c:showVal val="1"/>
              <c:showCatName val="0"/>
              <c:showSerName val="0"/>
              <c:showPercent val="0"/>
              <c:showBubbleSize val="0"/>
              <c:extLst>
                <c:ext xmlns:c15="http://schemas.microsoft.com/office/drawing/2012/chart" uri="{CE6537A1-D6FC-4f65-9D91-7224C49458BB}">
                  <c15:dlblFieldTable>
                    <c15:dlblFTEntry>
                      <c15:txfldGUID>{6235610D-DA11-44E8-8A51-78E1F97C2583}</c15:txfldGUID>
                      <c15:f>Sheet1!#REF!</c15:f>
                      <c15:dlblFieldTableCache>
                        <c:ptCount val="1"/>
                        <c:pt idx="0">
                          <c:v>#REF!</c:v>
                        </c:pt>
                      </c15:dlblFieldTableCache>
                    </c15:dlblFTEntry>
                  </c15:dlblFieldTable>
                  <c15:showDataLabelsRange val="0"/>
                </c:ext>
                <c:ext xmlns:c16="http://schemas.microsoft.com/office/drawing/2014/chart" uri="{C3380CC4-5D6E-409C-BE32-E72D297353CC}">
                  <c16:uniqueId val="{0000001E-9306-4DB5-B152-88EFE3CFD71C}"/>
                </c:ext>
              </c:extLst>
            </c:dLbl>
            <c:dLbl>
              <c:idx val="19"/>
              <c:tx>
                <c:strRef>
                  <c:f>Sheet1!#REF!</c:f>
                  <c:strCache>
                    <c:ptCount val="1"/>
                    <c:pt idx="0">
                      <c:v>#REF!</c:v>
                    </c:pt>
                  </c:strCache>
                </c:strRef>
              </c:tx>
              <c:dLblPos val="l"/>
              <c:showLegendKey val="0"/>
              <c:showVal val="1"/>
              <c:showCatName val="0"/>
              <c:showSerName val="0"/>
              <c:showPercent val="0"/>
              <c:showBubbleSize val="0"/>
              <c:extLst>
                <c:ext xmlns:c15="http://schemas.microsoft.com/office/drawing/2012/chart" uri="{CE6537A1-D6FC-4f65-9D91-7224C49458BB}">
                  <c15:dlblFieldTable>
                    <c15:dlblFTEntry>
                      <c15:txfldGUID>{3F8C93FC-ACC1-4874-B3FF-4B5E5F317476}</c15:txfldGUID>
                      <c15:f>Sheet1!#REF!</c15:f>
                      <c15:dlblFieldTableCache>
                        <c:ptCount val="1"/>
                        <c:pt idx="0">
                          <c:v>#REF!</c:v>
                        </c:pt>
                      </c15:dlblFieldTableCache>
                    </c15:dlblFTEntry>
                  </c15:dlblFieldTable>
                  <c15:showDataLabelsRange val="0"/>
                </c:ext>
                <c:ext xmlns:c16="http://schemas.microsoft.com/office/drawing/2014/chart" uri="{C3380CC4-5D6E-409C-BE32-E72D297353CC}">
                  <c16:uniqueId val="{0000001F-9306-4DB5-B152-88EFE3CFD71C}"/>
                </c:ext>
              </c:extLst>
            </c:dLbl>
            <c:dLbl>
              <c:idx val="20"/>
              <c:tx>
                <c:strRef>
                  <c:f>Sheet1!#REF!</c:f>
                  <c:strCache>
                    <c:ptCount val="1"/>
                    <c:pt idx="0">
                      <c:v>#REF!</c:v>
                    </c:pt>
                  </c:strCache>
                </c:strRef>
              </c:tx>
              <c:dLblPos val="l"/>
              <c:showLegendKey val="0"/>
              <c:showVal val="1"/>
              <c:showCatName val="0"/>
              <c:showSerName val="0"/>
              <c:showPercent val="0"/>
              <c:showBubbleSize val="0"/>
              <c:extLst>
                <c:ext xmlns:c15="http://schemas.microsoft.com/office/drawing/2012/chart" uri="{CE6537A1-D6FC-4f65-9D91-7224C49458BB}">
                  <c15:dlblFieldTable>
                    <c15:dlblFTEntry>
                      <c15:txfldGUID>{79F0DCEA-9F7B-4BA5-AA1E-81616E6556B8}</c15:txfldGUID>
                      <c15:f>Sheet1!#REF!</c15:f>
                      <c15:dlblFieldTableCache>
                        <c:ptCount val="1"/>
                        <c:pt idx="0">
                          <c:v>#REF!</c:v>
                        </c:pt>
                      </c15:dlblFieldTableCache>
                    </c15:dlblFTEntry>
                  </c15:dlblFieldTable>
                  <c15:showDataLabelsRange val="0"/>
                </c:ext>
                <c:ext xmlns:c16="http://schemas.microsoft.com/office/drawing/2014/chart" uri="{C3380CC4-5D6E-409C-BE32-E72D297353CC}">
                  <c16:uniqueId val="{00000020-9306-4DB5-B152-88EFE3CFD71C}"/>
                </c:ext>
              </c:extLst>
            </c:dLbl>
            <c:dLbl>
              <c:idx val="21"/>
              <c:tx>
                <c:strRef>
                  <c:f>Sheet1!#REF!</c:f>
                  <c:strCache>
                    <c:ptCount val="1"/>
                    <c:pt idx="0">
                      <c:v>#REF!</c:v>
                    </c:pt>
                  </c:strCache>
                </c:strRef>
              </c:tx>
              <c:dLblPos val="l"/>
              <c:showLegendKey val="0"/>
              <c:showVal val="1"/>
              <c:showCatName val="0"/>
              <c:showSerName val="0"/>
              <c:showPercent val="0"/>
              <c:showBubbleSize val="0"/>
              <c:extLst>
                <c:ext xmlns:c15="http://schemas.microsoft.com/office/drawing/2012/chart" uri="{CE6537A1-D6FC-4f65-9D91-7224C49458BB}">
                  <c15:dlblFieldTable>
                    <c15:dlblFTEntry>
                      <c15:txfldGUID>{A48901A5-FC99-4F0C-BA5D-33C84D7C17E3}</c15:txfldGUID>
                      <c15:f>Sheet1!#REF!</c15:f>
                      <c15:dlblFieldTableCache>
                        <c:ptCount val="1"/>
                        <c:pt idx="0">
                          <c:v>#REF!</c:v>
                        </c:pt>
                      </c15:dlblFieldTableCache>
                    </c15:dlblFTEntry>
                  </c15:dlblFieldTable>
                  <c15:showDataLabelsRange val="0"/>
                </c:ext>
                <c:ext xmlns:c16="http://schemas.microsoft.com/office/drawing/2014/chart" uri="{C3380CC4-5D6E-409C-BE32-E72D297353CC}">
                  <c16:uniqueId val="{00000021-9306-4DB5-B152-88EFE3CFD71C}"/>
                </c:ext>
              </c:extLst>
            </c:dLbl>
            <c:dLbl>
              <c:idx val="22"/>
              <c:tx>
                <c:strRef>
                  <c:f>Sheet1!#REF!</c:f>
                  <c:strCache>
                    <c:ptCount val="1"/>
                    <c:pt idx="0">
                      <c:v>#REF!</c:v>
                    </c:pt>
                  </c:strCache>
                </c:strRef>
              </c:tx>
              <c:dLblPos val="l"/>
              <c:showLegendKey val="0"/>
              <c:showVal val="1"/>
              <c:showCatName val="0"/>
              <c:showSerName val="0"/>
              <c:showPercent val="0"/>
              <c:showBubbleSize val="0"/>
              <c:extLst>
                <c:ext xmlns:c15="http://schemas.microsoft.com/office/drawing/2012/chart" uri="{CE6537A1-D6FC-4f65-9D91-7224C49458BB}">
                  <c15:dlblFieldTable>
                    <c15:dlblFTEntry>
                      <c15:txfldGUID>{86E80554-1982-4CAB-B452-79CB261FA260}</c15:txfldGUID>
                      <c15:f>Sheet1!#REF!</c15:f>
                      <c15:dlblFieldTableCache>
                        <c:ptCount val="1"/>
                        <c:pt idx="0">
                          <c:v>#REF!</c:v>
                        </c:pt>
                      </c15:dlblFieldTableCache>
                    </c15:dlblFTEntry>
                  </c15:dlblFieldTable>
                  <c15:showDataLabelsRange val="0"/>
                </c:ext>
                <c:ext xmlns:c16="http://schemas.microsoft.com/office/drawing/2014/chart" uri="{C3380CC4-5D6E-409C-BE32-E72D297353CC}">
                  <c16:uniqueId val="{00000022-9306-4DB5-B152-88EFE3CFD71C}"/>
                </c:ext>
              </c:extLst>
            </c:dLbl>
            <c:dLbl>
              <c:idx val="23"/>
              <c:tx>
                <c:strRef>
                  <c:f>Sheet1!#REF!</c:f>
                  <c:strCache>
                    <c:ptCount val="1"/>
                    <c:pt idx="0">
                      <c:v>#REF!</c:v>
                    </c:pt>
                  </c:strCache>
                </c:strRef>
              </c:tx>
              <c:spPr/>
              <c:txPr>
                <a:bodyPr/>
                <a:lstStyle/>
                <a:p>
                  <a:pPr>
                    <a:defRPr u="sng"/>
                  </a:pPr>
                  <a:endParaRPr lang="en-US"/>
                </a:p>
              </c:txPr>
              <c:dLblPos val="l"/>
              <c:showLegendKey val="0"/>
              <c:showVal val="1"/>
              <c:showCatName val="0"/>
              <c:showSerName val="0"/>
              <c:showPercent val="0"/>
              <c:showBubbleSize val="0"/>
              <c:extLst>
                <c:ext xmlns:c15="http://schemas.microsoft.com/office/drawing/2012/chart" uri="{CE6537A1-D6FC-4f65-9D91-7224C49458BB}">
                  <c15:dlblFieldTable>
                    <c15:dlblFTEntry>
                      <c15:txfldGUID>{B6FF49D8-8BBA-410A-8759-637376E7A249}</c15:txfldGUID>
                      <c15:f>Sheet1!#REF!</c15:f>
                      <c15:dlblFieldTableCache>
                        <c:ptCount val="1"/>
                        <c:pt idx="0">
                          <c:v>#REF!</c:v>
                        </c:pt>
                      </c15:dlblFieldTableCache>
                    </c15:dlblFTEntry>
                  </c15:dlblFieldTable>
                  <c15:showDataLabelsRange val="0"/>
                </c:ext>
                <c:ext xmlns:c16="http://schemas.microsoft.com/office/drawing/2014/chart" uri="{C3380CC4-5D6E-409C-BE32-E72D297353CC}">
                  <c16:uniqueId val="{00000023-9306-4DB5-B152-88EFE3CFD71C}"/>
                </c:ext>
              </c:extLst>
            </c:dLbl>
            <c:spPr>
              <a:noFill/>
              <a:ln>
                <a:noFill/>
              </a:ln>
              <a:effectLst/>
            </c:spPr>
            <c:dLblPos val="l"/>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Sheet1!#REF!</c:f>
            </c:numRef>
          </c:xVal>
          <c:yVal>
            <c:numRef>
              <c:f>Sheet1!#REF!</c:f>
              <c:numCache>
                <c:formatCode>General</c:formatCode>
                <c:ptCount val="1"/>
                <c:pt idx="0">
                  <c:v>1</c:v>
                </c:pt>
              </c:numCache>
            </c:numRef>
          </c:yVal>
          <c:smooth val="0"/>
          <c:extLst>
            <c:ext xmlns:c16="http://schemas.microsoft.com/office/drawing/2014/chart" uri="{C3380CC4-5D6E-409C-BE32-E72D297353CC}">
              <c16:uniqueId val="{00000024-9306-4DB5-B152-88EFE3CFD71C}"/>
            </c:ext>
          </c:extLst>
        </c:ser>
        <c:dLbls>
          <c:showLegendKey val="0"/>
          <c:showVal val="0"/>
          <c:showCatName val="0"/>
          <c:showSerName val="0"/>
          <c:showPercent val="0"/>
          <c:showBubbleSize val="0"/>
        </c:dLbls>
        <c:axId val="149798272"/>
        <c:axId val="149837312"/>
      </c:scatterChart>
      <c:valAx>
        <c:axId val="149798272"/>
        <c:scaling>
          <c:orientation val="minMax"/>
          <c:max val="100"/>
          <c:min val="0"/>
        </c:scaling>
        <c:delete val="0"/>
        <c:axPos val="b"/>
        <c:numFmt formatCode="0" sourceLinked="0"/>
        <c:majorTickMark val="out"/>
        <c:minorTickMark val="none"/>
        <c:tickLblPos val="nextTo"/>
        <c:spPr>
          <a:ln w="12700">
            <a:solidFill>
              <a:schemeClr val="tx1"/>
            </a:solidFill>
          </a:ln>
        </c:spPr>
        <c:txPr>
          <a:bodyPr/>
          <a:lstStyle/>
          <a:p>
            <a:pPr>
              <a:defRPr sz="900" b="1">
                <a:latin typeface="Arial" panose="020B0604020202020204" pitchFamily="34" charset="0"/>
                <a:cs typeface="Arial" panose="020B0604020202020204" pitchFamily="34" charset="0"/>
              </a:defRPr>
            </a:pPr>
            <a:endParaRPr lang="en-US"/>
          </a:p>
        </c:txPr>
        <c:crossAx val="149837312"/>
        <c:crosses val="autoZero"/>
        <c:crossBetween val="midCat"/>
        <c:majorUnit val="25"/>
      </c:valAx>
      <c:valAx>
        <c:axId val="149837312"/>
        <c:scaling>
          <c:orientation val="minMax"/>
          <c:max val="21"/>
          <c:min val="1"/>
        </c:scaling>
        <c:delete val="0"/>
        <c:axPos val="l"/>
        <c:numFmt formatCode="General" sourceLinked="1"/>
        <c:majorTickMark val="none"/>
        <c:minorTickMark val="none"/>
        <c:tickLblPos val="none"/>
        <c:spPr>
          <a:ln w="12700">
            <a:solidFill>
              <a:schemeClr val="tx1"/>
            </a:solidFill>
          </a:ln>
        </c:spPr>
        <c:crossAx val="149798272"/>
        <c:crossesAt val="50"/>
        <c:crossBetween val="midCat"/>
        <c:majorUnit val="1"/>
      </c:valAx>
    </c:plotArea>
    <c:plotVisOnly val="1"/>
    <c:dispBlanksAs val="gap"/>
    <c:showDLblsOverMax val="0"/>
  </c:chart>
  <c:spPr>
    <a:ln>
      <a:noFill/>
    </a:ln>
  </c:sp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F58B5A-B45E-435A-9C99-2A63DD114591}" type="doc">
      <dgm:prSet loTypeId="urn:diagrams.loki3.com/VaryingWidthList" loCatId="list" qsTypeId="urn:microsoft.com/office/officeart/2005/8/quickstyle/simple1" qsCatId="simple" csTypeId="urn:microsoft.com/office/officeart/2005/8/colors/accent1_2" csCatId="accent1" phldr="1"/>
      <dgm:spPr/>
    </dgm:pt>
    <dgm:pt modelId="{5B59FB4E-C373-4A90-821C-56D3D3EB4046}">
      <dgm:prSet phldrT="[Text]"/>
      <dgm:spPr>
        <a:solidFill>
          <a:schemeClr val="accent2"/>
        </a:solidFill>
      </dgm:spPr>
      <dgm:t>
        <a:bodyPr/>
        <a:lstStyle/>
        <a:p>
          <a:endParaRPr lang="en-US" dirty="0"/>
        </a:p>
      </dgm:t>
    </dgm:pt>
    <dgm:pt modelId="{BAAB537C-493C-4B91-82CF-46AA62277A9D}" type="parTrans" cxnId="{1D8F895C-023C-4B10-A6DC-74951D684317}">
      <dgm:prSet/>
      <dgm:spPr/>
      <dgm:t>
        <a:bodyPr/>
        <a:lstStyle/>
        <a:p>
          <a:endParaRPr lang="en-US"/>
        </a:p>
      </dgm:t>
    </dgm:pt>
    <dgm:pt modelId="{88EC63B6-CCA9-42E9-9C3E-322494AC5D94}" type="sibTrans" cxnId="{1D8F895C-023C-4B10-A6DC-74951D684317}">
      <dgm:prSet/>
      <dgm:spPr/>
      <dgm:t>
        <a:bodyPr/>
        <a:lstStyle/>
        <a:p>
          <a:endParaRPr lang="en-US"/>
        </a:p>
      </dgm:t>
    </dgm:pt>
    <dgm:pt modelId="{171216F8-3C48-4FCA-9CE5-2744F34825B5}">
      <dgm:prSet phldrT="[Text]"/>
      <dgm:spPr>
        <a:solidFill>
          <a:schemeClr val="accent3">
            <a:lumMod val="50000"/>
          </a:schemeClr>
        </a:solidFill>
      </dgm:spPr>
      <dgm:t>
        <a:bodyPr/>
        <a:lstStyle/>
        <a:p>
          <a:endParaRPr lang="en-US" dirty="0"/>
        </a:p>
      </dgm:t>
    </dgm:pt>
    <dgm:pt modelId="{7D99BF04-0200-42AE-A69C-97D2CCD28C9B}" type="parTrans" cxnId="{0FEA3399-3010-47AE-8A74-E90E1C67A8CB}">
      <dgm:prSet/>
      <dgm:spPr/>
      <dgm:t>
        <a:bodyPr/>
        <a:lstStyle/>
        <a:p>
          <a:endParaRPr lang="en-US"/>
        </a:p>
      </dgm:t>
    </dgm:pt>
    <dgm:pt modelId="{1CE8D690-5EC7-454B-A3A7-C9242D4BDC1D}" type="sibTrans" cxnId="{0FEA3399-3010-47AE-8A74-E90E1C67A8CB}">
      <dgm:prSet/>
      <dgm:spPr/>
      <dgm:t>
        <a:bodyPr/>
        <a:lstStyle/>
        <a:p>
          <a:endParaRPr lang="en-US"/>
        </a:p>
      </dgm:t>
    </dgm:pt>
    <dgm:pt modelId="{1EDF5F92-EA95-46E9-BD60-F593348A3236}">
      <dgm:prSet phldrT="[Text]"/>
      <dgm:spPr>
        <a:solidFill>
          <a:schemeClr val="accent4"/>
        </a:solidFill>
      </dgm:spPr>
      <dgm:t>
        <a:bodyPr/>
        <a:lstStyle/>
        <a:p>
          <a:endParaRPr lang="en-US" dirty="0"/>
        </a:p>
      </dgm:t>
    </dgm:pt>
    <dgm:pt modelId="{7833213E-F537-4BA6-8F6B-A3CB1AD43512}" type="parTrans" cxnId="{B0906AB4-2C41-4ABA-97DE-DF5AA8CF58E6}">
      <dgm:prSet/>
      <dgm:spPr/>
      <dgm:t>
        <a:bodyPr/>
        <a:lstStyle/>
        <a:p>
          <a:endParaRPr lang="en-US"/>
        </a:p>
      </dgm:t>
    </dgm:pt>
    <dgm:pt modelId="{E33EC384-F262-4007-94EE-9261F2701542}" type="sibTrans" cxnId="{B0906AB4-2C41-4ABA-97DE-DF5AA8CF58E6}">
      <dgm:prSet/>
      <dgm:spPr/>
      <dgm:t>
        <a:bodyPr/>
        <a:lstStyle/>
        <a:p>
          <a:endParaRPr lang="en-US"/>
        </a:p>
      </dgm:t>
    </dgm:pt>
    <dgm:pt modelId="{F432C73F-D9F6-4513-BDFC-57ED2137BD57}">
      <dgm:prSet/>
      <dgm:spPr/>
      <dgm:t>
        <a:bodyPr/>
        <a:lstStyle/>
        <a:p>
          <a:endParaRPr lang="en-US" dirty="0"/>
        </a:p>
      </dgm:t>
    </dgm:pt>
    <dgm:pt modelId="{19E82DE0-0536-49BD-BA6F-CFA0CDA26E76}" type="parTrans" cxnId="{1320CDD8-1CF5-437C-ADF0-4E649CEB7EEB}">
      <dgm:prSet/>
      <dgm:spPr/>
      <dgm:t>
        <a:bodyPr/>
        <a:lstStyle/>
        <a:p>
          <a:endParaRPr lang="en-US"/>
        </a:p>
      </dgm:t>
    </dgm:pt>
    <dgm:pt modelId="{941C5654-8490-492C-A4C8-686B6EB9F165}" type="sibTrans" cxnId="{1320CDD8-1CF5-437C-ADF0-4E649CEB7EEB}">
      <dgm:prSet/>
      <dgm:spPr/>
      <dgm:t>
        <a:bodyPr/>
        <a:lstStyle/>
        <a:p>
          <a:endParaRPr lang="en-US"/>
        </a:p>
      </dgm:t>
    </dgm:pt>
    <dgm:pt modelId="{E8FE1269-15DC-4081-B6AC-37C2BB878D33}" type="pres">
      <dgm:prSet presAssocID="{9FF58B5A-B45E-435A-9C99-2A63DD114591}" presName="Name0" presStyleCnt="0">
        <dgm:presLayoutVars>
          <dgm:resizeHandles/>
        </dgm:presLayoutVars>
      </dgm:prSet>
      <dgm:spPr/>
    </dgm:pt>
    <dgm:pt modelId="{F5585CA3-5F15-4BEF-885A-6CCFC687BE86}" type="pres">
      <dgm:prSet presAssocID="{F432C73F-D9F6-4513-BDFC-57ED2137BD57}" presName="text" presStyleLbl="node1" presStyleIdx="0" presStyleCnt="4" custScaleX="1180124" custLinFactNeighborX="441" custLinFactNeighborY="-56752">
        <dgm:presLayoutVars>
          <dgm:bulletEnabled val="1"/>
        </dgm:presLayoutVars>
      </dgm:prSet>
      <dgm:spPr>
        <a:prstGeom prst="roundRect">
          <a:avLst/>
        </a:prstGeom>
      </dgm:spPr>
    </dgm:pt>
    <dgm:pt modelId="{2F9B89E5-AC0F-45AF-AEAA-2CAC033E21EB}" type="pres">
      <dgm:prSet presAssocID="{941C5654-8490-492C-A4C8-686B6EB9F165}" presName="space" presStyleCnt="0"/>
      <dgm:spPr/>
    </dgm:pt>
    <dgm:pt modelId="{B3A3A969-376B-460B-8887-BB633691D9ED}" type="pres">
      <dgm:prSet presAssocID="{5B59FB4E-C373-4A90-821C-56D3D3EB4046}" presName="text" presStyleLbl="node1" presStyleIdx="1" presStyleCnt="4" custScaleX="1180124">
        <dgm:presLayoutVars>
          <dgm:bulletEnabled val="1"/>
        </dgm:presLayoutVars>
      </dgm:prSet>
      <dgm:spPr>
        <a:prstGeom prst="roundRect">
          <a:avLst/>
        </a:prstGeom>
      </dgm:spPr>
    </dgm:pt>
    <dgm:pt modelId="{095712E9-489B-4F4C-98CA-82C56019C4CB}" type="pres">
      <dgm:prSet presAssocID="{88EC63B6-CCA9-42E9-9C3E-322494AC5D94}" presName="space" presStyleCnt="0"/>
      <dgm:spPr/>
    </dgm:pt>
    <dgm:pt modelId="{1043A5B9-2D7E-42D3-BFFF-F293491F3AC0}" type="pres">
      <dgm:prSet presAssocID="{171216F8-3C48-4FCA-9CE5-2744F34825B5}" presName="text" presStyleLbl="node1" presStyleIdx="2" presStyleCnt="4" custScaleX="1180124">
        <dgm:presLayoutVars>
          <dgm:bulletEnabled val="1"/>
        </dgm:presLayoutVars>
      </dgm:prSet>
      <dgm:spPr>
        <a:prstGeom prst="roundRect">
          <a:avLst/>
        </a:prstGeom>
      </dgm:spPr>
    </dgm:pt>
    <dgm:pt modelId="{CA79E76A-8C31-4DEC-9657-87CF8AEB664F}" type="pres">
      <dgm:prSet presAssocID="{1CE8D690-5EC7-454B-A3A7-C9242D4BDC1D}" presName="space" presStyleCnt="0"/>
      <dgm:spPr/>
    </dgm:pt>
    <dgm:pt modelId="{19D487E8-565C-4D01-A16E-08BA911A1370}" type="pres">
      <dgm:prSet presAssocID="{1EDF5F92-EA95-46E9-BD60-F593348A3236}" presName="text" presStyleLbl="node1" presStyleIdx="3" presStyleCnt="4" custScaleX="1180124" custLinFactNeighborX="3175" custLinFactNeighborY="28637">
        <dgm:presLayoutVars>
          <dgm:bulletEnabled val="1"/>
        </dgm:presLayoutVars>
      </dgm:prSet>
      <dgm:spPr>
        <a:prstGeom prst="roundRect">
          <a:avLst/>
        </a:prstGeom>
      </dgm:spPr>
    </dgm:pt>
  </dgm:ptLst>
  <dgm:cxnLst>
    <dgm:cxn modelId="{1D8F895C-023C-4B10-A6DC-74951D684317}" srcId="{9FF58B5A-B45E-435A-9C99-2A63DD114591}" destId="{5B59FB4E-C373-4A90-821C-56D3D3EB4046}" srcOrd="1" destOrd="0" parTransId="{BAAB537C-493C-4B91-82CF-46AA62277A9D}" sibTransId="{88EC63B6-CCA9-42E9-9C3E-322494AC5D94}"/>
    <dgm:cxn modelId="{858FC54E-C661-4955-9CAC-077A1CBCB2D9}" type="presOf" srcId="{5B59FB4E-C373-4A90-821C-56D3D3EB4046}" destId="{B3A3A969-376B-460B-8887-BB633691D9ED}" srcOrd="0" destOrd="0" presId="urn:diagrams.loki3.com/VaryingWidthList"/>
    <dgm:cxn modelId="{40943B81-967F-498E-9E75-161563A19623}" type="presOf" srcId="{171216F8-3C48-4FCA-9CE5-2744F34825B5}" destId="{1043A5B9-2D7E-42D3-BFFF-F293491F3AC0}" srcOrd="0" destOrd="0" presId="urn:diagrams.loki3.com/VaryingWidthList"/>
    <dgm:cxn modelId="{4260A98D-AFEC-4601-8A9E-BE02CD5224B8}" type="presOf" srcId="{F432C73F-D9F6-4513-BDFC-57ED2137BD57}" destId="{F5585CA3-5F15-4BEF-885A-6CCFC687BE86}" srcOrd="0" destOrd="0" presId="urn:diagrams.loki3.com/VaryingWidthList"/>
    <dgm:cxn modelId="{0FEA3399-3010-47AE-8A74-E90E1C67A8CB}" srcId="{9FF58B5A-B45E-435A-9C99-2A63DD114591}" destId="{171216F8-3C48-4FCA-9CE5-2744F34825B5}" srcOrd="2" destOrd="0" parTransId="{7D99BF04-0200-42AE-A69C-97D2CCD28C9B}" sibTransId="{1CE8D690-5EC7-454B-A3A7-C9242D4BDC1D}"/>
    <dgm:cxn modelId="{B0906AB4-2C41-4ABA-97DE-DF5AA8CF58E6}" srcId="{9FF58B5A-B45E-435A-9C99-2A63DD114591}" destId="{1EDF5F92-EA95-46E9-BD60-F593348A3236}" srcOrd="3" destOrd="0" parTransId="{7833213E-F537-4BA6-8F6B-A3CB1AD43512}" sibTransId="{E33EC384-F262-4007-94EE-9261F2701542}"/>
    <dgm:cxn modelId="{C73D7AC5-B0B9-431D-8B65-AF29AE4813CE}" type="presOf" srcId="{9FF58B5A-B45E-435A-9C99-2A63DD114591}" destId="{E8FE1269-15DC-4081-B6AC-37C2BB878D33}" srcOrd="0" destOrd="0" presId="urn:diagrams.loki3.com/VaryingWidthList"/>
    <dgm:cxn modelId="{1320CDD8-1CF5-437C-ADF0-4E649CEB7EEB}" srcId="{9FF58B5A-B45E-435A-9C99-2A63DD114591}" destId="{F432C73F-D9F6-4513-BDFC-57ED2137BD57}" srcOrd="0" destOrd="0" parTransId="{19E82DE0-0536-49BD-BA6F-CFA0CDA26E76}" sibTransId="{941C5654-8490-492C-A4C8-686B6EB9F165}"/>
    <dgm:cxn modelId="{3E22A0DF-FD4A-4067-AAC6-120D72C9B3E2}" type="presOf" srcId="{1EDF5F92-EA95-46E9-BD60-F593348A3236}" destId="{19D487E8-565C-4D01-A16E-08BA911A1370}" srcOrd="0" destOrd="0" presId="urn:diagrams.loki3.com/VaryingWidthList"/>
    <dgm:cxn modelId="{013DA78A-C7D7-416E-8FD0-01C763F9F95F}" type="presParOf" srcId="{E8FE1269-15DC-4081-B6AC-37C2BB878D33}" destId="{F5585CA3-5F15-4BEF-885A-6CCFC687BE86}" srcOrd="0" destOrd="0" presId="urn:diagrams.loki3.com/VaryingWidthList"/>
    <dgm:cxn modelId="{26C6F2CA-C58E-4860-8909-687556D527C4}" type="presParOf" srcId="{E8FE1269-15DC-4081-B6AC-37C2BB878D33}" destId="{2F9B89E5-AC0F-45AF-AEAA-2CAC033E21EB}" srcOrd="1" destOrd="0" presId="urn:diagrams.loki3.com/VaryingWidthList"/>
    <dgm:cxn modelId="{1B894DC3-10C3-48DD-9FDF-DF64433431F9}" type="presParOf" srcId="{E8FE1269-15DC-4081-B6AC-37C2BB878D33}" destId="{B3A3A969-376B-460B-8887-BB633691D9ED}" srcOrd="2" destOrd="0" presId="urn:diagrams.loki3.com/VaryingWidthList"/>
    <dgm:cxn modelId="{A652C753-64CD-4393-9F55-037E28302AC7}" type="presParOf" srcId="{E8FE1269-15DC-4081-B6AC-37C2BB878D33}" destId="{095712E9-489B-4F4C-98CA-82C56019C4CB}" srcOrd="3" destOrd="0" presId="urn:diagrams.loki3.com/VaryingWidthList"/>
    <dgm:cxn modelId="{EE526FBD-D481-494A-966F-EBC93670CC39}" type="presParOf" srcId="{E8FE1269-15DC-4081-B6AC-37C2BB878D33}" destId="{1043A5B9-2D7E-42D3-BFFF-F293491F3AC0}" srcOrd="4" destOrd="0" presId="urn:diagrams.loki3.com/VaryingWidthList"/>
    <dgm:cxn modelId="{2B07698D-1E66-440A-AE8A-AD756E8FAC9C}" type="presParOf" srcId="{E8FE1269-15DC-4081-B6AC-37C2BB878D33}" destId="{CA79E76A-8C31-4DEC-9657-87CF8AEB664F}" srcOrd="5" destOrd="0" presId="urn:diagrams.loki3.com/VaryingWidthList"/>
    <dgm:cxn modelId="{48E13D5D-6052-49B1-B3B0-14973D3DD575}" type="presParOf" srcId="{E8FE1269-15DC-4081-B6AC-37C2BB878D33}" destId="{19D487E8-565C-4D01-A16E-08BA911A1370}" srcOrd="6" destOrd="0" presId="urn:diagrams.loki3.com/VaryingWidth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0824A7-558D-4B41-9794-07966A793E4F}" type="doc">
      <dgm:prSet loTypeId="urn:microsoft.com/office/officeart/2005/8/layout/chevron1" loCatId="process" qsTypeId="urn:microsoft.com/office/officeart/2005/8/quickstyle/simple1" qsCatId="simple" csTypeId="urn:microsoft.com/office/officeart/2005/8/colors/accent1_2" csCatId="accent1" phldr="1"/>
      <dgm:spPr/>
    </dgm:pt>
    <dgm:pt modelId="{AA109FCA-733F-4209-B4AA-8CD1473F0680}">
      <dgm:prSet phldrT="[Text]" phldr="0"/>
      <dgm:spPr>
        <a:solidFill>
          <a:srgbClr val="9E2866"/>
        </a:solidFill>
      </dgm:spPr>
      <dgm:t>
        <a:bodyPr/>
        <a:lstStyle/>
        <a:p>
          <a:pPr algn="ctr" rtl="0"/>
          <a:r>
            <a:rPr lang="en-US">
              <a:latin typeface="Arial" panose="020B0604020202020204"/>
            </a:rPr>
            <a:t>Phase 3</a:t>
          </a:r>
          <a:endParaRPr lang="en-US"/>
        </a:p>
      </dgm:t>
    </dgm:pt>
    <dgm:pt modelId="{972A58C1-9E90-4FAC-BEAC-ED92C36DDAA7}" type="parTrans" cxnId="{DDFDD371-5EC6-4B93-A47D-C1ACA4C480DD}">
      <dgm:prSet/>
      <dgm:spPr/>
      <dgm:t>
        <a:bodyPr/>
        <a:lstStyle/>
        <a:p>
          <a:endParaRPr lang="en-US"/>
        </a:p>
      </dgm:t>
    </dgm:pt>
    <dgm:pt modelId="{5960BC28-7903-4F9F-9999-D416FC4B7D5A}" type="sibTrans" cxnId="{DDFDD371-5EC6-4B93-A47D-C1ACA4C480DD}">
      <dgm:prSet/>
      <dgm:spPr/>
      <dgm:t>
        <a:bodyPr/>
        <a:lstStyle/>
        <a:p>
          <a:endParaRPr lang="en-US"/>
        </a:p>
      </dgm:t>
    </dgm:pt>
    <dgm:pt modelId="{AB6A3C71-54B8-4032-AE56-8206AF801BAF}">
      <dgm:prSet phldrT="[Text]" phldr="0"/>
      <dgm:spPr>
        <a:solidFill>
          <a:srgbClr val="7F134C"/>
        </a:solidFill>
      </dgm:spPr>
      <dgm:t>
        <a:bodyPr/>
        <a:lstStyle/>
        <a:p>
          <a:pPr rtl="0"/>
          <a:r>
            <a:rPr lang="en-US">
              <a:latin typeface="Arial" panose="020B0604020202020204"/>
            </a:rPr>
            <a:t>Phase 3b/4</a:t>
          </a:r>
          <a:endParaRPr lang="en-US"/>
        </a:p>
      </dgm:t>
    </dgm:pt>
    <dgm:pt modelId="{36900ECF-5D85-4684-82E6-D2AB4CE0883F}" type="parTrans" cxnId="{D02686AF-A1AE-4C25-90C4-245DA59AEB32}">
      <dgm:prSet/>
      <dgm:spPr/>
      <dgm:t>
        <a:bodyPr/>
        <a:lstStyle/>
        <a:p>
          <a:endParaRPr lang="en-US"/>
        </a:p>
      </dgm:t>
    </dgm:pt>
    <dgm:pt modelId="{F9FE245A-34D7-434F-B619-2512C43CDC65}" type="sibTrans" cxnId="{D02686AF-A1AE-4C25-90C4-245DA59AEB32}">
      <dgm:prSet/>
      <dgm:spPr/>
      <dgm:t>
        <a:bodyPr/>
        <a:lstStyle/>
        <a:p>
          <a:endParaRPr lang="en-US"/>
        </a:p>
      </dgm:t>
    </dgm:pt>
    <dgm:pt modelId="{36138570-C631-4D70-BE39-917DF270FEA0}">
      <dgm:prSet phldrT="[Text]" phldr="0"/>
      <dgm:spPr>
        <a:solidFill>
          <a:srgbClr val="5F0E39"/>
        </a:solidFill>
      </dgm:spPr>
      <dgm:t>
        <a:bodyPr/>
        <a:lstStyle/>
        <a:p>
          <a:pPr rtl="0"/>
          <a:r>
            <a:rPr lang="en-US" dirty="0">
              <a:latin typeface="Arial" panose="020B0604020202020204"/>
            </a:rPr>
            <a:t>Pending Confirmatory Study </a:t>
          </a:r>
          <a:endParaRPr lang="en-US" dirty="0"/>
        </a:p>
      </dgm:t>
    </dgm:pt>
    <dgm:pt modelId="{EF2D50A5-C663-46C4-960D-B4FF3F5A8593}" type="parTrans" cxnId="{392DA9F4-A921-482C-B1EB-8549CE2BF4EE}">
      <dgm:prSet/>
      <dgm:spPr/>
      <dgm:t>
        <a:bodyPr/>
        <a:lstStyle/>
        <a:p>
          <a:endParaRPr lang="en-US"/>
        </a:p>
      </dgm:t>
    </dgm:pt>
    <dgm:pt modelId="{0537FB70-D386-4BEF-B1D5-BC436CA413FF}" type="sibTrans" cxnId="{392DA9F4-A921-482C-B1EB-8549CE2BF4EE}">
      <dgm:prSet/>
      <dgm:spPr/>
      <dgm:t>
        <a:bodyPr/>
        <a:lstStyle/>
        <a:p>
          <a:endParaRPr lang="en-US"/>
        </a:p>
      </dgm:t>
    </dgm:pt>
    <dgm:pt modelId="{C4C83CCC-A9BC-40F4-8D0D-BCBB70B03869}" type="pres">
      <dgm:prSet presAssocID="{520824A7-558D-4B41-9794-07966A793E4F}" presName="Name0" presStyleCnt="0">
        <dgm:presLayoutVars>
          <dgm:dir/>
          <dgm:animLvl val="lvl"/>
          <dgm:resizeHandles val="exact"/>
        </dgm:presLayoutVars>
      </dgm:prSet>
      <dgm:spPr/>
    </dgm:pt>
    <dgm:pt modelId="{F3DB844A-928F-4D80-BF44-06B25278102F}" type="pres">
      <dgm:prSet presAssocID="{AA109FCA-733F-4209-B4AA-8CD1473F0680}" presName="parTxOnly" presStyleLbl="node1" presStyleIdx="0" presStyleCnt="3" custScaleX="100000" custLinFactNeighborX="-78121" custLinFactNeighborY="-3683">
        <dgm:presLayoutVars>
          <dgm:chMax val="0"/>
          <dgm:chPref val="0"/>
          <dgm:bulletEnabled val="1"/>
        </dgm:presLayoutVars>
      </dgm:prSet>
      <dgm:spPr/>
    </dgm:pt>
    <dgm:pt modelId="{AFE07C95-ED2B-4E7C-BF82-28FD9E893D01}" type="pres">
      <dgm:prSet presAssocID="{5960BC28-7903-4F9F-9999-D416FC4B7D5A}" presName="parTxOnlySpace" presStyleCnt="0"/>
      <dgm:spPr/>
    </dgm:pt>
    <dgm:pt modelId="{CAD5C6C5-58DC-4BBC-AD31-7AC8F1046869}" type="pres">
      <dgm:prSet presAssocID="{AB6A3C71-54B8-4032-AE56-8206AF801BAF}" presName="parTxOnly" presStyleLbl="node1" presStyleIdx="1" presStyleCnt="3" custScaleX="111305">
        <dgm:presLayoutVars>
          <dgm:chMax val="0"/>
          <dgm:chPref val="0"/>
          <dgm:bulletEnabled val="1"/>
        </dgm:presLayoutVars>
      </dgm:prSet>
      <dgm:spPr/>
    </dgm:pt>
    <dgm:pt modelId="{D7856340-BBE2-45F9-9E55-36066F0CCA52}" type="pres">
      <dgm:prSet presAssocID="{F9FE245A-34D7-434F-B619-2512C43CDC65}" presName="parTxOnlySpace" presStyleCnt="0"/>
      <dgm:spPr/>
    </dgm:pt>
    <dgm:pt modelId="{B2F35BDD-8F93-4CA2-AF41-B6F23BD4DA84}" type="pres">
      <dgm:prSet presAssocID="{36138570-C631-4D70-BE39-917DF270FEA0}" presName="parTxOnly" presStyleLbl="node1" presStyleIdx="2" presStyleCnt="3">
        <dgm:presLayoutVars>
          <dgm:chMax val="0"/>
          <dgm:chPref val="0"/>
          <dgm:bulletEnabled val="1"/>
        </dgm:presLayoutVars>
      </dgm:prSet>
      <dgm:spPr/>
    </dgm:pt>
  </dgm:ptLst>
  <dgm:cxnLst>
    <dgm:cxn modelId="{3E3C6D13-94D8-4B6A-BAC1-8FE4E8D1CF73}" type="presOf" srcId="{36138570-C631-4D70-BE39-917DF270FEA0}" destId="{B2F35BDD-8F93-4CA2-AF41-B6F23BD4DA84}" srcOrd="0" destOrd="0" presId="urn:microsoft.com/office/officeart/2005/8/layout/chevron1"/>
    <dgm:cxn modelId="{90C2F95C-C6CA-430E-A537-808C546F9F0A}" type="presOf" srcId="{AB6A3C71-54B8-4032-AE56-8206AF801BAF}" destId="{CAD5C6C5-58DC-4BBC-AD31-7AC8F1046869}" srcOrd="0" destOrd="0" presId="urn:microsoft.com/office/officeart/2005/8/layout/chevron1"/>
    <dgm:cxn modelId="{DDFDD371-5EC6-4B93-A47D-C1ACA4C480DD}" srcId="{520824A7-558D-4B41-9794-07966A793E4F}" destId="{AA109FCA-733F-4209-B4AA-8CD1473F0680}" srcOrd="0" destOrd="0" parTransId="{972A58C1-9E90-4FAC-BEAC-ED92C36DDAA7}" sibTransId="{5960BC28-7903-4F9F-9999-D416FC4B7D5A}"/>
    <dgm:cxn modelId="{6A940F75-5AE7-447B-83FA-CF4FDC743BCD}" type="presOf" srcId="{520824A7-558D-4B41-9794-07966A793E4F}" destId="{C4C83CCC-A9BC-40F4-8D0D-BCBB70B03869}" srcOrd="0" destOrd="0" presId="urn:microsoft.com/office/officeart/2005/8/layout/chevron1"/>
    <dgm:cxn modelId="{A83FAA80-B954-4B3D-B6FC-5ED6B604A892}" type="presOf" srcId="{AA109FCA-733F-4209-B4AA-8CD1473F0680}" destId="{F3DB844A-928F-4D80-BF44-06B25278102F}" srcOrd="0" destOrd="0" presId="urn:microsoft.com/office/officeart/2005/8/layout/chevron1"/>
    <dgm:cxn modelId="{D02686AF-A1AE-4C25-90C4-245DA59AEB32}" srcId="{520824A7-558D-4B41-9794-07966A793E4F}" destId="{AB6A3C71-54B8-4032-AE56-8206AF801BAF}" srcOrd="1" destOrd="0" parTransId="{36900ECF-5D85-4684-82E6-D2AB4CE0883F}" sibTransId="{F9FE245A-34D7-434F-B619-2512C43CDC65}"/>
    <dgm:cxn modelId="{392DA9F4-A921-482C-B1EB-8549CE2BF4EE}" srcId="{520824A7-558D-4B41-9794-07966A793E4F}" destId="{36138570-C631-4D70-BE39-917DF270FEA0}" srcOrd="2" destOrd="0" parTransId="{EF2D50A5-C663-46C4-960D-B4FF3F5A8593}" sibTransId="{0537FB70-D386-4BEF-B1D5-BC436CA413FF}"/>
    <dgm:cxn modelId="{F10A0EEE-522B-42A3-8655-6FF83C97702A}" type="presParOf" srcId="{C4C83CCC-A9BC-40F4-8D0D-BCBB70B03869}" destId="{F3DB844A-928F-4D80-BF44-06B25278102F}" srcOrd="0" destOrd="0" presId="urn:microsoft.com/office/officeart/2005/8/layout/chevron1"/>
    <dgm:cxn modelId="{4212D8DF-0127-4F46-BC25-7DC238AB82C9}" type="presParOf" srcId="{C4C83CCC-A9BC-40F4-8D0D-BCBB70B03869}" destId="{AFE07C95-ED2B-4E7C-BF82-28FD9E893D01}" srcOrd="1" destOrd="0" presId="urn:microsoft.com/office/officeart/2005/8/layout/chevron1"/>
    <dgm:cxn modelId="{A1017F49-85D2-416B-87BC-B07FAEBDF8A1}" type="presParOf" srcId="{C4C83CCC-A9BC-40F4-8D0D-BCBB70B03869}" destId="{CAD5C6C5-58DC-4BBC-AD31-7AC8F1046869}" srcOrd="2" destOrd="0" presId="urn:microsoft.com/office/officeart/2005/8/layout/chevron1"/>
    <dgm:cxn modelId="{78A97385-39C3-41DD-8C86-CD4BAD8FA572}" type="presParOf" srcId="{C4C83CCC-A9BC-40F4-8D0D-BCBB70B03869}" destId="{D7856340-BBE2-45F9-9E55-36066F0CCA52}" srcOrd="3" destOrd="0" presId="urn:microsoft.com/office/officeart/2005/8/layout/chevron1"/>
    <dgm:cxn modelId="{F5ED368F-EBBF-41C9-AD6C-D10C9C1A2088}" type="presParOf" srcId="{C4C83CCC-A9BC-40F4-8D0D-BCBB70B03869}" destId="{B2F35BDD-8F93-4CA2-AF41-B6F23BD4DA84}"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585CA3-5F15-4BEF-885A-6CCFC687BE86}">
      <dsp:nvSpPr>
        <dsp:cNvPr id="0" name=""/>
        <dsp:cNvSpPr/>
      </dsp:nvSpPr>
      <dsp:spPr>
        <a:xfrm>
          <a:off x="0" y="0"/>
          <a:ext cx="8496888" cy="12163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4940" tIns="154940" rIns="154940" bIns="154940" numCol="1" spcCol="1270" anchor="ctr" anchorCtr="0">
          <a:noAutofit/>
        </a:bodyPr>
        <a:lstStyle/>
        <a:p>
          <a:pPr marL="0" lvl="0" indent="0" algn="ctr" defTabSz="2711450">
            <a:lnSpc>
              <a:spcPct val="90000"/>
            </a:lnSpc>
            <a:spcBef>
              <a:spcPct val="0"/>
            </a:spcBef>
            <a:spcAft>
              <a:spcPct val="35000"/>
            </a:spcAft>
            <a:buNone/>
          </a:pPr>
          <a:endParaRPr lang="en-US" sz="6100" kern="1200" dirty="0"/>
        </a:p>
      </dsp:txBody>
      <dsp:txXfrm>
        <a:off x="59377" y="59377"/>
        <a:ext cx="8378134" cy="1097587"/>
      </dsp:txXfrm>
    </dsp:sp>
    <dsp:sp modelId="{B3A3A969-376B-460B-8887-BB633691D9ED}">
      <dsp:nvSpPr>
        <dsp:cNvPr id="0" name=""/>
        <dsp:cNvSpPr/>
      </dsp:nvSpPr>
      <dsp:spPr>
        <a:xfrm>
          <a:off x="0" y="1279686"/>
          <a:ext cx="8496888" cy="1216341"/>
        </a:xfrm>
        <a:prstGeom prst="round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4940" tIns="154940" rIns="154940" bIns="154940" numCol="1" spcCol="1270" anchor="ctr" anchorCtr="0">
          <a:noAutofit/>
        </a:bodyPr>
        <a:lstStyle/>
        <a:p>
          <a:pPr marL="0" lvl="0" indent="0" algn="ctr" defTabSz="2711450">
            <a:lnSpc>
              <a:spcPct val="90000"/>
            </a:lnSpc>
            <a:spcBef>
              <a:spcPct val="0"/>
            </a:spcBef>
            <a:spcAft>
              <a:spcPct val="35000"/>
            </a:spcAft>
            <a:buNone/>
          </a:pPr>
          <a:endParaRPr lang="en-US" sz="6100" kern="1200" dirty="0"/>
        </a:p>
      </dsp:txBody>
      <dsp:txXfrm>
        <a:off x="59377" y="1339063"/>
        <a:ext cx="8378134" cy="1097587"/>
      </dsp:txXfrm>
    </dsp:sp>
    <dsp:sp modelId="{1043A5B9-2D7E-42D3-BFFF-F293491F3AC0}">
      <dsp:nvSpPr>
        <dsp:cNvPr id="0" name=""/>
        <dsp:cNvSpPr/>
      </dsp:nvSpPr>
      <dsp:spPr>
        <a:xfrm>
          <a:off x="0" y="2556845"/>
          <a:ext cx="8496888" cy="1216341"/>
        </a:xfrm>
        <a:prstGeom prst="roundRect">
          <a:avLst/>
        </a:prstGeom>
        <a:solidFill>
          <a:schemeClr val="accent3">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4940" tIns="154940" rIns="154940" bIns="154940" numCol="1" spcCol="1270" anchor="ctr" anchorCtr="0">
          <a:noAutofit/>
        </a:bodyPr>
        <a:lstStyle/>
        <a:p>
          <a:pPr marL="0" lvl="0" indent="0" algn="ctr" defTabSz="2711450">
            <a:lnSpc>
              <a:spcPct val="90000"/>
            </a:lnSpc>
            <a:spcBef>
              <a:spcPct val="0"/>
            </a:spcBef>
            <a:spcAft>
              <a:spcPct val="35000"/>
            </a:spcAft>
            <a:buNone/>
          </a:pPr>
          <a:endParaRPr lang="en-US" sz="6100" kern="1200" dirty="0"/>
        </a:p>
      </dsp:txBody>
      <dsp:txXfrm>
        <a:off x="59377" y="2616222"/>
        <a:ext cx="8378134" cy="1097587"/>
      </dsp:txXfrm>
    </dsp:sp>
    <dsp:sp modelId="{19D487E8-565C-4D01-A16E-08BA911A1370}">
      <dsp:nvSpPr>
        <dsp:cNvPr id="0" name=""/>
        <dsp:cNvSpPr/>
      </dsp:nvSpPr>
      <dsp:spPr>
        <a:xfrm>
          <a:off x="0" y="3836531"/>
          <a:ext cx="8496888" cy="1216341"/>
        </a:xfrm>
        <a:prstGeom prst="round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4940" tIns="154940" rIns="154940" bIns="154940" numCol="1" spcCol="1270" anchor="ctr" anchorCtr="0">
          <a:noAutofit/>
        </a:bodyPr>
        <a:lstStyle/>
        <a:p>
          <a:pPr marL="0" lvl="0" indent="0" algn="ctr" defTabSz="2711450">
            <a:lnSpc>
              <a:spcPct val="90000"/>
            </a:lnSpc>
            <a:spcBef>
              <a:spcPct val="0"/>
            </a:spcBef>
            <a:spcAft>
              <a:spcPct val="35000"/>
            </a:spcAft>
            <a:buNone/>
          </a:pPr>
          <a:endParaRPr lang="en-US" sz="6100" kern="1200" dirty="0"/>
        </a:p>
      </dsp:txBody>
      <dsp:txXfrm>
        <a:off x="59377" y="3895908"/>
        <a:ext cx="8378134" cy="10975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DB844A-928F-4D80-BF44-06B25278102F}">
      <dsp:nvSpPr>
        <dsp:cNvPr id="0" name=""/>
        <dsp:cNvSpPr/>
      </dsp:nvSpPr>
      <dsp:spPr>
        <a:xfrm>
          <a:off x="0" y="0"/>
          <a:ext cx="3591051" cy="485193"/>
        </a:xfrm>
        <a:prstGeom prst="chevron">
          <a:avLst/>
        </a:prstGeom>
        <a:solidFill>
          <a:srgbClr val="9E28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rtl="0">
            <a:lnSpc>
              <a:spcPct val="90000"/>
            </a:lnSpc>
            <a:spcBef>
              <a:spcPct val="0"/>
            </a:spcBef>
            <a:spcAft>
              <a:spcPct val="35000"/>
            </a:spcAft>
            <a:buNone/>
          </a:pPr>
          <a:r>
            <a:rPr lang="en-US" sz="1800" kern="1200">
              <a:latin typeface="Arial" panose="020B0604020202020204"/>
            </a:rPr>
            <a:t>Phase 3</a:t>
          </a:r>
          <a:endParaRPr lang="en-US" sz="1800" kern="1200"/>
        </a:p>
      </dsp:txBody>
      <dsp:txXfrm>
        <a:off x="242597" y="0"/>
        <a:ext cx="3105858" cy="485193"/>
      </dsp:txXfrm>
    </dsp:sp>
    <dsp:sp modelId="{CAD5C6C5-58DC-4BBC-AD31-7AC8F1046869}">
      <dsp:nvSpPr>
        <dsp:cNvPr id="0" name=""/>
        <dsp:cNvSpPr/>
      </dsp:nvSpPr>
      <dsp:spPr>
        <a:xfrm>
          <a:off x="3232267" y="0"/>
          <a:ext cx="3997020" cy="485193"/>
        </a:xfrm>
        <a:prstGeom prst="chevron">
          <a:avLst/>
        </a:prstGeom>
        <a:solidFill>
          <a:srgbClr val="7F134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rtl="0">
            <a:lnSpc>
              <a:spcPct val="90000"/>
            </a:lnSpc>
            <a:spcBef>
              <a:spcPct val="0"/>
            </a:spcBef>
            <a:spcAft>
              <a:spcPct val="35000"/>
            </a:spcAft>
            <a:buNone/>
          </a:pPr>
          <a:r>
            <a:rPr lang="en-US" sz="1800" kern="1200">
              <a:latin typeface="Arial" panose="020B0604020202020204"/>
            </a:rPr>
            <a:t>Phase 3b/4</a:t>
          </a:r>
          <a:endParaRPr lang="en-US" sz="1800" kern="1200"/>
        </a:p>
      </dsp:txBody>
      <dsp:txXfrm>
        <a:off x="3474864" y="0"/>
        <a:ext cx="3511827" cy="485193"/>
      </dsp:txXfrm>
    </dsp:sp>
    <dsp:sp modelId="{B2F35BDD-8F93-4CA2-AF41-B6F23BD4DA84}">
      <dsp:nvSpPr>
        <dsp:cNvPr id="0" name=""/>
        <dsp:cNvSpPr/>
      </dsp:nvSpPr>
      <dsp:spPr>
        <a:xfrm>
          <a:off x="6870182" y="0"/>
          <a:ext cx="3591051" cy="485193"/>
        </a:xfrm>
        <a:prstGeom prst="chevron">
          <a:avLst/>
        </a:prstGeom>
        <a:solidFill>
          <a:srgbClr val="5F0E3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rtl="0">
            <a:lnSpc>
              <a:spcPct val="90000"/>
            </a:lnSpc>
            <a:spcBef>
              <a:spcPct val="0"/>
            </a:spcBef>
            <a:spcAft>
              <a:spcPct val="35000"/>
            </a:spcAft>
            <a:buNone/>
          </a:pPr>
          <a:r>
            <a:rPr lang="en-US" sz="1800" kern="1200" dirty="0">
              <a:latin typeface="Arial" panose="020B0604020202020204"/>
            </a:rPr>
            <a:t>Pending Confirmatory Study </a:t>
          </a:r>
          <a:endParaRPr lang="en-US" sz="1800" kern="1200" dirty="0"/>
        </a:p>
      </dsp:txBody>
      <dsp:txXfrm>
        <a:off x="7112779" y="0"/>
        <a:ext cx="3105858" cy="485193"/>
      </dsp:txXfrm>
    </dsp:sp>
  </dsp:spTree>
</dsp:drawing>
</file>

<file path=ppt/diagrams/layout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0.06904</cdr:x>
      <cdr:y>0.26715</cdr:y>
    </cdr:from>
    <cdr:to>
      <cdr:x>0.26541</cdr:x>
      <cdr:y>0.33804</cdr:y>
    </cdr:to>
    <cdr:sp macro="" textlink="">
      <cdr:nvSpPr>
        <cdr:cNvPr id="3" name="TextBox 20">
          <a:extLst xmlns:a="http://schemas.openxmlformats.org/drawingml/2006/main">
            <a:ext uri="{FF2B5EF4-FFF2-40B4-BE49-F238E27FC236}">
              <a16:creationId xmlns:a16="http://schemas.microsoft.com/office/drawing/2014/main" id="{6A1FFEDE-C6C2-43A3-9507-049F13A12C65}"/>
            </a:ext>
          </a:extLst>
        </cdr:cNvPr>
        <cdr:cNvSpPr txBox="1"/>
      </cdr:nvSpPr>
      <cdr:spPr>
        <a:xfrm xmlns:a="http://schemas.openxmlformats.org/drawingml/2006/main">
          <a:off x="732144" y="927873"/>
          <a:ext cx="2082514"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buClr>
              <a:schemeClr val="accent1"/>
            </a:buClr>
          </a:pPr>
          <a:r>
            <a:rPr lang="en-US" sz="1000" dirty="0"/>
            <a:t>93% (95% CI, 93-94) </a:t>
          </a:r>
        </a:p>
      </cdr:txBody>
    </cdr:sp>
  </cdr:relSizeAnchor>
  <cdr:relSizeAnchor xmlns:cdr="http://schemas.openxmlformats.org/drawingml/2006/chartDrawing">
    <cdr:from>
      <cdr:x>0.50153</cdr:x>
      <cdr:y>0.08772</cdr:y>
    </cdr:from>
    <cdr:to>
      <cdr:x>0.74198</cdr:x>
      <cdr:y>0.15861</cdr:y>
    </cdr:to>
    <cdr:sp macro="" textlink="">
      <cdr:nvSpPr>
        <cdr:cNvPr id="4" name="TextBox 28">
          <a:extLst xmlns:a="http://schemas.openxmlformats.org/drawingml/2006/main">
            <a:ext uri="{FF2B5EF4-FFF2-40B4-BE49-F238E27FC236}">
              <a16:creationId xmlns:a16="http://schemas.microsoft.com/office/drawing/2014/main" id="{4990D1F2-9B79-4F4A-8082-4747438422CB}"/>
            </a:ext>
          </a:extLst>
        </cdr:cNvPr>
        <cdr:cNvSpPr txBox="1"/>
      </cdr:nvSpPr>
      <cdr:spPr>
        <a:xfrm xmlns:a="http://schemas.openxmlformats.org/drawingml/2006/main">
          <a:off x="5318729" y="304687"/>
          <a:ext cx="2549985"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buClr>
              <a:schemeClr val="accent1"/>
            </a:buClr>
          </a:pPr>
          <a:r>
            <a:rPr lang="en-US" sz="1000" dirty="0"/>
            <a:t>94% (95% CI, 93-95) </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717EBB-6DF7-406D-BA2F-2B742744199A}" type="datetimeFigureOut">
              <a:rPr lang="en-US" smtClean="0"/>
              <a:t>7/19/2023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64905E-2F63-4DD8-BF3A-94538CA07E35}" type="slidenum">
              <a:rPr lang="en-US" smtClean="0"/>
              <a:t>‹#›</a:t>
            </a:fld>
            <a:endParaRPr lang="en-US"/>
          </a:p>
        </p:txBody>
      </p:sp>
    </p:spTree>
    <p:extLst>
      <p:ext uri="{BB962C8B-B14F-4D97-AF65-F5344CB8AC3E}">
        <p14:creationId xmlns:p14="http://schemas.microsoft.com/office/powerpoint/2010/main" val="3746510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clinicaltrials.gov/ct2/show/NCT03661528"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413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487F27-F4AC-478C-A07B-A71CA0B86259}"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34442237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74675" y="4400550"/>
            <a:ext cx="5708650" cy="3600450"/>
          </a:xfrm>
        </p:spPr>
        <p:txBody>
          <a:bodyPr/>
          <a:lstStyle/>
          <a:p>
            <a:r>
              <a:rPr lang="en-US" sz="1100" b="1" i="1" dirty="0">
                <a:latin typeface="Arial" panose="020B0604020202020204" pitchFamily="34" charset="0"/>
                <a:cs typeface="Arial" panose="020B0604020202020204" pitchFamily="34" charset="0"/>
              </a:rPr>
              <a:t>Notes for Presenter</a:t>
            </a:r>
            <a:r>
              <a:rPr lang="en-US" sz="1100" b="1" dirty="0">
                <a:latin typeface="Arial" panose="020B0604020202020204" pitchFamily="34" charset="0"/>
                <a:cs typeface="Arial" panose="020B0604020202020204" pitchFamily="34" charset="0"/>
              </a:rPr>
              <a:t>: </a:t>
            </a:r>
          </a:p>
          <a:p>
            <a:r>
              <a:rPr lang="en-US" sz="1100" dirty="0">
                <a:latin typeface="Arial" panose="020B0604020202020204" pitchFamily="34" charset="0"/>
                <a:cs typeface="Arial" panose="020B0604020202020204" pitchFamily="34" charset="0"/>
              </a:rPr>
              <a:t>Click on the arrow to see the remaining slide of the rating system of excellent and good hemostatic efficacy. </a:t>
            </a:r>
          </a:p>
          <a:p>
            <a:endParaRPr lang="en-US" sz="1100" dirty="0"/>
          </a:p>
          <a:p>
            <a:pPr marR="0" lvl="0" algn="l" defTabSz="914400" rtl="0" eaLnBrk="1" fontAlgn="auto" latinLnBrk="0" hangingPunct="1">
              <a:lnSpc>
                <a:spcPct val="100000"/>
              </a:lnSpc>
              <a:spcBef>
                <a:spcPts val="0"/>
              </a:spcBef>
              <a:spcAft>
                <a:spcPts val="0"/>
              </a:spcAft>
              <a:buClrTx/>
              <a:buSzTx/>
              <a:tabLst/>
              <a:defRPr/>
            </a:pPr>
            <a:r>
              <a:rPr lang="en-US" sz="1100" b="1" dirty="0">
                <a:solidFill>
                  <a:srgbClr val="37302C"/>
                </a:solidFill>
                <a:latin typeface="Arial" panose="020B0604020202020204" pitchFamily="34" charset="0"/>
                <a:cs typeface="Arial" panose="020B0604020202020204" pitchFamily="34" charset="0"/>
              </a:rPr>
              <a:t>Reference:</a:t>
            </a:r>
          </a:p>
          <a:p>
            <a:r>
              <a:rPr lang="en-US" sz="1100" dirty="0">
                <a:effectLst/>
                <a:latin typeface="Arial" panose="020B0604020202020204" pitchFamily="34" charset="0"/>
                <a:cs typeface="Arial" panose="020B0604020202020204" pitchFamily="34" charset="0"/>
              </a:rPr>
              <a:t>Milling TJ, </a:t>
            </a:r>
            <a:r>
              <a:rPr lang="en-US" sz="1100" dirty="0" err="1">
                <a:effectLst/>
                <a:latin typeface="Arial" panose="020B0604020202020204" pitchFamily="34" charset="0"/>
                <a:cs typeface="Arial" panose="020B0604020202020204" pitchFamily="34" charset="0"/>
              </a:rPr>
              <a:t>Middeldorp</a:t>
            </a:r>
            <a:r>
              <a:rPr lang="en-US" sz="1100" dirty="0">
                <a:effectLst/>
                <a:latin typeface="Arial" panose="020B0604020202020204" pitchFamily="34" charset="0"/>
                <a:cs typeface="Arial" panose="020B0604020202020204" pitchFamily="34" charset="0"/>
              </a:rPr>
              <a:t> S, Xu L, et al. Final study report of andexanet alfa for major bleeding with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inhibitors [supplementary appendix published online ahead of print February 20, 2023]. </a:t>
            </a:r>
            <a:r>
              <a:rPr lang="en-US" sz="1100" i="1" dirty="0">
                <a:effectLst/>
                <a:latin typeface="Arial" panose="020B0604020202020204" pitchFamily="34" charset="0"/>
                <a:cs typeface="Arial" panose="020B0604020202020204" pitchFamily="34" charset="0"/>
              </a:rPr>
              <a:t>Circulation</a:t>
            </a:r>
            <a:r>
              <a:rPr lang="en-US" sz="1100" dirty="0">
                <a:effectLst/>
                <a:latin typeface="Arial" panose="020B0604020202020204" pitchFamily="34" charset="0"/>
                <a:cs typeface="Arial" panose="020B0604020202020204" pitchFamily="34" charset="0"/>
              </a:rPr>
              <a:t>. 2023. </a:t>
            </a:r>
            <a:r>
              <a:rPr lang="en-US" sz="1100" dirty="0" err="1">
                <a:effectLst/>
                <a:latin typeface="Arial" panose="020B0604020202020204" pitchFamily="34" charset="0"/>
                <a:cs typeface="Arial" panose="020B0604020202020204" pitchFamily="34" charset="0"/>
              </a:rPr>
              <a:t>doi</a:t>
            </a:r>
            <a:r>
              <a:rPr lang="en-US" sz="1100" dirty="0">
                <a:effectLst/>
                <a:latin typeface="Arial" panose="020B0604020202020204" pitchFamily="34" charset="0"/>
                <a:cs typeface="Arial" panose="020B0604020202020204" pitchFamily="34" charset="0"/>
              </a:rPr>
              <a:t>: 10.1161/CIRCULATIONAHA.121.057844 </a:t>
            </a:r>
          </a:p>
          <a:p>
            <a:endParaRPr lang="en-US" sz="11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40262C97-1097-4A34-9B2C-1E5B7EF86F34}"/>
              </a:ext>
            </a:extLst>
          </p:cNvPr>
          <p:cNvSpPr txBox="1"/>
          <p:nvPr/>
        </p:nvSpPr>
        <p:spPr>
          <a:xfrm>
            <a:off x="4466498" y="274121"/>
            <a:ext cx="1629501" cy="184666"/>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Milling TJ 2022 Supplemental Table 2  </a:t>
            </a:r>
          </a:p>
        </p:txBody>
      </p:sp>
    </p:spTree>
    <p:extLst>
      <p:ext uri="{BB962C8B-B14F-4D97-AF65-F5344CB8AC3E}">
        <p14:creationId xmlns:p14="http://schemas.microsoft.com/office/powerpoint/2010/main" val="20537064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i="1" dirty="0">
                <a:latin typeface="Arial" panose="020B0604020202020204" pitchFamily="34" charset="0"/>
                <a:cs typeface="Arial" panose="020B0604020202020204" pitchFamily="34" charset="0"/>
              </a:rPr>
              <a:t>Notes for Presenter</a:t>
            </a:r>
            <a:r>
              <a:rPr lang="en-US" sz="1100" b="1" dirty="0">
                <a:latin typeface="Arial" panose="020B0604020202020204" pitchFamily="34" charset="0"/>
                <a:cs typeface="Arial" panose="020B0604020202020204" pitchFamily="34" charset="0"/>
              </a:rPr>
              <a:t>: </a:t>
            </a:r>
          </a:p>
          <a:p>
            <a:r>
              <a:rPr lang="en-US" sz="1100" dirty="0">
                <a:latin typeface="Arial" panose="020B0604020202020204" pitchFamily="34" charset="0"/>
                <a:cs typeface="Arial" panose="020B0604020202020204" pitchFamily="34" charset="0"/>
              </a:rPr>
              <a:t>Click on the arrow to go back to the previous slide on the rating system of excellent and good hemostatic efficacy.</a:t>
            </a:r>
          </a:p>
          <a:p>
            <a:endParaRPr lang="en-US" sz="1100" dirty="0"/>
          </a:p>
          <a:p>
            <a:pPr marR="0" lvl="0" algn="l" defTabSz="914400" rtl="0" eaLnBrk="1" fontAlgn="auto" latinLnBrk="0" hangingPunct="1">
              <a:lnSpc>
                <a:spcPct val="100000"/>
              </a:lnSpc>
              <a:spcBef>
                <a:spcPts val="0"/>
              </a:spcBef>
              <a:spcAft>
                <a:spcPts val="0"/>
              </a:spcAft>
              <a:buClrTx/>
              <a:buSzTx/>
              <a:tabLst/>
              <a:defRPr/>
            </a:pPr>
            <a:r>
              <a:rPr lang="en-US" sz="1100" b="1" dirty="0">
                <a:solidFill>
                  <a:srgbClr val="37302C"/>
                </a:solidFill>
                <a:latin typeface="Arial" panose="020B0604020202020204" pitchFamily="34" charset="0"/>
                <a:cs typeface="Arial" panose="020B0604020202020204" pitchFamily="34" charset="0"/>
              </a:rPr>
              <a:t>Reference:</a:t>
            </a:r>
          </a:p>
          <a:p>
            <a:r>
              <a:rPr lang="en-US" sz="1100" dirty="0">
                <a:effectLst/>
                <a:latin typeface="Arial" panose="020B0604020202020204" pitchFamily="34" charset="0"/>
                <a:cs typeface="Arial" panose="020B0604020202020204" pitchFamily="34" charset="0"/>
              </a:rPr>
              <a:t>Milling TJ, </a:t>
            </a:r>
            <a:r>
              <a:rPr lang="en-US" sz="1100" dirty="0" err="1">
                <a:effectLst/>
                <a:latin typeface="Arial" panose="020B0604020202020204" pitchFamily="34" charset="0"/>
                <a:cs typeface="Arial" panose="020B0604020202020204" pitchFamily="34" charset="0"/>
              </a:rPr>
              <a:t>Middeldorp</a:t>
            </a:r>
            <a:r>
              <a:rPr lang="en-US" sz="1100" dirty="0">
                <a:effectLst/>
                <a:latin typeface="Arial" panose="020B0604020202020204" pitchFamily="34" charset="0"/>
                <a:cs typeface="Arial" panose="020B0604020202020204" pitchFamily="34" charset="0"/>
              </a:rPr>
              <a:t> S, Xu L, et al. Final study report of andexanet alfa for major bleeding with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inhibitors [supplementary appendix published online ahead of print February 20, 2023]. </a:t>
            </a:r>
            <a:r>
              <a:rPr lang="en-US" sz="1100" i="1" dirty="0">
                <a:effectLst/>
                <a:latin typeface="Arial" panose="020B0604020202020204" pitchFamily="34" charset="0"/>
                <a:cs typeface="Arial" panose="020B0604020202020204" pitchFamily="34" charset="0"/>
              </a:rPr>
              <a:t>Circulation</a:t>
            </a:r>
            <a:r>
              <a:rPr lang="en-US" sz="1100" dirty="0">
                <a:effectLst/>
                <a:latin typeface="Arial" panose="020B0604020202020204" pitchFamily="34" charset="0"/>
                <a:cs typeface="Arial" panose="020B0604020202020204" pitchFamily="34" charset="0"/>
              </a:rPr>
              <a:t>. 2023. </a:t>
            </a:r>
            <a:r>
              <a:rPr lang="en-US" sz="1100" dirty="0" err="1">
                <a:effectLst/>
                <a:latin typeface="Arial" panose="020B0604020202020204" pitchFamily="34" charset="0"/>
                <a:cs typeface="Arial" panose="020B0604020202020204" pitchFamily="34" charset="0"/>
              </a:rPr>
              <a:t>doi</a:t>
            </a:r>
            <a:r>
              <a:rPr lang="en-US" sz="1100" dirty="0">
                <a:effectLst/>
                <a:latin typeface="Arial" panose="020B0604020202020204" pitchFamily="34" charset="0"/>
                <a:cs typeface="Arial" panose="020B0604020202020204" pitchFamily="34" charset="0"/>
              </a:rPr>
              <a:t>: 10.1161/CIRCULATIONAHA.121.057844 </a:t>
            </a:r>
          </a:p>
          <a:p>
            <a:r>
              <a:rPr lang="en-US" sz="1100" dirty="0"/>
              <a:t> </a:t>
            </a:r>
          </a:p>
          <a:p>
            <a:endParaRPr lang="en-US" sz="11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340D9C89-159E-4FDF-8EB7-B8C85F2E3D6D}"/>
              </a:ext>
            </a:extLst>
          </p:cNvPr>
          <p:cNvSpPr txBox="1"/>
          <p:nvPr/>
        </p:nvSpPr>
        <p:spPr>
          <a:xfrm>
            <a:off x="4466498" y="274121"/>
            <a:ext cx="1629501" cy="184666"/>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Milling TJ 2022 Supplemental Table 2  </a:t>
            </a:r>
          </a:p>
        </p:txBody>
      </p:sp>
    </p:spTree>
    <p:extLst>
      <p:ext uri="{BB962C8B-B14F-4D97-AF65-F5344CB8AC3E}">
        <p14:creationId xmlns:p14="http://schemas.microsoft.com/office/powerpoint/2010/main" val="31895524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lvl="0" algn="l" defTabSz="914400" rtl="0" eaLnBrk="1" fontAlgn="auto" latinLnBrk="0" hangingPunct="1">
              <a:lnSpc>
                <a:spcPct val="100000"/>
              </a:lnSpc>
              <a:spcBef>
                <a:spcPts val="0"/>
              </a:spcBef>
              <a:spcAft>
                <a:spcPts val="0"/>
              </a:spcAft>
              <a:buClrTx/>
              <a:buSzTx/>
              <a:tabLst/>
              <a:defRPr/>
            </a:pPr>
            <a:r>
              <a:rPr lang="en-US" sz="1100" b="1" dirty="0">
                <a:solidFill>
                  <a:srgbClr val="37302C"/>
                </a:solidFill>
                <a:latin typeface="Arial" panose="020B0604020202020204" pitchFamily="34" charset="0"/>
                <a:cs typeface="Arial" panose="020B0604020202020204" pitchFamily="34" charset="0"/>
              </a:rPr>
              <a:t>References:</a:t>
            </a:r>
          </a:p>
          <a:p>
            <a:pPr marL="228600" indent="-228600">
              <a:buFontTx/>
              <a:buAutoNum type="arabicPeriod"/>
            </a:pPr>
            <a:r>
              <a:rPr lang="en-US" sz="1100" dirty="0">
                <a:effectLst/>
                <a:latin typeface="Arial" panose="020B0604020202020204" pitchFamily="34" charset="0"/>
                <a:cs typeface="Arial" panose="020B0604020202020204" pitchFamily="34" charset="0"/>
              </a:rPr>
              <a:t>Milling TJ, </a:t>
            </a:r>
            <a:r>
              <a:rPr lang="en-US" sz="1100" dirty="0" err="1">
                <a:effectLst/>
                <a:latin typeface="Arial" panose="020B0604020202020204" pitchFamily="34" charset="0"/>
                <a:cs typeface="Arial" panose="020B0604020202020204" pitchFamily="34" charset="0"/>
              </a:rPr>
              <a:t>Middeldorp</a:t>
            </a:r>
            <a:r>
              <a:rPr lang="en-US" sz="1100" dirty="0">
                <a:effectLst/>
                <a:latin typeface="Arial" panose="020B0604020202020204" pitchFamily="34" charset="0"/>
                <a:cs typeface="Arial" panose="020B0604020202020204" pitchFamily="34" charset="0"/>
              </a:rPr>
              <a:t> S, Xu L, et al. Final study report of andexanet alfa for major bleeding with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inhibitors [published online ahead of print February 20, 2023]. </a:t>
            </a:r>
            <a:r>
              <a:rPr lang="en-US" sz="1100" i="1" dirty="0">
                <a:effectLst/>
                <a:latin typeface="Arial" panose="020B0604020202020204" pitchFamily="34" charset="0"/>
                <a:cs typeface="Arial" panose="020B0604020202020204" pitchFamily="34" charset="0"/>
              </a:rPr>
              <a:t>Circulation</a:t>
            </a:r>
            <a:r>
              <a:rPr lang="en-US" sz="1100" dirty="0">
                <a:effectLst/>
                <a:latin typeface="Arial" panose="020B0604020202020204" pitchFamily="34" charset="0"/>
                <a:cs typeface="Arial" panose="020B0604020202020204" pitchFamily="34" charset="0"/>
              </a:rPr>
              <a:t>. 2023. </a:t>
            </a:r>
            <a:r>
              <a:rPr lang="en-US" sz="1100" dirty="0" err="1">
                <a:effectLst/>
                <a:latin typeface="Arial" panose="020B0604020202020204" pitchFamily="34" charset="0"/>
                <a:cs typeface="Arial" panose="020B0604020202020204" pitchFamily="34" charset="0"/>
              </a:rPr>
              <a:t>doi</a:t>
            </a:r>
            <a:r>
              <a:rPr lang="en-US" sz="1100" dirty="0">
                <a:effectLst/>
                <a:latin typeface="Arial" panose="020B0604020202020204" pitchFamily="34" charset="0"/>
                <a:cs typeface="Arial" panose="020B0604020202020204" pitchFamily="34" charset="0"/>
              </a:rPr>
              <a:t>: 10.1161/CIRCULATIONAHA.121.057844 </a:t>
            </a:r>
          </a:p>
          <a:p>
            <a:pPr marL="228600" marR="0" lvl="0" indent="-228600" algn="l" defTabSz="914400" rtl="0" eaLnBrk="1" fontAlgn="auto" latinLnBrk="0" hangingPunct="1">
              <a:lnSpc>
                <a:spcPct val="100000"/>
              </a:lnSpc>
              <a:spcBef>
                <a:spcPts val="0"/>
              </a:spcBef>
              <a:spcAft>
                <a:spcPts val="0"/>
              </a:spcAft>
              <a:buClrTx/>
              <a:buSzTx/>
              <a:buAutoNum type="arabicPeriod"/>
              <a:tabLst/>
              <a:defRPr/>
            </a:pPr>
            <a:r>
              <a:rPr lang="en-US" sz="1100" dirty="0">
                <a:effectLst/>
                <a:latin typeface="Arial" panose="020B0604020202020204" pitchFamily="34" charset="0"/>
                <a:cs typeface="Arial" panose="020B0604020202020204" pitchFamily="34" charset="0"/>
              </a:rPr>
              <a:t>Connolly SJ, Milling TJ Jr, </a:t>
            </a:r>
            <a:r>
              <a:rPr lang="en-US" sz="1100" dirty="0" err="1">
                <a:effectLst/>
                <a:latin typeface="Arial" panose="020B0604020202020204" pitchFamily="34" charset="0"/>
                <a:cs typeface="Arial" panose="020B0604020202020204" pitchFamily="34" charset="0"/>
              </a:rPr>
              <a:t>Eikelboom</a:t>
            </a:r>
            <a:r>
              <a:rPr lang="en-US" sz="1100" dirty="0">
                <a:effectLst/>
                <a:latin typeface="Arial" panose="020B0604020202020204" pitchFamily="34" charset="0"/>
                <a:cs typeface="Arial" panose="020B0604020202020204" pitchFamily="34" charset="0"/>
              </a:rPr>
              <a:t> JW, et al. Andexanet alfa for acute major bleeding associated with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inhibitors [supplementary appendix]. </a:t>
            </a:r>
            <a:r>
              <a:rPr lang="en-US" sz="1100" i="1" dirty="0">
                <a:solidFill>
                  <a:srgbClr val="212121"/>
                </a:solidFill>
                <a:effectLst/>
                <a:latin typeface="Arial" panose="020B0604020202020204" pitchFamily="34" charset="0"/>
                <a:cs typeface="Arial" panose="020B0604020202020204" pitchFamily="34" charset="0"/>
              </a:rPr>
              <a:t>N </a:t>
            </a:r>
            <a:r>
              <a:rPr lang="en-US" sz="1100" i="1" dirty="0" err="1">
                <a:solidFill>
                  <a:srgbClr val="212121"/>
                </a:solidFill>
                <a:effectLst/>
                <a:latin typeface="Arial" panose="020B0604020202020204" pitchFamily="34" charset="0"/>
                <a:cs typeface="Arial" panose="020B0604020202020204" pitchFamily="34" charset="0"/>
              </a:rPr>
              <a:t>Engl</a:t>
            </a:r>
            <a:r>
              <a:rPr lang="en-US" sz="1100" i="1" dirty="0">
                <a:solidFill>
                  <a:srgbClr val="212121"/>
                </a:solidFill>
                <a:effectLst/>
                <a:latin typeface="Arial" panose="020B0604020202020204" pitchFamily="34" charset="0"/>
                <a:cs typeface="Arial" panose="020B0604020202020204" pitchFamily="34" charset="0"/>
              </a:rPr>
              <a:t> J Med</a:t>
            </a:r>
            <a:r>
              <a:rPr lang="en-US" sz="1100" dirty="0">
                <a:effectLst/>
                <a:latin typeface="Arial" panose="020B0604020202020204" pitchFamily="34" charset="0"/>
                <a:cs typeface="Arial" panose="020B0604020202020204" pitchFamily="34" charset="0"/>
              </a:rPr>
              <a:t>. 2016;375(12):1131-1141. doi:10.1056/NEJMoa1607887</a:t>
            </a:r>
            <a:endParaRPr lang="en-US" sz="1100" dirty="0">
              <a:solidFill>
                <a:srgbClr val="37302C"/>
              </a:solidFill>
              <a:highlight>
                <a:srgbClr val="FFFF00"/>
              </a:highlight>
              <a:latin typeface="Arial" panose="020B0604020202020204" pitchFamily="34" charset="0"/>
              <a:cs typeface="Arial" panose="020B0604020202020204" pitchFamily="34" charset="0"/>
            </a:endParaRPr>
          </a:p>
          <a:p>
            <a:endParaRPr lang="en-US" sz="11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CA0CC9E9-3C77-43E8-9E1E-3C2F7BAEA3AE}"/>
              </a:ext>
            </a:extLst>
          </p:cNvPr>
          <p:cNvSpPr txBox="1"/>
          <p:nvPr/>
        </p:nvSpPr>
        <p:spPr>
          <a:xfrm>
            <a:off x="35469" y="2624890"/>
            <a:ext cx="722722" cy="553998"/>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Milling TJ 2022 Study population + Connolly 2016 suppl/Table S1 </a:t>
            </a:r>
          </a:p>
        </p:txBody>
      </p:sp>
      <p:sp>
        <p:nvSpPr>
          <p:cNvPr id="6" name="TextBox 5">
            <a:extLst>
              <a:ext uri="{FF2B5EF4-FFF2-40B4-BE49-F238E27FC236}">
                <a16:creationId xmlns:a16="http://schemas.microsoft.com/office/drawing/2014/main" id="{1076A5AA-192F-4D43-96CE-5AA0CBB6F1AE}"/>
              </a:ext>
            </a:extLst>
          </p:cNvPr>
          <p:cNvSpPr txBox="1"/>
          <p:nvPr/>
        </p:nvSpPr>
        <p:spPr>
          <a:xfrm>
            <a:off x="6099809" y="2359242"/>
            <a:ext cx="722722" cy="276999"/>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Connolly 2016 suppl/Table S1</a:t>
            </a:r>
          </a:p>
        </p:txBody>
      </p:sp>
      <p:sp>
        <p:nvSpPr>
          <p:cNvPr id="7" name="TextBox 6">
            <a:extLst>
              <a:ext uri="{FF2B5EF4-FFF2-40B4-BE49-F238E27FC236}">
                <a16:creationId xmlns:a16="http://schemas.microsoft.com/office/drawing/2014/main" id="{C5E1EFC0-FF00-4EBB-9F9F-B74288C37513}"/>
              </a:ext>
            </a:extLst>
          </p:cNvPr>
          <p:cNvSpPr txBox="1"/>
          <p:nvPr/>
        </p:nvSpPr>
        <p:spPr>
          <a:xfrm>
            <a:off x="35469" y="3634540"/>
            <a:ext cx="722722" cy="461665"/>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Footnotes a: Connolly 2016 suppl/Table S1 #s 3 and 4 </a:t>
            </a:r>
          </a:p>
        </p:txBody>
      </p:sp>
      <p:cxnSp>
        <p:nvCxnSpPr>
          <p:cNvPr id="8" name="Straight Arrow Connector 7">
            <a:extLst>
              <a:ext uri="{FF2B5EF4-FFF2-40B4-BE49-F238E27FC236}">
                <a16:creationId xmlns:a16="http://schemas.microsoft.com/office/drawing/2014/main" id="{E0D42882-8AE7-4A51-8770-B81F406E70CA}"/>
              </a:ext>
            </a:extLst>
          </p:cNvPr>
          <p:cNvCxnSpPr>
            <a:cxnSpLocks/>
          </p:cNvCxnSpPr>
          <p:nvPr/>
        </p:nvCxnSpPr>
        <p:spPr>
          <a:xfrm flipV="1">
            <a:off x="758191" y="2667000"/>
            <a:ext cx="181609" cy="2794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6189F976-65D2-4025-9624-E54F7047645F}"/>
              </a:ext>
            </a:extLst>
          </p:cNvPr>
          <p:cNvCxnSpPr>
            <a:cxnSpLocks/>
          </p:cNvCxnSpPr>
          <p:nvPr/>
        </p:nvCxnSpPr>
        <p:spPr>
          <a:xfrm flipH="1">
            <a:off x="5825601" y="2512257"/>
            <a:ext cx="274208" cy="12785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07016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latin typeface="Arial" panose="020B0604020202020204" pitchFamily="34" charset="0"/>
                <a:cs typeface="Arial" panose="020B0604020202020204" pitchFamily="34" charset="0"/>
              </a:rPr>
              <a:t>References: </a:t>
            </a:r>
          </a:p>
          <a:p>
            <a:pPr marL="228600" indent="-228600">
              <a:buFontTx/>
              <a:buAutoNum type="arabicPeriod"/>
            </a:pPr>
            <a:r>
              <a:rPr lang="en-US" sz="1100" dirty="0">
                <a:effectLst/>
                <a:latin typeface="Arial" panose="020B0604020202020204" pitchFamily="34" charset="0"/>
                <a:cs typeface="Arial" panose="020B0604020202020204" pitchFamily="34" charset="0"/>
              </a:rPr>
              <a:t>Milling TJ, </a:t>
            </a:r>
            <a:r>
              <a:rPr lang="en-US" sz="1100" dirty="0" err="1">
                <a:effectLst/>
                <a:latin typeface="Arial" panose="020B0604020202020204" pitchFamily="34" charset="0"/>
                <a:cs typeface="Arial" panose="020B0604020202020204" pitchFamily="34" charset="0"/>
              </a:rPr>
              <a:t>Middeldorp</a:t>
            </a:r>
            <a:r>
              <a:rPr lang="en-US" sz="1100" dirty="0">
                <a:effectLst/>
                <a:latin typeface="Arial" panose="020B0604020202020204" pitchFamily="34" charset="0"/>
                <a:cs typeface="Arial" panose="020B0604020202020204" pitchFamily="34" charset="0"/>
              </a:rPr>
              <a:t> S, Xu L, et al. Final study report of andexanet alfa for major bleeding with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inhibitors [supplementary appendix published online ahead of print February 20, 2023]. </a:t>
            </a:r>
            <a:r>
              <a:rPr lang="en-US" sz="1100" i="1" dirty="0">
                <a:effectLst/>
                <a:latin typeface="Arial" panose="020B0604020202020204" pitchFamily="34" charset="0"/>
                <a:cs typeface="Arial" panose="020B0604020202020204" pitchFamily="34" charset="0"/>
              </a:rPr>
              <a:t>Circulation</a:t>
            </a:r>
            <a:r>
              <a:rPr lang="en-US" sz="1100" dirty="0">
                <a:effectLst/>
                <a:latin typeface="Arial" panose="020B0604020202020204" pitchFamily="34" charset="0"/>
                <a:cs typeface="Arial" panose="020B0604020202020204" pitchFamily="34" charset="0"/>
              </a:rPr>
              <a:t>. 2023. </a:t>
            </a:r>
            <a:r>
              <a:rPr lang="en-US" sz="1100" dirty="0" err="1">
                <a:effectLst/>
                <a:latin typeface="Arial" panose="020B0604020202020204" pitchFamily="34" charset="0"/>
                <a:cs typeface="Arial" panose="020B0604020202020204" pitchFamily="34" charset="0"/>
              </a:rPr>
              <a:t>doi</a:t>
            </a:r>
            <a:r>
              <a:rPr lang="en-US" sz="1100" dirty="0">
                <a:effectLst/>
                <a:latin typeface="Arial" panose="020B0604020202020204" pitchFamily="34" charset="0"/>
                <a:cs typeface="Arial" panose="020B0604020202020204" pitchFamily="34" charset="0"/>
              </a:rPr>
              <a:t>: 10.1161/CIRCULATIONAHA.121.057844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55C55C-E72E-4762-A784-89480927CB1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10068A69-065F-498A-B5A0-B27F74A74759}"/>
              </a:ext>
            </a:extLst>
          </p:cNvPr>
          <p:cNvSpPr/>
          <p:nvPr/>
        </p:nvSpPr>
        <p:spPr>
          <a:xfrm>
            <a:off x="6181060" y="1605516"/>
            <a:ext cx="676940" cy="2516904"/>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F0000"/>
                </a:solidFill>
                <a:effectLst/>
                <a:uLnTx/>
                <a:uFillTx/>
                <a:latin typeface="Calibri" panose="020F0502020204030204"/>
                <a:ea typeface="+mn-ea"/>
                <a:cs typeface="+mn-cs"/>
              </a:rPr>
              <a:t>ANDEXXA PI 2022/p3/Tables 1 and 2</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F0000"/>
                </a:solidFill>
                <a:effectLst/>
                <a:uLnTx/>
                <a:uFillTx/>
                <a:latin typeface="Calibri" panose="020F0502020204030204"/>
                <a:ea typeface="+mn-ea"/>
                <a:cs typeface="+mn-cs"/>
              </a:rPr>
              <a:t>And TJ Milling Study Procedures and Data Collection </a:t>
            </a:r>
          </a:p>
        </p:txBody>
      </p:sp>
      <p:sp>
        <p:nvSpPr>
          <p:cNvPr id="8" name="Rectangle 7">
            <a:extLst>
              <a:ext uri="{FF2B5EF4-FFF2-40B4-BE49-F238E27FC236}">
                <a16:creationId xmlns:a16="http://schemas.microsoft.com/office/drawing/2014/main" id="{476A5D8B-5B2A-4F16-8780-6BBC53B42640}"/>
              </a:ext>
            </a:extLst>
          </p:cNvPr>
          <p:cNvSpPr/>
          <p:nvPr/>
        </p:nvSpPr>
        <p:spPr>
          <a:xfrm>
            <a:off x="3403327" y="3794125"/>
            <a:ext cx="2622732" cy="32829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F0000"/>
                </a:solidFill>
                <a:effectLst/>
                <a:uLnTx/>
                <a:uFillTx/>
                <a:latin typeface="Calibri" panose="020F0502020204030204"/>
                <a:ea typeface="+mn-ea"/>
                <a:cs typeface="+mn-cs"/>
              </a:rPr>
              <a:t>Milling et al 2022; Supplemental Fig 2. Calc: 270/(270+72)=78.94 </a:t>
            </a:r>
            <a:r>
              <a:rPr kumimoji="0" lang="en-US" sz="900" b="0" i="0" u="none" strike="noStrike" kern="1200" cap="none" spc="0" normalizeH="0" baseline="0" noProof="0" dirty="0">
                <a:ln>
                  <a:noFill/>
                </a:ln>
                <a:solidFill>
                  <a:srgbClr val="FF0000"/>
                </a:solidFill>
                <a:effectLst/>
                <a:uLnTx/>
                <a:uFillTx/>
                <a:latin typeface="Calibri" panose="020F0502020204030204"/>
                <a:ea typeface="+mn-ea"/>
                <a:cs typeface="+mn-cs"/>
                <a:sym typeface="Wingdings" panose="05000000000000000000" pitchFamily="2" charset="2"/>
              </a:rPr>
              <a:t> 79%</a:t>
            </a:r>
            <a:endParaRPr kumimoji="0" lang="en-US" sz="900" b="0"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63039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lvl="0" algn="l" defTabSz="914400" rtl="0" eaLnBrk="1" fontAlgn="auto" latinLnBrk="0" hangingPunct="1">
              <a:lnSpc>
                <a:spcPct val="100000"/>
              </a:lnSpc>
              <a:spcBef>
                <a:spcPts val="0"/>
              </a:spcBef>
              <a:spcAft>
                <a:spcPts val="0"/>
              </a:spcAft>
              <a:buClrTx/>
              <a:buSzTx/>
              <a:tabLst/>
              <a:defRPr/>
            </a:pPr>
            <a:r>
              <a:rPr lang="en-US" sz="1100" b="1" dirty="0">
                <a:solidFill>
                  <a:srgbClr val="37302C"/>
                </a:solidFill>
                <a:latin typeface="Arial" panose="020B0604020202020204" pitchFamily="34" charset="0"/>
                <a:cs typeface="Arial" panose="020B0604020202020204" pitchFamily="34" charset="0"/>
              </a:rPr>
              <a:t>Reference:</a:t>
            </a:r>
          </a:p>
          <a:p>
            <a:r>
              <a:rPr lang="en-US" sz="1100" dirty="0">
                <a:effectLst/>
                <a:latin typeface="Arial" panose="020B0604020202020204" pitchFamily="34" charset="0"/>
                <a:cs typeface="Arial" panose="020B0604020202020204" pitchFamily="34" charset="0"/>
              </a:rPr>
              <a:t>Milling TJ, </a:t>
            </a:r>
            <a:r>
              <a:rPr lang="en-US" sz="1100" dirty="0" err="1">
                <a:effectLst/>
                <a:latin typeface="Arial" panose="020B0604020202020204" pitchFamily="34" charset="0"/>
                <a:cs typeface="Arial" panose="020B0604020202020204" pitchFamily="34" charset="0"/>
              </a:rPr>
              <a:t>Middeldorp</a:t>
            </a:r>
            <a:r>
              <a:rPr lang="en-US" sz="1100" dirty="0">
                <a:effectLst/>
                <a:latin typeface="Arial" panose="020B0604020202020204" pitchFamily="34" charset="0"/>
                <a:cs typeface="Arial" panose="020B0604020202020204" pitchFamily="34" charset="0"/>
              </a:rPr>
              <a:t> S, Xu L, et al. Final study report of andexanet alfa for major bleeding with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inhibitors [published online ahead of print February 20, 2023]. </a:t>
            </a:r>
            <a:r>
              <a:rPr lang="en-US" sz="1100" i="1" dirty="0">
                <a:effectLst/>
                <a:latin typeface="Arial" panose="020B0604020202020204" pitchFamily="34" charset="0"/>
                <a:cs typeface="Arial" panose="020B0604020202020204" pitchFamily="34" charset="0"/>
              </a:rPr>
              <a:t>Circulation</a:t>
            </a:r>
            <a:r>
              <a:rPr lang="en-US" sz="1100" dirty="0">
                <a:effectLst/>
                <a:latin typeface="Arial" panose="020B0604020202020204" pitchFamily="34" charset="0"/>
                <a:cs typeface="Arial" panose="020B0604020202020204" pitchFamily="34" charset="0"/>
              </a:rPr>
              <a:t>. 2023. </a:t>
            </a:r>
            <a:r>
              <a:rPr lang="en-US" sz="1100" dirty="0" err="1">
                <a:effectLst/>
                <a:latin typeface="Arial" panose="020B0604020202020204" pitchFamily="34" charset="0"/>
                <a:cs typeface="Arial" panose="020B0604020202020204" pitchFamily="34" charset="0"/>
              </a:rPr>
              <a:t>doi</a:t>
            </a:r>
            <a:r>
              <a:rPr lang="en-US" sz="1100" dirty="0">
                <a:effectLst/>
                <a:latin typeface="Arial" panose="020B0604020202020204" pitchFamily="34" charset="0"/>
                <a:cs typeface="Arial" panose="020B0604020202020204" pitchFamily="34" charset="0"/>
              </a:rPr>
              <a:t>: 10.1161/CIRCULATIONAHA.121.057844 </a:t>
            </a:r>
          </a:p>
          <a:p>
            <a:endParaRPr lang="en-US" sz="11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7C184FD3-6B4C-4879-9B81-9AAD00E21D3A}"/>
              </a:ext>
            </a:extLst>
          </p:cNvPr>
          <p:cNvSpPr txBox="1"/>
          <p:nvPr/>
        </p:nvSpPr>
        <p:spPr>
          <a:xfrm>
            <a:off x="8982" y="1655049"/>
            <a:ext cx="685800" cy="1200329"/>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Milling TJ 2022. Statistical analysis &amp; Safety Outcomes/para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+hemostatic efficacy in the Results Section line/L1</a:t>
            </a:r>
          </a:p>
        </p:txBody>
      </p:sp>
      <p:cxnSp>
        <p:nvCxnSpPr>
          <p:cNvPr id="10" name="Connector: Elbow 9">
            <a:extLst>
              <a:ext uri="{FF2B5EF4-FFF2-40B4-BE49-F238E27FC236}">
                <a16:creationId xmlns:a16="http://schemas.microsoft.com/office/drawing/2014/main" id="{36B2849D-9CC5-4E70-8BA5-CB84F8350FB1}"/>
              </a:ext>
            </a:extLst>
          </p:cNvPr>
          <p:cNvCxnSpPr>
            <a:cxnSpLocks/>
            <a:stCxn id="5" idx="3"/>
          </p:cNvCxnSpPr>
          <p:nvPr/>
        </p:nvCxnSpPr>
        <p:spPr>
          <a:xfrm flipV="1">
            <a:off x="694782" y="1976293"/>
            <a:ext cx="518160" cy="278921"/>
          </a:xfrm>
          <a:prstGeom prst="bentConnector3">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nector: Elbow 11">
            <a:extLst>
              <a:ext uri="{FF2B5EF4-FFF2-40B4-BE49-F238E27FC236}">
                <a16:creationId xmlns:a16="http://schemas.microsoft.com/office/drawing/2014/main" id="{1A5D2EC4-055D-4F93-995C-C825B0046A2C}"/>
              </a:ext>
            </a:extLst>
          </p:cNvPr>
          <p:cNvCxnSpPr>
            <a:cxnSpLocks/>
          </p:cNvCxnSpPr>
          <p:nvPr/>
        </p:nvCxnSpPr>
        <p:spPr>
          <a:xfrm>
            <a:off x="703764" y="2248195"/>
            <a:ext cx="540836" cy="349125"/>
          </a:xfrm>
          <a:prstGeom prst="bentConnector3">
            <a:avLst>
              <a:gd name="adj1" fmla="val 5000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384446BE-17F5-4F84-9128-669F5C132660}"/>
              </a:ext>
            </a:extLst>
          </p:cNvPr>
          <p:cNvSpPr txBox="1"/>
          <p:nvPr/>
        </p:nvSpPr>
        <p:spPr>
          <a:xfrm>
            <a:off x="351882" y="3237475"/>
            <a:ext cx="694782" cy="461665"/>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Milling TJ 2022. Hemostatic efficacy </a:t>
            </a:r>
          </a:p>
        </p:txBody>
      </p:sp>
      <p:sp>
        <p:nvSpPr>
          <p:cNvPr id="17" name="TextBox 16">
            <a:extLst>
              <a:ext uri="{FF2B5EF4-FFF2-40B4-BE49-F238E27FC236}">
                <a16:creationId xmlns:a16="http://schemas.microsoft.com/office/drawing/2014/main" id="{9A68FC4A-5A87-4169-AB42-19890167061D}"/>
              </a:ext>
            </a:extLst>
          </p:cNvPr>
          <p:cNvSpPr txBox="1"/>
          <p:nvPr/>
        </p:nvSpPr>
        <p:spPr>
          <a:xfrm>
            <a:off x="5918200" y="3618558"/>
            <a:ext cx="694782" cy="461665"/>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Milling TJ 2022. Study outcomes/ last sentence </a:t>
            </a:r>
          </a:p>
        </p:txBody>
      </p:sp>
    </p:spTree>
    <p:extLst>
      <p:ext uri="{BB962C8B-B14F-4D97-AF65-F5344CB8AC3E}">
        <p14:creationId xmlns:p14="http://schemas.microsoft.com/office/powerpoint/2010/main" val="27002220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lstStyle/>
          <a:p>
            <a:pPr marR="0" lvl="0" algn="l" defTabSz="914400" rtl="0" eaLnBrk="1" fontAlgn="auto" latinLnBrk="0" hangingPunct="1">
              <a:lnSpc>
                <a:spcPct val="100000"/>
              </a:lnSpc>
              <a:spcBef>
                <a:spcPts val="0"/>
              </a:spcBef>
              <a:spcAft>
                <a:spcPts val="0"/>
              </a:spcAft>
              <a:buClrTx/>
              <a:buSzTx/>
              <a:tabLst/>
              <a:defRPr/>
            </a:pPr>
            <a:r>
              <a:rPr lang="en-US" sz="1100" b="1" dirty="0">
                <a:solidFill>
                  <a:srgbClr val="37302C"/>
                </a:solidFill>
                <a:latin typeface="Arial" panose="020B0604020202020204" pitchFamily="34" charset="0"/>
                <a:cs typeface="Arial" panose="020B0604020202020204" pitchFamily="34" charset="0"/>
              </a:rPr>
              <a:t>Talking Points: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a:solidFill>
                  <a:srgbClr val="37302C"/>
                </a:solidFill>
                <a:latin typeface="Arial" panose="020B0604020202020204" pitchFamily="34" charset="0"/>
                <a:cs typeface="Arial" panose="020B0604020202020204" pitchFamily="34" charset="0"/>
              </a:rPr>
              <a:t>The majority of patients in the ANNEXA-4 safety population were on anticoagulation due to atrial fibrillation (81.2%), followed by VTE (15%). When there was more than one primary indication for anticoagulation recorded:</a:t>
            </a:r>
          </a:p>
          <a:p>
            <a:pPr marL="628650" lvl="1" indent="-171450">
              <a:buFont typeface="Arial" panose="020B0604020202020204" pitchFamily="34" charset="0"/>
              <a:buChar char="•"/>
              <a:defRPr/>
            </a:pPr>
            <a:r>
              <a:rPr lang="en-US" sz="1100" dirty="0">
                <a:solidFill>
                  <a:srgbClr val="37302C"/>
                </a:solidFill>
                <a:latin typeface="Arial" panose="020B0604020202020204" pitchFamily="34" charset="0"/>
                <a:cs typeface="Arial" panose="020B0604020202020204" pitchFamily="34" charset="0"/>
              </a:rPr>
              <a:t>If AF was present, this was listed as the primary indication.</a:t>
            </a:r>
          </a:p>
          <a:p>
            <a:pPr marL="628650" lvl="1" indent="-171450">
              <a:buFont typeface="Arial" panose="020B0604020202020204" pitchFamily="34" charset="0"/>
              <a:buChar char="•"/>
              <a:defRPr/>
            </a:pPr>
            <a:r>
              <a:rPr lang="en-US" sz="1100" dirty="0">
                <a:solidFill>
                  <a:srgbClr val="37302C"/>
                </a:solidFill>
                <a:latin typeface="Arial" panose="020B0604020202020204" pitchFamily="34" charset="0"/>
                <a:cs typeface="Arial" panose="020B0604020202020204" pitchFamily="34" charset="0"/>
              </a:rPr>
              <a:t>I</a:t>
            </a:r>
            <a:r>
              <a:rPr lang="en-US" sz="1100" b="0" dirty="0">
                <a:solidFill>
                  <a:srgbClr val="37302C"/>
                </a:solidFill>
                <a:latin typeface="Arial" panose="020B0604020202020204" pitchFamily="34" charset="0"/>
                <a:cs typeface="Arial" panose="020B0604020202020204" pitchFamily="34" charset="0"/>
              </a:rPr>
              <a:t>f VTE was present, considered as the primary indication in the remaining patients. VTE refers to the prevention of treatment of deep vein thrombosis and pulmonary embolism.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solidFill>
                  <a:srgbClr val="37302C"/>
                </a:solidFill>
                <a:latin typeface="Arial" panose="020B0604020202020204" pitchFamily="34" charset="0"/>
                <a:cs typeface="Arial" panose="020B0604020202020204" pitchFamily="34" charset="0"/>
              </a:rPr>
              <a:t>Additionally, patients had other comorbidities such as diabetes mellitus (27.6%), stroke (23%), heart failure (19.6%), and myocardial infarction (12.3%).</a:t>
            </a:r>
            <a:endParaRPr lang="en-US" sz="1100" b="0" dirty="0">
              <a:solidFill>
                <a:srgbClr val="37302C"/>
              </a:solidFill>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endParaRPr lang="en-US" sz="1100" b="0" dirty="0">
              <a:solidFill>
                <a:srgbClr val="37302C"/>
              </a:solidFill>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lang="en-US" sz="1100" b="1" dirty="0">
                <a:solidFill>
                  <a:srgbClr val="37302C"/>
                </a:solidFill>
                <a:latin typeface="Arial" panose="020B0604020202020204" pitchFamily="34" charset="0"/>
                <a:cs typeface="Arial" panose="020B0604020202020204" pitchFamily="34" charset="0"/>
              </a:rPr>
              <a:t>Reference:</a:t>
            </a:r>
          </a:p>
          <a:p>
            <a:r>
              <a:rPr lang="en-US" sz="1100" dirty="0">
                <a:effectLst/>
                <a:latin typeface="Arial" panose="020B0604020202020204" pitchFamily="34" charset="0"/>
                <a:cs typeface="Arial" panose="020B0604020202020204" pitchFamily="34" charset="0"/>
              </a:rPr>
              <a:t>Milling TJ, </a:t>
            </a:r>
            <a:r>
              <a:rPr lang="en-US" sz="1100" dirty="0" err="1">
                <a:effectLst/>
                <a:latin typeface="Arial" panose="020B0604020202020204" pitchFamily="34" charset="0"/>
                <a:cs typeface="Arial" panose="020B0604020202020204" pitchFamily="34" charset="0"/>
              </a:rPr>
              <a:t>Middeldorp</a:t>
            </a:r>
            <a:r>
              <a:rPr lang="en-US" sz="1100" dirty="0">
                <a:effectLst/>
                <a:latin typeface="Arial" panose="020B0604020202020204" pitchFamily="34" charset="0"/>
                <a:cs typeface="Arial" panose="020B0604020202020204" pitchFamily="34" charset="0"/>
              </a:rPr>
              <a:t> S, Xu L, et al. Final study report of andexanet alfa for major bleeding with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inhibitors [published online ahead of print February 20, 2023]. </a:t>
            </a:r>
            <a:r>
              <a:rPr lang="en-US" sz="1100" i="1" dirty="0">
                <a:effectLst/>
                <a:latin typeface="Arial" panose="020B0604020202020204" pitchFamily="34" charset="0"/>
                <a:cs typeface="Arial" panose="020B0604020202020204" pitchFamily="34" charset="0"/>
              </a:rPr>
              <a:t>Circulation</a:t>
            </a:r>
            <a:r>
              <a:rPr lang="en-US" sz="1100" dirty="0">
                <a:effectLst/>
                <a:latin typeface="Arial" panose="020B0604020202020204" pitchFamily="34" charset="0"/>
                <a:cs typeface="Arial" panose="020B0604020202020204" pitchFamily="34" charset="0"/>
              </a:rPr>
              <a:t>. 2023. </a:t>
            </a:r>
            <a:r>
              <a:rPr lang="en-US" sz="1100" dirty="0" err="1">
                <a:effectLst/>
                <a:latin typeface="Arial" panose="020B0604020202020204" pitchFamily="34" charset="0"/>
                <a:cs typeface="Arial" panose="020B0604020202020204" pitchFamily="34" charset="0"/>
              </a:rPr>
              <a:t>doi</a:t>
            </a:r>
            <a:r>
              <a:rPr lang="en-US" sz="1100" dirty="0">
                <a:effectLst/>
                <a:latin typeface="Arial" panose="020B0604020202020204" pitchFamily="34" charset="0"/>
                <a:cs typeface="Arial" panose="020B0604020202020204" pitchFamily="34" charset="0"/>
              </a:rPr>
              <a:t>: 10.1161/CIRCULATIONAHA.121.057844 </a:t>
            </a:r>
          </a:p>
          <a:p>
            <a:endParaRPr lang="en-US" sz="11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9B4318E-19CD-4B43-9F62-BC843329E2E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CFC7B415-396B-40B5-8669-0B8B5E7EA46C}"/>
              </a:ext>
            </a:extLst>
          </p:cNvPr>
          <p:cNvSpPr txBox="1"/>
          <p:nvPr/>
        </p:nvSpPr>
        <p:spPr>
          <a:xfrm>
            <a:off x="4828032" y="241598"/>
            <a:ext cx="1066800" cy="184666"/>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Milling TJ 2022. Table 1.</a:t>
            </a:r>
          </a:p>
        </p:txBody>
      </p:sp>
    </p:spTree>
    <p:extLst>
      <p:ext uri="{BB962C8B-B14F-4D97-AF65-F5344CB8AC3E}">
        <p14:creationId xmlns:p14="http://schemas.microsoft.com/office/powerpoint/2010/main" val="555057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lstStyle/>
          <a:p>
            <a:pPr marR="0" lvl="0" algn="l" defTabSz="914400" rtl="0" eaLnBrk="1" fontAlgn="auto" latinLnBrk="0" hangingPunct="1">
              <a:lnSpc>
                <a:spcPct val="100000"/>
              </a:lnSpc>
              <a:spcBef>
                <a:spcPts val="0"/>
              </a:spcBef>
              <a:spcAft>
                <a:spcPts val="0"/>
              </a:spcAft>
              <a:buClrTx/>
              <a:buSzTx/>
              <a:tabLst/>
              <a:defRPr/>
            </a:pPr>
            <a:r>
              <a:rPr lang="en-US" sz="1100" b="1" dirty="0">
                <a:solidFill>
                  <a:srgbClr val="37302C"/>
                </a:solidFill>
                <a:latin typeface="Arial" panose="020B0604020202020204" pitchFamily="34" charset="0"/>
                <a:cs typeface="Arial" panose="020B0604020202020204" pitchFamily="34" charset="0"/>
              </a:rPr>
              <a:t>Talking Points: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solidFill>
                  <a:srgbClr val="37302C"/>
                </a:solidFill>
                <a:latin typeface="Arial" panose="020B0604020202020204" pitchFamily="34" charset="0"/>
                <a:cs typeface="Arial" panose="020B0604020202020204" pitchFamily="34" charset="0"/>
              </a:rPr>
              <a:t>The majority of patients in ANNEXA-4 were taking apixaban (51.1%) or rivaroxaban (36.7%) and the primary site of bleeding was intracranial (69.1%) followed by gastrointestinal (22.8%). </a:t>
            </a:r>
          </a:p>
          <a:p>
            <a:pPr marR="0" lvl="0" algn="l" defTabSz="914400" rtl="0" eaLnBrk="1" fontAlgn="auto" latinLnBrk="0" hangingPunct="1">
              <a:lnSpc>
                <a:spcPct val="100000"/>
              </a:lnSpc>
              <a:spcBef>
                <a:spcPts val="0"/>
              </a:spcBef>
              <a:spcAft>
                <a:spcPts val="0"/>
              </a:spcAft>
              <a:buClrTx/>
              <a:buSzTx/>
              <a:tabLst/>
              <a:defRPr/>
            </a:pPr>
            <a:endParaRPr lang="en-US" sz="1100" b="1" dirty="0">
              <a:solidFill>
                <a:srgbClr val="37302C"/>
              </a:solidFill>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lang="en-US" sz="1100" b="1" dirty="0">
                <a:solidFill>
                  <a:srgbClr val="37302C"/>
                </a:solidFill>
                <a:latin typeface="Arial" panose="020B0604020202020204" pitchFamily="34" charset="0"/>
                <a:cs typeface="Arial" panose="020B0604020202020204" pitchFamily="34" charset="0"/>
              </a:rPr>
              <a:t>Reference:</a:t>
            </a:r>
          </a:p>
          <a:p>
            <a:r>
              <a:rPr lang="en-US" sz="1100" dirty="0">
                <a:effectLst/>
                <a:latin typeface="Arial" panose="020B0604020202020204" pitchFamily="34" charset="0"/>
                <a:cs typeface="Arial" panose="020B0604020202020204" pitchFamily="34" charset="0"/>
              </a:rPr>
              <a:t>Milling TJ, </a:t>
            </a:r>
            <a:r>
              <a:rPr lang="en-US" sz="1100" dirty="0" err="1">
                <a:effectLst/>
                <a:latin typeface="Arial" panose="020B0604020202020204" pitchFamily="34" charset="0"/>
                <a:cs typeface="Arial" panose="020B0604020202020204" pitchFamily="34" charset="0"/>
              </a:rPr>
              <a:t>Middeldorp</a:t>
            </a:r>
            <a:r>
              <a:rPr lang="en-US" sz="1100" dirty="0">
                <a:effectLst/>
                <a:latin typeface="Arial" panose="020B0604020202020204" pitchFamily="34" charset="0"/>
                <a:cs typeface="Arial" panose="020B0604020202020204" pitchFamily="34" charset="0"/>
              </a:rPr>
              <a:t> S, Xu L, et al. Final study report of andexanet alfa for major bleeding with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inhibitors [published online ahead of print February 20, 2023]. </a:t>
            </a:r>
            <a:r>
              <a:rPr lang="en-US" sz="1100" i="1" dirty="0">
                <a:effectLst/>
                <a:latin typeface="Arial" panose="020B0604020202020204" pitchFamily="34" charset="0"/>
                <a:cs typeface="Arial" panose="020B0604020202020204" pitchFamily="34" charset="0"/>
              </a:rPr>
              <a:t>Circulation</a:t>
            </a:r>
            <a:r>
              <a:rPr lang="en-US" sz="1100" dirty="0">
                <a:effectLst/>
                <a:latin typeface="Arial" panose="020B0604020202020204" pitchFamily="34" charset="0"/>
                <a:cs typeface="Arial" panose="020B0604020202020204" pitchFamily="34" charset="0"/>
              </a:rPr>
              <a:t>. 2023. </a:t>
            </a:r>
            <a:r>
              <a:rPr lang="en-US" sz="1100" dirty="0" err="1">
                <a:effectLst/>
                <a:latin typeface="Arial" panose="020B0604020202020204" pitchFamily="34" charset="0"/>
                <a:cs typeface="Arial" panose="020B0604020202020204" pitchFamily="34" charset="0"/>
              </a:rPr>
              <a:t>doi</a:t>
            </a:r>
            <a:r>
              <a:rPr lang="en-US" sz="1100" dirty="0">
                <a:effectLst/>
                <a:latin typeface="Arial" panose="020B0604020202020204" pitchFamily="34" charset="0"/>
                <a:cs typeface="Arial" panose="020B0604020202020204" pitchFamily="34" charset="0"/>
              </a:rPr>
              <a:t>: 10.1161/CIRCULATIONAHA.121.057844 </a:t>
            </a:r>
          </a:p>
          <a:p>
            <a:endParaRPr lang="en-US" sz="11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9B4318E-19CD-4B43-9F62-BC843329E2E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07F796B9-32D5-4DAE-855F-3F02D8BDCD1B}"/>
              </a:ext>
            </a:extLst>
          </p:cNvPr>
          <p:cNvSpPr txBox="1"/>
          <p:nvPr/>
        </p:nvSpPr>
        <p:spPr>
          <a:xfrm>
            <a:off x="4828032" y="241598"/>
            <a:ext cx="1066800" cy="184666"/>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Milling TJ 2022. Table 1.</a:t>
            </a:r>
          </a:p>
        </p:txBody>
      </p:sp>
    </p:spTree>
    <p:extLst>
      <p:ext uri="{BB962C8B-B14F-4D97-AF65-F5344CB8AC3E}">
        <p14:creationId xmlns:p14="http://schemas.microsoft.com/office/powerpoint/2010/main" val="26663713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i="1" dirty="0">
                <a:latin typeface="Arial" panose="020B0604020202020204" pitchFamily="34" charset="0"/>
                <a:cs typeface="Arial" panose="020B0604020202020204" pitchFamily="34" charset="0"/>
              </a:rPr>
              <a:t>Note for presenter</a:t>
            </a:r>
            <a:r>
              <a:rPr lang="en-US" sz="1100" b="1" dirty="0">
                <a:latin typeface="Arial" panose="020B0604020202020204" pitchFamily="34" charset="0"/>
                <a:cs typeface="Arial" panose="020B0604020202020204" pitchFamily="34" charset="0"/>
              </a:rPr>
              <a:t>: </a:t>
            </a:r>
          </a:p>
          <a:p>
            <a:r>
              <a:rPr lang="en-US" sz="1100" dirty="0">
                <a:latin typeface="Arial" panose="020B0604020202020204" pitchFamily="34" charset="0"/>
                <a:cs typeface="Arial" panose="020B0604020202020204" pitchFamily="34" charset="0"/>
              </a:rPr>
              <a:t>The results for the enoxaparin and edoxaban subgroups can be found in their respective sections within this slide deck. </a:t>
            </a:r>
          </a:p>
          <a:p>
            <a:endParaRPr lang="en-US" sz="1100" b="1"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Talking Points </a:t>
            </a:r>
          </a:p>
          <a:p>
            <a:r>
              <a:rPr lang="en-US" sz="1100" b="0" dirty="0">
                <a:latin typeface="Arial" panose="020B0604020202020204" pitchFamily="34" charset="0"/>
                <a:cs typeface="Arial" panose="020B0604020202020204" pitchFamily="34" charset="0"/>
              </a:rPr>
              <a:t>For all 4 FXa inhibitors, there was a rapid decline in anti-FXa activity from baseline to nadir following the andexanet alfa bolus administration (within 2 minutes after completion) and this rapid reduction was sustained through the end of the continuous infusion.</a:t>
            </a:r>
            <a:r>
              <a:rPr lang="en-US" sz="1100" b="0" baseline="30000" dirty="0">
                <a:latin typeface="Arial" panose="020B0604020202020204" pitchFamily="34" charset="0"/>
                <a:cs typeface="Arial" panose="020B0604020202020204" pitchFamily="34" charset="0"/>
              </a:rPr>
              <a:t>1</a:t>
            </a:r>
            <a:r>
              <a:rPr lang="en-US" sz="1100" b="0" dirty="0">
                <a:latin typeface="Arial" panose="020B0604020202020204" pitchFamily="34" charset="0"/>
                <a:cs typeface="Arial" panose="020B0604020202020204" pitchFamily="34" charset="0"/>
              </a:rPr>
              <a:t> </a:t>
            </a:r>
          </a:p>
          <a:p>
            <a:endParaRPr lang="en-US" sz="1100" b="1"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lang="en-US" sz="1100" b="1" dirty="0">
                <a:solidFill>
                  <a:srgbClr val="37302C"/>
                </a:solidFill>
                <a:latin typeface="Arial" panose="020B0604020202020204" pitchFamily="34" charset="0"/>
                <a:cs typeface="Arial" panose="020B0604020202020204" pitchFamily="34" charset="0"/>
              </a:rPr>
              <a:t>Reference:</a:t>
            </a:r>
          </a:p>
          <a:p>
            <a:pPr marL="228600" indent="-228600">
              <a:buFontTx/>
              <a:buAutoNum type="arabicPeriod"/>
            </a:pPr>
            <a:r>
              <a:rPr lang="en-US" sz="1100" dirty="0">
                <a:effectLst/>
                <a:latin typeface="Arial" panose="020B0604020202020204" pitchFamily="34" charset="0"/>
                <a:cs typeface="Arial" panose="020B0604020202020204" pitchFamily="34" charset="0"/>
              </a:rPr>
              <a:t>Milling TJ, </a:t>
            </a:r>
            <a:r>
              <a:rPr lang="en-US" sz="1100" dirty="0" err="1">
                <a:effectLst/>
                <a:latin typeface="Arial" panose="020B0604020202020204" pitchFamily="34" charset="0"/>
                <a:cs typeface="Arial" panose="020B0604020202020204" pitchFamily="34" charset="0"/>
              </a:rPr>
              <a:t>Middeldorp</a:t>
            </a:r>
            <a:r>
              <a:rPr lang="en-US" sz="1100" dirty="0">
                <a:effectLst/>
                <a:latin typeface="Arial" panose="020B0604020202020204" pitchFamily="34" charset="0"/>
                <a:cs typeface="Arial" panose="020B0604020202020204" pitchFamily="34" charset="0"/>
              </a:rPr>
              <a:t> S, Xu L, et al. Final study report of andexanet alfa for major bleeding with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inhibitors [published online ahead of print February 20, 2023]. </a:t>
            </a:r>
            <a:r>
              <a:rPr lang="en-US" sz="1100" i="1" dirty="0">
                <a:effectLst/>
                <a:latin typeface="Arial" panose="020B0604020202020204" pitchFamily="34" charset="0"/>
                <a:cs typeface="Arial" panose="020B0604020202020204" pitchFamily="34" charset="0"/>
              </a:rPr>
              <a:t>Circulation</a:t>
            </a:r>
            <a:r>
              <a:rPr lang="en-US" sz="1100" dirty="0">
                <a:effectLst/>
                <a:latin typeface="Arial" panose="020B0604020202020204" pitchFamily="34" charset="0"/>
                <a:cs typeface="Arial" panose="020B0604020202020204" pitchFamily="34" charset="0"/>
              </a:rPr>
              <a:t>. 2023. </a:t>
            </a:r>
            <a:r>
              <a:rPr lang="en-US" sz="1100" dirty="0" err="1">
                <a:effectLst/>
                <a:latin typeface="Arial" panose="020B0604020202020204" pitchFamily="34" charset="0"/>
                <a:cs typeface="Arial" panose="020B0604020202020204" pitchFamily="34" charset="0"/>
              </a:rPr>
              <a:t>doi</a:t>
            </a:r>
            <a:r>
              <a:rPr lang="en-US" sz="1100" dirty="0">
                <a:effectLst/>
                <a:latin typeface="Arial" panose="020B0604020202020204" pitchFamily="34" charset="0"/>
                <a:cs typeface="Arial" panose="020B0604020202020204" pitchFamily="34" charset="0"/>
              </a:rPr>
              <a:t>: 10.1161/CIRCULATIONAHA.121.057844 </a:t>
            </a:r>
          </a:p>
          <a:p>
            <a:pPr marL="228600" indent="-228600">
              <a:buFontTx/>
              <a:buAutoNum type="arabicPeriod"/>
              <a:defRPr/>
            </a:pPr>
            <a:r>
              <a:rPr lang="en-US" sz="1100" dirty="0">
                <a:effectLst/>
                <a:latin typeface="Arial" panose="020B0604020202020204" pitchFamily="34" charset="0"/>
                <a:cs typeface="Arial" panose="020B0604020202020204" pitchFamily="34" charset="0"/>
              </a:rPr>
              <a:t>Connolly SJ, Crowther M, </a:t>
            </a:r>
            <a:r>
              <a:rPr lang="en-US" sz="1100" dirty="0" err="1">
                <a:effectLst/>
                <a:latin typeface="Arial" panose="020B0604020202020204" pitchFamily="34" charset="0"/>
                <a:cs typeface="Arial" panose="020B0604020202020204" pitchFamily="34" charset="0"/>
              </a:rPr>
              <a:t>Eikelboom</a:t>
            </a:r>
            <a:r>
              <a:rPr lang="en-US" sz="1100" dirty="0">
                <a:effectLst/>
                <a:latin typeface="Arial" panose="020B0604020202020204" pitchFamily="34" charset="0"/>
                <a:cs typeface="Arial" panose="020B0604020202020204" pitchFamily="34" charset="0"/>
              </a:rPr>
              <a:t> JW, et al. Full study report of andexanet alfa for bleeding associated with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inhibitors [protocol]. </a:t>
            </a:r>
            <a:r>
              <a:rPr lang="en-US" sz="1100" i="1" dirty="0">
                <a:solidFill>
                  <a:srgbClr val="212121"/>
                </a:solidFill>
                <a:effectLst/>
                <a:latin typeface="Arial" panose="020B0604020202020204" pitchFamily="34" charset="0"/>
                <a:cs typeface="Arial" panose="020B0604020202020204" pitchFamily="34" charset="0"/>
              </a:rPr>
              <a:t>N </a:t>
            </a:r>
            <a:r>
              <a:rPr lang="en-US" sz="1100" i="1" dirty="0" err="1">
                <a:solidFill>
                  <a:srgbClr val="212121"/>
                </a:solidFill>
                <a:effectLst/>
                <a:latin typeface="Arial" panose="020B0604020202020204" pitchFamily="34" charset="0"/>
                <a:cs typeface="Arial" panose="020B0604020202020204" pitchFamily="34" charset="0"/>
              </a:rPr>
              <a:t>Engl</a:t>
            </a:r>
            <a:r>
              <a:rPr lang="en-US" sz="1100" i="1" dirty="0">
                <a:solidFill>
                  <a:srgbClr val="212121"/>
                </a:solidFill>
                <a:effectLst/>
                <a:latin typeface="Arial" panose="020B0604020202020204" pitchFamily="34" charset="0"/>
                <a:cs typeface="Arial" panose="020B0604020202020204" pitchFamily="34" charset="0"/>
              </a:rPr>
              <a:t> J Med</a:t>
            </a:r>
            <a:r>
              <a:rPr lang="en-US" sz="1100" dirty="0">
                <a:effectLst/>
                <a:latin typeface="Arial" panose="020B0604020202020204" pitchFamily="34" charset="0"/>
                <a:cs typeface="Arial" panose="020B0604020202020204" pitchFamily="34" charset="0"/>
              </a:rPr>
              <a:t>. 2019;380(14):1326-1335. doi:10.1056/NEJMoa1814051</a:t>
            </a:r>
          </a:p>
          <a:p>
            <a:pPr marL="228600" marR="0" lvl="0" indent="-228600" algn="l" defTabSz="914400" rtl="0" eaLnBrk="1" fontAlgn="auto" latinLnBrk="0" hangingPunct="1">
              <a:lnSpc>
                <a:spcPct val="100000"/>
              </a:lnSpc>
              <a:spcBef>
                <a:spcPts val="0"/>
              </a:spcBef>
              <a:spcAft>
                <a:spcPts val="0"/>
              </a:spcAft>
              <a:buClrTx/>
              <a:buSzTx/>
              <a:buAutoNum type="arabicPeriod"/>
              <a:tabLst/>
              <a:defRPr/>
            </a:pPr>
            <a:endParaRPr lang="en-US" sz="1100" dirty="0">
              <a:solidFill>
                <a:srgbClr val="37302C"/>
              </a:solidFill>
              <a:highlight>
                <a:srgbClr val="FFFF00"/>
              </a:highlight>
              <a:latin typeface="Arial" panose="020B0604020202020204" pitchFamily="34" charset="0"/>
              <a:cs typeface="Arial" panose="020B0604020202020204" pitchFamily="34" charset="0"/>
            </a:endParaRPr>
          </a:p>
          <a:p>
            <a:pPr marL="228600" marR="0" lvl="0" indent="-228600" algn="l" defTabSz="914400" rtl="0" eaLnBrk="1" fontAlgn="auto" latinLnBrk="0" hangingPunct="1">
              <a:lnSpc>
                <a:spcPct val="100000"/>
              </a:lnSpc>
              <a:spcBef>
                <a:spcPts val="1000"/>
              </a:spcBef>
              <a:spcAft>
                <a:spcPts val="0"/>
              </a:spcAft>
              <a:buClr>
                <a:schemeClr val="accent1"/>
              </a:buClr>
              <a:buSzPct val="100000"/>
              <a:buFont typeface="Arial" panose="020B0604020202020204" pitchFamily="34" charset="0"/>
              <a:buAutoNum type="arabicPeriod"/>
              <a:tabLst/>
              <a:defRPr/>
            </a:pPr>
            <a:endParaRPr lang="en-US" sz="1100" dirty="0">
              <a:latin typeface="Arial" panose="020B0604020202020204" pitchFamily="34" charset="0"/>
              <a:cs typeface="Arial" panose="020B0604020202020204" pitchFamily="34" charset="0"/>
            </a:endParaRPr>
          </a:p>
          <a:p>
            <a:endParaRPr lang="en-US" sz="11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1D0E1B1F-735F-4D04-87DA-7C26DEA69A1D}"/>
              </a:ext>
            </a:extLst>
          </p:cNvPr>
          <p:cNvSpPr txBox="1"/>
          <p:nvPr/>
        </p:nvSpPr>
        <p:spPr>
          <a:xfrm>
            <a:off x="209550" y="1362316"/>
            <a:ext cx="571500" cy="553998"/>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Milling 2022/Results: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Anti-FXa section </a:t>
            </a:r>
          </a:p>
        </p:txBody>
      </p:sp>
      <p:sp>
        <p:nvSpPr>
          <p:cNvPr id="11" name="TextBox 10">
            <a:extLst>
              <a:ext uri="{FF2B5EF4-FFF2-40B4-BE49-F238E27FC236}">
                <a16:creationId xmlns:a16="http://schemas.microsoft.com/office/drawing/2014/main" id="{EA502F2B-B416-4F49-A711-1F4E1E24A080}"/>
              </a:ext>
            </a:extLst>
          </p:cNvPr>
          <p:cNvSpPr txBox="1"/>
          <p:nvPr/>
        </p:nvSpPr>
        <p:spPr>
          <a:xfrm>
            <a:off x="57150" y="3139704"/>
            <a:ext cx="769620" cy="553998"/>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Note: Milling 2022/Table 1 and hemostatic efficacy section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
        <p:nvSpPr>
          <p:cNvPr id="12" name="TextBox 11">
            <a:extLst>
              <a:ext uri="{FF2B5EF4-FFF2-40B4-BE49-F238E27FC236}">
                <a16:creationId xmlns:a16="http://schemas.microsoft.com/office/drawing/2014/main" id="{ED2676DD-52F4-4994-953A-5C16531A5589}"/>
              </a:ext>
            </a:extLst>
          </p:cNvPr>
          <p:cNvSpPr txBox="1"/>
          <p:nvPr/>
        </p:nvSpPr>
        <p:spPr>
          <a:xfrm>
            <a:off x="2538413" y="4229100"/>
            <a:ext cx="2770187" cy="369332"/>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 a: Milling 2022/ Results section and Anti-FXa activity section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 b: Connolly 2019 protocol/p. 11/Objectives/ secondar efficacy objective </a:t>
            </a:r>
          </a:p>
        </p:txBody>
      </p:sp>
      <p:sp>
        <p:nvSpPr>
          <p:cNvPr id="13" name="TextBox 12">
            <a:extLst>
              <a:ext uri="{FF2B5EF4-FFF2-40B4-BE49-F238E27FC236}">
                <a16:creationId xmlns:a16="http://schemas.microsoft.com/office/drawing/2014/main" id="{FD7A06FD-9AF0-4819-9693-94D3B669AF6B}"/>
              </a:ext>
            </a:extLst>
          </p:cNvPr>
          <p:cNvSpPr txBox="1"/>
          <p:nvPr/>
        </p:nvSpPr>
        <p:spPr>
          <a:xfrm>
            <a:off x="6172200" y="2121141"/>
            <a:ext cx="628650" cy="1015663"/>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Milling 2022/Figure 1A and 1B</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Lines used to describe the time frame for the on-treatment nadir</a:t>
            </a:r>
          </a:p>
        </p:txBody>
      </p:sp>
      <p:sp>
        <p:nvSpPr>
          <p:cNvPr id="14" name="TextBox 13">
            <a:extLst>
              <a:ext uri="{FF2B5EF4-FFF2-40B4-BE49-F238E27FC236}">
                <a16:creationId xmlns:a16="http://schemas.microsoft.com/office/drawing/2014/main" id="{D14DEB17-C93F-457F-931F-BFAD91F55F3D}"/>
              </a:ext>
            </a:extLst>
          </p:cNvPr>
          <p:cNvSpPr txBox="1"/>
          <p:nvPr/>
        </p:nvSpPr>
        <p:spPr>
          <a:xfrm>
            <a:off x="4454207" y="5005646"/>
            <a:ext cx="1708785" cy="276999"/>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Milling 2022/Results section and Anti-FXa activity section </a:t>
            </a:r>
          </a:p>
        </p:txBody>
      </p:sp>
    </p:spTree>
    <p:extLst>
      <p:ext uri="{BB962C8B-B14F-4D97-AF65-F5344CB8AC3E}">
        <p14:creationId xmlns:p14="http://schemas.microsoft.com/office/powerpoint/2010/main" val="24413207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00075" y="495300"/>
            <a:ext cx="5486400" cy="3086100"/>
          </a:xfrm>
        </p:spPr>
      </p:sp>
      <p:sp>
        <p:nvSpPr>
          <p:cNvPr id="3" name="Notes Placeholder 2"/>
          <p:cNvSpPr>
            <a:spLocks noGrp="1"/>
          </p:cNvSpPr>
          <p:nvPr>
            <p:ph type="body" idx="1"/>
          </p:nvPr>
        </p:nvSpPr>
        <p:spPr>
          <a:xfrm>
            <a:off x="600075" y="3957387"/>
            <a:ext cx="5486400" cy="3600450"/>
          </a:xfrm>
        </p:spPr>
        <p:txBody>
          <a:bodyPr/>
          <a:lstStyle/>
          <a:p>
            <a:pPr marR="0" lvl="0" algn="l" defTabSz="914400" rtl="0" eaLnBrk="1" fontAlgn="auto" latinLnBrk="0" hangingPunct="1">
              <a:lnSpc>
                <a:spcPct val="100000"/>
              </a:lnSpc>
              <a:spcBef>
                <a:spcPts val="0"/>
              </a:spcBef>
              <a:spcAft>
                <a:spcPts val="0"/>
              </a:spcAft>
              <a:buClrTx/>
              <a:buSzTx/>
              <a:tabLst/>
              <a:defRPr/>
            </a:pPr>
            <a:r>
              <a:rPr lang="en-US" sz="1100" b="1" dirty="0">
                <a:solidFill>
                  <a:srgbClr val="37302C"/>
                </a:solidFill>
                <a:latin typeface="Arial" panose="020B0604020202020204" pitchFamily="34" charset="0"/>
                <a:cs typeface="Arial" panose="020B0604020202020204" pitchFamily="34" charset="0"/>
              </a:rPr>
              <a:t>Reference:</a:t>
            </a:r>
          </a:p>
          <a:p>
            <a:r>
              <a:rPr lang="en-US" sz="1100" dirty="0">
                <a:effectLst/>
                <a:latin typeface="Arial" panose="020B0604020202020204" pitchFamily="34" charset="0"/>
                <a:cs typeface="Arial" panose="020B0604020202020204" pitchFamily="34" charset="0"/>
              </a:rPr>
              <a:t>Milling TJ, </a:t>
            </a:r>
            <a:r>
              <a:rPr lang="en-US" sz="1100" dirty="0" err="1">
                <a:effectLst/>
                <a:latin typeface="Arial" panose="020B0604020202020204" pitchFamily="34" charset="0"/>
                <a:cs typeface="Arial" panose="020B0604020202020204" pitchFamily="34" charset="0"/>
              </a:rPr>
              <a:t>Middeldorp</a:t>
            </a:r>
            <a:r>
              <a:rPr lang="en-US" sz="1100" dirty="0">
                <a:effectLst/>
                <a:latin typeface="Arial" panose="020B0604020202020204" pitchFamily="34" charset="0"/>
                <a:cs typeface="Arial" panose="020B0604020202020204" pitchFamily="34" charset="0"/>
              </a:rPr>
              <a:t> S, Xu L, et al. Final study report of andexanet alfa for major bleeding with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inhibitors [published online ahead of print February 20, 2023]. </a:t>
            </a:r>
            <a:r>
              <a:rPr lang="en-US" sz="1100" i="1" dirty="0">
                <a:effectLst/>
                <a:latin typeface="Arial" panose="020B0604020202020204" pitchFamily="34" charset="0"/>
                <a:cs typeface="Arial" panose="020B0604020202020204" pitchFamily="34" charset="0"/>
              </a:rPr>
              <a:t>Circulation</a:t>
            </a:r>
            <a:r>
              <a:rPr lang="en-US" sz="1100" dirty="0">
                <a:effectLst/>
                <a:latin typeface="Arial" panose="020B0604020202020204" pitchFamily="34" charset="0"/>
                <a:cs typeface="Arial" panose="020B0604020202020204" pitchFamily="34" charset="0"/>
              </a:rPr>
              <a:t>. 2023. </a:t>
            </a:r>
            <a:r>
              <a:rPr lang="en-US" sz="1100" dirty="0" err="1">
                <a:effectLst/>
                <a:latin typeface="Arial" panose="020B0604020202020204" pitchFamily="34" charset="0"/>
                <a:cs typeface="Arial" panose="020B0604020202020204" pitchFamily="34" charset="0"/>
              </a:rPr>
              <a:t>doi</a:t>
            </a:r>
            <a:r>
              <a:rPr lang="en-US" sz="1100" dirty="0">
                <a:effectLst/>
                <a:latin typeface="Arial" panose="020B0604020202020204" pitchFamily="34" charset="0"/>
                <a:cs typeface="Arial" panose="020B0604020202020204" pitchFamily="34" charset="0"/>
              </a:rPr>
              <a:t>: 10.1161/CIRCULATIONAHA.121.057844 </a:t>
            </a:r>
          </a:p>
          <a:p>
            <a:endParaRPr lang="en-US" sz="110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5F16B2-B985-4213-9F05-9EC4FC88A0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6D42BAA2-EA62-4106-B6A7-5E5E60B8A90A}"/>
              </a:ext>
            </a:extLst>
          </p:cNvPr>
          <p:cNvSpPr txBox="1"/>
          <p:nvPr/>
        </p:nvSpPr>
        <p:spPr>
          <a:xfrm>
            <a:off x="69851" y="2506355"/>
            <a:ext cx="530224" cy="400110"/>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Note: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Hemostatic efficacy section </a:t>
            </a:r>
          </a:p>
        </p:txBody>
      </p:sp>
      <p:sp>
        <p:nvSpPr>
          <p:cNvPr id="8" name="TextBox 7">
            <a:extLst>
              <a:ext uri="{FF2B5EF4-FFF2-40B4-BE49-F238E27FC236}">
                <a16:creationId xmlns:a16="http://schemas.microsoft.com/office/drawing/2014/main" id="{0A15099F-5BC9-4325-BBF4-6786F2E08E27}"/>
              </a:ext>
            </a:extLst>
          </p:cNvPr>
          <p:cNvSpPr txBox="1"/>
          <p:nvPr/>
        </p:nvSpPr>
        <p:spPr>
          <a:xfrm>
            <a:off x="1247774" y="3599021"/>
            <a:ext cx="1900239" cy="246221"/>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 a: Study outcomes/last sentence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
        <p:nvSpPr>
          <p:cNvPr id="10" name="TextBox 9">
            <a:extLst>
              <a:ext uri="{FF2B5EF4-FFF2-40B4-BE49-F238E27FC236}">
                <a16:creationId xmlns:a16="http://schemas.microsoft.com/office/drawing/2014/main" id="{21837311-F07F-49E4-923C-4C4D824B7B28}"/>
              </a:ext>
            </a:extLst>
          </p:cNvPr>
          <p:cNvSpPr txBox="1"/>
          <p:nvPr/>
        </p:nvSpPr>
        <p:spPr>
          <a:xfrm>
            <a:off x="6122986" y="1524902"/>
            <a:ext cx="733427" cy="323165"/>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Supplemental Figure 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cxnSp>
        <p:nvCxnSpPr>
          <p:cNvPr id="11" name="Straight Arrow Connector 10">
            <a:extLst>
              <a:ext uri="{FF2B5EF4-FFF2-40B4-BE49-F238E27FC236}">
                <a16:creationId xmlns:a16="http://schemas.microsoft.com/office/drawing/2014/main" id="{8135066E-C249-4098-954E-1F056DF1781A}"/>
              </a:ext>
            </a:extLst>
          </p:cNvPr>
          <p:cNvCxnSpPr>
            <a:cxnSpLocks/>
            <a:stCxn id="10" idx="1"/>
          </p:cNvCxnSpPr>
          <p:nvPr/>
        </p:nvCxnSpPr>
        <p:spPr>
          <a:xfrm flipH="1">
            <a:off x="5734050" y="1686485"/>
            <a:ext cx="388936" cy="42171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23890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i="1" dirty="0">
                <a:latin typeface="Arial" panose="020B0604020202020204" pitchFamily="34" charset="0"/>
                <a:cs typeface="Arial" panose="020B0604020202020204" pitchFamily="34" charset="0"/>
              </a:rPr>
              <a:t>Notes for presenter:</a:t>
            </a:r>
          </a:p>
          <a:p>
            <a:r>
              <a:rPr lang="en-US" sz="1100" dirty="0">
                <a:latin typeface="Arial" panose="020B0604020202020204" pitchFamily="34" charset="0"/>
                <a:cs typeface="Arial" panose="020B0604020202020204" pitchFamily="34" charset="0"/>
              </a:rPr>
              <a:t>Click on the rectangular button in the top right corner to see the ETP results in all FXa inhibitors.</a:t>
            </a:r>
          </a:p>
          <a:p>
            <a:endParaRPr lang="en-US" sz="1100" dirty="0">
              <a:latin typeface="Arial" panose="020B0604020202020204" pitchFamily="34" charset="0"/>
              <a:cs typeface="Arial" panose="020B0604020202020204" pitchFamily="34" charset="0"/>
            </a:endParaRPr>
          </a:p>
          <a:p>
            <a:r>
              <a:rPr lang="en-US" sz="1100" b="1" dirty="0">
                <a:solidFill>
                  <a:srgbClr val="37302C"/>
                </a:solidFill>
                <a:latin typeface="Arial" panose="020B0604020202020204" pitchFamily="34" charset="0"/>
                <a:cs typeface="Arial" panose="020B0604020202020204" pitchFamily="34" charset="0"/>
              </a:rPr>
              <a:t>Notes: </a:t>
            </a:r>
          </a:p>
          <a:p>
            <a:r>
              <a:rPr lang="en-US" sz="1100" dirty="0">
                <a:solidFill>
                  <a:srgbClr val="37302C"/>
                </a:solidFill>
                <a:latin typeface="Arial" panose="020B0604020202020204" pitchFamily="34" charset="0"/>
                <a:cs typeface="Arial" panose="020B0604020202020204" pitchFamily="34" charset="0"/>
              </a:rPr>
              <a:t>Median ETP in patients taking either apixaban or rivaroxaban returned to normal at the end of the andexanet alfa bolus dose and was sustained through 24 hours. </a:t>
            </a:r>
          </a:p>
          <a:p>
            <a:endParaRPr lang="en-US" sz="11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lang="en-US" sz="1100" b="1" dirty="0">
                <a:solidFill>
                  <a:srgbClr val="37302C"/>
                </a:solidFill>
                <a:latin typeface="Arial" panose="020B0604020202020204" pitchFamily="34" charset="0"/>
                <a:cs typeface="Arial" panose="020B0604020202020204" pitchFamily="34" charset="0"/>
              </a:rPr>
              <a:t>Reference:</a:t>
            </a:r>
          </a:p>
          <a:p>
            <a:r>
              <a:rPr lang="en-US" sz="1100" dirty="0">
                <a:effectLst/>
                <a:latin typeface="Arial" panose="020B0604020202020204" pitchFamily="34" charset="0"/>
                <a:cs typeface="Arial" panose="020B0604020202020204" pitchFamily="34" charset="0"/>
              </a:rPr>
              <a:t>Milling TJ, </a:t>
            </a:r>
            <a:r>
              <a:rPr lang="en-US" sz="1100" dirty="0" err="1">
                <a:effectLst/>
                <a:latin typeface="Arial" panose="020B0604020202020204" pitchFamily="34" charset="0"/>
                <a:cs typeface="Arial" panose="020B0604020202020204" pitchFamily="34" charset="0"/>
              </a:rPr>
              <a:t>Middeldorp</a:t>
            </a:r>
            <a:r>
              <a:rPr lang="en-US" sz="1100" dirty="0">
                <a:effectLst/>
                <a:latin typeface="Arial" panose="020B0604020202020204" pitchFamily="34" charset="0"/>
                <a:cs typeface="Arial" panose="020B0604020202020204" pitchFamily="34" charset="0"/>
              </a:rPr>
              <a:t> S, Xu L, et al. Final study report of andexanet alfa for major bleeding with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inhibitors [article and supplementary appendix published online ahead of print February 20, 2023]. </a:t>
            </a:r>
            <a:r>
              <a:rPr lang="en-US" sz="1100" i="1" dirty="0">
                <a:effectLst/>
                <a:latin typeface="Arial" panose="020B0604020202020204" pitchFamily="34" charset="0"/>
                <a:cs typeface="Arial" panose="020B0604020202020204" pitchFamily="34" charset="0"/>
              </a:rPr>
              <a:t>Circulation</a:t>
            </a:r>
            <a:r>
              <a:rPr lang="en-US" sz="1100" dirty="0">
                <a:effectLst/>
                <a:latin typeface="Arial" panose="020B0604020202020204" pitchFamily="34" charset="0"/>
                <a:cs typeface="Arial" panose="020B0604020202020204" pitchFamily="34" charset="0"/>
              </a:rPr>
              <a:t>. 2023. </a:t>
            </a:r>
            <a:r>
              <a:rPr lang="en-US" sz="1100" dirty="0" err="1">
                <a:effectLst/>
                <a:latin typeface="Arial" panose="020B0604020202020204" pitchFamily="34" charset="0"/>
                <a:cs typeface="Arial" panose="020B0604020202020204" pitchFamily="34" charset="0"/>
              </a:rPr>
              <a:t>doi</a:t>
            </a:r>
            <a:r>
              <a:rPr lang="en-US" sz="1100" dirty="0">
                <a:effectLst/>
                <a:latin typeface="Arial" panose="020B0604020202020204" pitchFamily="34" charset="0"/>
                <a:cs typeface="Arial" panose="020B0604020202020204" pitchFamily="34" charset="0"/>
              </a:rPr>
              <a:t>: 10.1161/CIRCULATIONAHA.121.057844 </a:t>
            </a:r>
          </a:p>
          <a:p>
            <a:endParaRPr lang="en-US" sz="105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49DEE8BC-A31B-4079-BFA4-0278EDB2DAC3}"/>
              </a:ext>
            </a:extLst>
          </p:cNvPr>
          <p:cNvSpPr txBox="1"/>
          <p:nvPr/>
        </p:nvSpPr>
        <p:spPr>
          <a:xfrm>
            <a:off x="3392554" y="458787"/>
            <a:ext cx="1369946" cy="276999"/>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Thrombin Generation section + Supplemental figure 5</a:t>
            </a:r>
          </a:p>
        </p:txBody>
      </p:sp>
      <p:sp>
        <p:nvSpPr>
          <p:cNvPr id="6" name="TextBox 5">
            <a:extLst>
              <a:ext uri="{FF2B5EF4-FFF2-40B4-BE49-F238E27FC236}">
                <a16:creationId xmlns:a16="http://schemas.microsoft.com/office/drawing/2014/main" id="{C5E720B0-A2C7-46CA-97A3-AE73540DDB81}"/>
              </a:ext>
            </a:extLst>
          </p:cNvPr>
          <p:cNvSpPr txBox="1"/>
          <p:nvPr/>
        </p:nvSpPr>
        <p:spPr>
          <a:xfrm>
            <a:off x="5018421" y="4913313"/>
            <a:ext cx="1369946" cy="184666"/>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Thrombin Generation section</a:t>
            </a:r>
          </a:p>
        </p:txBody>
      </p:sp>
      <p:sp>
        <p:nvSpPr>
          <p:cNvPr id="7" name="TextBox 6">
            <a:extLst>
              <a:ext uri="{FF2B5EF4-FFF2-40B4-BE49-F238E27FC236}">
                <a16:creationId xmlns:a16="http://schemas.microsoft.com/office/drawing/2014/main" id="{03EDF927-BCC5-45DE-9312-43740AF1EA40}"/>
              </a:ext>
            </a:extLst>
          </p:cNvPr>
          <p:cNvSpPr txBox="1"/>
          <p:nvPr/>
        </p:nvSpPr>
        <p:spPr>
          <a:xfrm>
            <a:off x="77854" y="3839547"/>
            <a:ext cx="607946" cy="461665"/>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Note: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Table 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Supplemental figure 5 </a:t>
            </a:r>
          </a:p>
        </p:txBody>
      </p:sp>
    </p:spTree>
    <p:extLst>
      <p:ext uri="{BB962C8B-B14F-4D97-AF65-F5344CB8AC3E}">
        <p14:creationId xmlns:p14="http://schemas.microsoft.com/office/powerpoint/2010/main" val="735577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t>Notes for Presenter: </a:t>
            </a:r>
            <a:r>
              <a:rPr lang="en-US" dirty="0"/>
              <a:t>To go to any of the following chapters, click on the words on the right side of the rectangles such as ANNEXA-4, Intracranial, Edoxaban, etc. You can also click on the corresponding icon to get to the section as well.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44361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1975" y="4386540"/>
            <a:ext cx="5734050" cy="360045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1" dirty="0">
                <a:latin typeface="Arial" panose="020B0604020202020204" pitchFamily="34" charset="0"/>
                <a:cs typeface="Arial" panose="020B0604020202020204" pitchFamily="34" charset="0"/>
              </a:rPr>
              <a:t>Notes for presenter:</a:t>
            </a:r>
          </a:p>
          <a:p>
            <a:pPr marR="0" lvl="0" algn="l" defTabSz="914400" rtl="0" eaLnBrk="1" fontAlgn="auto" latinLnBrk="0" hangingPunct="1">
              <a:lnSpc>
                <a:spcPct val="100000"/>
              </a:lnSpc>
              <a:spcBef>
                <a:spcPts val="0"/>
              </a:spcBef>
              <a:spcAft>
                <a:spcPts val="0"/>
              </a:spcAft>
              <a:buClrTx/>
              <a:buSzTx/>
              <a:tabLst/>
              <a:defRPr/>
            </a:pPr>
            <a:r>
              <a:rPr lang="en-US" sz="1100" dirty="0">
                <a:solidFill>
                  <a:srgbClr val="37302C"/>
                </a:solidFill>
                <a:latin typeface="Arial" panose="020B0604020202020204" pitchFamily="34" charset="0"/>
                <a:cs typeface="Arial" panose="020B0604020202020204" pitchFamily="34" charset="0"/>
              </a:rPr>
              <a:t>For enoxaparin and edoxaban subgroups please see the specific sections within the slide deck. </a:t>
            </a:r>
          </a:p>
          <a:p>
            <a:pPr marR="0" lvl="0" algn="l" defTabSz="914400" rtl="0" eaLnBrk="1" fontAlgn="auto" latinLnBrk="0" hangingPunct="1">
              <a:lnSpc>
                <a:spcPct val="100000"/>
              </a:lnSpc>
              <a:spcBef>
                <a:spcPts val="0"/>
              </a:spcBef>
              <a:spcAft>
                <a:spcPts val="0"/>
              </a:spcAft>
              <a:buClrTx/>
              <a:buSzTx/>
              <a:tabLst/>
              <a:defRPr/>
            </a:pPr>
            <a:endParaRPr lang="en-US" sz="1100" dirty="0">
              <a:solidFill>
                <a:srgbClr val="37302C"/>
              </a:solidFill>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lang="en-US" sz="1100" b="1" dirty="0">
                <a:solidFill>
                  <a:srgbClr val="37302C"/>
                </a:solidFill>
                <a:latin typeface="Arial" panose="020B0604020202020204" pitchFamily="34" charset="0"/>
                <a:cs typeface="Arial" panose="020B0604020202020204" pitchFamily="34" charset="0"/>
              </a:rPr>
              <a:t>Notes: </a:t>
            </a:r>
          </a:p>
          <a:p>
            <a:pPr marR="0" lvl="0" algn="l" defTabSz="914400" rtl="0" eaLnBrk="1" fontAlgn="auto" latinLnBrk="0" hangingPunct="1">
              <a:lnSpc>
                <a:spcPct val="100000"/>
              </a:lnSpc>
              <a:spcBef>
                <a:spcPts val="0"/>
              </a:spcBef>
              <a:spcAft>
                <a:spcPts val="0"/>
              </a:spcAft>
              <a:buClrTx/>
              <a:buSzTx/>
              <a:tabLst/>
              <a:defRPr/>
            </a:pPr>
            <a:r>
              <a:rPr lang="en-US" sz="1100" dirty="0">
                <a:solidFill>
                  <a:srgbClr val="37302C"/>
                </a:solidFill>
                <a:latin typeface="Arial" panose="020B0604020202020204" pitchFamily="34" charset="0"/>
                <a:cs typeface="Arial" panose="020B0604020202020204" pitchFamily="34" charset="0"/>
              </a:rPr>
              <a:t>Median ETP in all patients and stratified by type of FXa inhibitor returned to normal at the end of the andexanet alfa bolus dose and was sustained through 24 hours. </a:t>
            </a:r>
          </a:p>
          <a:p>
            <a:pPr marR="0" lvl="0" algn="l" defTabSz="914400" rtl="0" eaLnBrk="1" fontAlgn="auto" latinLnBrk="0" hangingPunct="1">
              <a:lnSpc>
                <a:spcPct val="100000"/>
              </a:lnSpc>
              <a:spcBef>
                <a:spcPts val="0"/>
              </a:spcBef>
              <a:spcAft>
                <a:spcPts val="0"/>
              </a:spcAft>
              <a:buClrTx/>
              <a:buSzTx/>
              <a:tabLst/>
              <a:defRPr/>
            </a:pPr>
            <a:endParaRPr lang="en-US" sz="1100" dirty="0">
              <a:solidFill>
                <a:srgbClr val="37302C"/>
              </a:solidFill>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lang="en-US" sz="1100" b="1" dirty="0">
                <a:solidFill>
                  <a:srgbClr val="37302C"/>
                </a:solidFill>
                <a:latin typeface="Arial" panose="020B0604020202020204" pitchFamily="34" charset="0"/>
                <a:cs typeface="Arial" panose="020B0604020202020204" pitchFamily="34" charset="0"/>
              </a:rPr>
              <a:t>Reference:</a:t>
            </a:r>
          </a:p>
          <a:p>
            <a:pPr>
              <a:defRPr/>
            </a:pPr>
            <a:r>
              <a:rPr lang="en-US" sz="1100" dirty="0">
                <a:effectLst/>
                <a:latin typeface="Arial" panose="020B0604020202020204" pitchFamily="34" charset="0"/>
                <a:cs typeface="Arial" panose="020B0604020202020204" pitchFamily="34" charset="0"/>
              </a:rPr>
              <a:t>Milling TJ, </a:t>
            </a:r>
            <a:r>
              <a:rPr lang="en-US" sz="1100" dirty="0" err="1">
                <a:effectLst/>
                <a:latin typeface="Arial" panose="020B0604020202020204" pitchFamily="34" charset="0"/>
                <a:cs typeface="Arial" panose="020B0604020202020204" pitchFamily="34" charset="0"/>
              </a:rPr>
              <a:t>Middeldorp</a:t>
            </a:r>
            <a:r>
              <a:rPr lang="en-US" sz="1100" dirty="0">
                <a:effectLst/>
                <a:latin typeface="Arial" panose="020B0604020202020204" pitchFamily="34" charset="0"/>
                <a:cs typeface="Arial" panose="020B0604020202020204" pitchFamily="34" charset="0"/>
              </a:rPr>
              <a:t> S, Xu L, et al. Final study report of andexanet alfa for major bleeding with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inhibitors [article and supplementary appendix published online ahead of print February 20, 2023]. </a:t>
            </a:r>
            <a:r>
              <a:rPr lang="en-US" sz="1100" i="1" dirty="0">
                <a:effectLst/>
                <a:latin typeface="Arial" panose="020B0604020202020204" pitchFamily="34" charset="0"/>
                <a:cs typeface="Arial" panose="020B0604020202020204" pitchFamily="34" charset="0"/>
              </a:rPr>
              <a:t>Circulation</a:t>
            </a:r>
            <a:r>
              <a:rPr lang="en-US" sz="1100" dirty="0">
                <a:effectLst/>
                <a:latin typeface="Arial" panose="020B0604020202020204" pitchFamily="34" charset="0"/>
                <a:cs typeface="Arial" panose="020B0604020202020204" pitchFamily="34" charset="0"/>
              </a:rPr>
              <a:t>. 2023. </a:t>
            </a:r>
            <a:r>
              <a:rPr lang="en-US" sz="1100" dirty="0" err="1">
                <a:effectLst/>
                <a:latin typeface="Arial" panose="020B0604020202020204" pitchFamily="34" charset="0"/>
                <a:cs typeface="Arial" panose="020B0604020202020204" pitchFamily="34" charset="0"/>
              </a:rPr>
              <a:t>doi</a:t>
            </a:r>
            <a:r>
              <a:rPr lang="en-US" sz="1100" dirty="0">
                <a:effectLst/>
                <a:latin typeface="Arial" panose="020B0604020202020204" pitchFamily="34" charset="0"/>
                <a:cs typeface="Arial" panose="020B0604020202020204" pitchFamily="34" charset="0"/>
              </a:rPr>
              <a:t>: 10.1161/CIRCULATIONAHA.121.057844 </a:t>
            </a:r>
          </a:p>
          <a:p>
            <a:pPr marR="0" lvl="0" algn="l" defTabSz="914400" rtl="0" eaLnBrk="1" fontAlgn="auto" latinLnBrk="0" hangingPunct="1">
              <a:lnSpc>
                <a:spcPct val="100000"/>
              </a:lnSpc>
              <a:spcBef>
                <a:spcPts val="0"/>
              </a:spcBef>
              <a:spcAft>
                <a:spcPts val="0"/>
              </a:spcAft>
              <a:buClrTx/>
              <a:buSzTx/>
              <a:tabLst/>
              <a:defRPr/>
            </a:pPr>
            <a:endParaRPr lang="en-US" sz="1100" dirty="0">
              <a:solidFill>
                <a:srgbClr val="37302C"/>
              </a:solidFill>
              <a:highlight>
                <a:srgbClr val="FFFF00"/>
              </a:highlight>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5C3DB962-96F6-4459-9CEF-5C5F21744551}"/>
              </a:ext>
            </a:extLst>
          </p:cNvPr>
          <p:cNvSpPr txBox="1"/>
          <p:nvPr/>
        </p:nvSpPr>
        <p:spPr>
          <a:xfrm>
            <a:off x="3392554" y="458787"/>
            <a:ext cx="1369946" cy="276999"/>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Thrombin Generation section + Supplemental figure 5</a:t>
            </a:r>
          </a:p>
        </p:txBody>
      </p:sp>
      <p:sp>
        <p:nvSpPr>
          <p:cNvPr id="6" name="TextBox 5">
            <a:extLst>
              <a:ext uri="{FF2B5EF4-FFF2-40B4-BE49-F238E27FC236}">
                <a16:creationId xmlns:a16="http://schemas.microsoft.com/office/drawing/2014/main" id="{5ABCE717-B92C-4E53-B16F-AFA609BBE2B1}"/>
              </a:ext>
            </a:extLst>
          </p:cNvPr>
          <p:cNvSpPr txBox="1"/>
          <p:nvPr/>
        </p:nvSpPr>
        <p:spPr>
          <a:xfrm>
            <a:off x="5217444" y="4386540"/>
            <a:ext cx="1369946" cy="184666"/>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Thrombin Generation section</a:t>
            </a:r>
          </a:p>
        </p:txBody>
      </p:sp>
      <p:sp>
        <p:nvSpPr>
          <p:cNvPr id="7" name="TextBox 6">
            <a:extLst>
              <a:ext uri="{FF2B5EF4-FFF2-40B4-BE49-F238E27FC236}">
                <a16:creationId xmlns:a16="http://schemas.microsoft.com/office/drawing/2014/main" id="{174EDE5A-E96B-4A6E-9146-5C97F6AFB4A3}"/>
              </a:ext>
            </a:extLst>
          </p:cNvPr>
          <p:cNvSpPr txBox="1"/>
          <p:nvPr/>
        </p:nvSpPr>
        <p:spPr>
          <a:xfrm>
            <a:off x="77854" y="3839547"/>
            <a:ext cx="607946" cy="461665"/>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Note: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Table 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Supplemental figure 5 </a:t>
            </a:r>
          </a:p>
        </p:txBody>
      </p:sp>
    </p:spTree>
    <p:extLst>
      <p:ext uri="{BB962C8B-B14F-4D97-AF65-F5344CB8AC3E}">
        <p14:creationId xmlns:p14="http://schemas.microsoft.com/office/powerpoint/2010/main" val="31434753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lvl="0" algn="l" defTabSz="914400" rtl="0" eaLnBrk="1" fontAlgn="auto" latinLnBrk="0" hangingPunct="1">
              <a:lnSpc>
                <a:spcPct val="100000"/>
              </a:lnSpc>
              <a:spcBef>
                <a:spcPts val="0"/>
              </a:spcBef>
              <a:spcAft>
                <a:spcPts val="0"/>
              </a:spcAft>
              <a:buClrTx/>
              <a:buSzTx/>
              <a:tabLst/>
              <a:defRPr/>
            </a:pPr>
            <a:r>
              <a:rPr lang="en-US" sz="1000" b="1" dirty="0">
                <a:solidFill>
                  <a:srgbClr val="37302C"/>
                </a:solidFill>
                <a:latin typeface="Arial" panose="020B0604020202020204" pitchFamily="34" charset="0"/>
                <a:cs typeface="Arial" panose="020B0604020202020204" pitchFamily="34" charset="0"/>
              </a:rPr>
              <a:t>Talking Points: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solidFill>
                  <a:srgbClr val="37302C"/>
                </a:solidFill>
                <a:latin typeface="Arial" panose="020B0604020202020204" pitchFamily="34" charset="0"/>
                <a:cs typeface="Arial" panose="020B0604020202020204" pitchFamily="34" charset="0"/>
              </a:rPr>
              <a:t>Anti-FXa activity and mortality </a:t>
            </a:r>
            <a:r>
              <a:rPr lang="en-US" sz="1000" dirty="0">
                <a:solidFill>
                  <a:srgbClr val="37302C"/>
                </a:solidFill>
                <a:latin typeface="Arial" panose="020B0604020202020204" pitchFamily="34" charset="0"/>
                <a:cs typeface="Arial" panose="020B0604020202020204" pitchFamily="34" charset="0"/>
              </a:rPr>
              <a:t>c</a:t>
            </a:r>
            <a:r>
              <a:rPr lang="en-US" sz="1000" b="0" dirty="0">
                <a:solidFill>
                  <a:srgbClr val="37302C"/>
                </a:solidFill>
                <a:latin typeface="Arial" panose="020B0604020202020204" pitchFamily="34" charset="0"/>
                <a:cs typeface="Arial" panose="020B0604020202020204" pitchFamily="34" charset="0"/>
              </a:rPr>
              <a:t>orrelations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solidFill>
                  <a:srgbClr val="37302C"/>
                </a:solidFill>
                <a:latin typeface="Arial" panose="020B0604020202020204" pitchFamily="34" charset="0"/>
                <a:cs typeface="Arial" panose="020B0604020202020204" pitchFamily="34" charset="0"/>
              </a:rPr>
              <a:t>Overall, there was no significant association between anti-FXa activity and mortality levels at nadir.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solidFill>
                  <a:srgbClr val="37302C"/>
                </a:solidFill>
                <a:latin typeface="Arial" panose="020B0604020202020204" pitchFamily="34" charset="0"/>
                <a:cs typeface="Arial" panose="020B0604020202020204" pitchFamily="34" charset="0"/>
              </a:rPr>
              <a:t>The correlation between lower anti-FXa activity levels and lower mortality in patients &lt;75 years was exploratory. Milling et al suggest that it is possible this correlation was only seen in patients &lt;75 years because the signal was confounded by concomitant frailty, comorbidities, and withdrawal of active care due to early do not resuscitate orders in older patients.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solidFill>
                  <a:srgbClr val="37302C"/>
                </a:solidFill>
                <a:latin typeface="Arial" panose="020B0604020202020204" pitchFamily="34" charset="0"/>
                <a:cs typeface="Arial" panose="020B0604020202020204" pitchFamily="34" charset="0"/>
              </a:rPr>
              <a:t>A </a:t>
            </a:r>
            <a:r>
              <a:rPr lang="en-US" sz="1000" b="0" dirty="0" err="1">
                <a:solidFill>
                  <a:srgbClr val="37302C"/>
                </a:solidFill>
                <a:latin typeface="Arial" panose="020B0604020202020204" pitchFamily="34" charset="0"/>
                <a:cs typeface="Arial" panose="020B0604020202020204" pitchFamily="34" charset="0"/>
              </a:rPr>
              <a:t>beeswarm</a:t>
            </a:r>
            <a:r>
              <a:rPr lang="en-US" sz="1000" b="0" dirty="0">
                <a:solidFill>
                  <a:srgbClr val="37302C"/>
                </a:solidFill>
                <a:latin typeface="Arial" panose="020B0604020202020204" pitchFamily="34" charset="0"/>
                <a:cs typeface="Arial" panose="020B0604020202020204" pitchFamily="34" charset="0"/>
              </a:rPr>
              <a:t> plot was utilized as a visual explanation of potential confounding by plotting mortality against anti-FXa levels in patients &lt;75 and ≥75 years. The plot showed that in patients ≥75 years, there was  clustering of deaths at low anti-FXa levels and in patients &lt;75 years, there were few deaths at low anti-FXa levels. </a:t>
            </a:r>
          </a:p>
          <a:p>
            <a:pPr marL="171450" indent="-171450">
              <a:buFont typeface="Arial" panose="020B0604020202020204" pitchFamily="34" charset="0"/>
              <a:buChar char="•"/>
              <a:defRPr/>
            </a:pPr>
            <a:r>
              <a:rPr lang="en-US" sz="1000" dirty="0">
                <a:solidFill>
                  <a:srgbClr val="37302C"/>
                </a:solidFill>
                <a:latin typeface="Arial" panose="020B0604020202020204" pitchFamily="34" charset="0"/>
                <a:cs typeface="Arial" panose="020B0604020202020204" pitchFamily="34" charset="0"/>
              </a:rPr>
              <a:t>Anti-FXa activity and hemostatic efficacy correlations</a:t>
            </a:r>
          </a:p>
          <a:p>
            <a:pPr marL="628650" lvl="1" indent="-171450">
              <a:buFont typeface="Arial" panose="020B0604020202020204" pitchFamily="34" charset="0"/>
              <a:buChar char="•"/>
              <a:defRPr/>
            </a:pPr>
            <a:r>
              <a:rPr lang="en-US" sz="1000" dirty="0">
                <a:solidFill>
                  <a:srgbClr val="37302C"/>
                </a:solidFill>
                <a:latin typeface="Arial" panose="020B0604020202020204" pitchFamily="34" charset="0"/>
                <a:cs typeface="Arial" panose="020B0604020202020204" pitchFamily="34" charset="0"/>
              </a:rPr>
              <a:t>There was no significant association between hemostatic efficacy and change in anti-FXa activity from baseline to nadir in the entire cohort, inclusive of all bleed types </a:t>
            </a:r>
          </a:p>
          <a:p>
            <a:pPr marL="628650" lvl="1" indent="-171450">
              <a:buFont typeface="Arial" panose="020B0604020202020204" pitchFamily="34" charset="0"/>
              <a:buChar char="•"/>
              <a:defRPr/>
            </a:pPr>
            <a:r>
              <a:rPr lang="en-US" sz="1000" dirty="0">
                <a:solidFill>
                  <a:srgbClr val="37302C"/>
                </a:solidFill>
                <a:latin typeface="Arial" panose="020B0604020202020204" pitchFamily="34" charset="0"/>
                <a:cs typeface="Arial" panose="020B0604020202020204" pitchFamily="34" charset="0"/>
              </a:rPr>
              <a:t>The prediction of absolute change in anti-FXa activity from baseline to nadir was correlated with hemostatic efficacy in patients with </a:t>
            </a:r>
            <a:r>
              <a:rPr lang="en-US" sz="1000" dirty="0" err="1">
                <a:solidFill>
                  <a:srgbClr val="37302C"/>
                </a:solidFill>
                <a:latin typeface="Arial" panose="020B0604020202020204" pitchFamily="34" charset="0"/>
                <a:cs typeface="Arial" panose="020B0604020202020204" pitchFamily="34" charset="0"/>
              </a:rPr>
              <a:t>ICrH</a:t>
            </a:r>
            <a:r>
              <a:rPr lang="en-US" sz="1000" dirty="0">
                <a:solidFill>
                  <a:srgbClr val="37302C"/>
                </a:solidFill>
                <a:latin typeface="Arial" panose="020B0604020202020204" pitchFamily="34" charset="0"/>
                <a:cs typeface="Arial" panose="020B0604020202020204" pitchFamily="34" charset="0"/>
              </a:rPr>
              <a:t> that had assessments for hemostatic efficacy and anti-FXa activity at baseline and during treatment. </a:t>
            </a:r>
          </a:p>
          <a:p>
            <a:pPr marL="628650" lvl="1" indent="-171450">
              <a:buFont typeface="Arial" panose="020B0604020202020204" pitchFamily="34" charset="0"/>
              <a:buChar char="•"/>
              <a:defRPr/>
            </a:pPr>
            <a:endParaRPr lang="en-US" sz="1000" b="0" dirty="0">
              <a:solidFill>
                <a:srgbClr val="37302C"/>
              </a:solidFill>
              <a:highlight>
                <a:srgbClr val="00FFFF"/>
              </a:highlight>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lang="en-US" sz="1000" b="1" dirty="0">
                <a:solidFill>
                  <a:srgbClr val="37302C"/>
                </a:solidFill>
                <a:latin typeface="Arial" panose="020B0604020202020204" pitchFamily="34" charset="0"/>
                <a:cs typeface="Arial" panose="020B0604020202020204" pitchFamily="34" charset="0"/>
              </a:rPr>
              <a:t>Reference:</a:t>
            </a:r>
          </a:p>
          <a:p>
            <a:r>
              <a:rPr lang="en-US" sz="1000" dirty="0">
                <a:effectLst/>
                <a:latin typeface="Arial" panose="020B0604020202020204" pitchFamily="34" charset="0"/>
                <a:cs typeface="Arial" panose="020B0604020202020204" pitchFamily="34" charset="0"/>
              </a:rPr>
              <a:t>Milling TJ, </a:t>
            </a:r>
            <a:r>
              <a:rPr lang="en-US" sz="1000" dirty="0" err="1">
                <a:effectLst/>
                <a:latin typeface="Arial" panose="020B0604020202020204" pitchFamily="34" charset="0"/>
                <a:cs typeface="Arial" panose="020B0604020202020204" pitchFamily="34" charset="0"/>
              </a:rPr>
              <a:t>Middeldorp</a:t>
            </a:r>
            <a:r>
              <a:rPr lang="en-US" sz="1000" dirty="0">
                <a:effectLst/>
                <a:latin typeface="Arial" panose="020B0604020202020204" pitchFamily="34" charset="0"/>
                <a:cs typeface="Arial" panose="020B0604020202020204" pitchFamily="34" charset="0"/>
              </a:rPr>
              <a:t> S, Xu L, et al. Final study report of andexanet alfa for major bleeding with factor </a:t>
            </a:r>
            <a:r>
              <a:rPr lang="en-US" sz="1000" dirty="0" err="1">
                <a:effectLst/>
                <a:latin typeface="Arial" panose="020B0604020202020204" pitchFamily="34" charset="0"/>
                <a:cs typeface="Arial" panose="020B0604020202020204" pitchFamily="34" charset="0"/>
              </a:rPr>
              <a:t>Xa</a:t>
            </a:r>
            <a:r>
              <a:rPr lang="en-US" sz="1000" dirty="0">
                <a:effectLst/>
                <a:latin typeface="Arial" panose="020B0604020202020204" pitchFamily="34" charset="0"/>
                <a:cs typeface="Arial" panose="020B0604020202020204" pitchFamily="34" charset="0"/>
              </a:rPr>
              <a:t> inhibitors [published online ahead of print February 20, 2023]. </a:t>
            </a:r>
            <a:r>
              <a:rPr lang="en-US" sz="1000" i="1" dirty="0">
                <a:effectLst/>
                <a:latin typeface="Arial" panose="020B0604020202020204" pitchFamily="34" charset="0"/>
                <a:cs typeface="Arial" panose="020B0604020202020204" pitchFamily="34" charset="0"/>
              </a:rPr>
              <a:t>Circulation</a:t>
            </a:r>
            <a:r>
              <a:rPr lang="en-US" sz="1000" dirty="0">
                <a:effectLst/>
                <a:latin typeface="Arial" panose="020B0604020202020204" pitchFamily="34" charset="0"/>
                <a:cs typeface="Arial" panose="020B0604020202020204" pitchFamily="34" charset="0"/>
              </a:rPr>
              <a:t>. 2023. </a:t>
            </a:r>
            <a:r>
              <a:rPr lang="en-US" sz="1000" dirty="0" err="1">
                <a:effectLst/>
                <a:latin typeface="Arial" panose="020B0604020202020204" pitchFamily="34" charset="0"/>
                <a:cs typeface="Arial" panose="020B0604020202020204" pitchFamily="34" charset="0"/>
              </a:rPr>
              <a:t>doi</a:t>
            </a:r>
            <a:r>
              <a:rPr lang="en-US" sz="1000" dirty="0">
                <a:effectLst/>
                <a:latin typeface="Arial" panose="020B0604020202020204" pitchFamily="34" charset="0"/>
                <a:cs typeface="Arial" panose="020B0604020202020204" pitchFamily="34" charset="0"/>
              </a:rPr>
              <a:t>: 10.1161/CIRCULATIONAHA.121.057844 </a:t>
            </a:r>
          </a:p>
          <a:p>
            <a:endParaRPr lang="en-US" sz="10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849E6A07-DEF1-40C1-88CA-53204C84E34B}"/>
              </a:ext>
            </a:extLst>
          </p:cNvPr>
          <p:cNvSpPr txBox="1"/>
          <p:nvPr/>
        </p:nvSpPr>
        <p:spPr>
          <a:xfrm>
            <a:off x="4342396" y="368141"/>
            <a:ext cx="1900239" cy="553998"/>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Box 1: anti-FXa activity and mortality correlation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Box 2: anti-FXa and hemostatic efficacy correlation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Box 3: Hemostatic efficacy and mortality correlation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
        <p:nvSpPr>
          <p:cNvPr id="6" name="TextBox 5">
            <a:extLst>
              <a:ext uri="{FF2B5EF4-FFF2-40B4-BE49-F238E27FC236}">
                <a16:creationId xmlns:a16="http://schemas.microsoft.com/office/drawing/2014/main" id="{C96897FF-A593-4B2E-AF20-AB81F2961779}"/>
              </a:ext>
            </a:extLst>
          </p:cNvPr>
          <p:cNvSpPr txBox="1"/>
          <p:nvPr/>
        </p:nvSpPr>
        <p:spPr>
          <a:xfrm>
            <a:off x="2649854" y="4248835"/>
            <a:ext cx="2987676" cy="323165"/>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Note: anti-</a:t>
            </a:r>
            <a:r>
              <a:rPr kumimoji="0" lang="en-US" sz="500" b="0"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fxa</a:t>
            </a: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activity and hemostatic efficacy correlation section/para 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 a: Discussion/para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 b: anti-FXa and hemostatic efficacy correlation section </a:t>
            </a:r>
          </a:p>
        </p:txBody>
      </p:sp>
      <p:sp>
        <p:nvSpPr>
          <p:cNvPr id="7" name="TextBox 6">
            <a:extLst>
              <a:ext uri="{FF2B5EF4-FFF2-40B4-BE49-F238E27FC236}">
                <a16:creationId xmlns:a16="http://schemas.microsoft.com/office/drawing/2014/main" id="{2CF7B6B1-3985-4D1A-AB89-E8E7D5C6C133}"/>
              </a:ext>
            </a:extLst>
          </p:cNvPr>
          <p:cNvSpPr txBox="1"/>
          <p:nvPr/>
        </p:nvSpPr>
        <p:spPr>
          <a:xfrm>
            <a:off x="6009323" y="4380815"/>
            <a:ext cx="787718" cy="630942"/>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Sub B1: Anti-FXa activity and mortality correlation/ last para sentence 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Sub B2: discussion/para 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Sub B3: Figure 3</a:t>
            </a:r>
          </a:p>
        </p:txBody>
      </p:sp>
      <p:sp>
        <p:nvSpPr>
          <p:cNvPr id="8" name="TextBox 7">
            <a:extLst>
              <a:ext uri="{FF2B5EF4-FFF2-40B4-BE49-F238E27FC236}">
                <a16:creationId xmlns:a16="http://schemas.microsoft.com/office/drawing/2014/main" id="{8A438E86-BB48-42E6-A368-4AB779E404F4}"/>
              </a:ext>
            </a:extLst>
          </p:cNvPr>
          <p:cNvSpPr txBox="1"/>
          <p:nvPr/>
        </p:nvSpPr>
        <p:spPr>
          <a:xfrm>
            <a:off x="5963603" y="6483935"/>
            <a:ext cx="787718" cy="1015663"/>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Sub B1: Anti-FXa activity and hemostatic efficacy/para 1/sentence 1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Sub B2: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Anti-FXa activity and hemostatic efficacy/para 1/ 2</a:t>
            </a:r>
            <a:r>
              <a:rPr kumimoji="0" lang="en-US" sz="500" b="0" i="0" u="none" strike="noStrike" kern="1200" cap="none" spc="0" normalizeH="0" baseline="30000" noProof="0" dirty="0">
                <a:ln>
                  <a:noFill/>
                </a:ln>
                <a:solidFill>
                  <a:srgbClr val="FF0000"/>
                </a:solidFill>
                <a:effectLst/>
                <a:uLnTx/>
                <a:uFillTx/>
                <a:latin typeface="Arial" panose="020B0604020202020204" pitchFamily="34" charset="0"/>
                <a:ea typeface="+mn-ea"/>
                <a:cs typeface="Arial" panose="020B0604020202020204" pitchFamily="34" charset="0"/>
              </a:rPr>
              <a:t>nd</a:t>
            </a: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sentence AND  Supplemental Figure  5 </a:t>
            </a:r>
          </a:p>
        </p:txBody>
      </p:sp>
    </p:spTree>
    <p:extLst>
      <p:ext uri="{BB962C8B-B14F-4D97-AF65-F5344CB8AC3E}">
        <p14:creationId xmlns:p14="http://schemas.microsoft.com/office/powerpoint/2010/main" val="467395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520700"/>
            <a:ext cx="5486400" cy="3086100"/>
          </a:xfrm>
        </p:spPr>
      </p:sp>
      <p:sp>
        <p:nvSpPr>
          <p:cNvPr id="3" name="Notes Placeholder 2"/>
          <p:cNvSpPr>
            <a:spLocks noGrp="1"/>
          </p:cNvSpPr>
          <p:nvPr>
            <p:ph type="body" idx="1"/>
          </p:nvPr>
        </p:nvSpPr>
        <p:spPr>
          <a:xfrm>
            <a:off x="571500" y="4078608"/>
            <a:ext cx="5600700" cy="3369941"/>
          </a:xfrm>
        </p:spPr>
        <p:txBody>
          <a:bodyPr/>
          <a:lstStyle/>
          <a:p>
            <a:pPr marR="0" lvl="0" algn="l" defTabSz="914400" rtl="0" eaLnBrk="1" fontAlgn="auto" latinLnBrk="0" hangingPunct="1">
              <a:lnSpc>
                <a:spcPct val="100000"/>
              </a:lnSpc>
              <a:spcBef>
                <a:spcPts val="0"/>
              </a:spcBef>
              <a:spcAft>
                <a:spcPts val="0"/>
              </a:spcAft>
              <a:buClrTx/>
              <a:buSzTx/>
              <a:tabLst/>
              <a:defRPr/>
            </a:pPr>
            <a:r>
              <a:rPr lang="en-US" sz="1100" b="1" dirty="0">
                <a:solidFill>
                  <a:srgbClr val="37302C"/>
                </a:solidFill>
                <a:latin typeface="Arial" panose="020B0604020202020204" pitchFamily="34" charset="0"/>
                <a:cs typeface="Arial" panose="020B0604020202020204" pitchFamily="34" charset="0"/>
              </a:rPr>
              <a:t>Reference:</a:t>
            </a:r>
          </a:p>
          <a:p>
            <a:r>
              <a:rPr lang="en-US" sz="1100" dirty="0">
                <a:effectLst/>
                <a:latin typeface="Arial" panose="020B0604020202020204" pitchFamily="34" charset="0"/>
                <a:cs typeface="Arial" panose="020B0604020202020204" pitchFamily="34" charset="0"/>
              </a:rPr>
              <a:t>Milling TJ, </a:t>
            </a:r>
            <a:r>
              <a:rPr lang="en-US" sz="1100" dirty="0" err="1">
                <a:effectLst/>
                <a:latin typeface="Arial" panose="020B0604020202020204" pitchFamily="34" charset="0"/>
                <a:cs typeface="Arial" panose="020B0604020202020204" pitchFamily="34" charset="0"/>
              </a:rPr>
              <a:t>Middeldorp</a:t>
            </a:r>
            <a:r>
              <a:rPr lang="en-US" sz="1100" dirty="0">
                <a:effectLst/>
                <a:latin typeface="Arial" panose="020B0604020202020204" pitchFamily="34" charset="0"/>
                <a:cs typeface="Arial" panose="020B0604020202020204" pitchFamily="34" charset="0"/>
              </a:rPr>
              <a:t> S, Xu L, et al. Final study report of andexanet alfa for major bleeding with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inhibitors [published online ahead of print February 20, 2023]. </a:t>
            </a:r>
            <a:r>
              <a:rPr lang="en-US" sz="1100" i="1" dirty="0">
                <a:effectLst/>
                <a:latin typeface="Arial" panose="020B0604020202020204" pitchFamily="34" charset="0"/>
                <a:cs typeface="Arial" panose="020B0604020202020204" pitchFamily="34" charset="0"/>
              </a:rPr>
              <a:t>Circulation</a:t>
            </a:r>
            <a:r>
              <a:rPr lang="en-US" sz="1100" dirty="0">
                <a:effectLst/>
                <a:latin typeface="Arial" panose="020B0604020202020204" pitchFamily="34" charset="0"/>
                <a:cs typeface="Arial" panose="020B0604020202020204" pitchFamily="34" charset="0"/>
              </a:rPr>
              <a:t>. 2023. </a:t>
            </a:r>
            <a:r>
              <a:rPr lang="en-US" sz="1100" dirty="0" err="1">
                <a:effectLst/>
                <a:latin typeface="Arial" panose="020B0604020202020204" pitchFamily="34" charset="0"/>
                <a:cs typeface="Arial" panose="020B0604020202020204" pitchFamily="34" charset="0"/>
              </a:rPr>
              <a:t>doi</a:t>
            </a:r>
            <a:r>
              <a:rPr lang="en-US" sz="1100" dirty="0">
                <a:effectLst/>
                <a:latin typeface="Arial" panose="020B0604020202020204" pitchFamily="34" charset="0"/>
                <a:cs typeface="Arial" panose="020B0604020202020204" pitchFamily="34" charset="0"/>
              </a:rPr>
              <a:t>: 10.1161/CIRCULATIONAHA.121.057844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487F27-F4AC-478C-A07B-A71CA0B8625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44C9C20D-CCF5-404F-80E7-A62F23F967F1}"/>
              </a:ext>
            </a:extLst>
          </p:cNvPr>
          <p:cNvSpPr txBox="1"/>
          <p:nvPr/>
        </p:nvSpPr>
        <p:spPr>
          <a:xfrm>
            <a:off x="6216333" y="371147"/>
            <a:ext cx="641667" cy="169277"/>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Table 2 </a:t>
            </a:r>
          </a:p>
        </p:txBody>
      </p:sp>
      <p:sp>
        <p:nvSpPr>
          <p:cNvPr id="6" name="TextBox 5">
            <a:extLst>
              <a:ext uri="{FF2B5EF4-FFF2-40B4-BE49-F238E27FC236}">
                <a16:creationId xmlns:a16="http://schemas.microsoft.com/office/drawing/2014/main" id="{2C048579-E6E9-428D-8395-785666F4B33D}"/>
              </a:ext>
            </a:extLst>
          </p:cNvPr>
          <p:cNvSpPr txBox="1"/>
          <p:nvPr/>
        </p:nvSpPr>
        <p:spPr>
          <a:xfrm>
            <a:off x="0" y="3606800"/>
            <a:ext cx="641667" cy="400110"/>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Note: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Safety outcomes/para 3/last sentence</a:t>
            </a:r>
          </a:p>
        </p:txBody>
      </p:sp>
    </p:spTree>
    <p:extLst>
      <p:ext uri="{BB962C8B-B14F-4D97-AF65-F5344CB8AC3E}">
        <p14:creationId xmlns:p14="http://schemas.microsoft.com/office/powerpoint/2010/main" val="26748111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520700"/>
            <a:ext cx="5486400" cy="3086100"/>
          </a:xfrm>
        </p:spPr>
      </p:sp>
      <p:sp>
        <p:nvSpPr>
          <p:cNvPr id="3" name="Notes Placeholder 2"/>
          <p:cNvSpPr>
            <a:spLocks noGrp="1"/>
          </p:cNvSpPr>
          <p:nvPr>
            <p:ph type="body" idx="1"/>
          </p:nvPr>
        </p:nvSpPr>
        <p:spPr>
          <a:xfrm>
            <a:off x="566737" y="3948735"/>
            <a:ext cx="5486400" cy="3466698"/>
          </a:xfrm>
        </p:spPr>
        <p:txBody>
          <a:bodyPr/>
          <a:lstStyle/>
          <a:p>
            <a:pPr marR="0" lvl="0" algn="l" defTabSz="914400" rtl="0" eaLnBrk="1" fontAlgn="auto" latinLnBrk="0" hangingPunct="1">
              <a:lnSpc>
                <a:spcPct val="100000"/>
              </a:lnSpc>
              <a:spcBef>
                <a:spcPts val="0"/>
              </a:spcBef>
              <a:spcAft>
                <a:spcPts val="0"/>
              </a:spcAft>
              <a:buClrTx/>
              <a:buSzTx/>
              <a:tabLst/>
              <a:defRPr/>
            </a:pPr>
            <a:r>
              <a:rPr lang="en-US" sz="1100" b="1" dirty="0">
                <a:solidFill>
                  <a:srgbClr val="37302C"/>
                </a:solidFill>
                <a:latin typeface="Arial" panose="020B0604020202020204" pitchFamily="34" charset="0"/>
                <a:cs typeface="Arial" panose="020B0604020202020204" pitchFamily="34" charset="0"/>
              </a:rPr>
              <a:t>Talking Points: </a:t>
            </a:r>
          </a:p>
          <a:p>
            <a:pPr marL="171450" indent="-171450">
              <a:buFont typeface="Arial" panose="020B0604020202020204" pitchFamily="34" charset="0"/>
              <a:buChar char="•"/>
              <a:defRPr/>
            </a:pPr>
            <a:r>
              <a:rPr lang="en-US" sz="1100" dirty="0">
                <a:solidFill>
                  <a:srgbClr val="37302C"/>
                </a:solidFill>
                <a:latin typeface="Arial" panose="020B0604020202020204" pitchFamily="34" charset="0"/>
                <a:cs typeface="Arial" panose="020B0604020202020204" pitchFamily="34" charset="0"/>
              </a:rPr>
              <a:t>Milling et al suggest that the thrombotic events that occurred after major bleeding may be due to the intrinsic thrombotic risk of the patient, activation of coagulation concomitant with bleeding, withdrawal of the anticoagulant, or the reversal agent itself. </a:t>
            </a:r>
          </a:p>
          <a:p>
            <a:pPr marL="171450" indent="-171450">
              <a:buFont typeface="Arial" panose="020B0604020202020204" pitchFamily="34" charset="0"/>
              <a:buChar char="•"/>
              <a:defRPr/>
            </a:pPr>
            <a:r>
              <a:rPr lang="en-US" sz="1100" dirty="0">
                <a:solidFill>
                  <a:srgbClr val="37302C"/>
                </a:solidFill>
                <a:latin typeface="Arial" panose="020B0604020202020204" pitchFamily="34" charset="0"/>
                <a:cs typeface="Arial" panose="020B0604020202020204" pitchFamily="34" charset="0"/>
              </a:rPr>
              <a:t>Patients with intracranial hemorrhage have a high thrombotic risk, and approximately 70% of patients with intracranial hemorrhage were included in ANNEXA-4. </a:t>
            </a:r>
          </a:p>
          <a:p>
            <a:pPr marL="171450" indent="-171450">
              <a:buFont typeface="Arial" panose="020B0604020202020204" pitchFamily="34" charset="0"/>
              <a:buChar char="•"/>
              <a:defRPr/>
            </a:pPr>
            <a:r>
              <a:rPr lang="en-US" sz="1100" dirty="0">
                <a:solidFill>
                  <a:srgbClr val="37302C"/>
                </a:solidFill>
                <a:latin typeface="Arial" panose="020B0604020202020204" pitchFamily="34" charset="0"/>
                <a:cs typeface="Arial" panose="020B0604020202020204" pitchFamily="34" charset="0"/>
              </a:rPr>
              <a:t>These data suggest the importance of prompt resumption of anticoagulation, when indicated, after major bleeding in these highly prothrombotic patients.  </a:t>
            </a:r>
          </a:p>
          <a:p>
            <a:pPr marR="0" lvl="0" algn="l" defTabSz="914400" rtl="0" eaLnBrk="1" fontAlgn="auto" latinLnBrk="0" hangingPunct="1">
              <a:lnSpc>
                <a:spcPct val="100000"/>
              </a:lnSpc>
              <a:spcBef>
                <a:spcPts val="0"/>
              </a:spcBef>
              <a:spcAft>
                <a:spcPts val="0"/>
              </a:spcAft>
              <a:buClrTx/>
              <a:buSzTx/>
              <a:tabLst/>
              <a:defRPr/>
            </a:pPr>
            <a:endParaRPr lang="en-US" sz="1100" b="0" dirty="0">
              <a:solidFill>
                <a:srgbClr val="37302C"/>
              </a:solidFill>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lang="en-US" sz="1100" b="1" dirty="0">
                <a:solidFill>
                  <a:srgbClr val="37302C"/>
                </a:solidFill>
                <a:latin typeface="Arial" panose="020B0604020202020204" pitchFamily="34" charset="0"/>
                <a:cs typeface="Arial" panose="020B0604020202020204" pitchFamily="34" charset="0"/>
              </a:rPr>
              <a:t>Reference:</a:t>
            </a:r>
          </a:p>
          <a:p>
            <a:r>
              <a:rPr lang="en-US" sz="1100" dirty="0">
                <a:effectLst/>
                <a:latin typeface="Arial" panose="020B0604020202020204" pitchFamily="34" charset="0"/>
                <a:cs typeface="Arial" panose="020B0604020202020204" pitchFamily="34" charset="0"/>
              </a:rPr>
              <a:t>Milling TJ, </a:t>
            </a:r>
            <a:r>
              <a:rPr lang="en-US" sz="1100" dirty="0" err="1">
                <a:effectLst/>
                <a:latin typeface="Arial" panose="020B0604020202020204" pitchFamily="34" charset="0"/>
                <a:cs typeface="Arial" panose="020B0604020202020204" pitchFamily="34" charset="0"/>
              </a:rPr>
              <a:t>Middeldorp</a:t>
            </a:r>
            <a:r>
              <a:rPr lang="en-US" sz="1100" dirty="0">
                <a:effectLst/>
                <a:latin typeface="Arial" panose="020B0604020202020204" pitchFamily="34" charset="0"/>
                <a:cs typeface="Arial" panose="020B0604020202020204" pitchFamily="34" charset="0"/>
              </a:rPr>
              <a:t> S, Xu L, et al. Final study report of andexanet alfa for major bleeding with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inhibitors [published online ahead of print February 20, 2023]. </a:t>
            </a:r>
            <a:r>
              <a:rPr lang="en-US" sz="1100" i="1" dirty="0">
                <a:effectLst/>
                <a:latin typeface="Arial" panose="020B0604020202020204" pitchFamily="34" charset="0"/>
                <a:cs typeface="Arial" panose="020B0604020202020204" pitchFamily="34" charset="0"/>
              </a:rPr>
              <a:t>Circulation</a:t>
            </a:r>
            <a:r>
              <a:rPr lang="en-US" sz="1100" dirty="0">
                <a:effectLst/>
                <a:latin typeface="Arial" panose="020B0604020202020204" pitchFamily="34" charset="0"/>
                <a:cs typeface="Arial" panose="020B0604020202020204" pitchFamily="34" charset="0"/>
              </a:rPr>
              <a:t>. 2023. </a:t>
            </a:r>
            <a:r>
              <a:rPr lang="en-US" sz="1100" dirty="0" err="1">
                <a:effectLst/>
                <a:latin typeface="Arial" panose="020B0604020202020204" pitchFamily="34" charset="0"/>
                <a:cs typeface="Arial" panose="020B0604020202020204" pitchFamily="34" charset="0"/>
              </a:rPr>
              <a:t>doi</a:t>
            </a:r>
            <a:r>
              <a:rPr lang="en-US" sz="1100" dirty="0">
                <a:effectLst/>
                <a:latin typeface="Arial" panose="020B0604020202020204" pitchFamily="34" charset="0"/>
                <a:cs typeface="Arial" panose="020B0604020202020204" pitchFamily="34" charset="0"/>
              </a:rPr>
              <a:t>: 10.1161/CIRCULATIONAHA.121.057844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487F27-F4AC-478C-A07B-A71CA0B8625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 name="TextBox 20">
            <a:extLst>
              <a:ext uri="{FF2B5EF4-FFF2-40B4-BE49-F238E27FC236}">
                <a16:creationId xmlns:a16="http://schemas.microsoft.com/office/drawing/2014/main" id="{846268D9-627A-4220-8617-2561F61E2E1A}"/>
              </a:ext>
            </a:extLst>
          </p:cNvPr>
          <p:cNvSpPr txBox="1"/>
          <p:nvPr/>
        </p:nvSpPr>
        <p:spPr>
          <a:xfrm>
            <a:off x="6172200" y="2835297"/>
            <a:ext cx="663734" cy="246221"/>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Safety outcomes/para 2</a:t>
            </a:r>
          </a:p>
        </p:txBody>
      </p:sp>
      <p:cxnSp>
        <p:nvCxnSpPr>
          <p:cNvPr id="23" name="Straight Arrow Connector 22">
            <a:extLst>
              <a:ext uri="{FF2B5EF4-FFF2-40B4-BE49-F238E27FC236}">
                <a16:creationId xmlns:a16="http://schemas.microsoft.com/office/drawing/2014/main" id="{CB9064E9-1025-4715-8E07-8AEE66F48B26}"/>
              </a:ext>
            </a:extLst>
          </p:cNvPr>
          <p:cNvCxnSpPr>
            <a:cxnSpLocks/>
            <a:stCxn id="21" idx="1"/>
          </p:cNvCxnSpPr>
          <p:nvPr/>
        </p:nvCxnSpPr>
        <p:spPr>
          <a:xfrm flipH="1" flipV="1">
            <a:off x="5551170" y="2912241"/>
            <a:ext cx="621030" cy="4616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574C269-5073-4BF5-AC90-405C467BE8D6}"/>
              </a:ext>
            </a:extLst>
          </p:cNvPr>
          <p:cNvSpPr txBox="1"/>
          <p:nvPr/>
        </p:nvSpPr>
        <p:spPr>
          <a:xfrm>
            <a:off x="6194267" y="1354833"/>
            <a:ext cx="641667" cy="323165"/>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Table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50/479 patients total=10.43 </a:t>
            </a:r>
          </a:p>
        </p:txBody>
      </p:sp>
      <p:sp>
        <p:nvSpPr>
          <p:cNvPr id="20" name="TextBox 19">
            <a:extLst>
              <a:ext uri="{FF2B5EF4-FFF2-40B4-BE49-F238E27FC236}">
                <a16:creationId xmlns:a16="http://schemas.microsoft.com/office/drawing/2014/main" id="{259CC60D-13B0-4291-BCC7-4680FCBF35C1}"/>
              </a:ext>
            </a:extLst>
          </p:cNvPr>
          <p:cNvSpPr txBox="1"/>
          <p:nvPr/>
        </p:nvSpPr>
        <p:spPr>
          <a:xfrm>
            <a:off x="49379" y="1649755"/>
            <a:ext cx="641667" cy="1092607"/>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Table 2: A total of 323 pts restarted any AC but this represents  16 patients that  experienced TEs out of 479 in safety pop (consistent w/ pub)</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16/495= 3.3%</a:t>
            </a:r>
          </a:p>
        </p:txBody>
      </p:sp>
      <p:cxnSp>
        <p:nvCxnSpPr>
          <p:cNvPr id="22" name="Straight Arrow Connector 21">
            <a:extLst>
              <a:ext uri="{FF2B5EF4-FFF2-40B4-BE49-F238E27FC236}">
                <a16:creationId xmlns:a16="http://schemas.microsoft.com/office/drawing/2014/main" id="{3EC7008B-8663-47F7-A1DE-BC521B6836F0}"/>
              </a:ext>
            </a:extLst>
          </p:cNvPr>
          <p:cNvCxnSpPr>
            <a:cxnSpLocks/>
          </p:cNvCxnSpPr>
          <p:nvPr/>
        </p:nvCxnSpPr>
        <p:spPr>
          <a:xfrm flipV="1">
            <a:off x="661194" y="2392402"/>
            <a:ext cx="712946" cy="5048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F70914A4-C305-4B64-BA2F-FB50ED836EA2}"/>
              </a:ext>
            </a:extLst>
          </p:cNvPr>
          <p:cNvSpPr txBox="1"/>
          <p:nvPr/>
        </p:nvSpPr>
        <p:spPr>
          <a:xfrm>
            <a:off x="5851366" y="2120529"/>
            <a:ext cx="641667" cy="169277"/>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Table 2</a:t>
            </a:r>
          </a:p>
        </p:txBody>
      </p:sp>
      <p:sp>
        <p:nvSpPr>
          <p:cNvPr id="30" name="TextBox 29">
            <a:extLst>
              <a:ext uri="{FF2B5EF4-FFF2-40B4-BE49-F238E27FC236}">
                <a16:creationId xmlns:a16="http://schemas.microsoft.com/office/drawing/2014/main" id="{33BF8498-4C8D-4251-8332-DDEA8156D0A5}"/>
              </a:ext>
            </a:extLst>
          </p:cNvPr>
          <p:cNvSpPr txBox="1"/>
          <p:nvPr/>
        </p:nvSpPr>
        <p:spPr>
          <a:xfrm>
            <a:off x="112714" y="3084297"/>
            <a:ext cx="663734" cy="553998"/>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Note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Statistical analysis section first line.  And Safety outcomes section/para 2 </a:t>
            </a:r>
          </a:p>
        </p:txBody>
      </p:sp>
      <p:sp>
        <p:nvSpPr>
          <p:cNvPr id="31" name="TextBox 30">
            <a:extLst>
              <a:ext uri="{FF2B5EF4-FFF2-40B4-BE49-F238E27FC236}">
                <a16:creationId xmlns:a16="http://schemas.microsoft.com/office/drawing/2014/main" id="{F06A3C7B-F0A6-4E1B-A85E-88835296DEE5}"/>
              </a:ext>
            </a:extLst>
          </p:cNvPr>
          <p:cNvSpPr txBox="1"/>
          <p:nvPr/>
        </p:nvSpPr>
        <p:spPr>
          <a:xfrm>
            <a:off x="927816" y="3638295"/>
            <a:ext cx="3244135" cy="246221"/>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 a: Table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 b/c: Safety outcomes section/para 2 </a:t>
            </a:r>
          </a:p>
        </p:txBody>
      </p:sp>
      <p:sp>
        <p:nvSpPr>
          <p:cNvPr id="14" name="TextBox 13">
            <a:extLst>
              <a:ext uri="{FF2B5EF4-FFF2-40B4-BE49-F238E27FC236}">
                <a16:creationId xmlns:a16="http://schemas.microsoft.com/office/drawing/2014/main" id="{2C9B7A59-56E2-461D-8F3F-2A13D78DA151}"/>
              </a:ext>
            </a:extLst>
          </p:cNvPr>
          <p:cNvSpPr txBox="1"/>
          <p:nvPr/>
        </p:nvSpPr>
        <p:spPr>
          <a:xfrm>
            <a:off x="5721270" y="4768923"/>
            <a:ext cx="663734" cy="246221"/>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Discussion/para 4-5</a:t>
            </a:r>
          </a:p>
        </p:txBody>
      </p:sp>
    </p:spTree>
    <p:extLst>
      <p:ext uri="{BB962C8B-B14F-4D97-AF65-F5344CB8AC3E}">
        <p14:creationId xmlns:p14="http://schemas.microsoft.com/office/powerpoint/2010/main" val="26402188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lvl="0" algn="l" defTabSz="914400" rtl="0" eaLnBrk="1" fontAlgn="auto" latinLnBrk="0" hangingPunct="1">
              <a:lnSpc>
                <a:spcPct val="100000"/>
              </a:lnSpc>
              <a:spcBef>
                <a:spcPts val="0"/>
              </a:spcBef>
              <a:spcAft>
                <a:spcPts val="0"/>
              </a:spcAft>
              <a:buClrTx/>
              <a:buSzTx/>
              <a:tabLst/>
              <a:defRPr/>
            </a:pPr>
            <a:r>
              <a:rPr lang="en-US" sz="1100" b="1" dirty="0">
                <a:solidFill>
                  <a:srgbClr val="37302C"/>
                </a:solidFill>
                <a:latin typeface="Arial" panose="020B0604020202020204" pitchFamily="34" charset="0"/>
                <a:cs typeface="Arial" panose="020B0604020202020204" pitchFamily="34" charset="0"/>
              </a:rPr>
              <a:t>Reference:</a:t>
            </a:r>
          </a:p>
          <a:p>
            <a:r>
              <a:rPr lang="en-US" sz="1100" dirty="0">
                <a:effectLst/>
                <a:latin typeface="Arial" panose="020B0604020202020204" pitchFamily="34" charset="0"/>
                <a:cs typeface="Arial" panose="020B0604020202020204" pitchFamily="34" charset="0"/>
              </a:rPr>
              <a:t>Milling TJ, </a:t>
            </a:r>
            <a:r>
              <a:rPr lang="en-US" sz="1100" dirty="0" err="1">
                <a:effectLst/>
                <a:latin typeface="Arial" panose="020B0604020202020204" pitchFamily="34" charset="0"/>
                <a:cs typeface="Arial" panose="020B0604020202020204" pitchFamily="34" charset="0"/>
              </a:rPr>
              <a:t>Middeldorp</a:t>
            </a:r>
            <a:r>
              <a:rPr lang="en-US" sz="1100" dirty="0">
                <a:effectLst/>
                <a:latin typeface="Arial" panose="020B0604020202020204" pitchFamily="34" charset="0"/>
                <a:cs typeface="Arial" panose="020B0604020202020204" pitchFamily="34" charset="0"/>
              </a:rPr>
              <a:t> S, Xu L, et al. Final study report of andexanet alfa for major bleeding with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inhibitors [published online ahead of print February 20, 2023]. </a:t>
            </a:r>
            <a:r>
              <a:rPr lang="en-US" sz="1100" i="1" dirty="0">
                <a:effectLst/>
                <a:latin typeface="Arial" panose="020B0604020202020204" pitchFamily="34" charset="0"/>
                <a:cs typeface="Arial" panose="020B0604020202020204" pitchFamily="34" charset="0"/>
              </a:rPr>
              <a:t>Circulation</a:t>
            </a:r>
            <a:r>
              <a:rPr lang="en-US" sz="1100" dirty="0">
                <a:effectLst/>
                <a:latin typeface="Arial" panose="020B0604020202020204" pitchFamily="34" charset="0"/>
                <a:cs typeface="Arial" panose="020B0604020202020204" pitchFamily="34" charset="0"/>
              </a:rPr>
              <a:t>. 2023. </a:t>
            </a:r>
            <a:r>
              <a:rPr lang="en-US" sz="1100" dirty="0" err="1">
                <a:effectLst/>
                <a:latin typeface="Arial" panose="020B0604020202020204" pitchFamily="34" charset="0"/>
                <a:cs typeface="Arial" panose="020B0604020202020204" pitchFamily="34" charset="0"/>
              </a:rPr>
              <a:t>doi</a:t>
            </a:r>
            <a:r>
              <a:rPr lang="en-US" sz="1100" dirty="0">
                <a:effectLst/>
                <a:latin typeface="Arial" panose="020B0604020202020204" pitchFamily="34" charset="0"/>
                <a:cs typeface="Arial" panose="020B0604020202020204" pitchFamily="34" charset="0"/>
              </a:rPr>
              <a:t>: 10.1161/CIRCULATIONAHA.121.057844 </a:t>
            </a:r>
          </a:p>
          <a:p>
            <a:endParaRPr lang="en-US" sz="11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8FE0DBDA-B8E1-4164-8653-560FEB1A09CC}"/>
              </a:ext>
            </a:extLst>
          </p:cNvPr>
          <p:cNvSpPr txBox="1"/>
          <p:nvPr/>
        </p:nvSpPr>
        <p:spPr>
          <a:xfrm>
            <a:off x="5940108" y="2175753"/>
            <a:ext cx="641667" cy="400110"/>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Pts with death within 30 day: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Table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75/479= 15.7%  </a:t>
            </a:r>
          </a:p>
        </p:txBody>
      </p:sp>
      <p:cxnSp>
        <p:nvCxnSpPr>
          <p:cNvPr id="6" name="Straight Arrow Connector 5">
            <a:extLst>
              <a:ext uri="{FF2B5EF4-FFF2-40B4-BE49-F238E27FC236}">
                <a16:creationId xmlns:a16="http://schemas.microsoft.com/office/drawing/2014/main" id="{E521EE9E-7653-4FBD-834C-0D95CD5F937D}"/>
              </a:ext>
            </a:extLst>
          </p:cNvPr>
          <p:cNvCxnSpPr>
            <a:cxnSpLocks/>
          </p:cNvCxnSpPr>
          <p:nvPr/>
        </p:nvCxnSpPr>
        <p:spPr>
          <a:xfrm flipH="1" flipV="1">
            <a:off x="5129690" y="2343480"/>
            <a:ext cx="801686" cy="3232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AF31772-335D-42A9-969B-BEC8E869BEF9}"/>
              </a:ext>
            </a:extLst>
          </p:cNvPr>
          <p:cNvSpPr txBox="1"/>
          <p:nvPr/>
        </p:nvSpPr>
        <p:spPr>
          <a:xfrm>
            <a:off x="44133" y="2842321"/>
            <a:ext cx="641667" cy="400110"/>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By bleed type: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Safety outcomes/para 3</a:t>
            </a:r>
          </a:p>
        </p:txBody>
      </p:sp>
      <p:sp>
        <p:nvSpPr>
          <p:cNvPr id="8" name="TextBox 7">
            <a:extLst>
              <a:ext uri="{FF2B5EF4-FFF2-40B4-BE49-F238E27FC236}">
                <a16:creationId xmlns:a16="http://schemas.microsoft.com/office/drawing/2014/main" id="{C68FBD49-6C30-4F89-B878-62FFCF8B0445}"/>
              </a:ext>
            </a:extLst>
          </p:cNvPr>
          <p:cNvSpPr txBox="1"/>
          <p:nvPr/>
        </p:nvSpPr>
        <p:spPr>
          <a:xfrm>
            <a:off x="44133" y="3675102"/>
            <a:ext cx="663734" cy="553998"/>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Note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Statistical analysis section first line.  And Safety outcomes section/para 2 </a:t>
            </a:r>
          </a:p>
        </p:txBody>
      </p:sp>
      <p:sp>
        <p:nvSpPr>
          <p:cNvPr id="9" name="TextBox 8">
            <a:extLst>
              <a:ext uri="{FF2B5EF4-FFF2-40B4-BE49-F238E27FC236}">
                <a16:creationId xmlns:a16="http://schemas.microsoft.com/office/drawing/2014/main" id="{51AAB59A-CDE9-4F7D-BAC2-F2688AB7F5F4}"/>
              </a:ext>
            </a:extLst>
          </p:cNvPr>
          <p:cNvSpPr txBox="1"/>
          <p:nvPr/>
        </p:nvSpPr>
        <p:spPr>
          <a:xfrm>
            <a:off x="2406332" y="4262437"/>
            <a:ext cx="1684655" cy="169277"/>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Footnotes a, b, c: Safety outcomes/para 3</a:t>
            </a:r>
          </a:p>
        </p:txBody>
      </p:sp>
    </p:spTree>
    <p:extLst>
      <p:ext uri="{BB962C8B-B14F-4D97-AF65-F5344CB8AC3E}">
        <p14:creationId xmlns:p14="http://schemas.microsoft.com/office/powerpoint/2010/main" val="37616584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spcBef>
                <a:spcPts val="0"/>
              </a:spcBef>
              <a:spcAft>
                <a:spcPts val="0"/>
              </a:spcAft>
              <a:buClrTx/>
              <a:buSzTx/>
              <a:buFontTx/>
              <a:buNone/>
              <a:tabLst/>
              <a:defRPr/>
            </a:pPr>
            <a:r>
              <a:rPr lang="en-US" sz="1100" b="1" dirty="0">
                <a:solidFill>
                  <a:srgbClr val="37302C"/>
                </a:solidFill>
                <a:latin typeface="Arial" panose="020B0604020202020204" pitchFamily="34" charset="0"/>
                <a:cs typeface="Arial" panose="020B0604020202020204" pitchFamily="34" charset="0"/>
              </a:rPr>
              <a:t>Reference:</a:t>
            </a:r>
          </a:p>
          <a:p>
            <a:r>
              <a:rPr lang="en-US" sz="1100" dirty="0">
                <a:effectLst/>
                <a:latin typeface="Arial" panose="020B0604020202020204" pitchFamily="34" charset="0"/>
                <a:cs typeface="Arial" panose="020B0604020202020204" pitchFamily="34" charset="0"/>
              </a:rPr>
              <a:t>Milling TJ, </a:t>
            </a:r>
            <a:r>
              <a:rPr lang="en-US" sz="1100" dirty="0" err="1">
                <a:effectLst/>
                <a:latin typeface="Arial" panose="020B0604020202020204" pitchFamily="34" charset="0"/>
                <a:cs typeface="Arial" panose="020B0604020202020204" pitchFamily="34" charset="0"/>
              </a:rPr>
              <a:t>Middeldorp</a:t>
            </a:r>
            <a:r>
              <a:rPr lang="en-US" sz="1100" dirty="0">
                <a:effectLst/>
                <a:latin typeface="Arial" panose="020B0604020202020204" pitchFamily="34" charset="0"/>
                <a:cs typeface="Arial" panose="020B0604020202020204" pitchFamily="34" charset="0"/>
              </a:rPr>
              <a:t> S, Xu L, et al. Final study report of andexanet alfa for major bleeding with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inhibitors [published online ahead of print February 20, 2023]. </a:t>
            </a:r>
            <a:r>
              <a:rPr lang="en-US" sz="1100" i="1" dirty="0">
                <a:effectLst/>
                <a:latin typeface="Arial" panose="020B0604020202020204" pitchFamily="34" charset="0"/>
                <a:cs typeface="Arial" panose="020B0604020202020204" pitchFamily="34" charset="0"/>
              </a:rPr>
              <a:t>Circulation</a:t>
            </a:r>
            <a:r>
              <a:rPr lang="en-US" sz="1100" dirty="0">
                <a:effectLst/>
                <a:latin typeface="Arial" panose="020B0604020202020204" pitchFamily="34" charset="0"/>
                <a:cs typeface="Arial" panose="020B0604020202020204" pitchFamily="34" charset="0"/>
              </a:rPr>
              <a:t>. 2023. </a:t>
            </a:r>
            <a:r>
              <a:rPr lang="en-US" sz="1100" dirty="0" err="1">
                <a:effectLst/>
                <a:latin typeface="Arial" panose="020B0604020202020204" pitchFamily="34" charset="0"/>
                <a:cs typeface="Arial" panose="020B0604020202020204" pitchFamily="34" charset="0"/>
              </a:rPr>
              <a:t>doi</a:t>
            </a:r>
            <a:r>
              <a:rPr lang="en-US" sz="1100" dirty="0">
                <a:effectLst/>
                <a:latin typeface="Arial" panose="020B0604020202020204" pitchFamily="34" charset="0"/>
                <a:cs typeface="Arial" panose="020B0604020202020204" pitchFamily="34" charset="0"/>
              </a:rPr>
              <a:t>: 10.1161/CIRCULATIONAHA.121.057844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8E1F3FE2-64D3-4C05-88B3-5949791ED7E5}"/>
              </a:ext>
            </a:extLst>
          </p:cNvPr>
          <p:cNvSpPr txBox="1"/>
          <p:nvPr/>
        </p:nvSpPr>
        <p:spPr>
          <a:xfrm>
            <a:off x="22066" y="994916"/>
            <a:ext cx="663734" cy="400110"/>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B1: Methods/L1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B2: Methods from abstract/L1-2</a:t>
            </a:r>
          </a:p>
        </p:txBody>
      </p:sp>
      <p:sp>
        <p:nvSpPr>
          <p:cNvPr id="6" name="TextBox 5">
            <a:extLst>
              <a:ext uri="{FF2B5EF4-FFF2-40B4-BE49-F238E27FC236}">
                <a16:creationId xmlns:a16="http://schemas.microsoft.com/office/drawing/2014/main" id="{5A690988-95BB-4864-A4D4-09B2CFC094C0}"/>
              </a:ext>
            </a:extLst>
          </p:cNvPr>
          <p:cNvSpPr txBox="1"/>
          <p:nvPr/>
        </p:nvSpPr>
        <p:spPr>
          <a:xfrm>
            <a:off x="22066" y="1647051"/>
            <a:ext cx="663734" cy="707886"/>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Efficacy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B1: Anti-FXa activity section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B2: Hemostatic efficacy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B3: Thrombin generation section </a:t>
            </a:r>
          </a:p>
        </p:txBody>
      </p:sp>
      <p:sp>
        <p:nvSpPr>
          <p:cNvPr id="7" name="TextBox 6">
            <a:extLst>
              <a:ext uri="{FF2B5EF4-FFF2-40B4-BE49-F238E27FC236}">
                <a16:creationId xmlns:a16="http://schemas.microsoft.com/office/drawing/2014/main" id="{BD36212E-D5CA-4623-A9D4-615300D8357F}"/>
              </a:ext>
            </a:extLst>
          </p:cNvPr>
          <p:cNvSpPr txBox="1"/>
          <p:nvPr/>
        </p:nvSpPr>
        <p:spPr>
          <a:xfrm>
            <a:off x="22066" y="2907327"/>
            <a:ext cx="663734" cy="477054"/>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Safety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B1: Table 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B2: Table 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B3: safety outcomes/para 2</a:t>
            </a:r>
          </a:p>
        </p:txBody>
      </p:sp>
    </p:spTree>
    <p:extLst>
      <p:ext uri="{BB962C8B-B14F-4D97-AF65-F5344CB8AC3E}">
        <p14:creationId xmlns:p14="http://schemas.microsoft.com/office/powerpoint/2010/main" val="4380904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1" dirty="0">
                <a:latin typeface="Arial" panose="020B0604020202020204" pitchFamily="34" charset="0"/>
                <a:cs typeface="Arial" panose="020B0604020202020204" pitchFamily="34" charset="0"/>
              </a:rPr>
              <a:t>Notes for Presenter:  </a:t>
            </a:r>
            <a:r>
              <a:rPr lang="en-US" sz="1100" kern="1200" dirty="0">
                <a:solidFill>
                  <a:schemeClr val="tx1"/>
                </a:solidFill>
                <a:latin typeface="Arial" panose="020B0604020202020204" pitchFamily="34" charset="0"/>
                <a:cs typeface="Arial" panose="020B0604020202020204" pitchFamily="34" charset="0"/>
              </a:rPr>
              <a:t>Click on the circular icon at the top right hand of this slide to go to the table of contents slide.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highlight>
                  <a:srgbClr val="00FFFF"/>
                </a:highlight>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solidFill>
                  <a:srgbClr val="37302C"/>
                </a:solidFill>
                <a:latin typeface="Arial" panose="020B0604020202020204" pitchFamily="34" charset="0"/>
                <a:cs typeface="Arial" panose="020B0604020202020204" pitchFamily="34" charset="0"/>
              </a:rPr>
              <a:t>Reference:</a:t>
            </a:r>
          </a:p>
          <a:p>
            <a:r>
              <a:rPr lang="en-US" sz="1100" dirty="0">
                <a:effectLst/>
                <a:latin typeface="Arial" panose="020B0604020202020204" pitchFamily="34" charset="0"/>
                <a:cs typeface="Arial" panose="020B0604020202020204" pitchFamily="34" charset="0"/>
              </a:rPr>
              <a:t>Milling TJ, </a:t>
            </a:r>
            <a:r>
              <a:rPr lang="en-US" sz="1100" dirty="0" err="1">
                <a:effectLst/>
                <a:latin typeface="Arial" panose="020B0604020202020204" pitchFamily="34" charset="0"/>
                <a:cs typeface="Arial" panose="020B0604020202020204" pitchFamily="34" charset="0"/>
              </a:rPr>
              <a:t>Middeldorp</a:t>
            </a:r>
            <a:r>
              <a:rPr lang="en-US" sz="1100" dirty="0">
                <a:effectLst/>
                <a:latin typeface="Arial" panose="020B0604020202020204" pitchFamily="34" charset="0"/>
                <a:cs typeface="Arial" panose="020B0604020202020204" pitchFamily="34" charset="0"/>
              </a:rPr>
              <a:t> S, Xu L, et al. Final study report of andexanet alfa for major bleeding with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inhibitors [published online ahead of print February 20, 2023]. </a:t>
            </a:r>
            <a:r>
              <a:rPr lang="en-US" sz="1100" i="1" dirty="0">
                <a:effectLst/>
                <a:latin typeface="Arial" panose="020B0604020202020204" pitchFamily="34" charset="0"/>
                <a:cs typeface="Arial" panose="020B0604020202020204" pitchFamily="34" charset="0"/>
              </a:rPr>
              <a:t>Circulation</a:t>
            </a:r>
            <a:r>
              <a:rPr lang="en-US" sz="1100" dirty="0">
                <a:effectLst/>
                <a:latin typeface="Arial" panose="020B0604020202020204" pitchFamily="34" charset="0"/>
                <a:cs typeface="Arial" panose="020B0604020202020204" pitchFamily="34" charset="0"/>
              </a:rPr>
              <a:t>. 2023. </a:t>
            </a:r>
            <a:r>
              <a:rPr lang="en-US" sz="1100" dirty="0" err="1">
                <a:effectLst/>
                <a:latin typeface="Arial" panose="020B0604020202020204" pitchFamily="34" charset="0"/>
                <a:cs typeface="Arial" panose="020B0604020202020204" pitchFamily="34" charset="0"/>
              </a:rPr>
              <a:t>doi</a:t>
            </a:r>
            <a:r>
              <a:rPr lang="en-US" sz="1100" dirty="0">
                <a:effectLst/>
                <a:latin typeface="Arial" panose="020B0604020202020204" pitchFamily="34" charset="0"/>
                <a:cs typeface="Arial" panose="020B0604020202020204" pitchFamily="34" charset="0"/>
              </a:rPr>
              <a:t>: 10.1161/CIRCULATIONAHA.121.057844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8E1F3FE2-64D3-4C05-88B3-5949791ED7E5}"/>
              </a:ext>
            </a:extLst>
          </p:cNvPr>
          <p:cNvSpPr txBox="1"/>
          <p:nvPr/>
        </p:nvSpPr>
        <p:spPr>
          <a:xfrm>
            <a:off x="22066" y="994916"/>
            <a:ext cx="663734" cy="246221"/>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Limitations section </a:t>
            </a:r>
          </a:p>
        </p:txBody>
      </p:sp>
    </p:spTree>
    <p:extLst>
      <p:ext uri="{BB962C8B-B14F-4D97-AF65-F5344CB8AC3E}">
        <p14:creationId xmlns:p14="http://schemas.microsoft.com/office/powerpoint/2010/main" val="14536145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166998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i="1" dirty="0">
                <a:latin typeface="Arial" panose="020B0604020202020204" pitchFamily="34" charset="0"/>
                <a:cs typeface="Arial" panose="020B0604020202020204" pitchFamily="34" charset="0"/>
              </a:rPr>
              <a:t>Notes for Presenter</a:t>
            </a:r>
            <a:r>
              <a:rPr lang="en-US" sz="1100" b="1" dirty="0">
                <a:latin typeface="Arial" panose="020B0604020202020204" pitchFamily="34" charset="0"/>
                <a:cs typeface="Arial" panose="020B0604020202020204" pitchFamily="34" charset="0"/>
              </a:rPr>
              <a:t>: </a:t>
            </a:r>
          </a:p>
          <a:p>
            <a:r>
              <a:rPr lang="en-US" sz="1100" dirty="0">
                <a:latin typeface="Arial" panose="020B0604020202020204" pitchFamily="34" charset="0"/>
                <a:cs typeface="Arial" panose="020B0604020202020204" pitchFamily="34" charset="0"/>
              </a:rPr>
              <a:t>Click on the Hemostatic Efficacy Rating Button at the top of the slide to see the rating system of excellent and good hemostatic efficacy utilized in this ANNEXA-4 </a:t>
            </a:r>
            <a:r>
              <a:rPr lang="en-US" sz="1100" dirty="0" err="1">
                <a:latin typeface="Arial" panose="020B0604020202020204" pitchFamily="34" charset="0"/>
                <a:cs typeface="Arial" panose="020B0604020202020204" pitchFamily="34" charset="0"/>
              </a:rPr>
              <a:t>substudy</a:t>
            </a:r>
            <a:r>
              <a:rPr lang="en-US" sz="1100" dirty="0">
                <a:latin typeface="Arial" panose="020B0604020202020204" pitchFamily="34" charset="0"/>
                <a:cs typeface="Arial" panose="020B0604020202020204" pitchFamily="34" charset="0"/>
              </a:rPr>
              <a:t>.</a:t>
            </a:r>
          </a:p>
          <a:p>
            <a:endParaRPr lang="en-US" sz="1100" b="1"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References: </a:t>
            </a:r>
          </a:p>
          <a:p>
            <a:pPr marL="228600" marR="0" lvl="0" indent="-228600" algn="l" defTabSz="914400" rtl="0" eaLnBrk="1" fontAlgn="auto" latinLnBrk="0" hangingPunct="1">
              <a:lnSpc>
                <a:spcPct val="100000"/>
              </a:lnSpc>
              <a:spcBef>
                <a:spcPts val="0"/>
              </a:spcBef>
              <a:spcAft>
                <a:spcPts val="0"/>
              </a:spcAft>
              <a:buClrTx/>
              <a:buSzTx/>
              <a:buAutoNum type="arabicPeriod"/>
              <a:tabLst/>
              <a:defRPr/>
            </a:pPr>
            <a:r>
              <a:rPr lang="en-US" sz="1100" dirty="0" err="1">
                <a:effectLst/>
                <a:latin typeface="Arial" panose="020B0604020202020204" pitchFamily="34" charset="0"/>
                <a:cs typeface="Arial" panose="020B0604020202020204" pitchFamily="34" charset="0"/>
              </a:rPr>
              <a:t>Demchuk</a:t>
            </a:r>
            <a:r>
              <a:rPr lang="en-US" sz="1100" dirty="0">
                <a:effectLst/>
                <a:latin typeface="Arial" panose="020B0604020202020204" pitchFamily="34" charset="0"/>
                <a:cs typeface="Arial" panose="020B0604020202020204" pitchFamily="34" charset="0"/>
              </a:rPr>
              <a:t> AM, Yue P, </a:t>
            </a:r>
            <a:r>
              <a:rPr lang="en-US" sz="1100" dirty="0" err="1">
                <a:effectLst/>
                <a:latin typeface="Arial" panose="020B0604020202020204" pitchFamily="34" charset="0"/>
                <a:cs typeface="Arial" panose="020B0604020202020204" pitchFamily="34" charset="0"/>
              </a:rPr>
              <a:t>Zotova</a:t>
            </a:r>
            <a:r>
              <a:rPr lang="en-US" sz="1100" dirty="0">
                <a:effectLst/>
                <a:latin typeface="Arial" panose="020B0604020202020204" pitchFamily="34" charset="0"/>
                <a:cs typeface="Arial" panose="020B0604020202020204" pitchFamily="34" charset="0"/>
              </a:rPr>
              <a:t> E, et al. Hemostatic efficacy and anti-FXa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reversal with andexanet alfa in intracranial hemorrhage: ANNEXA-4 </a:t>
            </a:r>
            <a:r>
              <a:rPr lang="en-US" sz="1100" dirty="0" err="1">
                <a:effectLst/>
                <a:latin typeface="Arial" panose="020B0604020202020204" pitchFamily="34" charset="0"/>
                <a:cs typeface="Arial" panose="020B0604020202020204" pitchFamily="34" charset="0"/>
              </a:rPr>
              <a:t>substudy</a:t>
            </a:r>
            <a:r>
              <a:rPr lang="en-US" sz="1100" dirty="0">
                <a:effectLst/>
                <a:latin typeface="Arial" panose="020B0604020202020204" pitchFamily="34" charset="0"/>
                <a:cs typeface="Arial" panose="020B0604020202020204" pitchFamily="34" charset="0"/>
              </a:rPr>
              <a:t>. </a:t>
            </a:r>
            <a:r>
              <a:rPr lang="en-US" sz="1100" i="1" dirty="0">
                <a:solidFill>
                  <a:srgbClr val="212121"/>
                </a:solidFill>
                <a:effectLst/>
                <a:latin typeface="Arial" panose="020B0604020202020204" pitchFamily="34" charset="0"/>
                <a:cs typeface="Arial" panose="020B0604020202020204" pitchFamily="34" charset="0"/>
              </a:rPr>
              <a:t>Stroke</a:t>
            </a:r>
            <a:r>
              <a:rPr lang="en-US" sz="1100" dirty="0">
                <a:effectLst/>
                <a:latin typeface="Arial" panose="020B0604020202020204" pitchFamily="34" charset="0"/>
                <a:cs typeface="Arial" panose="020B0604020202020204" pitchFamily="34" charset="0"/>
              </a:rPr>
              <a:t>. 2021;52(6):2096-2105.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100" dirty="0">
                <a:effectLst/>
                <a:latin typeface="Arial" panose="020B0604020202020204" pitchFamily="34" charset="0"/>
                <a:cs typeface="Arial" panose="020B0604020202020204" pitchFamily="34" charset="0"/>
              </a:rPr>
              <a:t>Connolly SJ, Crowther M, </a:t>
            </a:r>
            <a:r>
              <a:rPr lang="en-US" sz="1100" dirty="0" err="1">
                <a:effectLst/>
                <a:latin typeface="Arial" panose="020B0604020202020204" pitchFamily="34" charset="0"/>
                <a:cs typeface="Arial" panose="020B0604020202020204" pitchFamily="34" charset="0"/>
              </a:rPr>
              <a:t>Eikelboom</a:t>
            </a:r>
            <a:r>
              <a:rPr lang="en-US" sz="1100" dirty="0">
                <a:effectLst/>
                <a:latin typeface="Arial" panose="020B0604020202020204" pitchFamily="34" charset="0"/>
                <a:cs typeface="Arial" panose="020B0604020202020204" pitchFamily="34" charset="0"/>
              </a:rPr>
              <a:t> JW, et al. Full study report of andexanet alfa for bleeding associated with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inhibitors. </a:t>
            </a:r>
            <a:r>
              <a:rPr lang="en-US" sz="1100" i="1" dirty="0">
                <a:solidFill>
                  <a:srgbClr val="212121"/>
                </a:solidFill>
                <a:effectLst/>
                <a:latin typeface="Arial" panose="020B0604020202020204" pitchFamily="34" charset="0"/>
                <a:cs typeface="Arial" panose="020B0604020202020204" pitchFamily="34" charset="0"/>
              </a:rPr>
              <a:t>N </a:t>
            </a:r>
            <a:r>
              <a:rPr lang="en-US" sz="1100" i="1" dirty="0" err="1">
                <a:solidFill>
                  <a:srgbClr val="212121"/>
                </a:solidFill>
                <a:effectLst/>
                <a:latin typeface="Arial" panose="020B0604020202020204" pitchFamily="34" charset="0"/>
                <a:cs typeface="Arial" panose="020B0604020202020204" pitchFamily="34" charset="0"/>
              </a:rPr>
              <a:t>Engl</a:t>
            </a:r>
            <a:r>
              <a:rPr lang="en-US" sz="1100" i="1" dirty="0">
                <a:solidFill>
                  <a:srgbClr val="212121"/>
                </a:solidFill>
                <a:effectLst/>
                <a:latin typeface="Arial" panose="020B0604020202020204" pitchFamily="34" charset="0"/>
                <a:cs typeface="Arial" panose="020B0604020202020204" pitchFamily="34" charset="0"/>
              </a:rPr>
              <a:t> J Med</a:t>
            </a:r>
            <a:r>
              <a:rPr lang="en-US" sz="1100" dirty="0">
                <a:effectLst/>
                <a:latin typeface="Arial" panose="020B0604020202020204" pitchFamily="34" charset="0"/>
                <a:cs typeface="Arial" panose="020B0604020202020204" pitchFamily="34" charset="0"/>
              </a:rPr>
              <a:t>. 2019;380(14):1326-1335. </a:t>
            </a:r>
          </a:p>
          <a:p>
            <a:pPr marL="228600" marR="0" lvl="0" indent="-228600" algn="l" defTabSz="914400" rtl="0" eaLnBrk="1" fontAlgn="auto" latinLnBrk="0" hangingPunct="1">
              <a:lnSpc>
                <a:spcPct val="100000"/>
              </a:lnSpc>
              <a:spcBef>
                <a:spcPts val="0"/>
              </a:spcBef>
              <a:spcAft>
                <a:spcPts val="0"/>
              </a:spcAft>
              <a:buClrTx/>
              <a:buSzTx/>
              <a:buAutoNum type="arabicPeriod"/>
              <a:tabLst/>
              <a:defRPr/>
            </a:pPr>
            <a:endParaRPr lang="en-US" sz="1100" dirty="0">
              <a:effectLst/>
              <a:latin typeface="Arial" panose="020B0604020202020204" pitchFamily="34" charset="0"/>
              <a:cs typeface="Arial" panose="020B0604020202020204" pitchFamily="34" charset="0"/>
            </a:endParaRPr>
          </a:p>
          <a:p>
            <a:endParaRPr lang="en-IN" sz="11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D255C072-BF99-4DEC-B48B-15389F7AFD17}"/>
              </a:ext>
            </a:extLst>
          </p:cNvPr>
          <p:cNvSpPr txBox="1"/>
          <p:nvPr/>
        </p:nvSpPr>
        <p:spPr>
          <a:xfrm>
            <a:off x="4601846" y="716255"/>
            <a:ext cx="641667" cy="323165"/>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2096 abstract: </a:t>
            </a:r>
            <a:r>
              <a:rPr kumimoji="0" lang="en-US" sz="500" b="0"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bckgd</a:t>
            </a: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and results </a:t>
            </a:r>
          </a:p>
        </p:txBody>
      </p:sp>
      <p:sp>
        <p:nvSpPr>
          <p:cNvPr id="6" name="TextBox 5">
            <a:extLst>
              <a:ext uri="{FF2B5EF4-FFF2-40B4-BE49-F238E27FC236}">
                <a16:creationId xmlns:a16="http://schemas.microsoft.com/office/drawing/2014/main" id="{DBFE49B8-4DD5-477E-88E9-CF6DE6EFAD5C}"/>
              </a:ext>
            </a:extLst>
          </p:cNvPr>
          <p:cNvSpPr txBox="1"/>
          <p:nvPr/>
        </p:nvSpPr>
        <p:spPr>
          <a:xfrm>
            <a:off x="152083" y="2952750"/>
            <a:ext cx="641667" cy="246221"/>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2097 R col/ patients/ para 1 </a:t>
            </a:r>
          </a:p>
        </p:txBody>
      </p:sp>
      <p:sp>
        <p:nvSpPr>
          <p:cNvPr id="7" name="TextBox 6">
            <a:extLst>
              <a:ext uri="{FF2B5EF4-FFF2-40B4-BE49-F238E27FC236}">
                <a16:creationId xmlns:a16="http://schemas.microsoft.com/office/drawing/2014/main" id="{93984899-C7F3-4A31-B5FF-72C5DAD43172}"/>
              </a:ext>
            </a:extLst>
          </p:cNvPr>
          <p:cNvSpPr txBox="1"/>
          <p:nvPr/>
        </p:nvSpPr>
        <p:spPr>
          <a:xfrm>
            <a:off x="5971858" y="2952749"/>
            <a:ext cx="641667" cy="246221"/>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2098 L col/ para 3 </a:t>
            </a:r>
          </a:p>
        </p:txBody>
      </p:sp>
      <p:sp>
        <p:nvSpPr>
          <p:cNvPr id="8" name="TextBox 7">
            <a:extLst>
              <a:ext uri="{FF2B5EF4-FFF2-40B4-BE49-F238E27FC236}">
                <a16:creationId xmlns:a16="http://schemas.microsoft.com/office/drawing/2014/main" id="{2ED22F3A-48B1-4505-98B5-72CFF0D287D5}"/>
              </a:ext>
            </a:extLst>
          </p:cNvPr>
          <p:cNvSpPr txBox="1"/>
          <p:nvPr/>
        </p:nvSpPr>
        <p:spPr>
          <a:xfrm>
            <a:off x="6124258" y="3883183"/>
            <a:ext cx="641667" cy="323165"/>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Note: Connolly/ p. 1327/ R col/ last para </a:t>
            </a:r>
          </a:p>
        </p:txBody>
      </p:sp>
    </p:spTree>
    <p:extLst>
      <p:ext uri="{BB962C8B-B14F-4D97-AF65-F5344CB8AC3E}">
        <p14:creationId xmlns:p14="http://schemas.microsoft.com/office/powerpoint/2010/main" val="2167180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effectLst/>
                <a:latin typeface="Arial" panose="020B0604020202020204" pitchFamily="34" charset="0"/>
                <a:cs typeface="Arial" panose="020B0604020202020204" pitchFamily="34" charset="0"/>
              </a:rPr>
              <a:t>Reference:</a:t>
            </a:r>
          </a:p>
          <a:p>
            <a:r>
              <a:rPr lang="en-US" sz="1100" dirty="0" err="1">
                <a:effectLst/>
                <a:latin typeface="Arial" panose="020B0604020202020204" pitchFamily="34" charset="0"/>
                <a:cs typeface="Arial" panose="020B0604020202020204" pitchFamily="34" charset="0"/>
              </a:rPr>
              <a:t>Demchuk</a:t>
            </a:r>
            <a:r>
              <a:rPr lang="en-US" sz="1100" dirty="0">
                <a:effectLst/>
                <a:latin typeface="Arial" panose="020B0604020202020204" pitchFamily="34" charset="0"/>
                <a:cs typeface="Arial" panose="020B0604020202020204" pitchFamily="34" charset="0"/>
              </a:rPr>
              <a:t> AM, Yue P, </a:t>
            </a:r>
            <a:r>
              <a:rPr lang="en-US" sz="1100" dirty="0" err="1">
                <a:effectLst/>
                <a:latin typeface="Arial" panose="020B0604020202020204" pitchFamily="34" charset="0"/>
                <a:cs typeface="Arial" panose="020B0604020202020204" pitchFamily="34" charset="0"/>
              </a:rPr>
              <a:t>Zotova</a:t>
            </a:r>
            <a:r>
              <a:rPr lang="en-US" sz="1100" dirty="0">
                <a:effectLst/>
                <a:latin typeface="Arial" panose="020B0604020202020204" pitchFamily="34" charset="0"/>
                <a:cs typeface="Arial" panose="020B0604020202020204" pitchFamily="34" charset="0"/>
              </a:rPr>
              <a:t> E, et al. Hemostatic efficacy and anti-FXa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reversal with andexanet alfa in intracranial hemorrhage: ANNEXA-4 </a:t>
            </a:r>
            <a:r>
              <a:rPr lang="en-US" sz="1100" dirty="0" err="1">
                <a:effectLst/>
                <a:latin typeface="Arial" panose="020B0604020202020204" pitchFamily="34" charset="0"/>
                <a:cs typeface="Arial" panose="020B0604020202020204" pitchFamily="34" charset="0"/>
              </a:rPr>
              <a:t>substudy</a:t>
            </a:r>
            <a:r>
              <a:rPr lang="en-US" sz="1100" dirty="0">
                <a:effectLst/>
                <a:latin typeface="Arial" panose="020B0604020202020204" pitchFamily="34" charset="0"/>
                <a:cs typeface="Arial" panose="020B0604020202020204" pitchFamily="34" charset="0"/>
              </a:rPr>
              <a:t> [article and supplemental materials]. </a:t>
            </a:r>
            <a:r>
              <a:rPr lang="en-US" sz="1100" i="1" dirty="0">
                <a:solidFill>
                  <a:srgbClr val="212121"/>
                </a:solidFill>
                <a:effectLst/>
                <a:latin typeface="Arial" panose="020B0604020202020204" pitchFamily="34" charset="0"/>
                <a:cs typeface="Arial" panose="020B0604020202020204" pitchFamily="34" charset="0"/>
              </a:rPr>
              <a:t>Stroke</a:t>
            </a:r>
            <a:r>
              <a:rPr lang="en-US" sz="1100" dirty="0">
                <a:effectLst/>
                <a:latin typeface="Arial" panose="020B0604020202020204" pitchFamily="34" charset="0"/>
                <a:cs typeface="Arial" panose="020B0604020202020204" pitchFamily="34" charset="0"/>
              </a:rPr>
              <a:t>. 2021;52(6):2096-2105. doi:10.1161/STROKEAHA.120.030565</a:t>
            </a:r>
          </a:p>
          <a:p>
            <a:endParaRPr lang="en-US" sz="11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D602C3F7-FDC9-49F4-8265-5ADC123FF9BB}"/>
              </a:ext>
            </a:extLst>
          </p:cNvPr>
          <p:cNvSpPr txBox="1"/>
          <p:nvPr/>
        </p:nvSpPr>
        <p:spPr>
          <a:xfrm>
            <a:off x="4197033" y="572528"/>
            <a:ext cx="641667" cy="323165"/>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Demchuk</a:t>
            </a: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supplemental: p. 4/Table 1</a:t>
            </a:r>
          </a:p>
        </p:txBody>
      </p:sp>
      <p:sp>
        <p:nvSpPr>
          <p:cNvPr id="7" name="TextBox 6">
            <a:extLst>
              <a:ext uri="{FF2B5EF4-FFF2-40B4-BE49-F238E27FC236}">
                <a16:creationId xmlns:a16="http://schemas.microsoft.com/office/drawing/2014/main" id="{6079EF48-2240-4644-97EB-C32C3341416B}"/>
              </a:ext>
            </a:extLst>
          </p:cNvPr>
          <p:cNvSpPr txBox="1"/>
          <p:nvPr/>
        </p:nvSpPr>
        <p:spPr>
          <a:xfrm>
            <a:off x="44133" y="3758641"/>
            <a:ext cx="641667" cy="323165"/>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Demchuk</a:t>
            </a: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supplemental: p. 4/Table 1</a:t>
            </a:r>
          </a:p>
        </p:txBody>
      </p:sp>
      <p:cxnSp>
        <p:nvCxnSpPr>
          <p:cNvPr id="8" name="Straight Arrow Connector 7">
            <a:extLst>
              <a:ext uri="{FF2B5EF4-FFF2-40B4-BE49-F238E27FC236}">
                <a16:creationId xmlns:a16="http://schemas.microsoft.com/office/drawing/2014/main" id="{25AA2339-F308-4AEA-B17A-FD52F4EB75D7}"/>
              </a:ext>
            </a:extLst>
          </p:cNvPr>
          <p:cNvCxnSpPr>
            <a:stCxn id="7" idx="3"/>
          </p:cNvCxnSpPr>
          <p:nvPr/>
        </p:nvCxnSpPr>
        <p:spPr>
          <a:xfrm flipV="1">
            <a:off x="685800" y="3886200"/>
            <a:ext cx="204788" cy="34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4238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latin typeface="Arial" panose="020B0604020202020204" pitchFamily="34" charset="0"/>
                <a:cs typeface="Arial" panose="020B0604020202020204" pitchFamily="34" charset="0"/>
              </a:rPr>
              <a:t>References: </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US" sz="1100" dirty="0">
                <a:effectLst/>
                <a:latin typeface="Arial" panose="020B0604020202020204" pitchFamily="34" charset="0"/>
                <a:cs typeface="Arial" panose="020B0604020202020204" pitchFamily="34" charset="0"/>
              </a:rPr>
              <a:t>Troy A, Anderson TS. National trends in use of and spending on oral anticoagulants among US Medicare beneficiaries from 2011 to 2019. </a:t>
            </a:r>
            <a:r>
              <a:rPr lang="en-US" sz="1100" i="1" dirty="0">
                <a:effectLst/>
                <a:latin typeface="Arial" panose="020B0604020202020204" pitchFamily="34" charset="0"/>
                <a:cs typeface="Arial" panose="020B0604020202020204" pitchFamily="34" charset="0"/>
              </a:rPr>
              <a:t>JAMA Health Forum</a:t>
            </a:r>
            <a:r>
              <a:rPr lang="en-US" sz="1100" dirty="0">
                <a:effectLst/>
                <a:latin typeface="Arial" panose="020B0604020202020204" pitchFamily="34" charset="0"/>
                <a:cs typeface="Arial" panose="020B0604020202020204" pitchFamily="34" charset="0"/>
              </a:rPr>
              <a:t>. 2021;2(7):e211693. doi:10.1001/jamahealthforum.2021.1693. </a:t>
            </a:r>
            <a:endParaRPr lang="en-US" sz="1100" dirty="0">
              <a:effectLst/>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US" sz="1100" dirty="0">
                <a:effectLst/>
                <a:latin typeface="Arial" panose="020B0604020202020204" pitchFamily="34" charset="0"/>
                <a:ea typeface="MS Mincho" panose="02020609040205080304" pitchFamily="49" charset="-128"/>
                <a:cs typeface="Arial" panose="020B0604020202020204" pitchFamily="34" charset="0"/>
              </a:rPr>
              <a:t>Haas S, </a:t>
            </a:r>
            <a:r>
              <a:rPr lang="en-US" sz="1100" dirty="0" err="1">
                <a:effectLst/>
                <a:latin typeface="Arial" panose="020B0604020202020204" pitchFamily="34" charset="0"/>
                <a:ea typeface="MS Mincho" panose="02020609040205080304" pitchFamily="49" charset="-128"/>
                <a:cs typeface="Arial" panose="020B0604020202020204" pitchFamily="34" charset="0"/>
              </a:rPr>
              <a:t>Camm</a:t>
            </a:r>
            <a:r>
              <a:rPr lang="en-US" sz="1100" dirty="0">
                <a:effectLst/>
                <a:latin typeface="Arial" panose="020B0604020202020204" pitchFamily="34" charset="0"/>
                <a:ea typeface="MS Mincho" panose="02020609040205080304" pitchFamily="49" charset="-128"/>
                <a:cs typeface="Arial" panose="020B0604020202020204" pitchFamily="34" charset="0"/>
              </a:rPr>
              <a:t> JA, </a:t>
            </a:r>
            <a:r>
              <a:rPr lang="en-US" sz="1100" dirty="0" err="1">
                <a:effectLst/>
                <a:latin typeface="Arial" panose="020B0604020202020204" pitchFamily="34" charset="0"/>
                <a:ea typeface="MS Mincho" panose="02020609040205080304" pitchFamily="49" charset="-128"/>
                <a:cs typeface="Arial" panose="020B0604020202020204" pitchFamily="34" charset="0"/>
              </a:rPr>
              <a:t>Bassand</a:t>
            </a:r>
            <a:r>
              <a:rPr lang="en-US" sz="1100" dirty="0">
                <a:effectLst/>
                <a:latin typeface="Arial" panose="020B0604020202020204" pitchFamily="34" charset="0"/>
                <a:ea typeface="MS Mincho" panose="02020609040205080304" pitchFamily="49" charset="-128"/>
                <a:cs typeface="Arial" panose="020B0604020202020204" pitchFamily="34" charset="0"/>
              </a:rPr>
              <a:t> JP, et al. Predictors of NOAC versus VKA use for stroke prevention in patients with newly diagnosed atrial fibrillation: results from GARFIELD-AF. </a:t>
            </a:r>
            <a:r>
              <a:rPr lang="en-US" sz="1100" i="1" dirty="0">
                <a:effectLst/>
                <a:latin typeface="Arial" panose="020B0604020202020204" pitchFamily="34" charset="0"/>
                <a:ea typeface="MS Mincho" panose="02020609040205080304" pitchFamily="49" charset="-128"/>
                <a:cs typeface="Arial" panose="020B0604020202020204" pitchFamily="34" charset="0"/>
              </a:rPr>
              <a:t>Am Heart J. </a:t>
            </a:r>
            <a:r>
              <a:rPr lang="en-US" sz="1100" dirty="0">
                <a:effectLst/>
                <a:latin typeface="Arial" panose="020B0604020202020204" pitchFamily="34" charset="0"/>
                <a:ea typeface="MS Mincho" panose="02020609040205080304" pitchFamily="49" charset="-128"/>
                <a:cs typeface="Arial" panose="020B0604020202020204" pitchFamily="34" charset="0"/>
              </a:rPr>
              <a:t>2019;213:35-46. </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US" sz="1100" dirty="0">
                <a:effectLst/>
                <a:latin typeface="Arial" panose="020B0604020202020204" pitchFamily="34" charset="0"/>
                <a:ea typeface="MS Mincho" panose="02020609040205080304" pitchFamily="49" charset="-128"/>
                <a:cs typeface="Arial" panose="020B0604020202020204" pitchFamily="34" charset="0"/>
              </a:rPr>
              <a:t>Yokoyama S, Tanaka Y, </a:t>
            </a:r>
            <a:r>
              <a:rPr lang="en-US" sz="1100" dirty="0" err="1">
                <a:effectLst/>
                <a:latin typeface="Arial" panose="020B0604020202020204" pitchFamily="34" charset="0"/>
                <a:ea typeface="MS Mincho" panose="02020609040205080304" pitchFamily="49" charset="-128"/>
                <a:cs typeface="Arial" panose="020B0604020202020204" pitchFamily="34" charset="0"/>
              </a:rPr>
              <a:t>Nakagita</a:t>
            </a:r>
            <a:r>
              <a:rPr lang="en-US" sz="1100" dirty="0">
                <a:effectLst/>
                <a:latin typeface="Arial" panose="020B0604020202020204" pitchFamily="34" charset="0"/>
                <a:ea typeface="MS Mincho" panose="02020609040205080304" pitchFamily="49" charset="-128"/>
                <a:cs typeface="Arial" panose="020B0604020202020204" pitchFamily="34" charset="0"/>
              </a:rPr>
              <a:t> K, et al. Bleeding risk of warfarin and direct oral anticoagulants in younger population: a historical cohort using a Japanese claims database. </a:t>
            </a:r>
            <a:r>
              <a:rPr lang="en-US" sz="1100" i="1" dirty="0">
                <a:effectLst/>
                <a:latin typeface="Arial" panose="020B0604020202020204" pitchFamily="34" charset="0"/>
                <a:ea typeface="MS Mincho" panose="02020609040205080304" pitchFamily="49" charset="-128"/>
                <a:cs typeface="Arial" panose="020B0604020202020204" pitchFamily="34" charset="0"/>
              </a:rPr>
              <a:t>Int J Med Sci. </a:t>
            </a:r>
            <a:r>
              <a:rPr lang="en-US" sz="1100" dirty="0">
                <a:effectLst/>
                <a:latin typeface="Arial" panose="020B0604020202020204" pitchFamily="34" charset="0"/>
                <a:ea typeface="MS Mincho" panose="02020609040205080304" pitchFamily="49" charset="-128"/>
                <a:cs typeface="Arial" panose="020B0604020202020204" pitchFamily="34" charset="0"/>
              </a:rPr>
              <a:t>2018;15(14):1686-1693.</a:t>
            </a:r>
            <a:endParaRPr lang="en-US" sz="1100" dirty="0">
              <a:effectLst/>
              <a:latin typeface="Arial" panose="020B0604020202020204" pitchFamily="34" charset="0"/>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GB" sz="1100" dirty="0" err="1">
                <a:solidFill>
                  <a:srgbClr val="212121"/>
                </a:solidFill>
                <a:effectLst/>
                <a:latin typeface="Arial" panose="020B0604020202020204" pitchFamily="34" charset="0"/>
                <a:ea typeface="Calibri" panose="020F0502020204030204" pitchFamily="34" charset="0"/>
                <a:cs typeface="Arial" panose="020B0604020202020204" pitchFamily="34" charset="0"/>
              </a:rPr>
              <a:t>Colacci</a:t>
            </a:r>
            <a:r>
              <a:rPr lang="en-GB" sz="1100" dirty="0">
                <a:solidFill>
                  <a:srgbClr val="212121"/>
                </a:solidFill>
                <a:effectLst/>
                <a:latin typeface="Arial" panose="020B0604020202020204" pitchFamily="34" charset="0"/>
                <a:ea typeface="Calibri" panose="020F0502020204030204" pitchFamily="34" charset="0"/>
                <a:cs typeface="Arial" panose="020B0604020202020204" pitchFamily="34" charset="0"/>
              </a:rPr>
              <a:t> M, Tseng EK, Sacks CA, et al. Oral anticoagulant utilization in the United States and United Kingdom. </a:t>
            </a:r>
            <a:r>
              <a:rPr lang="en-GB" sz="1100" i="1" dirty="0">
                <a:effectLst/>
                <a:latin typeface="Arial" panose="020B0604020202020204" pitchFamily="34" charset="0"/>
                <a:ea typeface="Calibri" panose="020F0502020204030204" pitchFamily="34" charset="0"/>
                <a:cs typeface="Arial" panose="020B0604020202020204" pitchFamily="34" charset="0"/>
              </a:rPr>
              <a:t>J Gen Intern Med</a:t>
            </a:r>
            <a:r>
              <a:rPr lang="en-GB" sz="1100" dirty="0">
                <a:effectLst/>
                <a:latin typeface="Arial" panose="020B0604020202020204" pitchFamily="34" charset="0"/>
                <a:ea typeface="Calibri" panose="020F0502020204030204" pitchFamily="34" charset="0"/>
                <a:cs typeface="Arial" panose="020B0604020202020204" pitchFamily="34" charset="0"/>
              </a:rPr>
              <a:t>. 2020;35(8):2505-2507.</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Milling TJ Jr, Frontera JA. Exploring indications for the use of direct oral anticoagulants and the associated risks of major bleeding. </a:t>
            </a:r>
            <a:r>
              <a:rPr lang="en-GB" sz="1100" i="1" dirty="0">
                <a:effectLst/>
                <a:latin typeface="Arial" panose="020B0604020202020204" pitchFamily="34" charset="0"/>
                <a:ea typeface="Calibri" panose="020F0502020204030204" pitchFamily="34" charset="0"/>
                <a:cs typeface="Arial" panose="020B0604020202020204" pitchFamily="34" charset="0"/>
              </a:rPr>
              <a:t>Am J </a:t>
            </a:r>
            <a:r>
              <a:rPr lang="en-GB" sz="1100" i="1" dirty="0" err="1">
                <a:effectLst/>
                <a:latin typeface="Arial" panose="020B0604020202020204" pitchFamily="34" charset="0"/>
                <a:ea typeface="Calibri" panose="020F0502020204030204" pitchFamily="34" charset="0"/>
                <a:cs typeface="Arial" panose="020B0604020202020204" pitchFamily="34" charset="0"/>
              </a:rPr>
              <a:t>Manag</a:t>
            </a:r>
            <a:r>
              <a:rPr lang="en-GB" sz="1100" i="1" dirty="0">
                <a:effectLst/>
                <a:latin typeface="Arial" panose="020B0604020202020204" pitchFamily="34" charset="0"/>
                <a:ea typeface="Calibri" panose="020F0502020204030204" pitchFamily="34" charset="0"/>
                <a:cs typeface="Arial" panose="020B0604020202020204" pitchFamily="34" charset="0"/>
              </a:rPr>
              <a:t> Care</a:t>
            </a:r>
            <a:r>
              <a:rPr lang="en-GB" sz="1100" dirty="0">
                <a:effectLst/>
                <a:latin typeface="Arial" panose="020B0604020202020204" pitchFamily="34" charset="0"/>
                <a:ea typeface="Calibri" panose="020F0502020204030204" pitchFamily="34" charset="0"/>
                <a:cs typeface="Arial" panose="020B0604020202020204" pitchFamily="34" charset="0"/>
              </a:rPr>
              <a:t>. 2017;23(4 </a:t>
            </a:r>
            <a:r>
              <a:rPr lang="en-GB" sz="1100" dirty="0" err="1">
                <a:effectLst/>
                <a:latin typeface="Arial" panose="020B0604020202020204" pitchFamily="34" charset="0"/>
                <a:ea typeface="Calibri" panose="020F0502020204030204" pitchFamily="34" charset="0"/>
                <a:cs typeface="Arial" panose="020B0604020202020204" pitchFamily="34" charset="0"/>
              </a:rPr>
              <a:t>suppl</a:t>
            </a:r>
            <a:r>
              <a:rPr lang="en-GB" sz="1100" dirty="0">
                <a:effectLst/>
                <a:latin typeface="Arial" panose="020B0604020202020204" pitchFamily="34" charset="0"/>
                <a:ea typeface="Calibri" panose="020F0502020204030204" pitchFamily="34" charset="0"/>
                <a:cs typeface="Arial" panose="020B0604020202020204" pitchFamily="34" charset="0"/>
              </a:rPr>
              <a:t>):S67-S80. </a:t>
            </a:r>
            <a:endParaRPr lang="en-US" sz="1100" dirty="0">
              <a:effectLst/>
              <a:latin typeface="Arial" panose="020B0604020202020204" pitchFamily="34" charset="0"/>
              <a:cs typeface="Arial" panose="020B0604020202020204" pitchFamily="34" charset="0"/>
            </a:endParaRPr>
          </a:p>
          <a:p>
            <a:endParaRPr lang="en-US" sz="18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55C55C-E72E-4762-A784-89480927CB1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35C790CA-D2F6-4D13-8609-275AABEC19CE}"/>
              </a:ext>
            </a:extLst>
          </p:cNvPr>
          <p:cNvSpPr txBox="1"/>
          <p:nvPr/>
        </p:nvSpPr>
        <p:spPr>
          <a:xfrm>
            <a:off x="5658485" y="3485504"/>
            <a:ext cx="633730" cy="461665"/>
          </a:xfrm>
          <a:prstGeom prst="rect">
            <a:avLst/>
          </a:prstGeom>
          <a:noFill/>
          <a:ln>
            <a:solidFill>
              <a:srgbClr val="C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800" b="0" i="0" u="none" strike="noStrike" kern="1200" cap="none" spc="0" normalizeH="0" baseline="0" noProof="0" dirty="0">
                <a:ln>
                  <a:noFill/>
                </a:ln>
                <a:solidFill>
                  <a:srgbClr val="FF0000"/>
                </a:solidFill>
                <a:effectLst/>
                <a:uLnTx/>
                <a:uFillTx/>
                <a:latin typeface="Arial" panose="020B0604020202020204" pitchFamily="34" charset="0"/>
                <a:ea typeface="+mn-ea"/>
                <a:cs typeface="+mn-cs"/>
              </a:rPr>
              <a:t>4. </a:t>
            </a:r>
            <a:r>
              <a:rPr kumimoji="0" lang="it-IT" sz="800" b="0" i="0" u="none" strike="noStrike" kern="1200" cap="none" spc="0" normalizeH="0" baseline="0" noProof="0" dirty="0" err="1">
                <a:ln>
                  <a:noFill/>
                </a:ln>
                <a:solidFill>
                  <a:srgbClr val="FF0000"/>
                </a:solidFill>
                <a:effectLst/>
                <a:uLnTx/>
                <a:uFillTx/>
                <a:latin typeface="Arial" panose="020B0604020202020204" pitchFamily="34" charset="0"/>
                <a:ea typeface="+mn-ea"/>
                <a:cs typeface="+mn-cs"/>
              </a:rPr>
              <a:t>Colacci</a:t>
            </a:r>
            <a:r>
              <a:rPr kumimoji="0" lang="it-IT" sz="800" b="0" i="0" u="none" strike="noStrike" kern="1200" cap="none" spc="0" normalizeH="0" baseline="0" noProof="0" dirty="0">
                <a:ln>
                  <a:noFill/>
                </a:ln>
                <a:solidFill>
                  <a:srgbClr val="FF0000"/>
                </a:solidFill>
                <a:effectLst/>
                <a:uLnTx/>
                <a:uFillTx/>
                <a:latin typeface="Arial" panose="020B0604020202020204" pitchFamily="34" charset="0"/>
                <a:ea typeface="+mn-ea"/>
                <a:cs typeface="+mn-cs"/>
              </a:rPr>
              <a:t> M, 2020, page 1</a:t>
            </a:r>
            <a:endParaRPr kumimoji="0" lang="en-GB" sz="800" b="0" i="0" u="none" strike="noStrike" kern="1200" cap="none" spc="0" normalizeH="0" baseline="0" noProof="0" dirty="0">
              <a:ln>
                <a:noFill/>
              </a:ln>
              <a:solidFill>
                <a:srgbClr val="FF0000"/>
              </a:solidFill>
              <a:effectLst/>
              <a:uLnTx/>
              <a:uFillTx/>
              <a:latin typeface="Arial" panose="020B0604020202020204" pitchFamily="34" charset="0"/>
              <a:ea typeface="+mn-ea"/>
              <a:cs typeface="+mn-cs"/>
            </a:endParaRPr>
          </a:p>
        </p:txBody>
      </p:sp>
      <p:cxnSp>
        <p:nvCxnSpPr>
          <p:cNvPr id="6" name="Straight Arrow Connector 5">
            <a:extLst>
              <a:ext uri="{FF2B5EF4-FFF2-40B4-BE49-F238E27FC236}">
                <a16:creationId xmlns:a16="http://schemas.microsoft.com/office/drawing/2014/main" id="{491A13A8-ECAE-45BB-A4E9-C86046F085E4}"/>
              </a:ext>
            </a:extLst>
          </p:cNvPr>
          <p:cNvCxnSpPr>
            <a:cxnSpLocks/>
          </p:cNvCxnSpPr>
          <p:nvPr/>
        </p:nvCxnSpPr>
        <p:spPr>
          <a:xfrm flipH="1">
            <a:off x="5492115" y="3642640"/>
            <a:ext cx="165100" cy="96361"/>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074C0375-BE01-4B6C-B99B-B228DF9C0CA5}"/>
              </a:ext>
            </a:extLst>
          </p:cNvPr>
          <p:cNvSpPr txBox="1"/>
          <p:nvPr/>
        </p:nvSpPr>
        <p:spPr>
          <a:xfrm>
            <a:off x="280658" y="3678352"/>
            <a:ext cx="633730" cy="954107"/>
          </a:xfrm>
          <a:prstGeom prst="rect">
            <a:avLst/>
          </a:prstGeom>
          <a:noFill/>
          <a:ln>
            <a:solidFill>
              <a:srgbClr val="C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Arial" panose="020B0604020202020204" pitchFamily="34" charset="0"/>
                <a:ea typeface="+mn-ea"/>
                <a:cs typeface="+mn-cs"/>
              </a:rPr>
              <a:t>5. Milling TJ, 2017, page 6, Rapid Adoption of DOACs</a:t>
            </a:r>
          </a:p>
        </p:txBody>
      </p:sp>
      <p:cxnSp>
        <p:nvCxnSpPr>
          <p:cNvPr id="8" name="Straight Arrow Connector 7">
            <a:extLst>
              <a:ext uri="{FF2B5EF4-FFF2-40B4-BE49-F238E27FC236}">
                <a16:creationId xmlns:a16="http://schemas.microsoft.com/office/drawing/2014/main" id="{BAED235E-755D-4296-A44C-1EBE88942784}"/>
              </a:ext>
            </a:extLst>
          </p:cNvPr>
          <p:cNvCxnSpPr>
            <a:cxnSpLocks/>
          </p:cNvCxnSpPr>
          <p:nvPr/>
        </p:nvCxnSpPr>
        <p:spPr>
          <a:xfrm flipV="1">
            <a:off x="914388" y="3661901"/>
            <a:ext cx="166370" cy="164162"/>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CD049D7A-C029-408C-A922-561C04BDB2EB}"/>
              </a:ext>
            </a:extLst>
          </p:cNvPr>
          <p:cNvSpPr txBox="1"/>
          <p:nvPr/>
        </p:nvSpPr>
        <p:spPr>
          <a:xfrm>
            <a:off x="5341620" y="1640181"/>
            <a:ext cx="633730" cy="954107"/>
          </a:xfrm>
          <a:prstGeom prst="rect">
            <a:avLst/>
          </a:prstGeom>
          <a:noFill/>
          <a:ln>
            <a:solidFill>
              <a:srgbClr val="C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800" b="0" i="0" u="none" strike="noStrike" kern="1200" cap="none" spc="0" normalizeH="0" baseline="0" noProof="0" dirty="0">
                <a:ln>
                  <a:noFill/>
                </a:ln>
                <a:solidFill>
                  <a:srgbClr val="FF0000"/>
                </a:solidFill>
                <a:effectLst/>
                <a:uLnTx/>
                <a:uFillTx/>
                <a:latin typeface="Arial" panose="020B0604020202020204" pitchFamily="34" charset="0"/>
                <a:ea typeface="+mn-ea"/>
                <a:cs typeface="+mn-cs"/>
              </a:rPr>
              <a:t>1. </a:t>
            </a:r>
            <a:r>
              <a:rPr kumimoji="0" lang="en-US" sz="800" b="0" i="0" u="none" strike="noStrike" kern="1200" cap="none" spc="0" normalizeH="0" baseline="0" noProof="0" dirty="0">
                <a:ln>
                  <a:noFill/>
                </a:ln>
                <a:solidFill>
                  <a:srgbClr val="FF0000"/>
                </a:solidFill>
                <a:effectLst/>
                <a:uLnTx/>
                <a:uFillTx/>
                <a:latin typeface="Calibri" panose="020F0502020204030204" pitchFamily="34" charset="0"/>
                <a:ea typeface="Times New Roman" panose="02020603050405020304" pitchFamily="18" charset="0"/>
                <a:cs typeface="Times New Roman" panose="02020603050405020304" pitchFamily="18" charset="0"/>
              </a:rPr>
              <a:t>Troy JAMA Health Forum 2021/p1/Results/lines 1-4</a:t>
            </a:r>
            <a:endParaRPr kumimoji="0" lang="en-GB" sz="800" b="0" i="0" u="none" strike="noStrike" kern="1200" cap="none" spc="0" normalizeH="0" baseline="0" noProof="0" dirty="0">
              <a:ln>
                <a:noFill/>
              </a:ln>
              <a:solidFill>
                <a:srgbClr val="FF0000"/>
              </a:solidFill>
              <a:effectLst/>
              <a:uLnTx/>
              <a:uFillTx/>
              <a:latin typeface="Arial" panose="020B0604020202020204" pitchFamily="34" charset="0"/>
              <a:ea typeface="+mn-ea"/>
              <a:cs typeface="+mn-cs"/>
            </a:endParaRPr>
          </a:p>
        </p:txBody>
      </p:sp>
      <p:cxnSp>
        <p:nvCxnSpPr>
          <p:cNvPr id="10" name="Straight Arrow Connector 9">
            <a:extLst>
              <a:ext uri="{FF2B5EF4-FFF2-40B4-BE49-F238E27FC236}">
                <a16:creationId xmlns:a16="http://schemas.microsoft.com/office/drawing/2014/main" id="{ED93DC2A-30D7-4DA0-82D1-C259C6F05DCE}"/>
              </a:ext>
            </a:extLst>
          </p:cNvPr>
          <p:cNvCxnSpPr>
            <a:cxnSpLocks/>
          </p:cNvCxnSpPr>
          <p:nvPr/>
        </p:nvCxnSpPr>
        <p:spPr>
          <a:xfrm flipH="1">
            <a:off x="4517843" y="2497927"/>
            <a:ext cx="165100" cy="96361"/>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F441B2E-42EA-4152-BF4F-AB0B00E834E4}"/>
              </a:ext>
            </a:extLst>
          </p:cNvPr>
          <p:cNvSpPr txBox="1"/>
          <p:nvPr/>
        </p:nvSpPr>
        <p:spPr>
          <a:xfrm>
            <a:off x="4714693" y="2137362"/>
            <a:ext cx="633730" cy="830997"/>
          </a:xfrm>
          <a:prstGeom prst="rect">
            <a:avLst/>
          </a:prstGeom>
          <a:noFill/>
          <a:ln>
            <a:solidFill>
              <a:srgbClr val="C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800" b="0" i="0" u="none" strike="noStrike" kern="1200" cap="none" spc="0" normalizeH="0" baseline="0" noProof="0" dirty="0">
                <a:ln>
                  <a:noFill/>
                </a:ln>
                <a:solidFill>
                  <a:srgbClr val="FF0000"/>
                </a:solidFill>
                <a:effectLst/>
                <a:uLnTx/>
                <a:uFillTx/>
                <a:latin typeface="Arial" panose="020B0604020202020204" pitchFamily="34" charset="0"/>
                <a:ea typeface="+mn-ea"/>
                <a:cs typeface="+mn-cs"/>
              </a:rPr>
              <a:t>1. </a:t>
            </a:r>
            <a:r>
              <a:rPr kumimoji="0" lang="en-US" sz="800" b="0" i="0" u="none" strike="noStrike" kern="1200" cap="none" spc="0" normalizeH="0" baseline="0" noProof="0" dirty="0">
                <a:ln>
                  <a:noFill/>
                </a:ln>
                <a:solidFill>
                  <a:srgbClr val="FF0000"/>
                </a:solidFill>
                <a:effectLst/>
                <a:uLnTx/>
                <a:uFillTx/>
                <a:latin typeface="Calibri" panose="020F0502020204030204" pitchFamily="34" charset="0"/>
                <a:ea typeface="Times New Roman" panose="02020603050405020304" pitchFamily="18" charset="0"/>
                <a:cs typeface="Times New Roman" panose="02020603050405020304" pitchFamily="18" charset="0"/>
              </a:rPr>
              <a:t>Troy JAMA Health Forum 2021/p2/Figure 1A</a:t>
            </a:r>
            <a:endParaRPr kumimoji="0" lang="en-GB" sz="800" b="0" i="0" u="none" strike="noStrike" kern="1200" cap="none" spc="0" normalizeH="0" baseline="0" noProof="0" dirty="0">
              <a:ln>
                <a:noFill/>
              </a:ln>
              <a:solidFill>
                <a:srgbClr val="FF0000"/>
              </a:solidFill>
              <a:effectLst/>
              <a:uLnTx/>
              <a:uFillTx/>
              <a:latin typeface="Arial" panose="020B0604020202020204" pitchFamily="34" charset="0"/>
              <a:ea typeface="+mn-ea"/>
              <a:cs typeface="+mn-cs"/>
            </a:endParaRPr>
          </a:p>
        </p:txBody>
      </p:sp>
      <p:sp>
        <p:nvSpPr>
          <p:cNvPr id="14" name="TextBox 13">
            <a:extLst>
              <a:ext uri="{FF2B5EF4-FFF2-40B4-BE49-F238E27FC236}">
                <a16:creationId xmlns:a16="http://schemas.microsoft.com/office/drawing/2014/main" id="{F1756B5D-3D77-4801-BA19-C7D27E1BE6EE}"/>
              </a:ext>
            </a:extLst>
          </p:cNvPr>
          <p:cNvSpPr txBox="1"/>
          <p:nvPr/>
        </p:nvSpPr>
        <p:spPr>
          <a:xfrm>
            <a:off x="44598" y="2137362"/>
            <a:ext cx="1119738" cy="1508105"/>
          </a:xfrm>
          <a:prstGeom prst="rect">
            <a:avLst/>
          </a:prstGeom>
          <a:noFill/>
          <a:ln>
            <a:solidFill>
              <a:srgbClr val="C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700" b="0" i="0" u="none" strike="noStrike" kern="1200" cap="none" spc="0" normalizeH="0" baseline="0" noProof="0" dirty="0">
                <a:ln>
                  <a:noFill/>
                </a:ln>
                <a:solidFill>
                  <a:srgbClr val="FF0000"/>
                </a:solidFill>
                <a:effectLst/>
                <a:uLnTx/>
                <a:uFillTx/>
                <a:latin typeface="Arial" panose="020B0604020202020204" pitchFamily="34" charset="0"/>
                <a:ea typeface="+mn-ea"/>
                <a:cs typeface="+mn-cs"/>
              </a:rPr>
              <a:t>2 and 3</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700" b="0" i="0" u="none" strike="noStrike" kern="1200" cap="none" spc="0" normalizeH="0" baseline="0" noProof="0" dirty="0">
              <a:ln>
                <a:noFill/>
              </a:ln>
              <a:solidFill>
                <a:srgbClr val="FF0000"/>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rgbClr val="FF0000"/>
                </a:solidFill>
                <a:effectLst/>
                <a:uLnTx/>
                <a:uFillTx/>
                <a:latin typeface="Arial" panose="020B0604020202020204" pitchFamily="34" charset="0"/>
                <a:ea typeface="+mn-ea"/>
                <a:cs typeface="+mn-cs"/>
              </a:rPr>
              <a:t>Haas Am Heart J 2019/p36/</a:t>
            </a:r>
            <a:r>
              <a:rPr kumimoji="0" lang="en-US" sz="700" b="0" i="0" u="none" strike="noStrike" kern="1200" cap="none" spc="0" normalizeH="0" baseline="0" noProof="0" dirty="0" err="1">
                <a:ln>
                  <a:noFill/>
                </a:ln>
                <a:solidFill>
                  <a:srgbClr val="FF0000"/>
                </a:solidFill>
                <a:effectLst/>
                <a:uLnTx/>
                <a:uFillTx/>
                <a:latin typeface="Arial" panose="020B0604020202020204" pitchFamily="34" charset="0"/>
                <a:ea typeface="+mn-ea"/>
                <a:cs typeface="+mn-cs"/>
              </a:rPr>
              <a:t>Lcol</a:t>
            </a:r>
            <a:r>
              <a:rPr kumimoji="0" lang="en-US" sz="700" b="0" i="0" u="none" strike="noStrike" kern="1200" cap="none" spc="0" normalizeH="0" baseline="0" noProof="0" dirty="0">
                <a:ln>
                  <a:noFill/>
                </a:ln>
                <a:solidFill>
                  <a:srgbClr val="FF0000"/>
                </a:solidFill>
                <a:effectLst/>
                <a:uLnTx/>
                <a:uFillTx/>
                <a:latin typeface="Arial" panose="020B0604020202020204" pitchFamily="34" charset="0"/>
                <a:ea typeface="+mn-ea"/>
                <a:cs typeface="+mn-cs"/>
              </a:rPr>
              <a:t>/para1/lines 14-19 and p42/</a:t>
            </a:r>
            <a:r>
              <a:rPr kumimoji="0" lang="en-US" sz="700" b="0" i="0" u="none" strike="noStrike" kern="1200" cap="none" spc="0" normalizeH="0" baseline="0" noProof="0" dirty="0" err="1">
                <a:ln>
                  <a:noFill/>
                </a:ln>
                <a:solidFill>
                  <a:srgbClr val="FF0000"/>
                </a:solidFill>
                <a:effectLst/>
                <a:uLnTx/>
                <a:uFillTx/>
                <a:latin typeface="Arial" panose="020B0604020202020204" pitchFamily="34" charset="0"/>
                <a:ea typeface="+mn-ea"/>
                <a:cs typeface="+mn-cs"/>
              </a:rPr>
              <a:t>Rcol</a:t>
            </a:r>
            <a:r>
              <a:rPr kumimoji="0" lang="en-US" sz="700" b="0" i="0" u="none" strike="noStrike" kern="1200" cap="none" spc="0" normalizeH="0" baseline="0" noProof="0" dirty="0">
                <a:ln>
                  <a:noFill/>
                </a:ln>
                <a:solidFill>
                  <a:srgbClr val="FF0000"/>
                </a:solidFill>
                <a:effectLst/>
                <a:uLnTx/>
                <a:uFillTx/>
                <a:latin typeface="Arial" panose="020B0604020202020204" pitchFamily="34" charset="0"/>
                <a:ea typeface="+mn-ea"/>
                <a:cs typeface="+mn-cs"/>
              </a:rPr>
              <a:t>/para2/lines 10-12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rgbClr val="FF0000"/>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rgbClr val="FF0000"/>
                </a:solidFill>
                <a:effectLst/>
                <a:uLnTx/>
                <a:uFillTx/>
                <a:latin typeface="Arial" panose="020B0604020202020204" pitchFamily="34" charset="0"/>
                <a:ea typeface="+mn-ea"/>
                <a:cs typeface="+mn-cs"/>
              </a:rPr>
              <a:t>Yokoyama Int </a:t>
            </a:r>
            <a:r>
              <a:rPr kumimoji="0" lang="en-US" sz="700" b="0" i="0" u="none" strike="noStrike" kern="1200" cap="none" spc="0" normalizeH="0" baseline="0" noProof="0" dirty="0" err="1">
                <a:ln>
                  <a:noFill/>
                </a:ln>
                <a:solidFill>
                  <a:srgbClr val="FF0000"/>
                </a:solidFill>
                <a:effectLst/>
                <a:uLnTx/>
                <a:uFillTx/>
                <a:latin typeface="Arial" panose="020B0604020202020204" pitchFamily="34" charset="0"/>
                <a:ea typeface="+mn-ea"/>
                <a:cs typeface="+mn-cs"/>
              </a:rPr>
              <a:t>JMed</a:t>
            </a:r>
            <a:r>
              <a:rPr kumimoji="0" lang="en-US" sz="700" b="0" i="0" u="none" strike="noStrike" kern="1200" cap="none" spc="0" normalizeH="0" baseline="0" noProof="0" dirty="0">
                <a:ln>
                  <a:noFill/>
                </a:ln>
                <a:solidFill>
                  <a:srgbClr val="FF0000"/>
                </a:solidFill>
                <a:effectLst/>
                <a:uLnTx/>
                <a:uFillTx/>
                <a:latin typeface="Arial" panose="020B0604020202020204" pitchFamily="34" charset="0"/>
                <a:ea typeface="+mn-ea"/>
                <a:cs typeface="+mn-cs"/>
              </a:rPr>
              <a:t> Sci 2018/p1686/</a:t>
            </a:r>
            <a:r>
              <a:rPr kumimoji="0" lang="en-US" sz="700" b="0" i="0" u="none" strike="noStrike" kern="1200" cap="none" spc="0" normalizeH="0" baseline="0" noProof="0" dirty="0" err="1">
                <a:ln>
                  <a:noFill/>
                </a:ln>
                <a:solidFill>
                  <a:srgbClr val="FF0000"/>
                </a:solidFill>
                <a:effectLst/>
                <a:uLnTx/>
                <a:uFillTx/>
                <a:latin typeface="Arial" panose="020B0604020202020204" pitchFamily="34" charset="0"/>
                <a:ea typeface="+mn-ea"/>
                <a:cs typeface="+mn-cs"/>
              </a:rPr>
              <a:t>Rcol</a:t>
            </a:r>
            <a:r>
              <a:rPr kumimoji="0" lang="en-US" sz="700" b="0" i="0" u="none" strike="noStrike" kern="1200" cap="none" spc="0" normalizeH="0" baseline="0" noProof="0" dirty="0">
                <a:ln>
                  <a:noFill/>
                </a:ln>
                <a:solidFill>
                  <a:srgbClr val="FF0000"/>
                </a:solidFill>
                <a:effectLst/>
                <a:uLnTx/>
                <a:uFillTx/>
                <a:latin typeface="Arial" panose="020B0604020202020204" pitchFamily="34" charset="0"/>
                <a:ea typeface="+mn-ea"/>
                <a:cs typeface="+mn-cs"/>
              </a:rPr>
              <a:t>/para2 through p1687/</a:t>
            </a:r>
            <a:r>
              <a:rPr kumimoji="0" lang="en-US" sz="700" b="0" i="0" u="none" strike="noStrike" kern="1200" cap="none" spc="0" normalizeH="0" baseline="0" noProof="0" dirty="0" err="1">
                <a:ln>
                  <a:noFill/>
                </a:ln>
                <a:solidFill>
                  <a:srgbClr val="FF0000"/>
                </a:solidFill>
                <a:effectLst/>
                <a:uLnTx/>
                <a:uFillTx/>
                <a:latin typeface="Arial" panose="020B0604020202020204" pitchFamily="34" charset="0"/>
                <a:ea typeface="+mn-ea"/>
                <a:cs typeface="+mn-cs"/>
              </a:rPr>
              <a:t>Lcol</a:t>
            </a:r>
            <a:r>
              <a:rPr kumimoji="0" lang="en-US" sz="700" b="0" i="0" u="none" strike="noStrike" kern="1200" cap="none" spc="0" normalizeH="0" baseline="0" noProof="0" dirty="0">
                <a:ln>
                  <a:noFill/>
                </a:ln>
                <a:solidFill>
                  <a:srgbClr val="FF0000"/>
                </a:solidFill>
                <a:effectLst/>
                <a:uLnTx/>
                <a:uFillTx/>
                <a:latin typeface="Arial" panose="020B0604020202020204" pitchFamily="34" charset="0"/>
                <a:ea typeface="+mn-ea"/>
                <a:cs typeface="+mn-cs"/>
              </a:rPr>
              <a:t>/para1</a:t>
            </a:r>
            <a:endParaRPr kumimoji="0" lang="it-IT" sz="700" b="0" i="0" u="none" strike="noStrike" kern="1200" cap="none" spc="0" normalizeH="0" baseline="0" noProof="0" dirty="0">
              <a:ln>
                <a:noFill/>
              </a:ln>
              <a:solidFill>
                <a:srgbClr val="FF0000"/>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rgbClr val="FF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926517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i="1" dirty="0">
                <a:latin typeface="Arial" panose="020B0604020202020204" pitchFamily="34" charset="0"/>
                <a:cs typeface="Arial" panose="020B0604020202020204" pitchFamily="34" charset="0"/>
              </a:rPr>
              <a:t>Notes for Presenter</a:t>
            </a:r>
            <a:r>
              <a:rPr lang="en-US" sz="1100" b="1" dirty="0">
                <a:latin typeface="Arial" panose="020B0604020202020204" pitchFamily="34" charset="0"/>
                <a:cs typeface="Arial" panose="020B0604020202020204" pitchFamily="34" charset="0"/>
              </a:rPr>
              <a:t>: </a:t>
            </a:r>
          </a:p>
          <a:p>
            <a:r>
              <a:rPr lang="en-US" sz="1100" dirty="0">
                <a:latin typeface="Arial" panose="020B0604020202020204" pitchFamily="34" charset="0"/>
                <a:cs typeface="Arial" panose="020B0604020202020204" pitchFamily="34" charset="0"/>
              </a:rPr>
              <a:t>Click on the Compartment of Bleeding for the Safety Population Button at the top of the slide to see the compartment of bleeding in the spontaneous and traumatic </a:t>
            </a:r>
            <a:r>
              <a:rPr lang="en-US" sz="1100" dirty="0" err="1">
                <a:latin typeface="Arial" panose="020B0604020202020204" pitchFamily="34" charset="0"/>
                <a:cs typeface="Arial" panose="020B0604020202020204" pitchFamily="34" charset="0"/>
              </a:rPr>
              <a:t>ICrH</a:t>
            </a:r>
            <a:r>
              <a:rPr lang="en-US" sz="1100">
                <a:latin typeface="Arial" panose="020B0604020202020204" pitchFamily="34" charset="0"/>
                <a:cs typeface="Arial" panose="020B0604020202020204" pitchFamily="34" charset="0"/>
              </a:rPr>
              <a:t> populations</a:t>
            </a:r>
            <a:r>
              <a:rPr lang="en-US" sz="1100" dirty="0">
                <a:latin typeface="Arial" panose="020B0604020202020204" pitchFamily="34" charset="0"/>
                <a:cs typeface="Arial" panose="020B0604020202020204" pitchFamily="34" charset="0"/>
              </a:rPr>
              <a:t>.</a:t>
            </a:r>
          </a:p>
          <a:p>
            <a:endParaRPr lang="en-US" sz="1100" b="1"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Reference:</a:t>
            </a:r>
          </a:p>
          <a:p>
            <a:r>
              <a:rPr lang="en-US" sz="1100" dirty="0" err="1">
                <a:effectLst/>
                <a:latin typeface="Arial" panose="020B0604020202020204" pitchFamily="34" charset="0"/>
                <a:cs typeface="Arial" panose="020B0604020202020204" pitchFamily="34" charset="0"/>
              </a:rPr>
              <a:t>Demchuk</a:t>
            </a:r>
            <a:r>
              <a:rPr lang="en-US" sz="1100" dirty="0">
                <a:effectLst/>
                <a:latin typeface="Arial" panose="020B0604020202020204" pitchFamily="34" charset="0"/>
                <a:cs typeface="Arial" panose="020B0604020202020204" pitchFamily="34" charset="0"/>
              </a:rPr>
              <a:t> AM, Yue P, </a:t>
            </a:r>
            <a:r>
              <a:rPr lang="en-US" sz="1100" dirty="0" err="1">
                <a:effectLst/>
                <a:latin typeface="Arial" panose="020B0604020202020204" pitchFamily="34" charset="0"/>
                <a:cs typeface="Arial" panose="020B0604020202020204" pitchFamily="34" charset="0"/>
              </a:rPr>
              <a:t>Zotova</a:t>
            </a:r>
            <a:r>
              <a:rPr lang="en-US" sz="1100" dirty="0">
                <a:effectLst/>
                <a:latin typeface="Arial" panose="020B0604020202020204" pitchFamily="34" charset="0"/>
                <a:cs typeface="Arial" panose="020B0604020202020204" pitchFamily="34" charset="0"/>
              </a:rPr>
              <a:t> E, et al. Hemostatic efficacy and anti-FXa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reversal with andexanet alfa in intracranial hemorrhage: ANNEXA-4 </a:t>
            </a:r>
            <a:r>
              <a:rPr lang="en-US" sz="1100" dirty="0" err="1">
                <a:effectLst/>
                <a:latin typeface="Arial" panose="020B0604020202020204" pitchFamily="34" charset="0"/>
                <a:cs typeface="Arial" panose="020B0604020202020204" pitchFamily="34" charset="0"/>
              </a:rPr>
              <a:t>substudy</a:t>
            </a:r>
            <a:r>
              <a:rPr lang="en-US" sz="1100" dirty="0">
                <a:effectLst/>
                <a:latin typeface="Arial" panose="020B0604020202020204" pitchFamily="34" charset="0"/>
                <a:cs typeface="Arial" panose="020B0604020202020204" pitchFamily="34" charset="0"/>
              </a:rPr>
              <a:t>. </a:t>
            </a:r>
            <a:r>
              <a:rPr lang="en-US" sz="1100" i="1" dirty="0">
                <a:solidFill>
                  <a:srgbClr val="212121"/>
                </a:solidFill>
                <a:effectLst/>
                <a:latin typeface="Arial" panose="020B0604020202020204" pitchFamily="34" charset="0"/>
                <a:cs typeface="Arial" panose="020B0604020202020204" pitchFamily="34" charset="0"/>
              </a:rPr>
              <a:t>Stroke</a:t>
            </a:r>
            <a:r>
              <a:rPr lang="en-US" sz="1100" dirty="0">
                <a:effectLst/>
                <a:latin typeface="Arial" panose="020B0604020202020204" pitchFamily="34" charset="0"/>
                <a:cs typeface="Arial" panose="020B0604020202020204" pitchFamily="34" charset="0"/>
              </a:rPr>
              <a:t>. 2021;52(6):2096-2105. </a:t>
            </a:r>
          </a:p>
          <a:p>
            <a:pPr marL="228600" indent="-228600">
              <a:buAutoNum type="arabicPeriod"/>
            </a:pPr>
            <a:endParaRPr lang="en-US" sz="11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34B5CD15-75E0-4AF7-A8CE-B71A521F99D3}"/>
              </a:ext>
            </a:extLst>
          </p:cNvPr>
          <p:cNvSpPr txBox="1"/>
          <p:nvPr/>
        </p:nvSpPr>
        <p:spPr>
          <a:xfrm>
            <a:off x="4364855" y="716255"/>
            <a:ext cx="641667" cy="169277"/>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2099/ Fig. 1</a:t>
            </a:r>
          </a:p>
        </p:txBody>
      </p:sp>
      <p:sp>
        <p:nvSpPr>
          <p:cNvPr id="6" name="TextBox 5">
            <a:extLst>
              <a:ext uri="{FF2B5EF4-FFF2-40B4-BE49-F238E27FC236}">
                <a16:creationId xmlns:a16="http://schemas.microsoft.com/office/drawing/2014/main" id="{5CAD3292-C8F7-4A6D-A8DC-2F8BA8BF926B}"/>
              </a:ext>
            </a:extLst>
          </p:cNvPr>
          <p:cNvSpPr txBox="1"/>
          <p:nvPr/>
        </p:nvSpPr>
        <p:spPr>
          <a:xfrm>
            <a:off x="0" y="4029045"/>
            <a:ext cx="641667" cy="1015663"/>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Note: p.2097/R col/ Patients/ para 1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 a+ b: p. 2098/L col/Statistical analysis/ para 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 c: p. 2099/ Fig 1 footnotes </a:t>
            </a:r>
          </a:p>
        </p:txBody>
      </p:sp>
    </p:spTree>
    <p:extLst>
      <p:ext uri="{BB962C8B-B14F-4D97-AF65-F5344CB8AC3E}">
        <p14:creationId xmlns:p14="http://schemas.microsoft.com/office/powerpoint/2010/main" val="1143679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latin typeface="Arial" panose="020B0604020202020204" pitchFamily="34" charset="0"/>
                <a:cs typeface="Arial" panose="020B0604020202020204" pitchFamily="34" charset="0"/>
              </a:rPr>
              <a:t>Reference:</a:t>
            </a:r>
          </a:p>
          <a:p>
            <a:r>
              <a:rPr lang="en-US" sz="1200" dirty="0" err="1">
                <a:effectLst/>
                <a:latin typeface="Arial" panose="020B0604020202020204" pitchFamily="34" charset="0"/>
                <a:cs typeface="Arial" panose="020B0604020202020204" pitchFamily="34" charset="0"/>
              </a:rPr>
              <a:t>Demchuk</a:t>
            </a:r>
            <a:r>
              <a:rPr lang="en-US" sz="1200" dirty="0">
                <a:effectLst/>
                <a:latin typeface="Arial" panose="020B0604020202020204" pitchFamily="34" charset="0"/>
                <a:cs typeface="Arial" panose="020B0604020202020204" pitchFamily="34" charset="0"/>
              </a:rPr>
              <a:t> AM, Yue P, </a:t>
            </a:r>
            <a:r>
              <a:rPr lang="en-US" sz="1200" dirty="0" err="1">
                <a:effectLst/>
                <a:latin typeface="Arial" panose="020B0604020202020204" pitchFamily="34" charset="0"/>
                <a:cs typeface="Arial" panose="020B0604020202020204" pitchFamily="34" charset="0"/>
              </a:rPr>
              <a:t>Zotova</a:t>
            </a:r>
            <a:r>
              <a:rPr lang="en-US" sz="1200" dirty="0">
                <a:effectLst/>
                <a:latin typeface="Arial" panose="020B0604020202020204" pitchFamily="34" charset="0"/>
                <a:cs typeface="Arial" panose="020B0604020202020204" pitchFamily="34" charset="0"/>
              </a:rPr>
              <a:t> E, et al. Hemostatic efficacy and anti-FXa (factor </a:t>
            </a:r>
            <a:r>
              <a:rPr lang="en-US" sz="1200" dirty="0" err="1">
                <a:effectLst/>
                <a:latin typeface="Arial" panose="020B0604020202020204" pitchFamily="34" charset="0"/>
                <a:cs typeface="Arial" panose="020B0604020202020204" pitchFamily="34" charset="0"/>
              </a:rPr>
              <a:t>Xa</a:t>
            </a:r>
            <a:r>
              <a:rPr lang="en-US" sz="1200" dirty="0">
                <a:effectLst/>
                <a:latin typeface="Arial" panose="020B0604020202020204" pitchFamily="34" charset="0"/>
                <a:cs typeface="Arial" panose="020B0604020202020204" pitchFamily="34" charset="0"/>
              </a:rPr>
              <a:t>) reversal with andexanet alfa in intracranial hemorrhage: ANNEXA-4 </a:t>
            </a:r>
            <a:r>
              <a:rPr lang="en-US" sz="1200" dirty="0" err="1">
                <a:effectLst/>
                <a:latin typeface="Arial" panose="020B0604020202020204" pitchFamily="34" charset="0"/>
                <a:cs typeface="Arial" panose="020B0604020202020204" pitchFamily="34" charset="0"/>
              </a:rPr>
              <a:t>substudy</a:t>
            </a:r>
            <a:r>
              <a:rPr lang="en-US" sz="1200" dirty="0">
                <a:effectLst/>
                <a:latin typeface="Arial" panose="020B0604020202020204" pitchFamily="34" charset="0"/>
                <a:cs typeface="Arial" panose="020B0604020202020204" pitchFamily="34" charset="0"/>
              </a:rPr>
              <a:t>. </a:t>
            </a:r>
            <a:r>
              <a:rPr lang="en-US" sz="1200" i="1" dirty="0">
                <a:solidFill>
                  <a:srgbClr val="212121"/>
                </a:solidFill>
                <a:effectLst/>
                <a:latin typeface="Arial" panose="020B0604020202020204" pitchFamily="34" charset="0"/>
                <a:cs typeface="Arial" panose="020B0604020202020204" pitchFamily="34" charset="0"/>
              </a:rPr>
              <a:t>Stroke</a:t>
            </a:r>
            <a:r>
              <a:rPr lang="en-US" sz="1200" dirty="0">
                <a:effectLst/>
                <a:latin typeface="Arial" panose="020B0604020202020204" pitchFamily="34" charset="0"/>
                <a:cs typeface="Arial" panose="020B0604020202020204" pitchFamily="34" charset="0"/>
              </a:rPr>
              <a:t>. 2021;52(6):2096-2105.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21A7FDB5-C103-4655-8B51-2019EC842DC7}"/>
              </a:ext>
            </a:extLst>
          </p:cNvPr>
          <p:cNvSpPr txBox="1"/>
          <p:nvPr/>
        </p:nvSpPr>
        <p:spPr>
          <a:xfrm>
            <a:off x="5851366" y="2481338"/>
            <a:ext cx="641667" cy="246221"/>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Demchuk</a:t>
            </a: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p. 3/R col/last para </a:t>
            </a:r>
          </a:p>
        </p:txBody>
      </p:sp>
    </p:spTree>
    <p:extLst>
      <p:ext uri="{BB962C8B-B14F-4D97-AF65-F5344CB8AC3E}">
        <p14:creationId xmlns:p14="http://schemas.microsoft.com/office/powerpoint/2010/main" val="31894549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latin typeface="Arial" panose="020B0604020202020204" pitchFamily="34" charset="0"/>
                <a:cs typeface="Arial" panose="020B0604020202020204" pitchFamily="34" charset="0"/>
              </a:rPr>
              <a:t>Talking Points: </a:t>
            </a:r>
          </a:p>
          <a:p>
            <a:pPr marL="171450" indent="-171450">
              <a:buFont typeface="Arial" panose="020B0604020202020204" pitchFamily="34" charset="0"/>
              <a:buChar char="•"/>
            </a:pPr>
            <a:r>
              <a:rPr lang="en-US" sz="1100" b="0" dirty="0">
                <a:latin typeface="Arial" panose="020B0604020202020204" pitchFamily="34" charset="0"/>
                <a:cs typeface="Arial" panose="020B0604020202020204" pitchFamily="34" charset="0"/>
              </a:rPr>
              <a:t>The majority of patients were on an oral anticoagulation for atrial fibrillation (85.0%) and were receiving apixaban or rivaroxaban (61.7% and 30.4%, respectively). </a:t>
            </a:r>
          </a:p>
          <a:p>
            <a:endParaRPr lang="en-US" sz="1100" b="0"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Reference:</a:t>
            </a:r>
          </a:p>
          <a:p>
            <a:r>
              <a:rPr lang="en-US" sz="1100" dirty="0" err="1">
                <a:effectLst/>
                <a:latin typeface="Arial" panose="020B0604020202020204" pitchFamily="34" charset="0"/>
                <a:cs typeface="Arial" panose="020B0604020202020204" pitchFamily="34" charset="0"/>
              </a:rPr>
              <a:t>Demchuk</a:t>
            </a:r>
            <a:r>
              <a:rPr lang="en-US" sz="1100" dirty="0">
                <a:effectLst/>
                <a:latin typeface="Arial" panose="020B0604020202020204" pitchFamily="34" charset="0"/>
                <a:cs typeface="Arial" panose="020B0604020202020204" pitchFamily="34" charset="0"/>
              </a:rPr>
              <a:t> AM, Yue P, </a:t>
            </a:r>
            <a:r>
              <a:rPr lang="en-US" sz="1100" dirty="0" err="1">
                <a:effectLst/>
                <a:latin typeface="Arial" panose="020B0604020202020204" pitchFamily="34" charset="0"/>
                <a:cs typeface="Arial" panose="020B0604020202020204" pitchFamily="34" charset="0"/>
              </a:rPr>
              <a:t>Zotova</a:t>
            </a:r>
            <a:r>
              <a:rPr lang="en-US" sz="1100" dirty="0">
                <a:effectLst/>
                <a:latin typeface="Arial" panose="020B0604020202020204" pitchFamily="34" charset="0"/>
                <a:cs typeface="Arial" panose="020B0604020202020204" pitchFamily="34" charset="0"/>
              </a:rPr>
              <a:t> E, et al. Hemostatic efficacy and anti-FXa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reversal with andexanet alfa in intracranial hemorrhage: ANNEXA-4 </a:t>
            </a:r>
            <a:r>
              <a:rPr lang="en-US" sz="1100" dirty="0" err="1">
                <a:effectLst/>
                <a:latin typeface="Arial" panose="020B0604020202020204" pitchFamily="34" charset="0"/>
                <a:cs typeface="Arial" panose="020B0604020202020204" pitchFamily="34" charset="0"/>
              </a:rPr>
              <a:t>substudy</a:t>
            </a:r>
            <a:r>
              <a:rPr lang="en-US" sz="1100" dirty="0">
                <a:effectLst/>
                <a:latin typeface="Arial" panose="020B0604020202020204" pitchFamily="34" charset="0"/>
                <a:cs typeface="Arial" panose="020B0604020202020204" pitchFamily="34" charset="0"/>
              </a:rPr>
              <a:t>. </a:t>
            </a:r>
            <a:r>
              <a:rPr lang="en-US" sz="1100" i="1" dirty="0">
                <a:solidFill>
                  <a:srgbClr val="212121"/>
                </a:solidFill>
                <a:effectLst/>
                <a:latin typeface="Arial" panose="020B0604020202020204" pitchFamily="34" charset="0"/>
                <a:cs typeface="Arial" panose="020B0604020202020204" pitchFamily="34" charset="0"/>
              </a:rPr>
              <a:t>Stroke</a:t>
            </a:r>
            <a:r>
              <a:rPr lang="en-US" sz="1100" dirty="0">
                <a:effectLst/>
                <a:latin typeface="Arial" panose="020B0604020202020204" pitchFamily="34" charset="0"/>
                <a:cs typeface="Arial" panose="020B0604020202020204" pitchFamily="34" charset="0"/>
              </a:rPr>
              <a:t>. 2021;52(6):2096-2105. </a:t>
            </a:r>
          </a:p>
          <a:p>
            <a:endParaRPr lang="en-US" sz="11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08B43B-2A7E-4B68-97D4-68B3AA105F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3293EF79-02DC-4445-B282-73BEDFC553FD}"/>
              </a:ext>
            </a:extLst>
          </p:cNvPr>
          <p:cNvSpPr txBox="1"/>
          <p:nvPr/>
        </p:nvSpPr>
        <p:spPr>
          <a:xfrm>
            <a:off x="190183" y="3941738"/>
            <a:ext cx="641667" cy="169277"/>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2100/ Table 1</a:t>
            </a:r>
          </a:p>
        </p:txBody>
      </p:sp>
      <p:sp>
        <p:nvSpPr>
          <p:cNvPr id="6" name="TextBox 5">
            <a:extLst>
              <a:ext uri="{FF2B5EF4-FFF2-40B4-BE49-F238E27FC236}">
                <a16:creationId xmlns:a16="http://schemas.microsoft.com/office/drawing/2014/main" id="{60CFD8D8-9AA1-40C3-B8EF-64DA9BE75E65}"/>
              </a:ext>
            </a:extLst>
          </p:cNvPr>
          <p:cNvSpPr txBox="1"/>
          <p:nvPr/>
        </p:nvSpPr>
        <p:spPr>
          <a:xfrm>
            <a:off x="5292566" y="374148"/>
            <a:ext cx="641667" cy="169277"/>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2100/ Table 1</a:t>
            </a:r>
          </a:p>
        </p:txBody>
      </p:sp>
    </p:spTree>
    <p:extLst>
      <p:ext uri="{BB962C8B-B14F-4D97-AF65-F5344CB8AC3E}">
        <p14:creationId xmlns:p14="http://schemas.microsoft.com/office/powerpoint/2010/main" val="97298139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latin typeface="Arial" panose="020B0604020202020204" pitchFamily="34" charset="0"/>
                <a:cs typeface="Arial" panose="020B0604020202020204" pitchFamily="34" charset="0"/>
              </a:rPr>
              <a:t>Reference:</a:t>
            </a:r>
          </a:p>
          <a:p>
            <a:r>
              <a:rPr lang="en-US" sz="1100" dirty="0" err="1">
                <a:effectLst/>
                <a:latin typeface="Arial" panose="020B0604020202020204" pitchFamily="34" charset="0"/>
                <a:cs typeface="Arial" panose="020B0604020202020204" pitchFamily="34" charset="0"/>
              </a:rPr>
              <a:t>Demchuk</a:t>
            </a:r>
            <a:r>
              <a:rPr lang="en-US" sz="1100" dirty="0">
                <a:effectLst/>
                <a:latin typeface="Arial" panose="020B0604020202020204" pitchFamily="34" charset="0"/>
                <a:cs typeface="Arial" panose="020B0604020202020204" pitchFamily="34" charset="0"/>
              </a:rPr>
              <a:t> AM, Yue P, </a:t>
            </a:r>
            <a:r>
              <a:rPr lang="en-US" sz="1100" dirty="0" err="1">
                <a:effectLst/>
                <a:latin typeface="Arial" panose="020B0604020202020204" pitchFamily="34" charset="0"/>
                <a:cs typeface="Arial" panose="020B0604020202020204" pitchFamily="34" charset="0"/>
              </a:rPr>
              <a:t>Zotova</a:t>
            </a:r>
            <a:r>
              <a:rPr lang="en-US" sz="1100" dirty="0">
                <a:effectLst/>
                <a:latin typeface="Arial" panose="020B0604020202020204" pitchFamily="34" charset="0"/>
                <a:cs typeface="Arial" panose="020B0604020202020204" pitchFamily="34" charset="0"/>
              </a:rPr>
              <a:t> E, et al. Hemostatic efficacy and anti-FXa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reversal with andexanet alfa in intracranial hemorrhage: ANNEXA-4 </a:t>
            </a:r>
            <a:r>
              <a:rPr lang="en-US" sz="1100" dirty="0" err="1">
                <a:effectLst/>
                <a:latin typeface="Arial" panose="020B0604020202020204" pitchFamily="34" charset="0"/>
                <a:cs typeface="Arial" panose="020B0604020202020204" pitchFamily="34" charset="0"/>
              </a:rPr>
              <a:t>substudy</a:t>
            </a:r>
            <a:r>
              <a:rPr lang="en-US" sz="1100" dirty="0">
                <a:effectLst/>
                <a:latin typeface="Arial" panose="020B0604020202020204" pitchFamily="34" charset="0"/>
                <a:cs typeface="Arial" panose="020B0604020202020204" pitchFamily="34" charset="0"/>
              </a:rPr>
              <a:t>. </a:t>
            </a:r>
            <a:r>
              <a:rPr lang="en-US" sz="1100" i="1" dirty="0">
                <a:solidFill>
                  <a:srgbClr val="212121"/>
                </a:solidFill>
                <a:effectLst/>
                <a:latin typeface="Arial" panose="020B0604020202020204" pitchFamily="34" charset="0"/>
                <a:cs typeface="Arial" panose="020B0604020202020204" pitchFamily="34" charset="0"/>
              </a:rPr>
              <a:t>Stroke</a:t>
            </a:r>
            <a:r>
              <a:rPr lang="en-US" sz="1100" dirty="0">
                <a:effectLst/>
                <a:latin typeface="Arial" panose="020B0604020202020204" pitchFamily="34" charset="0"/>
                <a:cs typeface="Arial" panose="020B0604020202020204" pitchFamily="34" charset="0"/>
              </a:rPr>
              <a:t>. 2021;52(6):2096-2105.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08B43B-2A7E-4B68-97D4-68B3AA105F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780FCB49-D046-43AA-BF9C-98A791C64316}"/>
              </a:ext>
            </a:extLst>
          </p:cNvPr>
          <p:cNvSpPr txBox="1"/>
          <p:nvPr/>
        </p:nvSpPr>
        <p:spPr>
          <a:xfrm>
            <a:off x="5292566" y="374148"/>
            <a:ext cx="641667" cy="169277"/>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2100/ Table 1</a:t>
            </a:r>
          </a:p>
        </p:txBody>
      </p:sp>
      <p:sp>
        <p:nvSpPr>
          <p:cNvPr id="7" name="TextBox 6">
            <a:extLst>
              <a:ext uri="{FF2B5EF4-FFF2-40B4-BE49-F238E27FC236}">
                <a16:creationId xmlns:a16="http://schemas.microsoft.com/office/drawing/2014/main" id="{E63F40FB-A8FF-46DD-8FCC-59D4A3235CCD}"/>
              </a:ext>
            </a:extLst>
          </p:cNvPr>
          <p:cNvSpPr txBox="1"/>
          <p:nvPr/>
        </p:nvSpPr>
        <p:spPr>
          <a:xfrm>
            <a:off x="44133" y="3988635"/>
            <a:ext cx="641667" cy="169277"/>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2100/ Table 1</a:t>
            </a:r>
          </a:p>
        </p:txBody>
      </p:sp>
    </p:spTree>
    <p:extLst>
      <p:ext uri="{BB962C8B-B14F-4D97-AF65-F5344CB8AC3E}">
        <p14:creationId xmlns:p14="http://schemas.microsoft.com/office/powerpoint/2010/main" val="9851371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97275"/>
            <a:ext cx="5486400" cy="3600450"/>
          </a:xfrm>
        </p:spPr>
        <p:txBody>
          <a:bodyPr/>
          <a:lstStyle/>
          <a:p>
            <a:r>
              <a:rPr lang="en-US" sz="1100" b="1" dirty="0">
                <a:latin typeface="Arial" panose="020B0604020202020204" pitchFamily="34" charset="0"/>
                <a:cs typeface="Arial" panose="020B0604020202020204" pitchFamily="34" charset="0"/>
              </a:rPr>
              <a:t>Reference:</a:t>
            </a:r>
          </a:p>
          <a:p>
            <a:r>
              <a:rPr lang="en-US" sz="1100" dirty="0" err="1">
                <a:effectLst/>
                <a:latin typeface="Arial" panose="020B0604020202020204" pitchFamily="34" charset="0"/>
                <a:cs typeface="Arial" panose="020B0604020202020204" pitchFamily="34" charset="0"/>
              </a:rPr>
              <a:t>Demchuk</a:t>
            </a:r>
            <a:r>
              <a:rPr lang="en-US" sz="1100" dirty="0">
                <a:effectLst/>
                <a:latin typeface="Arial" panose="020B0604020202020204" pitchFamily="34" charset="0"/>
                <a:cs typeface="Arial" panose="020B0604020202020204" pitchFamily="34" charset="0"/>
              </a:rPr>
              <a:t> AM, Yue P, </a:t>
            </a:r>
            <a:r>
              <a:rPr lang="en-US" sz="1100" dirty="0" err="1">
                <a:effectLst/>
                <a:latin typeface="Arial" panose="020B0604020202020204" pitchFamily="34" charset="0"/>
                <a:cs typeface="Arial" panose="020B0604020202020204" pitchFamily="34" charset="0"/>
              </a:rPr>
              <a:t>Zotova</a:t>
            </a:r>
            <a:r>
              <a:rPr lang="en-US" sz="1100" dirty="0">
                <a:effectLst/>
                <a:latin typeface="Arial" panose="020B0604020202020204" pitchFamily="34" charset="0"/>
                <a:cs typeface="Arial" panose="020B0604020202020204" pitchFamily="34" charset="0"/>
              </a:rPr>
              <a:t> E, et al. Hemostatic efficacy and anti-FXa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reversal with andexanet alfa in intracranial hemorrhage: ANNEXA-4 </a:t>
            </a:r>
            <a:r>
              <a:rPr lang="en-US" sz="1100" dirty="0" err="1">
                <a:effectLst/>
                <a:latin typeface="Arial" panose="020B0604020202020204" pitchFamily="34" charset="0"/>
                <a:cs typeface="Arial" panose="020B0604020202020204" pitchFamily="34" charset="0"/>
              </a:rPr>
              <a:t>substudy</a:t>
            </a:r>
            <a:r>
              <a:rPr lang="en-US" sz="1100" dirty="0">
                <a:effectLst/>
                <a:latin typeface="Arial" panose="020B0604020202020204" pitchFamily="34" charset="0"/>
                <a:cs typeface="Arial" panose="020B0604020202020204" pitchFamily="34" charset="0"/>
              </a:rPr>
              <a:t> [article and supplemental materials]. </a:t>
            </a:r>
            <a:r>
              <a:rPr lang="en-US" sz="1100" i="1" dirty="0">
                <a:solidFill>
                  <a:srgbClr val="212121"/>
                </a:solidFill>
                <a:effectLst/>
                <a:latin typeface="Arial" panose="020B0604020202020204" pitchFamily="34" charset="0"/>
                <a:cs typeface="Arial" panose="020B0604020202020204" pitchFamily="34" charset="0"/>
              </a:rPr>
              <a:t>Stroke</a:t>
            </a:r>
            <a:r>
              <a:rPr lang="en-US" sz="1100" dirty="0">
                <a:effectLst/>
                <a:latin typeface="Arial" panose="020B0604020202020204" pitchFamily="34" charset="0"/>
                <a:cs typeface="Arial" panose="020B0604020202020204" pitchFamily="34" charset="0"/>
              </a:rPr>
              <a:t>. 2021;52(6):2096-2105. doi:10.1161/STROKEAHA.120.030565</a:t>
            </a:r>
          </a:p>
          <a:p>
            <a:endParaRPr lang="en-US" sz="11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4A39848-4A80-4141-BADB-0DF6814CA046}"/>
              </a:ext>
            </a:extLst>
          </p:cNvPr>
          <p:cNvSpPr txBox="1"/>
          <p:nvPr/>
        </p:nvSpPr>
        <p:spPr>
          <a:xfrm>
            <a:off x="5979160" y="2095388"/>
            <a:ext cx="641667" cy="323165"/>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Supplemental Materials: p. 10/ Fig IC </a:t>
            </a:r>
          </a:p>
        </p:txBody>
      </p:sp>
      <p:sp>
        <p:nvSpPr>
          <p:cNvPr id="6" name="TextBox 5">
            <a:extLst>
              <a:ext uri="{FF2B5EF4-FFF2-40B4-BE49-F238E27FC236}">
                <a16:creationId xmlns:a16="http://schemas.microsoft.com/office/drawing/2014/main" id="{5BCCC71B-FE5D-4D3C-AD09-8C14698C4897}"/>
              </a:ext>
            </a:extLst>
          </p:cNvPr>
          <p:cNvSpPr txBox="1"/>
          <p:nvPr/>
        </p:nvSpPr>
        <p:spPr>
          <a:xfrm>
            <a:off x="181293" y="3247707"/>
            <a:ext cx="504507" cy="477054"/>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2099/ R col/ para 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77/98=78.6% </a:t>
            </a:r>
          </a:p>
        </p:txBody>
      </p:sp>
      <p:sp>
        <p:nvSpPr>
          <p:cNvPr id="7" name="TextBox 6">
            <a:extLst>
              <a:ext uri="{FF2B5EF4-FFF2-40B4-BE49-F238E27FC236}">
                <a16:creationId xmlns:a16="http://schemas.microsoft.com/office/drawing/2014/main" id="{784C3B1C-D777-42D3-A9C3-7B8B29EB1342}"/>
              </a:ext>
            </a:extLst>
          </p:cNvPr>
          <p:cNvSpPr txBox="1"/>
          <p:nvPr/>
        </p:nvSpPr>
        <p:spPr>
          <a:xfrm>
            <a:off x="6172200" y="3124596"/>
            <a:ext cx="504507" cy="477054"/>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2100/ R col/ para 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53/70= 83% </a:t>
            </a:r>
          </a:p>
        </p:txBody>
      </p:sp>
      <p:sp>
        <p:nvSpPr>
          <p:cNvPr id="9" name="TextBox 8">
            <a:extLst>
              <a:ext uri="{FF2B5EF4-FFF2-40B4-BE49-F238E27FC236}">
                <a16:creationId xmlns:a16="http://schemas.microsoft.com/office/drawing/2014/main" id="{D27F4D9B-977D-4759-B983-5D2FBFBC5483}"/>
              </a:ext>
            </a:extLst>
          </p:cNvPr>
          <p:cNvSpPr txBox="1"/>
          <p:nvPr/>
        </p:nvSpPr>
        <p:spPr>
          <a:xfrm>
            <a:off x="181293" y="3889861"/>
            <a:ext cx="504507" cy="477054"/>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Note: p. 2100/ Table 1 and Figure 1</a:t>
            </a:r>
          </a:p>
        </p:txBody>
      </p:sp>
      <p:sp>
        <p:nvSpPr>
          <p:cNvPr id="10" name="TextBox 9">
            <a:extLst>
              <a:ext uri="{FF2B5EF4-FFF2-40B4-BE49-F238E27FC236}">
                <a16:creationId xmlns:a16="http://schemas.microsoft.com/office/drawing/2014/main" id="{B8D40825-CB0A-4493-9322-03A860F58BC7}"/>
              </a:ext>
            </a:extLst>
          </p:cNvPr>
          <p:cNvSpPr txBox="1"/>
          <p:nvPr/>
        </p:nvSpPr>
        <p:spPr>
          <a:xfrm>
            <a:off x="2054543" y="4262735"/>
            <a:ext cx="2155507" cy="246221"/>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 a: p. 2099/ R col/ para 1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 b: 2099/R col para 2 and p. 2100/R col/ para 1</a:t>
            </a:r>
          </a:p>
        </p:txBody>
      </p:sp>
      <p:sp>
        <p:nvSpPr>
          <p:cNvPr id="11" name="TextBox 10">
            <a:extLst>
              <a:ext uri="{FF2B5EF4-FFF2-40B4-BE49-F238E27FC236}">
                <a16:creationId xmlns:a16="http://schemas.microsoft.com/office/drawing/2014/main" id="{609CD41F-ADF3-45FF-B2D6-22C668C146AB}"/>
              </a:ext>
            </a:extLst>
          </p:cNvPr>
          <p:cNvSpPr txBox="1"/>
          <p:nvPr/>
        </p:nvSpPr>
        <p:spPr>
          <a:xfrm>
            <a:off x="112712" y="2147886"/>
            <a:ext cx="641667" cy="246221"/>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2099/ R col/ para 1 </a:t>
            </a:r>
          </a:p>
        </p:txBody>
      </p:sp>
    </p:spTree>
    <p:extLst>
      <p:ext uri="{BB962C8B-B14F-4D97-AF65-F5344CB8AC3E}">
        <p14:creationId xmlns:p14="http://schemas.microsoft.com/office/powerpoint/2010/main" val="26750854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520700"/>
            <a:ext cx="5486400" cy="3086100"/>
          </a:xfrm>
        </p:spPr>
      </p:sp>
      <p:sp>
        <p:nvSpPr>
          <p:cNvPr id="3" name="Notes Placeholder 2"/>
          <p:cNvSpPr>
            <a:spLocks noGrp="1"/>
          </p:cNvSpPr>
          <p:nvPr>
            <p:ph type="body" idx="1"/>
          </p:nvPr>
        </p:nvSpPr>
        <p:spPr>
          <a:xfrm>
            <a:off x="571500" y="3848100"/>
            <a:ext cx="5486400" cy="3600450"/>
          </a:xfrm>
        </p:spPr>
        <p:txBody>
          <a:bodyPr/>
          <a:lstStyle/>
          <a:p>
            <a:pPr marL="0" marR="0" lvl="0" indent="0" algn="l" defTabSz="914400" rtl="0" eaLnBrk="1" fontAlgn="auto" latinLnBrk="0" hangingPunct="1">
              <a:lnSpc>
                <a:spcPct val="100000"/>
              </a:lnSpc>
              <a:spcAft>
                <a:spcPts val="0"/>
              </a:spcAft>
              <a:buClr>
                <a:schemeClr val="accent1"/>
              </a:buClr>
              <a:buSzPct val="100000"/>
              <a:buFont typeface="Arial" panose="020B0604020202020204" pitchFamily="34" charset="0"/>
              <a:buNone/>
              <a:tabLst/>
              <a:defRPr/>
            </a:pPr>
            <a:endParaRPr lang="en-US" sz="1100" b="0" dirty="0">
              <a:effectLst/>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Reference: </a:t>
            </a:r>
          </a:p>
          <a:p>
            <a:pPr marR="0" lvl="0" algn="l" defTabSz="914400" rtl="0" eaLnBrk="1" fontAlgn="auto" latinLnBrk="0" hangingPunct="1">
              <a:lnSpc>
                <a:spcPct val="100000"/>
              </a:lnSpc>
              <a:spcAft>
                <a:spcPts val="0"/>
              </a:spcAft>
              <a:buSzPct val="100000"/>
              <a:tabLst/>
              <a:defRPr/>
            </a:pPr>
            <a:r>
              <a:rPr lang="en-US" sz="1100" dirty="0" err="1">
                <a:effectLst/>
                <a:latin typeface="Arial" panose="020B0604020202020204" pitchFamily="34" charset="0"/>
                <a:cs typeface="Arial" panose="020B0604020202020204" pitchFamily="34" charset="0"/>
              </a:rPr>
              <a:t>Demchuk</a:t>
            </a:r>
            <a:r>
              <a:rPr lang="en-US" sz="1100" dirty="0">
                <a:effectLst/>
                <a:latin typeface="Arial" panose="020B0604020202020204" pitchFamily="34" charset="0"/>
                <a:cs typeface="Arial" panose="020B0604020202020204" pitchFamily="34" charset="0"/>
              </a:rPr>
              <a:t> AM, Yue P, </a:t>
            </a:r>
            <a:r>
              <a:rPr lang="en-US" sz="1100" dirty="0" err="1">
                <a:effectLst/>
                <a:latin typeface="Arial" panose="020B0604020202020204" pitchFamily="34" charset="0"/>
                <a:cs typeface="Arial" panose="020B0604020202020204" pitchFamily="34" charset="0"/>
              </a:rPr>
              <a:t>Zotova</a:t>
            </a:r>
            <a:r>
              <a:rPr lang="en-US" sz="1100" dirty="0">
                <a:effectLst/>
                <a:latin typeface="Arial" panose="020B0604020202020204" pitchFamily="34" charset="0"/>
                <a:cs typeface="Arial" panose="020B0604020202020204" pitchFamily="34" charset="0"/>
              </a:rPr>
              <a:t> E, et al. Hemostatic efficacy and anti-FXa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reversal with andexanet alfa in intracranial hemorrhage: ANNEXA-4 </a:t>
            </a:r>
            <a:r>
              <a:rPr lang="en-US" sz="1100" dirty="0" err="1">
                <a:effectLst/>
                <a:latin typeface="Arial" panose="020B0604020202020204" pitchFamily="34" charset="0"/>
                <a:cs typeface="Arial" panose="020B0604020202020204" pitchFamily="34" charset="0"/>
              </a:rPr>
              <a:t>substudy</a:t>
            </a:r>
            <a:r>
              <a:rPr lang="en-US" sz="1100" dirty="0">
                <a:effectLst/>
                <a:latin typeface="Arial" panose="020B0604020202020204" pitchFamily="34" charset="0"/>
                <a:cs typeface="Arial" panose="020B0604020202020204" pitchFamily="34" charset="0"/>
              </a:rPr>
              <a:t>. </a:t>
            </a:r>
            <a:r>
              <a:rPr lang="en-US" sz="1100" i="1" dirty="0">
                <a:solidFill>
                  <a:srgbClr val="212121"/>
                </a:solidFill>
                <a:effectLst/>
                <a:latin typeface="Arial" panose="020B0604020202020204" pitchFamily="34" charset="0"/>
                <a:cs typeface="Arial" panose="020B0604020202020204" pitchFamily="34" charset="0"/>
              </a:rPr>
              <a:t>Stroke</a:t>
            </a:r>
            <a:r>
              <a:rPr lang="en-US" sz="1100" dirty="0">
                <a:effectLst/>
                <a:latin typeface="Arial" panose="020B0604020202020204" pitchFamily="34" charset="0"/>
                <a:cs typeface="Arial" panose="020B0604020202020204" pitchFamily="34" charset="0"/>
              </a:rPr>
              <a:t>. 2021;52(6):2096-2105.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487F27-F4AC-478C-A07B-A71CA0B8625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5F847166-DADA-44C6-81FD-597156EE6D1A}"/>
              </a:ext>
            </a:extLst>
          </p:cNvPr>
          <p:cNvSpPr txBox="1"/>
          <p:nvPr/>
        </p:nvSpPr>
        <p:spPr>
          <a:xfrm>
            <a:off x="5965666" y="3485750"/>
            <a:ext cx="641667" cy="461665"/>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p.2101/ L col/ para 1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24/128=18.8%</a:t>
            </a:r>
          </a:p>
        </p:txBody>
      </p:sp>
      <p:sp>
        <p:nvSpPr>
          <p:cNvPr id="6" name="TextBox 5">
            <a:extLst>
              <a:ext uri="{FF2B5EF4-FFF2-40B4-BE49-F238E27FC236}">
                <a16:creationId xmlns:a16="http://schemas.microsoft.com/office/drawing/2014/main" id="{5ADA911B-9F27-4BF6-A0CA-403091F585E9}"/>
              </a:ext>
            </a:extLst>
          </p:cNvPr>
          <p:cNvSpPr txBox="1"/>
          <p:nvPr/>
        </p:nvSpPr>
        <p:spPr>
          <a:xfrm>
            <a:off x="6208554" y="1031842"/>
            <a:ext cx="641667" cy="276999"/>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p.2101/ L col/ para 1 </a:t>
            </a:r>
          </a:p>
        </p:txBody>
      </p:sp>
      <p:sp>
        <p:nvSpPr>
          <p:cNvPr id="7" name="TextBox 6">
            <a:extLst>
              <a:ext uri="{FF2B5EF4-FFF2-40B4-BE49-F238E27FC236}">
                <a16:creationId xmlns:a16="http://schemas.microsoft.com/office/drawing/2014/main" id="{44C9C20D-CCF5-404F-80E7-A62F23F967F1}"/>
              </a:ext>
            </a:extLst>
          </p:cNvPr>
          <p:cNvSpPr txBox="1"/>
          <p:nvPr/>
        </p:nvSpPr>
        <p:spPr>
          <a:xfrm>
            <a:off x="93187" y="1521417"/>
            <a:ext cx="641667" cy="477054"/>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TEs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9.3%: p.2101/L col/ para 1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cxnSp>
        <p:nvCxnSpPr>
          <p:cNvPr id="9" name="Straight Arrow Connector 8">
            <a:extLst>
              <a:ext uri="{FF2B5EF4-FFF2-40B4-BE49-F238E27FC236}">
                <a16:creationId xmlns:a16="http://schemas.microsoft.com/office/drawing/2014/main" id="{5DA013D1-BA8E-4304-9D5A-FA27CF92DAA3}"/>
              </a:ext>
            </a:extLst>
          </p:cNvPr>
          <p:cNvCxnSpPr>
            <a:cxnSpLocks/>
            <a:stCxn id="6" idx="1"/>
          </p:cNvCxnSpPr>
          <p:nvPr/>
        </p:nvCxnSpPr>
        <p:spPr>
          <a:xfrm flipH="1">
            <a:off x="5370513" y="1170342"/>
            <a:ext cx="838041" cy="82812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2DF3717-574B-4825-A3FC-50EE1A59D197}"/>
              </a:ext>
            </a:extLst>
          </p:cNvPr>
          <p:cNvCxnSpPr>
            <a:cxnSpLocks/>
          </p:cNvCxnSpPr>
          <p:nvPr/>
        </p:nvCxnSpPr>
        <p:spPr>
          <a:xfrm flipH="1" flipV="1">
            <a:off x="3884613" y="2733675"/>
            <a:ext cx="2073275" cy="9302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846268D9-627A-4220-8617-2561F61E2E1A}"/>
              </a:ext>
            </a:extLst>
          </p:cNvPr>
          <p:cNvSpPr txBox="1"/>
          <p:nvPr/>
        </p:nvSpPr>
        <p:spPr>
          <a:xfrm>
            <a:off x="58897" y="3022555"/>
            <a:ext cx="663734" cy="323165"/>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2101/ L col/ last para and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R col/ para 1 </a:t>
            </a:r>
          </a:p>
        </p:txBody>
      </p:sp>
      <p:sp>
        <p:nvSpPr>
          <p:cNvPr id="25" name="TextBox 24">
            <a:extLst>
              <a:ext uri="{FF2B5EF4-FFF2-40B4-BE49-F238E27FC236}">
                <a16:creationId xmlns:a16="http://schemas.microsoft.com/office/drawing/2014/main" id="{41ADAA41-5DDC-48EB-9262-36997B26CD86}"/>
              </a:ext>
            </a:extLst>
          </p:cNvPr>
          <p:cNvSpPr txBox="1"/>
          <p:nvPr/>
        </p:nvSpPr>
        <p:spPr>
          <a:xfrm>
            <a:off x="22066" y="3606801"/>
            <a:ext cx="1268572" cy="169277"/>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Note: p. 2099/ fig 1 </a:t>
            </a:r>
          </a:p>
        </p:txBody>
      </p:sp>
      <p:sp>
        <p:nvSpPr>
          <p:cNvPr id="26" name="TextBox 25">
            <a:extLst>
              <a:ext uri="{FF2B5EF4-FFF2-40B4-BE49-F238E27FC236}">
                <a16:creationId xmlns:a16="http://schemas.microsoft.com/office/drawing/2014/main" id="{8D83A889-506B-4680-ACED-8056C1C007F6}"/>
              </a:ext>
            </a:extLst>
          </p:cNvPr>
          <p:cNvSpPr txBox="1"/>
          <p:nvPr/>
        </p:nvSpPr>
        <p:spPr>
          <a:xfrm>
            <a:off x="1917541" y="3622676"/>
            <a:ext cx="1268572" cy="400110"/>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Foonote</a:t>
            </a: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a/c: p.2101/ L col/ para 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 b: p. 2101/ R col/ para 1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
        <p:nvSpPr>
          <p:cNvPr id="17" name="TextBox 16">
            <a:extLst>
              <a:ext uri="{FF2B5EF4-FFF2-40B4-BE49-F238E27FC236}">
                <a16:creationId xmlns:a16="http://schemas.microsoft.com/office/drawing/2014/main" id="{D2DD3C43-3A0F-4469-9028-0EC877407B34}"/>
              </a:ext>
            </a:extLst>
          </p:cNvPr>
          <p:cNvSpPr txBox="1"/>
          <p:nvPr/>
        </p:nvSpPr>
        <p:spPr>
          <a:xfrm>
            <a:off x="6194267" y="2884513"/>
            <a:ext cx="641667" cy="553998"/>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p.2101/ L col/ para 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10/99= 10.1% </a:t>
            </a:r>
          </a:p>
        </p:txBody>
      </p:sp>
      <p:cxnSp>
        <p:nvCxnSpPr>
          <p:cNvPr id="18" name="Straight Arrow Connector 17">
            <a:extLst>
              <a:ext uri="{FF2B5EF4-FFF2-40B4-BE49-F238E27FC236}">
                <a16:creationId xmlns:a16="http://schemas.microsoft.com/office/drawing/2014/main" id="{CFB9169D-074A-428F-B346-CB53ABCF14F7}"/>
              </a:ext>
            </a:extLst>
          </p:cNvPr>
          <p:cNvCxnSpPr>
            <a:cxnSpLocks/>
          </p:cNvCxnSpPr>
          <p:nvPr/>
        </p:nvCxnSpPr>
        <p:spPr>
          <a:xfrm flipV="1">
            <a:off x="710644" y="2668606"/>
            <a:ext cx="1841183" cy="43985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1DCA2D5-5216-4355-9BC0-3A6493C32A2C}"/>
              </a:ext>
            </a:extLst>
          </p:cNvPr>
          <p:cNvCxnSpPr>
            <a:cxnSpLocks/>
          </p:cNvCxnSpPr>
          <p:nvPr/>
        </p:nvCxnSpPr>
        <p:spPr>
          <a:xfrm flipH="1" flipV="1">
            <a:off x="5303679" y="2461277"/>
            <a:ext cx="865744" cy="53395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59AD5554-870E-4F5E-966E-DBB33E69F9FB}"/>
              </a:ext>
            </a:extLst>
          </p:cNvPr>
          <p:cNvCxnSpPr>
            <a:cxnSpLocks/>
          </p:cNvCxnSpPr>
          <p:nvPr/>
        </p:nvCxnSpPr>
        <p:spPr>
          <a:xfrm>
            <a:off x="734853" y="1684211"/>
            <a:ext cx="408147" cy="3142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37587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latin typeface="Arial" panose="020B0604020202020204" pitchFamily="34" charset="0"/>
                <a:cs typeface="Arial" panose="020B0604020202020204" pitchFamily="34" charset="0"/>
              </a:rPr>
              <a:t>Reference:</a:t>
            </a:r>
          </a:p>
          <a:p>
            <a:r>
              <a:rPr lang="en-US" sz="1100" dirty="0" err="1">
                <a:effectLst/>
                <a:latin typeface="Arial" panose="020B0604020202020204" pitchFamily="34" charset="0"/>
                <a:cs typeface="Arial" panose="020B0604020202020204" pitchFamily="34" charset="0"/>
              </a:rPr>
              <a:t>Demchuk</a:t>
            </a:r>
            <a:r>
              <a:rPr lang="en-US" sz="1100" dirty="0">
                <a:effectLst/>
                <a:latin typeface="Arial" panose="020B0604020202020204" pitchFamily="34" charset="0"/>
                <a:cs typeface="Arial" panose="020B0604020202020204" pitchFamily="34" charset="0"/>
              </a:rPr>
              <a:t> AM, Yue P, </a:t>
            </a:r>
            <a:r>
              <a:rPr lang="en-US" sz="1100" dirty="0" err="1">
                <a:effectLst/>
                <a:latin typeface="Arial" panose="020B0604020202020204" pitchFamily="34" charset="0"/>
                <a:cs typeface="Arial" panose="020B0604020202020204" pitchFamily="34" charset="0"/>
              </a:rPr>
              <a:t>Zotova</a:t>
            </a:r>
            <a:r>
              <a:rPr lang="en-US" sz="1100" dirty="0">
                <a:effectLst/>
                <a:latin typeface="Arial" panose="020B0604020202020204" pitchFamily="34" charset="0"/>
                <a:cs typeface="Arial" panose="020B0604020202020204" pitchFamily="34" charset="0"/>
              </a:rPr>
              <a:t> E, et al. Hemostatic efficacy and anti-FXa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reversal with andexanet alfa in intracranial hemorrhage: ANNEXA-4 </a:t>
            </a:r>
            <a:r>
              <a:rPr lang="en-US" sz="1100" dirty="0" err="1">
                <a:effectLst/>
                <a:latin typeface="Arial" panose="020B0604020202020204" pitchFamily="34" charset="0"/>
                <a:cs typeface="Arial" panose="020B0604020202020204" pitchFamily="34" charset="0"/>
              </a:rPr>
              <a:t>substudy</a:t>
            </a:r>
            <a:r>
              <a:rPr lang="en-US" sz="1100" dirty="0">
                <a:effectLst/>
                <a:latin typeface="Arial" panose="020B0604020202020204" pitchFamily="34" charset="0"/>
                <a:cs typeface="Arial" panose="020B0604020202020204" pitchFamily="34" charset="0"/>
              </a:rPr>
              <a:t>. </a:t>
            </a:r>
            <a:r>
              <a:rPr lang="en-US" sz="1100" i="1" dirty="0">
                <a:solidFill>
                  <a:srgbClr val="212121"/>
                </a:solidFill>
                <a:effectLst/>
                <a:latin typeface="Arial" panose="020B0604020202020204" pitchFamily="34" charset="0"/>
                <a:cs typeface="Arial" panose="020B0604020202020204" pitchFamily="34" charset="0"/>
              </a:rPr>
              <a:t>Stroke</a:t>
            </a:r>
            <a:r>
              <a:rPr lang="en-US" sz="1100" dirty="0">
                <a:effectLst/>
                <a:latin typeface="Arial" panose="020B0604020202020204" pitchFamily="34" charset="0"/>
                <a:cs typeface="Arial" panose="020B0604020202020204" pitchFamily="34" charset="0"/>
              </a:rPr>
              <a:t>. 2021;52(6):2096-2105.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08B43B-2A7E-4B68-97D4-68B3AA105FA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B9E0F613-7E55-4F4C-AADB-425FB845985D}"/>
              </a:ext>
            </a:extLst>
          </p:cNvPr>
          <p:cNvSpPr txBox="1"/>
          <p:nvPr/>
        </p:nvSpPr>
        <p:spPr>
          <a:xfrm>
            <a:off x="0" y="3025790"/>
            <a:ext cx="1059180" cy="830997"/>
          </a:xfrm>
          <a:prstGeom prst="rect">
            <a:avLst/>
          </a:prstGeom>
          <a:noFill/>
          <a:ln>
            <a:solidFill>
              <a:srgbClr val="FF0000"/>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Baseline: table 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12 hours spontaneous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2100/ L col/ para 3 </a:t>
            </a:r>
          </a:p>
        </p:txBody>
      </p:sp>
      <p:sp>
        <p:nvSpPr>
          <p:cNvPr id="7" name="TextBox 6">
            <a:extLst>
              <a:ext uri="{FF2B5EF4-FFF2-40B4-BE49-F238E27FC236}">
                <a16:creationId xmlns:a16="http://schemas.microsoft.com/office/drawing/2014/main" id="{29022AAA-522E-4A5A-8648-0E222A0DC11E}"/>
              </a:ext>
            </a:extLst>
          </p:cNvPr>
          <p:cNvSpPr txBox="1"/>
          <p:nvPr/>
        </p:nvSpPr>
        <p:spPr>
          <a:xfrm>
            <a:off x="5642610" y="2583437"/>
            <a:ext cx="1059180" cy="707886"/>
          </a:xfrm>
          <a:prstGeom prst="rect">
            <a:avLst/>
          </a:prstGeom>
          <a:noFill/>
          <a:ln>
            <a:solidFill>
              <a:srgbClr val="FF0000"/>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Baseline: table 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12 hours traumatic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2100/ R col/ para 3 </a:t>
            </a:r>
          </a:p>
        </p:txBody>
      </p:sp>
      <p:sp>
        <p:nvSpPr>
          <p:cNvPr id="8" name="TextBox 7">
            <a:extLst>
              <a:ext uri="{FF2B5EF4-FFF2-40B4-BE49-F238E27FC236}">
                <a16:creationId xmlns:a16="http://schemas.microsoft.com/office/drawing/2014/main" id="{E3910717-1C61-4B98-AD6D-B2AEFD5066C1}"/>
              </a:ext>
            </a:extLst>
          </p:cNvPr>
          <p:cNvSpPr txBox="1"/>
          <p:nvPr/>
        </p:nvSpPr>
        <p:spPr>
          <a:xfrm>
            <a:off x="3212782" y="4283720"/>
            <a:ext cx="2959418" cy="215444"/>
          </a:xfrm>
          <a:prstGeom prst="rect">
            <a:avLst/>
          </a:prstGeom>
          <a:noFill/>
          <a:ln>
            <a:solidFill>
              <a:srgbClr val="FF0000"/>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 a/b: p.2100/table 1 footnote </a:t>
            </a:r>
          </a:p>
        </p:txBody>
      </p:sp>
    </p:spTree>
    <p:extLst>
      <p:ext uri="{BB962C8B-B14F-4D97-AF65-F5344CB8AC3E}">
        <p14:creationId xmlns:p14="http://schemas.microsoft.com/office/powerpoint/2010/main" val="32632467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1" dirty="0">
                <a:latin typeface="Arial" panose="020B0604020202020204" pitchFamily="34" charset="0"/>
                <a:cs typeface="Arial" panose="020B0604020202020204" pitchFamily="34" charset="0"/>
              </a:rPr>
              <a:t>Notes for Presenter:  </a:t>
            </a:r>
            <a:r>
              <a:rPr lang="en-US" sz="1100" kern="1200" dirty="0">
                <a:solidFill>
                  <a:schemeClr val="tx1"/>
                </a:solidFill>
                <a:latin typeface="Arial" panose="020B0604020202020204" pitchFamily="34" charset="0"/>
                <a:cs typeface="Arial" panose="020B0604020202020204" pitchFamily="34" charset="0"/>
              </a:rPr>
              <a:t>Click on the circular icon at the top right hand of this slide to go to the table of contents slide.</a:t>
            </a:r>
          </a:p>
          <a:p>
            <a:endParaRPr lang="en-US" sz="1100" b="1"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Talking Points:</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latin typeface="Arial" panose="020B0604020202020204" pitchFamily="34" charset="0"/>
                <a:cs typeface="Arial" panose="020B0604020202020204" pitchFamily="34" charset="0"/>
              </a:rPr>
              <a:t>Hematoma volume expansion was apparent in 75 of 91 evaluable patients who presented with a single-compartment intracerebral/IVH. </a:t>
            </a:r>
          </a:p>
          <a:p>
            <a:pPr marL="228600" indent="-228600">
              <a:buFont typeface="Arial" panose="020B0604020202020204" pitchFamily="34" charset="0"/>
              <a:buChar char="•"/>
            </a:pPr>
            <a:r>
              <a:rPr lang="en-US" sz="1100" dirty="0">
                <a:latin typeface="Arial" panose="020B0604020202020204" pitchFamily="34" charset="0"/>
                <a:cs typeface="Arial" panose="020B0604020202020204" pitchFamily="34" charset="0"/>
              </a:rPr>
              <a:t>A total of 73 of 75 patients with hematoma volume expansion maintained this status at the 12-hour scan, suggesting durability of hemostasis despite the completion of andexanet alfa before full clearance of the FXa inhibitor.</a:t>
            </a:r>
          </a:p>
          <a:p>
            <a:pPr marL="228600" indent="-228600">
              <a:buFont typeface="Arial" panose="020B0604020202020204" pitchFamily="34" charset="0"/>
              <a:buChar char="•"/>
            </a:pPr>
            <a:endParaRPr lang="en-US" sz="900" dirty="0"/>
          </a:p>
          <a:p>
            <a:r>
              <a:rPr lang="en-US" sz="1100" b="1" dirty="0">
                <a:latin typeface="Arial" panose="020B0604020202020204" pitchFamily="34" charset="0"/>
                <a:cs typeface="Arial" panose="020B0604020202020204" pitchFamily="34" charset="0"/>
              </a:rPr>
              <a:t>Reference:</a:t>
            </a:r>
          </a:p>
          <a:p>
            <a:r>
              <a:rPr lang="en-US" sz="1100" dirty="0" err="1">
                <a:effectLst/>
                <a:latin typeface="Arial" panose="020B0604020202020204" pitchFamily="34" charset="0"/>
                <a:cs typeface="Arial" panose="020B0604020202020204" pitchFamily="34" charset="0"/>
              </a:rPr>
              <a:t>Demchuk</a:t>
            </a:r>
            <a:r>
              <a:rPr lang="en-US" sz="1100" dirty="0">
                <a:effectLst/>
                <a:latin typeface="Arial" panose="020B0604020202020204" pitchFamily="34" charset="0"/>
                <a:cs typeface="Arial" panose="020B0604020202020204" pitchFamily="34" charset="0"/>
              </a:rPr>
              <a:t> AM, Yue P, </a:t>
            </a:r>
            <a:r>
              <a:rPr lang="en-US" sz="1100" dirty="0" err="1">
                <a:effectLst/>
                <a:latin typeface="Arial" panose="020B0604020202020204" pitchFamily="34" charset="0"/>
                <a:cs typeface="Arial" panose="020B0604020202020204" pitchFamily="34" charset="0"/>
              </a:rPr>
              <a:t>Zotova</a:t>
            </a:r>
            <a:r>
              <a:rPr lang="en-US" sz="1100" dirty="0">
                <a:effectLst/>
                <a:latin typeface="Arial" panose="020B0604020202020204" pitchFamily="34" charset="0"/>
                <a:cs typeface="Arial" panose="020B0604020202020204" pitchFamily="34" charset="0"/>
              </a:rPr>
              <a:t> E, et al. Hemostatic efficacy and anti-FXa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reversal with andexanet alfa in intracranial hemorrhage: ANNEXA-4 </a:t>
            </a:r>
            <a:r>
              <a:rPr lang="en-US" sz="1100" dirty="0" err="1">
                <a:effectLst/>
                <a:latin typeface="Arial" panose="020B0604020202020204" pitchFamily="34" charset="0"/>
                <a:cs typeface="Arial" panose="020B0604020202020204" pitchFamily="34" charset="0"/>
              </a:rPr>
              <a:t>substudy</a:t>
            </a:r>
            <a:r>
              <a:rPr lang="en-US" sz="1100" dirty="0">
                <a:effectLst/>
                <a:latin typeface="Arial" panose="020B0604020202020204" pitchFamily="34" charset="0"/>
                <a:cs typeface="Arial" panose="020B0604020202020204" pitchFamily="34" charset="0"/>
              </a:rPr>
              <a:t>. </a:t>
            </a:r>
            <a:r>
              <a:rPr lang="en-US" sz="1100" i="1" dirty="0">
                <a:solidFill>
                  <a:srgbClr val="212121"/>
                </a:solidFill>
                <a:effectLst/>
                <a:latin typeface="Arial" panose="020B0604020202020204" pitchFamily="34" charset="0"/>
                <a:cs typeface="Arial" panose="020B0604020202020204" pitchFamily="34" charset="0"/>
              </a:rPr>
              <a:t>Stroke</a:t>
            </a:r>
            <a:r>
              <a:rPr lang="en-US" sz="1100" dirty="0">
                <a:effectLst/>
                <a:latin typeface="Arial" panose="020B0604020202020204" pitchFamily="34" charset="0"/>
                <a:cs typeface="Arial" panose="020B0604020202020204" pitchFamily="34" charset="0"/>
              </a:rPr>
              <a:t>. 2021;52(6):2096-2105. </a:t>
            </a:r>
          </a:p>
          <a:p>
            <a:endParaRPr lang="en-US" sz="11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F7CB5CC7-695A-452D-85D9-DFDEE10B5ADF}"/>
              </a:ext>
            </a:extLst>
          </p:cNvPr>
          <p:cNvSpPr txBox="1"/>
          <p:nvPr/>
        </p:nvSpPr>
        <p:spPr>
          <a:xfrm>
            <a:off x="4541921" y="510447"/>
            <a:ext cx="559468" cy="461665"/>
          </a:xfrm>
          <a:prstGeom prst="rect">
            <a:avLst/>
          </a:prstGeom>
          <a:noFill/>
          <a:ln>
            <a:solidFill>
              <a:srgbClr val="FF0000"/>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2100/ L col/ para 1 </a:t>
            </a:r>
          </a:p>
        </p:txBody>
      </p:sp>
    </p:spTree>
    <p:extLst>
      <p:ext uri="{BB962C8B-B14F-4D97-AF65-F5344CB8AC3E}">
        <p14:creationId xmlns:p14="http://schemas.microsoft.com/office/powerpoint/2010/main" val="142056622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00881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latin typeface="Arial" panose="020B0604020202020204" pitchFamily="34" charset="0"/>
                <a:cs typeface="Arial" panose="020B0604020202020204" pitchFamily="34" charset="0"/>
              </a:rPr>
              <a:t>References:</a:t>
            </a:r>
          </a:p>
          <a:p>
            <a:pPr marL="228600" indent="-228600">
              <a:buAutoNum type="arabicPeriod"/>
            </a:pPr>
            <a:r>
              <a:rPr lang="en-US" sz="1100" dirty="0">
                <a:effectLst/>
                <a:latin typeface="Arial" panose="020B0604020202020204" pitchFamily="34" charset="0"/>
                <a:ea typeface="Calibri" panose="020F0502020204030204" pitchFamily="34" charset="0"/>
                <a:cs typeface="Arial" panose="020B0604020202020204" pitchFamily="34" charset="0"/>
              </a:rPr>
              <a:t>Siegal D, Beyer-</a:t>
            </a:r>
            <a:r>
              <a:rPr lang="en-US" sz="1100" dirty="0" err="1">
                <a:effectLst/>
                <a:latin typeface="Arial" panose="020B0604020202020204" pitchFamily="34" charset="0"/>
                <a:ea typeface="Calibri" panose="020F0502020204030204" pitchFamily="34" charset="0"/>
                <a:cs typeface="Arial" panose="020B0604020202020204" pitchFamily="34" charset="0"/>
              </a:rPr>
              <a:t>Westendorf</a:t>
            </a:r>
            <a:r>
              <a:rPr lang="en-US" sz="1100" dirty="0">
                <a:effectLst/>
                <a:latin typeface="Arial" panose="020B0604020202020204" pitchFamily="34" charset="0"/>
                <a:ea typeface="Calibri" panose="020F0502020204030204" pitchFamily="34" charset="0"/>
                <a:cs typeface="Arial" panose="020B0604020202020204" pitchFamily="34" charset="0"/>
              </a:rPr>
              <a:t> J, Yue P, et al. The efficacy and safety of andexanet alfa in patients with acute gastrointestinal bleeding while taking factor </a:t>
            </a:r>
            <a:r>
              <a:rPr lang="en-US" sz="1100" dirty="0" err="1">
                <a:effectLst/>
                <a:latin typeface="Arial" panose="020B0604020202020204" pitchFamily="34" charset="0"/>
                <a:ea typeface="Calibri" panose="020F0502020204030204" pitchFamily="34" charset="0"/>
                <a:cs typeface="Arial" panose="020B0604020202020204" pitchFamily="34" charset="0"/>
              </a:rPr>
              <a:t>Xa</a:t>
            </a:r>
            <a:r>
              <a:rPr lang="en-US" sz="1100" dirty="0">
                <a:effectLst/>
                <a:latin typeface="Arial" panose="020B0604020202020204" pitchFamily="34" charset="0"/>
                <a:ea typeface="Calibri" panose="020F0502020204030204" pitchFamily="34" charset="0"/>
                <a:cs typeface="Arial" panose="020B0604020202020204" pitchFamily="34" charset="0"/>
              </a:rPr>
              <a:t> inhibitors: an ANNEXA-4 sub-analysis. </a:t>
            </a:r>
            <a:r>
              <a:rPr lang="en-US" sz="1100" i="1" dirty="0">
                <a:effectLst/>
                <a:latin typeface="Arial" panose="020B0604020202020204" pitchFamily="34" charset="0"/>
                <a:ea typeface="Calibri" panose="020F0502020204030204" pitchFamily="34" charset="0"/>
                <a:cs typeface="Arial" panose="020B0604020202020204" pitchFamily="34" charset="0"/>
              </a:rPr>
              <a:t>Am J Gastroenterol</a:t>
            </a:r>
            <a:r>
              <a:rPr lang="en-US" sz="1100" dirty="0">
                <a:effectLst/>
                <a:latin typeface="Arial" panose="020B0604020202020204" pitchFamily="34" charset="0"/>
                <a:ea typeface="Calibri" panose="020F0502020204030204" pitchFamily="34" charset="0"/>
                <a:cs typeface="Arial" panose="020B0604020202020204" pitchFamily="34" charset="0"/>
              </a:rPr>
              <a:t>. 2019;114:S332-S333. Abs 579. </a:t>
            </a:r>
            <a:r>
              <a:rPr lang="pt-BR" sz="1100" b="0" i="0" dirty="0" err="1">
                <a:effectLst/>
                <a:latin typeface="Arial" panose="020B0604020202020204" pitchFamily="34" charset="0"/>
                <a:cs typeface="Arial" panose="020B0604020202020204" pitchFamily="34" charset="0"/>
              </a:rPr>
              <a:t>doi</a:t>
            </a:r>
            <a:r>
              <a:rPr lang="pt-BR" sz="1100" b="0" i="0" dirty="0">
                <a:effectLst/>
                <a:latin typeface="Arial" panose="020B0604020202020204" pitchFamily="34" charset="0"/>
                <a:cs typeface="Arial" panose="020B0604020202020204" pitchFamily="34" charset="0"/>
              </a:rPr>
              <a:t>: 10.14309/01.ajg.0000591848.50785.d5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100" dirty="0">
                <a:effectLst/>
                <a:latin typeface="Arial" panose="020B0604020202020204" pitchFamily="34" charset="0"/>
                <a:cs typeface="Arial" panose="020B0604020202020204" pitchFamily="34" charset="0"/>
              </a:rPr>
              <a:t>Connolly SJ, Crowther M, </a:t>
            </a:r>
            <a:r>
              <a:rPr lang="en-US" sz="1100" dirty="0" err="1">
                <a:effectLst/>
                <a:latin typeface="Arial" panose="020B0604020202020204" pitchFamily="34" charset="0"/>
                <a:cs typeface="Arial" panose="020B0604020202020204" pitchFamily="34" charset="0"/>
              </a:rPr>
              <a:t>Eikelboom</a:t>
            </a:r>
            <a:r>
              <a:rPr lang="en-US" sz="1100" dirty="0">
                <a:effectLst/>
                <a:latin typeface="Arial" panose="020B0604020202020204" pitchFamily="34" charset="0"/>
                <a:cs typeface="Arial" panose="020B0604020202020204" pitchFamily="34" charset="0"/>
              </a:rPr>
              <a:t> JW, et al. Full study report of andexanet alfa for bleeding associated with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inhibitors. </a:t>
            </a:r>
            <a:r>
              <a:rPr lang="en-US" sz="1100" i="1" dirty="0">
                <a:solidFill>
                  <a:srgbClr val="212121"/>
                </a:solidFill>
                <a:effectLst/>
                <a:latin typeface="Arial" panose="020B0604020202020204" pitchFamily="34" charset="0"/>
                <a:cs typeface="Arial" panose="020B0604020202020204" pitchFamily="34" charset="0"/>
              </a:rPr>
              <a:t>N </a:t>
            </a:r>
            <a:r>
              <a:rPr lang="en-US" sz="1100" i="1" dirty="0" err="1">
                <a:solidFill>
                  <a:srgbClr val="212121"/>
                </a:solidFill>
                <a:effectLst/>
                <a:latin typeface="Arial" panose="020B0604020202020204" pitchFamily="34" charset="0"/>
                <a:cs typeface="Arial" panose="020B0604020202020204" pitchFamily="34" charset="0"/>
              </a:rPr>
              <a:t>Engl</a:t>
            </a:r>
            <a:r>
              <a:rPr lang="en-US" sz="1100" i="1" dirty="0">
                <a:solidFill>
                  <a:srgbClr val="212121"/>
                </a:solidFill>
                <a:effectLst/>
                <a:latin typeface="Arial" panose="020B0604020202020204" pitchFamily="34" charset="0"/>
                <a:cs typeface="Arial" panose="020B0604020202020204" pitchFamily="34" charset="0"/>
              </a:rPr>
              <a:t> J Med</a:t>
            </a:r>
            <a:r>
              <a:rPr lang="en-US" sz="1100" dirty="0">
                <a:effectLst/>
                <a:latin typeface="Arial" panose="020B0604020202020204" pitchFamily="34" charset="0"/>
                <a:cs typeface="Arial" panose="020B0604020202020204" pitchFamily="34" charset="0"/>
              </a:rPr>
              <a:t>. 2019;380(14):1326-1335. </a:t>
            </a:r>
          </a:p>
          <a:p>
            <a:pPr marL="228600" indent="-228600">
              <a:buAutoNum type="arabicPeriod"/>
            </a:pPr>
            <a:endParaRPr lang="en-IN" sz="1100" dirty="0">
              <a:latin typeface="Arial" panose="020B0604020202020204" pitchFamily="34" charset="0"/>
              <a:cs typeface="Arial" panose="020B0604020202020204" pitchFamily="34" charset="0"/>
            </a:endParaRPr>
          </a:p>
          <a:p>
            <a:endParaRPr lang="en-IN" sz="11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D255C072-BF99-4DEC-B48B-15389F7AFD17}"/>
              </a:ext>
            </a:extLst>
          </p:cNvPr>
          <p:cNvSpPr txBox="1"/>
          <p:nvPr/>
        </p:nvSpPr>
        <p:spPr>
          <a:xfrm>
            <a:off x="4601846" y="716255"/>
            <a:ext cx="641667" cy="169277"/>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S332/</a:t>
            </a:r>
            <a:r>
              <a:rPr kumimoji="0" lang="en-US" sz="500" b="0"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Rcol</a:t>
            </a: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281796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058863"/>
            <a:ext cx="5486400" cy="3086100"/>
          </a:xfrm>
        </p:spPr>
      </p:sp>
      <p:sp>
        <p:nvSpPr>
          <p:cNvPr id="3" name="Notes Placeholder 2"/>
          <p:cNvSpPr>
            <a:spLocks noGrp="1"/>
          </p:cNvSpPr>
          <p:nvPr>
            <p:ph type="body" idx="1"/>
          </p:nvPr>
        </p:nvSpPr>
        <p:spPr>
          <a:xfrm>
            <a:off x="612775" y="4758968"/>
            <a:ext cx="5486400" cy="3600450"/>
          </a:xfrm>
        </p:spPr>
        <p:txBody>
          <a:bodyPr/>
          <a:lstStyle/>
          <a:p>
            <a:pPr>
              <a:lnSpc>
                <a:spcPct val="107000"/>
              </a:lnSpc>
            </a:pPr>
            <a:r>
              <a:rPr lang="en-GB" sz="1100" b="1" dirty="0">
                <a:effectLst/>
                <a:latin typeface="Arial" panose="020B0604020202020204" pitchFamily="34" charset="0"/>
                <a:ea typeface="Calibri" panose="020F0502020204030204" pitchFamily="34" charset="0"/>
                <a:cs typeface="Arial" panose="020B0604020202020204" pitchFamily="34" charset="0"/>
              </a:rPr>
              <a:t>References:</a:t>
            </a:r>
            <a:br>
              <a:rPr lang="en-GB" sz="1100" dirty="0">
                <a:effectLst/>
                <a:latin typeface="Arial" panose="020B0604020202020204" pitchFamily="34" charset="0"/>
                <a:ea typeface="Calibri" panose="020F0502020204030204" pitchFamily="34" charset="0"/>
                <a:cs typeface="Arial" panose="020B0604020202020204" pitchFamily="34" charset="0"/>
              </a:rPr>
            </a:br>
            <a:r>
              <a:rPr lang="en-GB" sz="1100" dirty="0">
                <a:effectLst/>
                <a:latin typeface="Arial" panose="020B0604020202020204" pitchFamily="34" charset="0"/>
                <a:ea typeface="Calibri" panose="020F0502020204030204" pitchFamily="34" charset="0"/>
                <a:cs typeface="Arial" panose="020B0604020202020204" pitchFamily="34" charset="0"/>
              </a:rPr>
              <a:t>1. </a:t>
            </a:r>
            <a:r>
              <a:rPr lang="en-GB" sz="1100" dirty="0">
                <a:solidFill>
                  <a:srgbClr val="212121"/>
                </a:solidFill>
                <a:effectLst/>
                <a:latin typeface="Arial" panose="020B0604020202020204" pitchFamily="34" charset="0"/>
                <a:ea typeface="Calibri" panose="020F0502020204030204" pitchFamily="34" charset="0"/>
                <a:cs typeface="Arial" panose="020B0604020202020204" pitchFamily="34" charset="0"/>
              </a:rPr>
              <a:t>Patel MR, Mahaffey KW, Garg J, et al. Rivaroxaban versus warfarin in nonvalvular atrial fibrillation. </a:t>
            </a:r>
            <a:r>
              <a:rPr lang="en-GB" sz="1100" i="1" dirty="0">
                <a:effectLst/>
                <a:latin typeface="Arial" panose="020B0604020202020204" pitchFamily="34" charset="0"/>
                <a:ea typeface="Calibri" panose="020F0502020204030204" pitchFamily="34" charset="0"/>
                <a:cs typeface="Arial" panose="020B0604020202020204" pitchFamily="34" charset="0"/>
              </a:rPr>
              <a:t>N </a:t>
            </a:r>
            <a:r>
              <a:rPr lang="en-GB" sz="1100" i="1" dirty="0" err="1">
                <a:effectLst/>
                <a:latin typeface="Arial" panose="020B0604020202020204" pitchFamily="34" charset="0"/>
                <a:ea typeface="Calibri" panose="020F0502020204030204" pitchFamily="34" charset="0"/>
                <a:cs typeface="Arial" panose="020B0604020202020204" pitchFamily="34" charset="0"/>
              </a:rPr>
              <a:t>Engl</a:t>
            </a:r>
            <a:r>
              <a:rPr lang="en-GB" sz="1100" i="1" dirty="0">
                <a:effectLst/>
                <a:latin typeface="Arial" panose="020B0604020202020204" pitchFamily="34" charset="0"/>
                <a:ea typeface="Calibri" panose="020F0502020204030204" pitchFamily="34" charset="0"/>
                <a:cs typeface="Arial" panose="020B0604020202020204" pitchFamily="34" charset="0"/>
              </a:rPr>
              <a:t> J Med</a:t>
            </a:r>
            <a:r>
              <a:rPr lang="en-GB" sz="1100" dirty="0">
                <a:effectLst/>
                <a:latin typeface="Arial" panose="020B0604020202020204" pitchFamily="34" charset="0"/>
                <a:ea typeface="Calibri" panose="020F0502020204030204" pitchFamily="34" charset="0"/>
                <a:cs typeface="Arial" panose="020B0604020202020204" pitchFamily="34" charset="0"/>
              </a:rPr>
              <a:t>. 2011;365(10):883-891. </a:t>
            </a:r>
            <a:br>
              <a:rPr lang="en-GB" sz="1100" dirty="0">
                <a:effectLst/>
                <a:latin typeface="Arial" panose="020B0604020202020204" pitchFamily="34" charset="0"/>
                <a:ea typeface="Calibri" panose="020F0502020204030204" pitchFamily="34" charset="0"/>
                <a:cs typeface="Arial" panose="020B0604020202020204" pitchFamily="34" charset="0"/>
              </a:rPr>
            </a:br>
            <a:r>
              <a:rPr lang="en-GB" sz="1100" dirty="0">
                <a:effectLst/>
                <a:latin typeface="Arial" panose="020B0604020202020204" pitchFamily="34" charset="0"/>
                <a:ea typeface="Calibri" panose="020F0502020204030204" pitchFamily="34" charset="0"/>
                <a:cs typeface="Arial" panose="020B0604020202020204" pitchFamily="34" charset="0"/>
              </a:rPr>
              <a:t>2. Granger CB, Alexander JH, McMurray JJ, et al. Apixaban versus warfarin in patients with atrial fibrillation. </a:t>
            </a:r>
            <a:r>
              <a:rPr lang="en-GB" sz="1100" i="1" dirty="0">
                <a:effectLst/>
                <a:latin typeface="Arial" panose="020B0604020202020204" pitchFamily="34" charset="0"/>
                <a:ea typeface="Calibri" panose="020F0502020204030204" pitchFamily="34" charset="0"/>
                <a:cs typeface="Arial" panose="020B0604020202020204" pitchFamily="34" charset="0"/>
              </a:rPr>
              <a:t>N </a:t>
            </a:r>
            <a:r>
              <a:rPr lang="en-GB" sz="1100" i="1" dirty="0" err="1">
                <a:effectLst/>
                <a:latin typeface="Arial" panose="020B0604020202020204" pitchFamily="34" charset="0"/>
                <a:ea typeface="Calibri" panose="020F0502020204030204" pitchFamily="34" charset="0"/>
                <a:cs typeface="Arial" panose="020B0604020202020204" pitchFamily="34" charset="0"/>
              </a:rPr>
              <a:t>Engl</a:t>
            </a:r>
            <a:r>
              <a:rPr lang="en-GB" sz="1100" i="1" dirty="0">
                <a:effectLst/>
                <a:latin typeface="Arial" panose="020B0604020202020204" pitchFamily="34" charset="0"/>
                <a:ea typeface="Calibri" panose="020F0502020204030204" pitchFamily="34" charset="0"/>
                <a:cs typeface="Arial" panose="020B0604020202020204" pitchFamily="34" charset="0"/>
              </a:rPr>
              <a:t> J Med</a:t>
            </a:r>
            <a:r>
              <a:rPr lang="en-GB" sz="1100" dirty="0">
                <a:effectLst/>
                <a:latin typeface="Arial" panose="020B0604020202020204" pitchFamily="34" charset="0"/>
                <a:ea typeface="Calibri" panose="020F0502020204030204" pitchFamily="34" charset="0"/>
                <a:cs typeface="Arial" panose="020B0604020202020204" pitchFamily="34" charset="0"/>
              </a:rPr>
              <a:t>. 2011;365(11):981-992. </a:t>
            </a:r>
            <a:br>
              <a:rPr lang="en-GB" sz="1100" dirty="0">
                <a:effectLst/>
                <a:latin typeface="Arial" panose="020B0604020202020204" pitchFamily="34" charset="0"/>
                <a:ea typeface="Calibri" panose="020F0502020204030204" pitchFamily="34" charset="0"/>
                <a:cs typeface="Arial" panose="020B0604020202020204" pitchFamily="34" charset="0"/>
              </a:rPr>
            </a:br>
            <a:r>
              <a:rPr lang="en-GB" sz="1100" dirty="0">
                <a:effectLst/>
                <a:latin typeface="Arial" panose="020B0604020202020204" pitchFamily="34" charset="0"/>
                <a:ea typeface="Calibri" panose="020F0502020204030204" pitchFamily="34" charset="0"/>
                <a:cs typeface="Arial" panose="020B0604020202020204" pitchFamily="34" charset="0"/>
              </a:rPr>
              <a:t>3. </a:t>
            </a:r>
            <a:r>
              <a:rPr lang="en-GB" sz="1100" dirty="0" err="1">
                <a:effectLst/>
                <a:latin typeface="Arial" panose="020B0604020202020204" pitchFamily="34" charset="0"/>
                <a:ea typeface="Calibri" panose="020F0502020204030204" pitchFamily="34" charset="0"/>
                <a:cs typeface="Arial" panose="020B0604020202020204" pitchFamily="34" charset="0"/>
              </a:rPr>
              <a:t>Deitelzweig</a:t>
            </a:r>
            <a:r>
              <a:rPr lang="en-GB" sz="1100" dirty="0">
                <a:effectLst/>
                <a:latin typeface="Arial" panose="020B0604020202020204" pitchFamily="34" charset="0"/>
                <a:ea typeface="Calibri" panose="020F0502020204030204" pitchFamily="34" charset="0"/>
                <a:cs typeface="Arial" panose="020B0604020202020204" pitchFamily="34" charset="0"/>
              </a:rPr>
              <a:t> S, Neuman WR, </a:t>
            </a:r>
            <a:r>
              <a:rPr lang="en-GB" sz="1100" dirty="0" err="1">
                <a:effectLst/>
                <a:latin typeface="Arial" panose="020B0604020202020204" pitchFamily="34" charset="0"/>
                <a:ea typeface="Calibri" panose="020F0502020204030204" pitchFamily="34" charset="0"/>
                <a:cs typeface="Arial" panose="020B0604020202020204" pitchFamily="34" charset="0"/>
              </a:rPr>
              <a:t>Lingohr</a:t>
            </a:r>
            <a:r>
              <a:rPr lang="en-GB" sz="1100" dirty="0">
                <a:effectLst/>
                <a:latin typeface="Arial" panose="020B0604020202020204" pitchFamily="34" charset="0"/>
                <a:ea typeface="Calibri" panose="020F0502020204030204" pitchFamily="34" charset="0"/>
                <a:cs typeface="Arial" panose="020B0604020202020204" pitchFamily="34" charset="0"/>
              </a:rPr>
              <a:t>-Smith M, et al. Incremental economic burden associated with major bleeding among atrial fibrillation patients treated with factor </a:t>
            </a:r>
            <a:r>
              <a:rPr lang="en-GB" sz="1100" dirty="0" err="1">
                <a:effectLst/>
                <a:latin typeface="Arial" panose="020B0604020202020204" pitchFamily="34" charset="0"/>
                <a:ea typeface="Calibri" panose="020F0502020204030204" pitchFamily="34" charset="0"/>
                <a:cs typeface="Arial" panose="020B0604020202020204" pitchFamily="34" charset="0"/>
              </a:rPr>
              <a:t>Xa</a:t>
            </a:r>
            <a:r>
              <a:rPr lang="en-GB" sz="1100" dirty="0">
                <a:effectLst/>
                <a:latin typeface="Arial" panose="020B0604020202020204" pitchFamily="34" charset="0"/>
                <a:ea typeface="Calibri" panose="020F0502020204030204" pitchFamily="34" charset="0"/>
                <a:cs typeface="Arial" panose="020B0604020202020204" pitchFamily="34" charset="0"/>
              </a:rPr>
              <a:t> inhibitors. </a:t>
            </a:r>
            <a:r>
              <a:rPr lang="en-GB" sz="1100" i="1" dirty="0">
                <a:effectLst/>
                <a:latin typeface="Arial" panose="020B0604020202020204" pitchFamily="34" charset="0"/>
                <a:ea typeface="Calibri" panose="020F0502020204030204" pitchFamily="34" charset="0"/>
                <a:cs typeface="Arial" panose="020B0604020202020204" pitchFamily="34" charset="0"/>
              </a:rPr>
              <a:t>J Med Econ</a:t>
            </a:r>
            <a:r>
              <a:rPr lang="en-GB" sz="1100" dirty="0">
                <a:effectLst/>
                <a:latin typeface="Arial" panose="020B0604020202020204" pitchFamily="34" charset="0"/>
                <a:ea typeface="Calibri" panose="020F0502020204030204" pitchFamily="34" charset="0"/>
                <a:cs typeface="Arial" panose="020B0604020202020204" pitchFamily="34" charset="0"/>
              </a:rPr>
              <a:t>. 2017;20(12):1217-1223. </a:t>
            </a:r>
          </a:p>
          <a:p>
            <a:pPr>
              <a:lnSpc>
                <a:spcPct val="107000"/>
              </a:lnSpc>
            </a:pPr>
            <a:r>
              <a:rPr lang="en-GB" sz="1100" dirty="0">
                <a:effectLst/>
                <a:latin typeface="Arial" panose="020B0604020202020204" pitchFamily="34" charset="0"/>
                <a:ea typeface="Calibri" panose="020F0502020204030204" pitchFamily="34" charset="0"/>
                <a:cs typeface="Arial" panose="020B0604020202020204" pitchFamily="34" charset="0"/>
              </a:rPr>
              <a:t>4. </a:t>
            </a:r>
            <a:r>
              <a:rPr lang="en-US" sz="1100" b="0" i="0" dirty="0" err="1">
                <a:effectLst/>
                <a:latin typeface="Arial" panose="020B0604020202020204" pitchFamily="34" charset="0"/>
                <a:cs typeface="Arial" panose="020B0604020202020204" pitchFamily="34" charset="0"/>
              </a:rPr>
              <a:t>Hylek</a:t>
            </a:r>
            <a:r>
              <a:rPr lang="en-US" sz="1100" b="0" i="0" dirty="0">
                <a:effectLst/>
                <a:latin typeface="Arial" panose="020B0604020202020204" pitchFamily="34" charset="0"/>
                <a:cs typeface="Arial" panose="020B0604020202020204" pitchFamily="34" charset="0"/>
              </a:rPr>
              <a:t> EM, Held C, Alexander JH, et al. Major bleeding in patients with atrial fibrillation receiving apixaban or warfarin: The ARISTOTLE Trial (Apixaban for Reduction in Stroke and Other Thromboembolic Events in Atrial Fibrillation): predictors, characteristics, and clinical outcomes. </a:t>
            </a:r>
            <a:r>
              <a:rPr lang="en-US" sz="1100" b="0" i="1" dirty="0">
                <a:effectLst/>
                <a:latin typeface="Arial" panose="020B0604020202020204" pitchFamily="34" charset="0"/>
                <a:cs typeface="Arial" panose="020B0604020202020204" pitchFamily="34" charset="0"/>
              </a:rPr>
              <a:t>J Am Coll </a:t>
            </a:r>
            <a:r>
              <a:rPr lang="en-US" sz="1100" b="0" i="1" dirty="0" err="1">
                <a:effectLst/>
                <a:latin typeface="Arial" panose="020B0604020202020204" pitchFamily="34" charset="0"/>
                <a:cs typeface="Arial" panose="020B0604020202020204" pitchFamily="34" charset="0"/>
              </a:rPr>
              <a:t>Cardiol</a:t>
            </a:r>
            <a:r>
              <a:rPr lang="en-US" sz="1100" b="0" i="0" dirty="0">
                <a:effectLst/>
                <a:latin typeface="Arial" panose="020B0604020202020204" pitchFamily="34" charset="0"/>
                <a:cs typeface="Arial" panose="020B0604020202020204" pitchFamily="34" charset="0"/>
              </a:rPr>
              <a:t>. 2014;63(20):2141-2147.</a:t>
            </a:r>
            <a:endParaRPr lang="en-GB" sz="1100" i="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pPr>
            <a:r>
              <a:rPr lang="en-GB" sz="1100" i="0" dirty="0">
                <a:effectLst/>
                <a:latin typeface="Arial" panose="020B0604020202020204" pitchFamily="34" charset="0"/>
                <a:ea typeface="Calibri" panose="020F0502020204030204" pitchFamily="34" charset="0"/>
                <a:cs typeface="Arial" panose="020B0604020202020204" pitchFamily="34" charset="0"/>
              </a:rPr>
              <a:t>5. </a:t>
            </a:r>
            <a:r>
              <a:rPr lang="en-GB" sz="1100" dirty="0" err="1">
                <a:effectLst/>
                <a:latin typeface="Arial" panose="020B0604020202020204" pitchFamily="34" charset="0"/>
                <a:ea typeface="Calibri" panose="020F0502020204030204" pitchFamily="34" charset="0"/>
                <a:cs typeface="Arial" panose="020B0604020202020204" pitchFamily="34" charset="0"/>
              </a:rPr>
              <a:t>Piccini</a:t>
            </a:r>
            <a:r>
              <a:rPr lang="en-GB" sz="1100" dirty="0">
                <a:effectLst/>
                <a:latin typeface="Arial" panose="020B0604020202020204" pitchFamily="34" charset="0"/>
                <a:ea typeface="Calibri" panose="020F0502020204030204" pitchFamily="34" charset="0"/>
                <a:cs typeface="Arial" panose="020B0604020202020204" pitchFamily="34" charset="0"/>
              </a:rPr>
              <a:t> JP, Garg J, Patel MR, et al. Management of major bleeding events in patients treated with rivaroxaban vs. warfarin: results from the ROCKET AF trial. </a:t>
            </a:r>
            <a:r>
              <a:rPr lang="en-GB" sz="1100" i="1" dirty="0">
                <a:effectLst/>
                <a:latin typeface="Arial" panose="020B0604020202020204" pitchFamily="34" charset="0"/>
                <a:ea typeface="Calibri" panose="020F0502020204030204" pitchFamily="34" charset="0"/>
                <a:cs typeface="Arial" panose="020B0604020202020204" pitchFamily="34" charset="0"/>
              </a:rPr>
              <a:t>Eur Heart J</a:t>
            </a:r>
            <a:r>
              <a:rPr lang="en-GB" sz="1100" dirty="0">
                <a:effectLst/>
                <a:latin typeface="Arial" panose="020B0604020202020204" pitchFamily="34" charset="0"/>
                <a:ea typeface="Calibri" panose="020F0502020204030204" pitchFamily="34" charset="0"/>
                <a:cs typeface="Arial" panose="020B0604020202020204" pitchFamily="34" charset="0"/>
              </a:rPr>
              <a:t>. 2014;35(28):1873-1880.</a:t>
            </a:r>
            <a:br>
              <a:rPr lang="en-GB" sz="1100" dirty="0">
                <a:effectLst/>
                <a:latin typeface="Arial" panose="020B0604020202020204" pitchFamily="34" charset="0"/>
                <a:ea typeface="Calibri" panose="020F0502020204030204" pitchFamily="34" charset="0"/>
                <a:cs typeface="Arial" panose="020B0604020202020204" pitchFamily="34" charset="0"/>
              </a:rPr>
            </a:br>
            <a:endParaRPr lang="en-GB" sz="11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487F27-F4AC-478C-A07B-A71CA0B86259}"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6" name="TextBox 5">
            <a:extLst>
              <a:ext uri="{FF2B5EF4-FFF2-40B4-BE49-F238E27FC236}">
                <a16:creationId xmlns:a16="http://schemas.microsoft.com/office/drawing/2014/main" id="{AB2339AA-2740-4335-B2A4-F5A8E60F835B}"/>
              </a:ext>
            </a:extLst>
          </p:cNvPr>
          <p:cNvSpPr txBox="1"/>
          <p:nvPr/>
        </p:nvSpPr>
        <p:spPr>
          <a:xfrm>
            <a:off x="6212030" y="385541"/>
            <a:ext cx="616739" cy="3046988"/>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1. </a:t>
            </a:r>
            <a:r>
              <a:rPr kumimoji="0" lang="en-US" sz="800" b="0" i="0" u="none" strike="noStrike" kern="1200" cap="none" spc="0" normalizeH="0" baseline="0" noProof="0" dirty="0">
                <a:ln>
                  <a:noFill/>
                </a:ln>
                <a:solidFill>
                  <a:srgbClr val="FF0000"/>
                </a:solidFill>
                <a:effectLst/>
                <a:uLnTx/>
                <a:uFillTx/>
                <a:latin typeface="Calibri" panose="020F0502020204030204"/>
                <a:ea typeface="+mn-ea"/>
                <a:cs typeface="Times New Roman" panose="02020603050405020304" pitchFamily="18" charset="0"/>
              </a:rPr>
              <a:t>Patel 2011/p890/table 3 (calc Rivaroxaban pts </a:t>
            </a:r>
            <a:r>
              <a:rPr kumimoji="0" lang="en-US" sz="800" b="1" i="0" u="none" strike="noStrike" kern="1200" cap="none" spc="0" normalizeH="0" baseline="0" noProof="0" dirty="0">
                <a:ln>
                  <a:noFill/>
                </a:ln>
                <a:solidFill>
                  <a:srgbClr val="FF0000"/>
                </a:solidFill>
                <a:effectLst/>
                <a:uLnTx/>
                <a:uFillTx/>
                <a:latin typeface="Calibri" panose="020F0502020204030204"/>
                <a:ea typeface="+mn-ea"/>
                <a:cs typeface="Times New Roman" panose="02020603050405020304" pitchFamily="18" charset="0"/>
              </a:rPr>
              <a:t>395/7111 = 5.6%)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0000"/>
                </a:solidFill>
                <a:effectLst/>
                <a:uLnTx/>
                <a:uFillTx/>
                <a:latin typeface="Calibri" panose="020F0502020204030204"/>
                <a:ea typeface="+mn-ea"/>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0000"/>
                </a:solidFill>
                <a:effectLst/>
                <a:uLnTx/>
                <a:uFillTx/>
                <a:latin typeface="Calibri" panose="020F0502020204030204"/>
                <a:ea typeface="+mn-ea"/>
                <a:cs typeface="Times New Roman" panose="02020603050405020304" pitchFamily="18" charset="0"/>
              </a:rPr>
              <a:t>2. Granger 2011/p987/table 3/(calc Apixaban pts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FF0000"/>
                </a:solidFill>
                <a:effectLst/>
                <a:uLnTx/>
                <a:uFillTx/>
                <a:latin typeface="Calibri" panose="020F0502020204030204"/>
                <a:ea typeface="+mn-ea"/>
                <a:cs typeface="Times New Roman" panose="02020603050405020304" pitchFamily="18" charset="0"/>
              </a:rPr>
              <a:t>327/9088 = 3.6%)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FF0000"/>
              </a:solidFill>
              <a:effectLst/>
              <a:uLnTx/>
              <a:uFillTx/>
              <a:latin typeface="Calibri" panose="020F0502020204030204"/>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FF0000"/>
                </a:solidFill>
                <a:effectLst/>
                <a:uLnTx/>
                <a:uFillTx/>
                <a:latin typeface="Calibri" panose="020F0502020204030204"/>
                <a:ea typeface="+mn-ea"/>
                <a:cs typeface="Times New Roman" panose="02020603050405020304" pitchFamily="18" charset="0"/>
              </a:rPr>
              <a:t>Patients w/ major bleeding out of the population</a:t>
            </a:r>
            <a:endParaRPr kumimoji="0" lang="en-GB" sz="600" b="0"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cxnSp>
        <p:nvCxnSpPr>
          <p:cNvPr id="7" name="Straight Arrow Connector 6">
            <a:extLst>
              <a:ext uri="{FF2B5EF4-FFF2-40B4-BE49-F238E27FC236}">
                <a16:creationId xmlns:a16="http://schemas.microsoft.com/office/drawing/2014/main" id="{77020F43-DC9D-4B1C-9001-45F9BC6E621E}"/>
              </a:ext>
            </a:extLst>
          </p:cNvPr>
          <p:cNvCxnSpPr>
            <a:cxnSpLocks/>
          </p:cNvCxnSpPr>
          <p:nvPr/>
        </p:nvCxnSpPr>
        <p:spPr>
          <a:xfrm flipH="1" flipV="1">
            <a:off x="5842000" y="1752600"/>
            <a:ext cx="387351" cy="13062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59BF5068-2B2C-4CC4-8E2C-B1A29CE08A8C}"/>
              </a:ext>
            </a:extLst>
          </p:cNvPr>
          <p:cNvSpPr txBox="1"/>
          <p:nvPr/>
        </p:nvSpPr>
        <p:spPr>
          <a:xfrm>
            <a:off x="6239674" y="4092205"/>
            <a:ext cx="616739" cy="1077218"/>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4. </a:t>
            </a:r>
            <a:r>
              <a:rPr kumimoji="0" lang="en-GB" sz="800" b="0" i="0" u="none" strike="noStrike" kern="1200" cap="none" spc="0" normalizeH="0" baseline="0" noProof="0" dirty="0" err="1">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Hylek</a:t>
            </a:r>
            <a:r>
              <a:rPr kumimoji="0" lang="en-GB" sz="800" b="0"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 PG 2143; table 1 &amp; PG 2145, 1</a:t>
            </a:r>
            <a:r>
              <a:rPr kumimoji="0" lang="en-GB" sz="800" b="0" i="0" u="none" strike="noStrike" kern="1200" cap="none" spc="0" normalizeH="0" baseline="3000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st</a:t>
            </a:r>
            <a:r>
              <a:rPr kumimoji="0" lang="en-GB" sz="800" b="0"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 column; </a:t>
            </a:r>
            <a:r>
              <a:rPr kumimoji="0" lang="en-GB" sz="800" b="1"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36/327 = 11%</a:t>
            </a:r>
            <a:endParaRPr kumimoji="0" lang="en-GB" sz="6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cxnSp>
        <p:nvCxnSpPr>
          <p:cNvPr id="9" name="Straight Arrow Connector 8">
            <a:extLst>
              <a:ext uri="{FF2B5EF4-FFF2-40B4-BE49-F238E27FC236}">
                <a16:creationId xmlns:a16="http://schemas.microsoft.com/office/drawing/2014/main" id="{FA2F983D-D78F-4670-8717-44C8E24ADCCE}"/>
              </a:ext>
            </a:extLst>
          </p:cNvPr>
          <p:cNvCxnSpPr>
            <a:cxnSpLocks/>
            <a:stCxn id="8" idx="1"/>
          </p:cNvCxnSpPr>
          <p:nvPr/>
        </p:nvCxnSpPr>
        <p:spPr>
          <a:xfrm flipH="1" flipV="1">
            <a:off x="4699272" y="3135169"/>
            <a:ext cx="1540402" cy="149564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1E29561-E2F8-4D1F-ABC0-14C1EB0F6D0D}"/>
              </a:ext>
            </a:extLst>
          </p:cNvPr>
          <p:cNvSpPr txBox="1"/>
          <p:nvPr/>
        </p:nvSpPr>
        <p:spPr>
          <a:xfrm>
            <a:off x="2283872" y="2516223"/>
            <a:ext cx="1347788" cy="1141500"/>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400049D1-A0D0-4F3B-B24D-92C682C2D433}"/>
              </a:ext>
            </a:extLst>
          </p:cNvPr>
          <p:cNvSpPr txBox="1"/>
          <p:nvPr/>
        </p:nvSpPr>
        <p:spPr>
          <a:xfrm>
            <a:off x="754463" y="2480665"/>
            <a:ext cx="1518439" cy="1116013"/>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DE7EA24C-19A9-4CBB-98CF-686744E56997}"/>
              </a:ext>
            </a:extLst>
          </p:cNvPr>
          <p:cNvSpPr txBox="1"/>
          <p:nvPr/>
        </p:nvSpPr>
        <p:spPr>
          <a:xfrm>
            <a:off x="29231" y="1883230"/>
            <a:ext cx="656569" cy="584775"/>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3.Deitelzweig S, 2017, page 3, column 1</a:t>
            </a:r>
            <a:endParaRPr kumimoji="0" lang="en-GB" sz="800" b="0"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cxnSp>
        <p:nvCxnSpPr>
          <p:cNvPr id="15" name="Straight Arrow Connector 14">
            <a:extLst>
              <a:ext uri="{FF2B5EF4-FFF2-40B4-BE49-F238E27FC236}">
                <a16:creationId xmlns:a16="http://schemas.microsoft.com/office/drawing/2014/main" id="{D5D17EC3-136E-4D4B-A01E-68DDB2D4234C}"/>
              </a:ext>
            </a:extLst>
          </p:cNvPr>
          <p:cNvCxnSpPr>
            <a:cxnSpLocks/>
          </p:cNvCxnSpPr>
          <p:nvPr/>
        </p:nvCxnSpPr>
        <p:spPr>
          <a:xfrm>
            <a:off x="510059" y="2233668"/>
            <a:ext cx="587221"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6E234172-4387-4951-BCAF-87BF41BDCC30}"/>
              </a:ext>
            </a:extLst>
          </p:cNvPr>
          <p:cNvSpPr txBox="1"/>
          <p:nvPr/>
        </p:nvSpPr>
        <p:spPr>
          <a:xfrm>
            <a:off x="11910" y="2721708"/>
            <a:ext cx="656569" cy="584775"/>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3.Deitelzweig S, 2017, page 5, Figure 1</a:t>
            </a:r>
            <a:endParaRPr kumimoji="0" lang="en-GB" sz="800" b="0"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cxnSp>
        <p:nvCxnSpPr>
          <p:cNvPr id="19" name="Straight Arrow Connector 18">
            <a:extLst>
              <a:ext uri="{FF2B5EF4-FFF2-40B4-BE49-F238E27FC236}">
                <a16:creationId xmlns:a16="http://schemas.microsoft.com/office/drawing/2014/main" id="{A13E6C5F-41C2-4F97-9578-47D1BFD90244}"/>
              </a:ext>
            </a:extLst>
          </p:cNvPr>
          <p:cNvCxnSpPr>
            <a:cxnSpLocks/>
          </p:cNvCxnSpPr>
          <p:nvPr/>
        </p:nvCxnSpPr>
        <p:spPr>
          <a:xfrm>
            <a:off x="561888" y="3052379"/>
            <a:ext cx="587221"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A5725C99-304C-4B65-A206-B14F5D0615F2}"/>
              </a:ext>
            </a:extLst>
          </p:cNvPr>
          <p:cNvSpPr txBox="1"/>
          <p:nvPr/>
        </p:nvSpPr>
        <p:spPr>
          <a:xfrm>
            <a:off x="0" y="3984484"/>
            <a:ext cx="754463" cy="461665"/>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3.Deitelzweig S, 2017, page 5, Figure 3 A</a:t>
            </a:r>
            <a:endParaRPr kumimoji="0" lang="en-GB" sz="800" b="0"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cxnSp>
        <p:nvCxnSpPr>
          <p:cNvPr id="21" name="Straight Arrow Connector 20">
            <a:extLst>
              <a:ext uri="{FF2B5EF4-FFF2-40B4-BE49-F238E27FC236}">
                <a16:creationId xmlns:a16="http://schemas.microsoft.com/office/drawing/2014/main" id="{04A43007-01A7-4877-BEB3-1E9F27128B99}"/>
              </a:ext>
            </a:extLst>
          </p:cNvPr>
          <p:cNvCxnSpPr>
            <a:cxnSpLocks/>
            <a:stCxn id="20" idx="3"/>
          </p:cNvCxnSpPr>
          <p:nvPr/>
        </p:nvCxnSpPr>
        <p:spPr>
          <a:xfrm flipV="1">
            <a:off x="754463" y="3535633"/>
            <a:ext cx="1831257" cy="67968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D2D1979D-46D1-4D3F-97FA-8EA1A3F1CF9E}"/>
              </a:ext>
            </a:extLst>
          </p:cNvPr>
          <p:cNvSpPr txBox="1"/>
          <p:nvPr/>
        </p:nvSpPr>
        <p:spPr>
          <a:xfrm>
            <a:off x="6099175" y="3497870"/>
            <a:ext cx="669664" cy="461665"/>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5. </a:t>
            </a:r>
            <a:r>
              <a:rPr kumimoji="0" lang="en-GB" sz="800" b="0" i="0" u="none" strike="noStrike" kern="1200" cap="none" spc="0" normalizeH="0" baseline="0" noProof="0" dirty="0" err="1">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Piccini</a:t>
            </a:r>
            <a:r>
              <a:rPr kumimoji="0" lang="en-GB" sz="800" b="0"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 PG 1879; Table 6</a:t>
            </a:r>
          </a:p>
        </p:txBody>
      </p:sp>
      <p:cxnSp>
        <p:nvCxnSpPr>
          <p:cNvPr id="26" name="Straight Arrow Connector 25">
            <a:extLst>
              <a:ext uri="{FF2B5EF4-FFF2-40B4-BE49-F238E27FC236}">
                <a16:creationId xmlns:a16="http://schemas.microsoft.com/office/drawing/2014/main" id="{6871F862-B186-48DD-B083-13457D05A91B}"/>
              </a:ext>
            </a:extLst>
          </p:cNvPr>
          <p:cNvCxnSpPr>
            <a:cxnSpLocks/>
            <a:stCxn id="25" idx="1"/>
          </p:cNvCxnSpPr>
          <p:nvPr/>
        </p:nvCxnSpPr>
        <p:spPr>
          <a:xfrm flipH="1" flipV="1">
            <a:off x="5540871" y="3263291"/>
            <a:ext cx="558304" cy="46541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313E8233-936A-492C-8EC4-48539401F2DD}"/>
              </a:ext>
            </a:extLst>
          </p:cNvPr>
          <p:cNvSpPr txBox="1"/>
          <p:nvPr/>
        </p:nvSpPr>
        <p:spPr>
          <a:xfrm>
            <a:off x="1397195" y="4169589"/>
            <a:ext cx="2393755" cy="215444"/>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Footnote a: </a:t>
            </a:r>
            <a:r>
              <a:rPr kumimoji="0" lang="en-GB" sz="800" b="0" i="0" u="none" strike="noStrike" kern="1200" cap="none" spc="0" normalizeH="0" baseline="0" noProof="0" dirty="0" err="1">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Deitelzweig</a:t>
            </a:r>
            <a:r>
              <a:rPr kumimoji="0" lang="en-GB" sz="800" b="0"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 S, 2017, page 3, column 1</a:t>
            </a:r>
            <a:endParaRPr kumimoji="0" lang="en-GB" sz="800" b="0"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264292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latin typeface="Arial" panose="020B0604020202020204" pitchFamily="34" charset="0"/>
                <a:cs typeface="Arial" panose="020B0604020202020204" pitchFamily="34" charset="0"/>
              </a:rPr>
              <a:t>Reference:</a:t>
            </a:r>
          </a:p>
          <a:p>
            <a:r>
              <a:rPr lang="en-US" sz="1100" dirty="0">
                <a:effectLst/>
                <a:latin typeface="Arial" panose="020B0604020202020204" pitchFamily="34" charset="0"/>
                <a:ea typeface="Calibri" panose="020F0502020204030204" pitchFamily="34" charset="0"/>
                <a:cs typeface="Arial" panose="020B0604020202020204" pitchFamily="34" charset="0"/>
              </a:rPr>
              <a:t>Siegal D, Beyer-</a:t>
            </a:r>
            <a:r>
              <a:rPr lang="en-US" sz="1100" dirty="0" err="1">
                <a:effectLst/>
                <a:latin typeface="Arial" panose="020B0604020202020204" pitchFamily="34" charset="0"/>
                <a:ea typeface="Calibri" panose="020F0502020204030204" pitchFamily="34" charset="0"/>
                <a:cs typeface="Arial" panose="020B0604020202020204" pitchFamily="34" charset="0"/>
              </a:rPr>
              <a:t>Westendorf</a:t>
            </a:r>
            <a:r>
              <a:rPr lang="en-US" sz="1100" dirty="0">
                <a:effectLst/>
                <a:latin typeface="Arial" panose="020B0604020202020204" pitchFamily="34" charset="0"/>
                <a:ea typeface="Calibri" panose="020F0502020204030204" pitchFamily="34" charset="0"/>
                <a:cs typeface="Arial" panose="020B0604020202020204" pitchFamily="34" charset="0"/>
              </a:rPr>
              <a:t> J, Yue P, et al. The efficacy and safety of andexanet alfa in patients with acute gastrointestinal bleeding while taking factor </a:t>
            </a:r>
            <a:r>
              <a:rPr lang="en-US" sz="1100" dirty="0" err="1">
                <a:effectLst/>
                <a:latin typeface="Arial" panose="020B0604020202020204" pitchFamily="34" charset="0"/>
                <a:ea typeface="Calibri" panose="020F0502020204030204" pitchFamily="34" charset="0"/>
                <a:cs typeface="Arial" panose="020B0604020202020204" pitchFamily="34" charset="0"/>
              </a:rPr>
              <a:t>Xa</a:t>
            </a:r>
            <a:r>
              <a:rPr lang="en-US" sz="1100" dirty="0">
                <a:effectLst/>
                <a:latin typeface="Arial" panose="020B0604020202020204" pitchFamily="34" charset="0"/>
                <a:ea typeface="Calibri" panose="020F0502020204030204" pitchFamily="34" charset="0"/>
                <a:cs typeface="Arial" panose="020B0604020202020204" pitchFamily="34" charset="0"/>
              </a:rPr>
              <a:t> inhibitors: an ANNEXA-4 sub-analysis. </a:t>
            </a:r>
            <a:r>
              <a:rPr lang="en-US" sz="1100" i="1" dirty="0">
                <a:effectLst/>
                <a:latin typeface="Arial" panose="020B0604020202020204" pitchFamily="34" charset="0"/>
                <a:ea typeface="Calibri" panose="020F0502020204030204" pitchFamily="34" charset="0"/>
                <a:cs typeface="Arial" panose="020B0604020202020204" pitchFamily="34" charset="0"/>
              </a:rPr>
              <a:t>Am J Gastroenterol</a:t>
            </a:r>
            <a:r>
              <a:rPr lang="en-US" sz="1100" dirty="0">
                <a:effectLst/>
                <a:latin typeface="Arial" panose="020B0604020202020204" pitchFamily="34" charset="0"/>
                <a:ea typeface="Calibri" panose="020F0502020204030204" pitchFamily="34" charset="0"/>
                <a:cs typeface="Arial" panose="020B0604020202020204" pitchFamily="34" charset="0"/>
              </a:rPr>
              <a:t>. 2019;114:S332-S333. Abs 579. </a:t>
            </a:r>
            <a:r>
              <a:rPr lang="pt-BR" sz="1100" b="0" i="0" dirty="0" err="1">
                <a:effectLst/>
                <a:latin typeface="Arial" panose="020B0604020202020204" pitchFamily="34" charset="0"/>
                <a:cs typeface="Arial" panose="020B0604020202020204" pitchFamily="34" charset="0"/>
              </a:rPr>
              <a:t>doi</a:t>
            </a:r>
            <a:r>
              <a:rPr lang="pt-BR" sz="1100" b="0" i="0" dirty="0">
                <a:effectLst/>
                <a:latin typeface="Arial" panose="020B0604020202020204" pitchFamily="34" charset="0"/>
                <a:cs typeface="Arial" panose="020B0604020202020204" pitchFamily="34" charset="0"/>
              </a:rPr>
              <a:t>: 10.14309/01.ajg.0000591848.50785.d5 </a:t>
            </a:r>
            <a:endParaRPr lang="en-IN" sz="1100" dirty="0">
              <a:latin typeface="Arial" panose="020B0604020202020204" pitchFamily="34" charset="0"/>
              <a:cs typeface="Arial" panose="020B0604020202020204" pitchFamily="34" charset="0"/>
            </a:endParaRPr>
          </a:p>
          <a:p>
            <a:endParaRPr lang="en-IN" sz="1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E20A1A5-DE75-4801-8CD8-BBCFF02BDEEE}"/>
              </a:ext>
            </a:extLst>
          </p:cNvPr>
          <p:cNvSpPr txBox="1"/>
          <p:nvPr/>
        </p:nvSpPr>
        <p:spPr>
          <a:xfrm>
            <a:off x="4601846" y="716255"/>
            <a:ext cx="641667" cy="246221"/>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S332/</a:t>
            </a:r>
            <a:r>
              <a:rPr kumimoji="0" lang="en-US" sz="500" b="0"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Rcol</a:t>
            </a: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results </a:t>
            </a:r>
          </a:p>
        </p:txBody>
      </p:sp>
    </p:spTree>
    <p:extLst>
      <p:ext uri="{BB962C8B-B14F-4D97-AF65-F5344CB8AC3E}">
        <p14:creationId xmlns:p14="http://schemas.microsoft.com/office/powerpoint/2010/main" val="159166714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1" dirty="0">
                <a:latin typeface="Arial" panose="020B0604020202020204" pitchFamily="34" charset="0"/>
                <a:cs typeface="Arial" panose="020B0604020202020204" pitchFamily="34" charset="0"/>
              </a:rPr>
              <a:t>Notes for Presenter:  </a:t>
            </a:r>
            <a:r>
              <a:rPr lang="en-US" sz="1100" kern="1200" dirty="0">
                <a:solidFill>
                  <a:schemeClr val="tx1"/>
                </a:solidFill>
                <a:latin typeface="Arial" panose="020B0604020202020204" pitchFamily="34" charset="0"/>
                <a:cs typeface="Arial" panose="020B0604020202020204" pitchFamily="34" charset="0"/>
              </a:rPr>
              <a:t>Click on the circular icon at the top right hand of this slide to go to the table of contents slide.</a:t>
            </a:r>
          </a:p>
          <a:p>
            <a:endParaRPr lang="en-US" sz="1100"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Reference:</a:t>
            </a:r>
          </a:p>
          <a:p>
            <a:r>
              <a:rPr lang="en-US" sz="1100" dirty="0">
                <a:effectLst/>
                <a:latin typeface="Arial" panose="020B0604020202020204" pitchFamily="34" charset="0"/>
                <a:ea typeface="Calibri" panose="020F0502020204030204" pitchFamily="34" charset="0"/>
                <a:cs typeface="Arial" panose="020B0604020202020204" pitchFamily="34" charset="0"/>
              </a:rPr>
              <a:t>Siegal D, Beyer-</a:t>
            </a:r>
            <a:r>
              <a:rPr lang="en-US" sz="1100" dirty="0" err="1">
                <a:effectLst/>
                <a:latin typeface="Arial" panose="020B0604020202020204" pitchFamily="34" charset="0"/>
                <a:ea typeface="Calibri" panose="020F0502020204030204" pitchFamily="34" charset="0"/>
                <a:cs typeface="Arial" panose="020B0604020202020204" pitchFamily="34" charset="0"/>
              </a:rPr>
              <a:t>Westendorf</a:t>
            </a:r>
            <a:r>
              <a:rPr lang="en-US" sz="1100" dirty="0">
                <a:effectLst/>
                <a:latin typeface="Arial" panose="020B0604020202020204" pitchFamily="34" charset="0"/>
                <a:ea typeface="Calibri" panose="020F0502020204030204" pitchFamily="34" charset="0"/>
                <a:cs typeface="Arial" panose="020B0604020202020204" pitchFamily="34" charset="0"/>
              </a:rPr>
              <a:t> J, Yue P, et al. The efficacy and safety of andexanet alfa in patients with acute gastrointestinal bleeding while taking factor </a:t>
            </a:r>
            <a:r>
              <a:rPr lang="en-US" sz="1100" dirty="0" err="1">
                <a:effectLst/>
                <a:latin typeface="Arial" panose="020B0604020202020204" pitchFamily="34" charset="0"/>
                <a:ea typeface="Calibri" panose="020F0502020204030204" pitchFamily="34" charset="0"/>
                <a:cs typeface="Arial" panose="020B0604020202020204" pitchFamily="34" charset="0"/>
              </a:rPr>
              <a:t>Xa</a:t>
            </a:r>
            <a:r>
              <a:rPr lang="en-US" sz="1100" dirty="0">
                <a:effectLst/>
                <a:latin typeface="Arial" panose="020B0604020202020204" pitchFamily="34" charset="0"/>
                <a:ea typeface="Calibri" panose="020F0502020204030204" pitchFamily="34" charset="0"/>
                <a:cs typeface="Arial" panose="020B0604020202020204" pitchFamily="34" charset="0"/>
              </a:rPr>
              <a:t> inhibitors: an ANNEXA-4 sub-analysis. </a:t>
            </a:r>
            <a:r>
              <a:rPr lang="en-US" sz="1100" i="1" dirty="0">
                <a:effectLst/>
                <a:latin typeface="Arial" panose="020B0604020202020204" pitchFamily="34" charset="0"/>
                <a:ea typeface="Calibri" panose="020F0502020204030204" pitchFamily="34" charset="0"/>
                <a:cs typeface="Arial" panose="020B0604020202020204" pitchFamily="34" charset="0"/>
              </a:rPr>
              <a:t>Am J Gastroenterol</a:t>
            </a:r>
            <a:r>
              <a:rPr lang="en-US" sz="1100" dirty="0">
                <a:effectLst/>
                <a:latin typeface="Arial" panose="020B0604020202020204" pitchFamily="34" charset="0"/>
                <a:ea typeface="Calibri" panose="020F0502020204030204" pitchFamily="34" charset="0"/>
                <a:cs typeface="Arial" panose="020B0604020202020204" pitchFamily="34" charset="0"/>
              </a:rPr>
              <a:t>. 2019;114:S332-S333. Abs 579. </a:t>
            </a:r>
            <a:r>
              <a:rPr lang="pt-BR" sz="1100" b="0" i="0" dirty="0" err="1">
                <a:effectLst/>
                <a:latin typeface="Arial" panose="020B0604020202020204" pitchFamily="34" charset="0"/>
                <a:cs typeface="Arial" panose="020B0604020202020204" pitchFamily="34" charset="0"/>
              </a:rPr>
              <a:t>doi</a:t>
            </a:r>
            <a:r>
              <a:rPr lang="pt-BR" sz="1100" b="0" i="0" dirty="0">
                <a:effectLst/>
                <a:latin typeface="Arial" panose="020B0604020202020204" pitchFamily="34" charset="0"/>
                <a:cs typeface="Arial" panose="020B0604020202020204" pitchFamily="34" charset="0"/>
              </a:rPr>
              <a:t>: 10.14309/01.ajg.0000591848.50785.d5 </a:t>
            </a:r>
            <a:endParaRPr lang="en-IN" sz="1100" dirty="0">
              <a:latin typeface="Arial" panose="020B0604020202020204" pitchFamily="34" charset="0"/>
              <a:cs typeface="Arial" panose="020B0604020202020204" pitchFamily="34" charset="0"/>
            </a:endParaRPr>
          </a:p>
          <a:p>
            <a:endParaRPr lang="en-IN" sz="1100" b="0" dirty="0">
              <a:latin typeface="Arial" panose="020B0604020202020204" pitchFamily="34" charset="0"/>
              <a:cs typeface="Arial" panose="020B0604020202020204" pitchFamily="34" charset="0"/>
            </a:endParaRPr>
          </a:p>
          <a:p>
            <a:endParaRPr lang="en-IN" sz="1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21D800B3-5D75-4BA3-842C-0716BA4A6BA6}"/>
              </a:ext>
            </a:extLst>
          </p:cNvPr>
          <p:cNvSpPr txBox="1"/>
          <p:nvPr/>
        </p:nvSpPr>
        <p:spPr>
          <a:xfrm>
            <a:off x="5087621" y="725329"/>
            <a:ext cx="641667" cy="246221"/>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S332/</a:t>
            </a:r>
            <a:r>
              <a:rPr kumimoji="0" lang="en-US" sz="500" b="0"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Rcol</a:t>
            </a: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results </a:t>
            </a:r>
          </a:p>
        </p:txBody>
      </p:sp>
    </p:spTree>
    <p:extLst>
      <p:ext uri="{BB962C8B-B14F-4D97-AF65-F5344CB8AC3E}">
        <p14:creationId xmlns:p14="http://schemas.microsoft.com/office/powerpoint/2010/main" val="174314952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406132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latin typeface="Arial" panose="020B0604020202020204" pitchFamily="34" charset="0"/>
                <a:cs typeface="Arial" panose="020B0604020202020204" pitchFamily="34" charset="0"/>
              </a:rPr>
              <a:t>References:</a:t>
            </a:r>
            <a:endParaRPr lang="en-US" sz="1100" dirty="0">
              <a:latin typeface="Arial" panose="020B0604020202020204" pitchFamily="34" charset="0"/>
              <a:cs typeface="Arial" panose="020B0604020202020204" pitchFamily="34" charset="0"/>
            </a:endParaRPr>
          </a:p>
          <a:p>
            <a:pPr marL="228600" marR="0" indent="-228600">
              <a:spcBef>
                <a:spcPts val="0"/>
              </a:spcBef>
              <a:spcAft>
                <a:spcPts val="0"/>
              </a:spcAft>
              <a:buAutoNum type="arabicPeriod"/>
            </a:pPr>
            <a:r>
              <a:rPr lang="en-US" sz="1100" dirty="0">
                <a:solidFill>
                  <a:srgbClr val="212121"/>
                </a:solidFill>
                <a:effectLst/>
                <a:latin typeface="Arial" panose="020B0604020202020204" pitchFamily="34" charset="0"/>
                <a:cs typeface="Arial" panose="020B0604020202020204" pitchFamily="34" charset="0"/>
              </a:rPr>
              <a:t>Benz AP, Xu L, </a:t>
            </a:r>
            <a:r>
              <a:rPr lang="en-US" sz="1100" dirty="0" err="1">
                <a:solidFill>
                  <a:srgbClr val="212121"/>
                </a:solidFill>
                <a:effectLst/>
                <a:latin typeface="Arial" panose="020B0604020202020204" pitchFamily="34" charset="0"/>
                <a:cs typeface="Arial" panose="020B0604020202020204" pitchFamily="34" charset="0"/>
              </a:rPr>
              <a:t>Eikelboom</a:t>
            </a:r>
            <a:r>
              <a:rPr lang="en-US" sz="1100" dirty="0">
                <a:solidFill>
                  <a:srgbClr val="212121"/>
                </a:solidFill>
                <a:effectLst/>
                <a:latin typeface="Arial" panose="020B0604020202020204" pitchFamily="34" charset="0"/>
                <a:cs typeface="Arial" panose="020B0604020202020204" pitchFamily="34" charset="0"/>
              </a:rPr>
              <a:t> JW, et al. Andexanet alfa for specific anticoagulation reversal in patients with acute bleeding during treatment with edoxaban. </a:t>
            </a:r>
            <a:r>
              <a:rPr lang="en-US" sz="1100" i="1" dirty="0" err="1">
                <a:solidFill>
                  <a:srgbClr val="212121"/>
                </a:solidFill>
                <a:effectLst/>
                <a:latin typeface="Arial" panose="020B0604020202020204" pitchFamily="34" charset="0"/>
                <a:cs typeface="Arial" panose="020B0604020202020204" pitchFamily="34" charset="0"/>
              </a:rPr>
              <a:t>Thromb</a:t>
            </a:r>
            <a:r>
              <a:rPr lang="en-US" sz="1100" i="1" dirty="0">
                <a:solidFill>
                  <a:srgbClr val="212121"/>
                </a:solidFill>
                <a:effectLst/>
                <a:latin typeface="Arial" panose="020B0604020202020204" pitchFamily="34" charset="0"/>
                <a:cs typeface="Arial" panose="020B0604020202020204" pitchFamily="34" charset="0"/>
              </a:rPr>
              <a:t> </a:t>
            </a:r>
            <a:r>
              <a:rPr lang="en-US" sz="1100" i="1" dirty="0" err="1">
                <a:solidFill>
                  <a:srgbClr val="212121"/>
                </a:solidFill>
                <a:effectLst/>
                <a:latin typeface="Arial" panose="020B0604020202020204" pitchFamily="34" charset="0"/>
                <a:cs typeface="Arial" panose="020B0604020202020204" pitchFamily="34" charset="0"/>
              </a:rPr>
              <a:t>Haemost</a:t>
            </a:r>
            <a:r>
              <a:rPr lang="en-US" sz="1100" dirty="0">
                <a:solidFill>
                  <a:srgbClr val="212121"/>
                </a:solidFill>
                <a:effectLst/>
                <a:latin typeface="Arial" panose="020B0604020202020204" pitchFamily="34" charset="0"/>
                <a:cs typeface="Arial" panose="020B0604020202020204" pitchFamily="34" charset="0"/>
              </a:rPr>
              <a:t>. 2022;122(6):998-1005.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100" dirty="0">
                <a:effectLst/>
                <a:latin typeface="Arial" panose="020B0604020202020204" pitchFamily="34" charset="0"/>
                <a:cs typeface="Arial" panose="020B0604020202020204" pitchFamily="34" charset="0"/>
              </a:rPr>
              <a:t>Milling TJ, </a:t>
            </a:r>
            <a:r>
              <a:rPr lang="en-US" sz="1100" dirty="0" err="1">
                <a:effectLst/>
                <a:latin typeface="Arial" panose="020B0604020202020204" pitchFamily="34" charset="0"/>
                <a:cs typeface="Arial" panose="020B0604020202020204" pitchFamily="34" charset="0"/>
              </a:rPr>
              <a:t>Middeldorp</a:t>
            </a:r>
            <a:r>
              <a:rPr lang="en-US" sz="1100" dirty="0">
                <a:effectLst/>
                <a:latin typeface="Arial" panose="020B0604020202020204" pitchFamily="34" charset="0"/>
                <a:cs typeface="Arial" panose="020B0604020202020204" pitchFamily="34" charset="0"/>
              </a:rPr>
              <a:t> S, Xu L, et al. Final study report of andexanet alfa for major bleeding with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inhibitors [published online ahead of print February 20, 2023]. </a:t>
            </a:r>
            <a:r>
              <a:rPr lang="en-US" sz="1100" i="1" dirty="0">
                <a:effectLst/>
                <a:latin typeface="Arial" panose="020B0604020202020204" pitchFamily="34" charset="0"/>
                <a:cs typeface="Arial" panose="020B0604020202020204" pitchFamily="34" charset="0"/>
              </a:rPr>
              <a:t>Circulation</a:t>
            </a:r>
            <a:r>
              <a:rPr lang="en-US" sz="1100" dirty="0">
                <a:effectLst/>
                <a:latin typeface="Arial" panose="020B0604020202020204" pitchFamily="34" charset="0"/>
                <a:cs typeface="Arial" panose="020B0604020202020204" pitchFamily="34" charset="0"/>
              </a:rPr>
              <a:t>. 2023. </a:t>
            </a:r>
            <a:r>
              <a:rPr lang="en-US" sz="1100" dirty="0" err="1">
                <a:effectLst/>
                <a:latin typeface="Arial" panose="020B0604020202020204" pitchFamily="34" charset="0"/>
                <a:cs typeface="Arial" panose="020B0604020202020204" pitchFamily="34" charset="0"/>
              </a:rPr>
              <a:t>doi</a:t>
            </a:r>
            <a:r>
              <a:rPr lang="en-US" sz="1100" dirty="0">
                <a:effectLst/>
                <a:latin typeface="Arial" panose="020B0604020202020204" pitchFamily="34" charset="0"/>
                <a:cs typeface="Arial" panose="020B0604020202020204" pitchFamily="34" charset="0"/>
              </a:rPr>
              <a:t>: 10.1161/CIRCULATIONAHA.121.057844 </a:t>
            </a:r>
          </a:p>
          <a:p>
            <a:pPr marL="228600" indent="-228600">
              <a:buAutoNum type="arabicPeriod"/>
            </a:pPr>
            <a:endParaRPr lang="en-US" sz="1100" dirty="0">
              <a:latin typeface="Arial" panose="020B0604020202020204" pitchFamily="34" charset="0"/>
              <a:cs typeface="Arial" panose="020B0604020202020204" pitchFamily="34" charset="0"/>
            </a:endParaRPr>
          </a:p>
          <a:p>
            <a:pPr marL="0" marR="0">
              <a:spcBef>
                <a:spcPts val="0"/>
              </a:spcBef>
              <a:spcAft>
                <a:spcPts val="0"/>
              </a:spcAft>
            </a:pPr>
            <a:endParaRPr lang="en-US" sz="1100" dirty="0">
              <a:solidFill>
                <a:srgbClr val="212121"/>
              </a:solidFill>
              <a:effectLst/>
              <a:latin typeface="Arial" panose="020B0604020202020204" pitchFamily="34" charset="0"/>
              <a:cs typeface="Arial" panose="020B0604020202020204" pitchFamily="34" charset="0"/>
            </a:endParaRPr>
          </a:p>
          <a:p>
            <a:endParaRPr lang="en-IN" sz="11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D255C072-BF99-4DEC-B48B-15389F7AFD17}"/>
              </a:ext>
            </a:extLst>
          </p:cNvPr>
          <p:cNvSpPr txBox="1"/>
          <p:nvPr/>
        </p:nvSpPr>
        <p:spPr>
          <a:xfrm>
            <a:off x="44133" y="2686050"/>
            <a:ext cx="592137" cy="246221"/>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999/L col/methods</a:t>
            </a:r>
          </a:p>
        </p:txBody>
      </p:sp>
      <p:sp>
        <p:nvSpPr>
          <p:cNvPr id="6" name="TextBox 5">
            <a:extLst>
              <a:ext uri="{FF2B5EF4-FFF2-40B4-BE49-F238E27FC236}">
                <a16:creationId xmlns:a16="http://schemas.microsoft.com/office/drawing/2014/main" id="{458B20FA-578D-46BF-A89A-90A0D70C17D7}"/>
              </a:ext>
            </a:extLst>
          </p:cNvPr>
          <p:cNvSpPr txBox="1"/>
          <p:nvPr/>
        </p:nvSpPr>
        <p:spPr>
          <a:xfrm>
            <a:off x="3233103" y="4277439"/>
            <a:ext cx="592137" cy="400110"/>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Methods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999/R col/study procedures </a:t>
            </a:r>
          </a:p>
        </p:txBody>
      </p:sp>
      <p:sp>
        <p:nvSpPr>
          <p:cNvPr id="7" name="TextBox 6">
            <a:extLst>
              <a:ext uri="{FF2B5EF4-FFF2-40B4-BE49-F238E27FC236}">
                <a16:creationId xmlns:a16="http://schemas.microsoft.com/office/drawing/2014/main" id="{ECA8BB5F-B349-43B5-865B-B36A5FA03E75}"/>
              </a:ext>
            </a:extLst>
          </p:cNvPr>
          <p:cNvSpPr txBox="1"/>
          <p:nvPr/>
        </p:nvSpPr>
        <p:spPr>
          <a:xfrm>
            <a:off x="93663" y="3716337"/>
            <a:ext cx="592137" cy="1092607"/>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 a: P. 999/L col/methods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 b: P. 999/R col/study procedures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
        <p:nvSpPr>
          <p:cNvPr id="8" name="TextBox 7">
            <a:extLst>
              <a:ext uri="{FF2B5EF4-FFF2-40B4-BE49-F238E27FC236}">
                <a16:creationId xmlns:a16="http://schemas.microsoft.com/office/drawing/2014/main" id="{2B283DF2-6B26-41D2-8F89-7FE0B653BC93}"/>
              </a:ext>
            </a:extLst>
          </p:cNvPr>
          <p:cNvSpPr txBox="1"/>
          <p:nvPr/>
        </p:nvSpPr>
        <p:spPr>
          <a:xfrm>
            <a:off x="6197600" y="2415857"/>
            <a:ext cx="592137" cy="400110"/>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Footnolte</a:t>
            </a: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c :p. 999/R col/outcomes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3215CE08-3B0F-4151-B536-02C248313C86}"/>
              </a:ext>
            </a:extLst>
          </p:cNvPr>
          <p:cNvSpPr txBox="1"/>
          <p:nvPr/>
        </p:nvSpPr>
        <p:spPr>
          <a:xfrm>
            <a:off x="4947920" y="1094661"/>
            <a:ext cx="592137" cy="400110"/>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Footnolte</a:t>
            </a: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c :p. 999/L col/ introduction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62423028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latin typeface="Arial" panose="020B0604020202020204" pitchFamily="34" charset="0"/>
                <a:cs typeface="Arial" panose="020B0604020202020204" pitchFamily="34" charset="0"/>
              </a:rPr>
              <a:t>Reference:</a:t>
            </a:r>
            <a:endParaRPr lang="en-US" sz="1100" dirty="0">
              <a:latin typeface="Arial" panose="020B0604020202020204" pitchFamily="34" charset="0"/>
              <a:cs typeface="Arial" panose="020B0604020202020204" pitchFamily="34" charset="0"/>
            </a:endParaRPr>
          </a:p>
          <a:p>
            <a:pPr marL="0" marR="0">
              <a:spcBef>
                <a:spcPts val="0"/>
              </a:spcBef>
              <a:spcAft>
                <a:spcPts val="0"/>
              </a:spcAft>
            </a:pPr>
            <a:r>
              <a:rPr lang="en-US" sz="1100" dirty="0">
                <a:solidFill>
                  <a:srgbClr val="212121"/>
                </a:solidFill>
                <a:effectLst/>
                <a:latin typeface="Arial" panose="020B0604020202020204" pitchFamily="34" charset="0"/>
                <a:cs typeface="Arial" panose="020B0604020202020204" pitchFamily="34" charset="0"/>
              </a:rPr>
              <a:t>Benz AP, Xu L, </a:t>
            </a:r>
            <a:r>
              <a:rPr lang="en-US" sz="1100" dirty="0" err="1">
                <a:solidFill>
                  <a:srgbClr val="212121"/>
                </a:solidFill>
                <a:effectLst/>
                <a:latin typeface="Arial" panose="020B0604020202020204" pitchFamily="34" charset="0"/>
                <a:cs typeface="Arial" panose="020B0604020202020204" pitchFamily="34" charset="0"/>
              </a:rPr>
              <a:t>Eikelboom</a:t>
            </a:r>
            <a:r>
              <a:rPr lang="en-US" sz="1100" dirty="0">
                <a:solidFill>
                  <a:srgbClr val="212121"/>
                </a:solidFill>
                <a:effectLst/>
                <a:latin typeface="Arial" panose="020B0604020202020204" pitchFamily="34" charset="0"/>
                <a:cs typeface="Arial" panose="020B0604020202020204" pitchFamily="34" charset="0"/>
              </a:rPr>
              <a:t> JW, et al. Andexanet alfa for specific anticoagulation reversal in patients with acute bleeding during treatment with edoxaban. </a:t>
            </a:r>
            <a:r>
              <a:rPr lang="en-US" sz="1100" i="1" dirty="0" err="1">
                <a:solidFill>
                  <a:srgbClr val="212121"/>
                </a:solidFill>
                <a:effectLst/>
                <a:latin typeface="Arial" panose="020B0604020202020204" pitchFamily="34" charset="0"/>
                <a:cs typeface="Arial" panose="020B0604020202020204" pitchFamily="34" charset="0"/>
              </a:rPr>
              <a:t>Thromb</a:t>
            </a:r>
            <a:r>
              <a:rPr lang="en-US" sz="1100" i="1" dirty="0">
                <a:solidFill>
                  <a:srgbClr val="212121"/>
                </a:solidFill>
                <a:effectLst/>
                <a:latin typeface="Arial" panose="020B0604020202020204" pitchFamily="34" charset="0"/>
                <a:cs typeface="Arial" panose="020B0604020202020204" pitchFamily="34" charset="0"/>
              </a:rPr>
              <a:t> </a:t>
            </a:r>
            <a:r>
              <a:rPr lang="en-US" sz="1100" i="1" dirty="0" err="1">
                <a:solidFill>
                  <a:srgbClr val="212121"/>
                </a:solidFill>
                <a:effectLst/>
                <a:latin typeface="Arial" panose="020B0604020202020204" pitchFamily="34" charset="0"/>
                <a:cs typeface="Arial" panose="020B0604020202020204" pitchFamily="34" charset="0"/>
              </a:rPr>
              <a:t>Haemost</a:t>
            </a:r>
            <a:r>
              <a:rPr lang="en-US" sz="1100" dirty="0">
                <a:solidFill>
                  <a:srgbClr val="212121"/>
                </a:solidFill>
                <a:effectLst/>
                <a:latin typeface="Arial" panose="020B0604020202020204" pitchFamily="34" charset="0"/>
                <a:cs typeface="Arial" panose="020B0604020202020204" pitchFamily="34" charset="0"/>
              </a:rPr>
              <a:t>. 2022;122(6):998-1005. </a:t>
            </a:r>
          </a:p>
          <a:p>
            <a:endParaRPr lang="en-IN" sz="11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46C9F973-2320-4E50-985D-EA77CE908647}"/>
              </a:ext>
            </a:extLst>
          </p:cNvPr>
          <p:cNvSpPr txBox="1"/>
          <p:nvPr/>
        </p:nvSpPr>
        <p:spPr>
          <a:xfrm>
            <a:off x="5074444" y="771495"/>
            <a:ext cx="1097756" cy="323165"/>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Table: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1001/Table 1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
        <p:nvSpPr>
          <p:cNvPr id="6" name="TextBox 5">
            <a:extLst>
              <a:ext uri="{FF2B5EF4-FFF2-40B4-BE49-F238E27FC236}">
                <a16:creationId xmlns:a16="http://schemas.microsoft.com/office/drawing/2014/main" id="{9E35BBD7-17F7-469E-B275-B5F1E5F5D833}"/>
              </a:ext>
            </a:extLst>
          </p:cNvPr>
          <p:cNvSpPr txBox="1"/>
          <p:nvPr/>
        </p:nvSpPr>
        <p:spPr>
          <a:xfrm>
            <a:off x="165894" y="3716337"/>
            <a:ext cx="592137" cy="553998"/>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Note: p 1000/L col/para 1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 a :p. 1001/Table 1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430030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1" dirty="0">
                <a:latin typeface="Arial" panose="020B0604020202020204" pitchFamily="34" charset="0"/>
                <a:cs typeface="Arial" panose="020B0604020202020204" pitchFamily="34" charset="0"/>
              </a:rPr>
              <a:t>Notes for Presenter:  </a:t>
            </a:r>
            <a:r>
              <a:rPr lang="en-US" sz="1100" kern="1200" dirty="0">
                <a:solidFill>
                  <a:schemeClr val="tx1"/>
                </a:solidFill>
                <a:latin typeface="Arial" panose="020B0604020202020204" pitchFamily="34" charset="0"/>
                <a:cs typeface="Arial" panose="020B0604020202020204" pitchFamily="34" charset="0"/>
              </a:rPr>
              <a:t>Click on the circular icon at the top right hand of this slide to go to the table of contents slide.</a:t>
            </a:r>
          </a:p>
          <a:p>
            <a:endParaRPr lang="en-US" sz="1100" b="1"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Reference:</a:t>
            </a:r>
            <a:endParaRPr lang="en-US" sz="1100" dirty="0">
              <a:latin typeface="Arial" panose="020B0604020202020204" pitchFamily="34" charset="0"/>
              <a:cs typeface="Arial" panose="020B0604020202020204" pitchFamily="34" charset="0"/>
            </a:endParaRPr>
          </a:p>
          <a:p>
            <a:pPr marL="0" marR="0" indent="0">
              <a:spcBef>
                <a:spcPts val="0"/>
              </a:spcBef>
              <a:spcAft>
                <a:spcPts val="0"/>
              </a:spcAft>
              <a:buNone/>
            </a:pPr>
            <a:r>
              <a:rPr lang="en-US" sz="1100" dirty="0">
                <a:solidFill>
                  <a:srgbClr val="212121"/>
                </a:solidFill>
                <a:effectLst/>
                <a:latin typeface="Arial" panose="020B0604020202020204" pitchFamily="34" charset="0"/>
                <a:cs typeface="Arial" panose="020B0604020202020204" pitchFamily="34" charset="0"/>
              </a:rPr>
              <a:t>Benz AP, Xu L, </a:t>
            </a:r>
            <a:r>
              <a:rPr lang="en-US" sz="1100" dirty="0" err="1">
                <a:solidFill>
                  <a:srgbClr val="212121"/>
                </a:solidFill>
                <a:effectLst/>
                <a:latin typeface="Arial" panose="020B0604020202020204" pitchFamily="34" charset="0"/>
                <a:cs typeface="Arial" panose="020B0604020202020204" pitchFamily="34" charset="0"/>
              </a:rPr>
              <a:t>Eikelboom</a:t>
            </a:r>
            <a:r>
              <a:rPr lang="en-US" sz="1100" dirty="0">
                <a:solidFill>
                  <a:srgbClr val="212121"/>
                </a:solidFill>
                <a:effectLst/>
                <a:latin typeface="Arial" panose="020B0604020202020204" pitchFamily="34" charset="0"/>
                <a:cs typeface="Arial" panose="020B0604020202020204" pitchFamily="34" charset="0"/>
              </a:rPr>
              <a:t> JW, et al. Andexanet alfa for specific anticoagulation reversal in patients with acute bleeding during treatment with edoxaban. </a:t>
            </a:r>
            <a:r>
              <a:rPr lang="en-US" sz="1100" i="1" dirty="0" err="1">
                <a:solidFill>
                  <a:srgbClr val="212121"/>
                </a:solidFill>
                <a:effectLst/>
                <a:latin typeface="Arial" panose="020B0604020202020204" pitchFamily="34" charset="0"/>
                <a:cs typeface="Arial" panose="020B0604020202020204" pitchFamily="34" charset="0"/>
              </a:rPr>
              <a:t>Thromb</a:t>
            </a:r>
            <a:r>
              <a:rPr lang="en-US" sz="1100" i="1" dirty="0">
                <a:solidFill>
                  <a:srgbClr val="212121"/>
                </a:solidFill>
                <a:effectLst/>
                <a:latin typeface="Arial" panose="020B0604020202020204" pitchFamily="34" charset="0"/>
                <a:cs typeface="Arial" panose="020B0604020202020204" pitchFamily="34" charset="0"/>
              </a:rPr>
              <a:t> </a:t>
            </a:r>
            <a:r>
              <a:rPr lang="en-US" sz="1100" i="1" dirty="0" err="1">
                <a:solidFill>
                  <a:srgbClr val="212121"/>
                </a:solidFill>
                <a:effectLst/>
                <a:latin typeface="Arial" panose="020B0604020202020204" pitchFamily="34" charset="0"/>
                <a:cs typeface="Arial" panose="020B0604020202020204" pitchFamily="34" charset="0"/>
              </a:rPr>
              <a:t>Haemost</a:t>
            </a:r>
            <a:r>
              <a:rPr lang="en-US" sz="1100" dirty="0">
                <a:solidFill>
                  <a:srgbClr val="212121"/>
                </a:solidFill>
                <a:effectLst/>
                <a:latin typeface="Arial" panose="020B0604020202020204" pitchFamily="34" charset="0"/>
                <a:cs typeface="Arial" panose="020B0604020202020204" pitchFamily="34" charset="0"/>
              </a:rPr>
              <a:t>. 2022;122(6):998-1005. </a:t>
            </a:r>
          </a:p>
          <a:p>
            <a:pPr marL="0" marR="0" indent="0">
              <a:spcBef>
                <a:spcPts val="0"/>
              </a:spcBef>
              <a:spcAft>
                <a:spcPts val="0"/>
              </a:spcAft>
              <a:buNone/>
            </a:pPr>
            <a:endParaRPr lang="en-US" sz="1100" dirty="0">
              <a:solidFill>
                <a:srgbClr val="212121"/>
              </a:solidFill>
              <a:effectLst/>
              <a:latin typeface="Arial" panose="020B0604020202020204" pitchFamily="34" charset="0"/>
              <a:cs typeface="Arial" panose="020B0604020202020204" pitchFamily="34" charset="0"/>
            </a:endParaRPr>
          </a:p>
          <a:p>
            <a:endParaRPr lang="en-IN" sz="1100" dirty="0"/>
          </a:p>
          <a:p>
            <a:endParaRPr lang="en-IN" sz="11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6869BA31-871E-4BE8-BC2F-5652C2815C48}"/>
              </a:ext>
            </a:extLst>
          </p:cNvPr>
          <p:cNvSpPr txBox="1"/>
          <p:nvPr/>
        </p:nvSpPr>
        <p:spPr>
          <a:xfrm>
            <a:off x="628650" y="2021175"/>
            <a:ext cx="592137" cy="323165"/>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1000/R col/ last </a:t>
            </a:r>
            <a:r>
              <a:rPr kumimoji="0" lang="en-US" sz="500" b="0"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ara</a:t>
            </a: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
        <p:nvSpPr>
          <p:cNvPr id="6" name="TextBox 5">
            <a:extLst>
              <a:ext uri="{FF2B5EF4-FFF2-40B4-BE49-F238E27FC236}">
                <a16:creationId xmlns:a16="http://schemas.microsoft.com/office/drawing/2014/main" id="{95621016-A427-4F2B-ACA6-397CFAEDD30E}"/>
              </a:ext>
            </a:extLst>
          </p:cNvPr>
          <p:cNvSpPr txBox="1"/>
          <p:nvPr/>
        </p:nvSpPr>
        <p:spPr>
          <a:xfrm>
            <a:off x="5580063" y="1972439"/>
            <a:ext cx="592137" cy="323165"/>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1002/</a:t>
            </a:r>
            <a:r>
              <a:rPr kumimoji="0" lang="en-US" sz="500" b="0"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Lcol</a:t>
            </a: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last </a:t>
            </a:r>
            <a:r>
              <a:rPr kumimoji="0" lang="en-US" sz="500" b="0"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ara</a:t>
            </a: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
        <p:nvSpPr>
          <p:cNvPr id="7" name="TextBox 6">
            <a:extLst>
              <a:ext uri="{FF2B5EF4-FFF2-40B4-BE49-F238E27FC236}">
                <a16:creationId xmlns:a16="http://schemas.microsoft.com/office/drawing/2014/main" id="{10DA6D0D-2086-44F9-9F60-DF824C669E1C}"/>
              </a:ext>
            </a:extLst>
          </p:cNvPr>
          <p:cNvSpPr txBox="1"/>
          <p:nvPr/>
        </p:nvSpPr>
        <p:spPr>
          <a:xfrm>
            <a:off x="5529263" y="2656652"/>
            <a:ext cx="592137" cy="323165"/>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1002/</a:t>
            </a:r>
            <a:r>
              <a:rPr kumimoji="0" lang="en-US" sz="500" b="0"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Rcol</a:t>
            </a: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para 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
        <p:nvSpPr>
          <p:cNvPr id="8" name="TextBox 7">
            <a:extLst>
              <a:ext uri="{FF2B5EF4-FFF2-40B4-BE49-F238E27FC236}">
                <a16:creationId xmlns:a16="http://schemas.microsoft.com/office/drawing/2014/main" id="{A6F4F474-5190-4715-9206-C3EEAB5FED82}"/>
              </a:ext>
            </a:extLst>
          </p:cNvPr>
          <p:cNvSpPr txBox="1"/>
          <p:nvPr/>
        </p:nvSpPr>
        <p:spPr>
          <a:xfrm>
            <a:off x="5529262" y="3383092"/>
            <a:ext cx="592137" cy="323165"/>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1002/</a:t>
            </a:r>
            <a:r>
              <a:rPr kumimoji="0" lang="en-US" sz="500" b="0"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Rcol</a:t>
            </a: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para 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CAB38E19-D6C9-401D-B058-BA95203EE5E8}"/>
              </a:ext>
            </a:extLst>
          </p:cNvPr>
          <p:cNvSpPr txBox="1"/>
          <p:nvPr/>
        </p:nvSpPr>
        <p:spPr>
          <a:xfrm>
            <a:off x="119064" y="3591738"/>
            <a:ext cx="592137" cy="1400383"/>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Note: p. 1001/Table 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 a: p..999/R col/ outcomes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 b: p. 1002/R col/Line 5-6</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 c p. 1002/ R col/ para 3/ 2</a:t>
            </a:r>
            <a:r>
              <a:rPr kumimoji="0" lang="en-US" sz="500" b="0" i="0" u="none" strike="noStrike" kern="1200" cap="none" spc="0" normalizeH="0" baseline="30000" noProof="0" dirty="0">
                <a:ln>
                  <a:noFill/>
                </a:ln>
                <a:solidFill>
                  <a:srgbClr val="FF0000"/>
                </a:solidFill>
                <a:effectLst/>
                <a:uLnTx/>
                <a:uFillTx/>
                <a:latin typeface="Arial" panose="020B0604020202020204" pitchFamily="34" charset="0"/>
                <a:ea typeface="+mn-ea"/>
                <a:cs typeface="Arial" panose="020B0604020202020204" pitchFamily="34" charset="0"/>
              </a:rPr>
              <a:t>nd</a:t>
            </a: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to last sentence </a:t>
            </a:r>
            <a:b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b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591822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437065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82989"/>
            <a:ext cx="5486400" cy="3600450"/>
          </a:xfrm>
        </p:spPr>
        <p:txBody>
          <a:bodyPr/>
          <a:lstStyle/>
          <a:p>
            <a:r>
              <a:rPr lang="en-US" sz="1100" b="1" dirty="0">
                <a:latin typeface="Arial" panose="020B0604020202020204" pitchFamily="34" charset="0"/>
                <a:cs typeface="Arial" panose="020B0604020202020204" pitchFamily="34" charset="0"/>
              </a:rPr>
              <a:t>Reference:</a:t>
            </a:r>
          </a:p>
          <a:p>
            <a:pPr marL="228600" indent="-228600">
              <a:buAutoNum type="arabicPeriod"/>
            </a:pPr>
            <a:r>
              <a:rPr lang="en-US" sz="1100" dirty="0">
                <a:effectLst/>
                <a:latin typeface="Arial" panose="020B0604020202020204" pitchFamily="34" charset="0"/>
                <a:ea typeface="Calibri" panose="020F0502020204030204" pitchFamily="34" charset="0"/>
                <a:cs typeface="Arial" panose="020B0604020202020204" pitchFamily="34" charset="0"/>
              </a:rPr>
              <a:t>van </a:t>
            </a:r>
            <a:r>
              <a:rPr lang="en-US" sz="1100" dirty="0" err="1">
                <a:effectLst/>
                <a:latin typeface="Arial" panose="020B0604020202020204" pitchFamily="34" charset="0"/>
                <a:ea typeface="Calibri" panose="020F0502020204030204" pitchFamily="34" charset="0"/>
                <a:cs typeface="Arial" panose="020B0604020202020204" pitchFamily="34" charset="0"/>
              </a:rPr>
              <a:t>Haaps</a:t>
            </a:r>
            <a:r>
              <a:rPr lang="en-US" sz="1100" dirty="0">
                <a:effectLst/>
                <a:latin typeface="Arial" panose="020B0604020202020204" pitchFamily="34" charset="0"/>
                <a:ea typeface="Calibri" panose="020F0502020204030204" pitchFamily="34" charset="0"/>
                <a:cs typeface="Arial" panose="020B0604020202020204" pitchFamily="34" charset="0"/>
              </a:rPr>
              <a:t> T, Benz A, Xu L, et al. Andexanet alfa for acute bleeding during treatment with enoxaparin [abstract]. </a:t>
            </a:r>
            <a:r>
              <a:rPr lang="en-US" sz="1100" i="1" dirty="0">
                <a:effectLst/>
                <a:latin typeface="Arial" panose="020B0604020202020204" pitchFamily="34" charset="0"/>
                <a:ea typeface="Calibri" panose="020F0502020204030204" pitchFamily="34" charset="0"/>
                <a:cs typeface="Arial" panose="020B0604020202020204" pitchFamily="34" charset="0"/>
              </a:rPr>
              <a:t>J Am Coll </a:t>
            </a:r>
            <a:r>
              <a:rPr lang="en-US" sz="1100" i="1" dirty="0" err="1">
                <a:effectLst/>
                <a:latin typeface="Arial" panose="020B0604020202020204" pitchFamily="34" charset="0"/>
                <a:ea typeface="Calibri" panose="020F0502020204030204" pitchFamily="34" charset="0"/>
                <a:cs typeface="Arial" panose="020B0604020202020204" pitchFamily="34" charset="0"/>
              </a:rPr>
              <a:t>Cardiol</a:t>
            </a:r>
            <a:r>
              <a:rPr lang="en-US" sz="1100" i="1" dirty="0">
                <a:effectLst/>
                <a:latin typeface="Arial" panose="020B0604020202020204" pitchFamily="34" charset="0"/>
                <a:ea typeface="Calibri" panose="020F0502020204030204" pitchFamily="34" charset="0"/>
                <a:cs typeface="Arial" panose="020B0604020202020204" pitchFamily="34" charset="0"/>
              </a:rPr>
              <a:t>.</a:t>
            </a:r>
            <a:r>
              <a:rPr lang="en-US" sz="1100" dirty="0">
                <a:effectLst/>
                <a:latin typeface="Arial" panose="020B0604020202020204" pitchFamily="34" charset="0"/>
                <a:ea typeface="Calibri" panose="020F0502020204030204" pitchFamily="34" charset="0"/>
                <a:cs typeface="Arial" panose="020B0604020202020204" pitchFamily="34" charset="0"/>
              </a:rPr>
              <a:t> 2021;77(18)(suppl 1):A1856.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100" dirty="0">
                <a:effectLst/>
                <a:latin typeface="Arial" panose="020B0604020202020204" pitchFamily="34" charset="0"/>
                <a:cs typeface="Arial" panose="020B0604020202020204" pitchFamily="34" charset="0"/>
              </a:rPr>
              <a:t>Milling TJ, </a:t>
            </a:r>
            <a:r>
              <a:rPr lang="en-US" sz="1100" dirty="0" err="1">
                <a:effectLst/>
                <a:latin typeface="Arial" panose="020B0604020202020204" pitchFamily="34" charset="0"/>
                <a:cs typeface="Arial" panose="020B0604020202020204" pitchFamily="34" charset="0"/>
              </a:rPr>
              <a:t>Middeldorp</a:t>
            </a:r>
            <a:r>
              <a:rPr lang="en-US" sz="1100" dirty="0">
                <a:effectLst/>
                <a:latin typeface="Arial" panose="020B0604020202020204" pitchFamily="34" charset="0"/>
                <a:cs typeface="Arial" panose="020B0604020202020204" pitchFamily="34" charset="0"/>
              </a:rPr>
              <a:t> S, Xu L, et al. Final study report of andexanet alfa for major bleeding with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inhibitors [published online ahead of print February 20, 2023]. </a:t>
            </a:r>
            <a:r>
              <a:rPr lang="en-US" sz="1100" i="1" dirty="0">
                <a:effectLst/>
                <a:latin typeface="Arial" panose="020B0604020202020204" pitchFamily="34" charset="0"/>
                <a:cs typeface="Arial" panose="020B0604020202020204" pitchFamily="34" charset="0"/>
              </a:rPr>
              <a:t>Circulation</a:t>
            </a:r>
            <a:r>
              <a:rPr lang="en-US" sz="1100" dirty="0">
                <a:effectLst/>
                <a:latin typeface="Arial" panose="020B0604020202020204" pitchFamily="34" charset="0"/>
                <a:cs typeface="Arial" panose="020B0604020202020204" pitchFamily="34" charset="0"/>
              </a:rPr>
              <a:t>. 2023. </a:t>
            </a:r>
            <a:r>
              <a:rPr lang="en-US" sz="1100" dirty="0" err="1">
                <a:effectLst/>
                <a:latin typeface="Arial" panose="020B0604020202020204" pitchFamily="34" charset="0"/>
                <a:cs typeface="Arial" panose="020B0604020202020204" pitchFamily="34" charset="0"/>
              </a:rPr>
              <a:t>doi</a:t>
            </a:r>
            <a:r>
              <a:rPr lang="en-US" sz="1100" dirty="0">
                <a:effectLst/>
                <a:latin typeface="Arial" panose="020B0604020202020204" pitchFamily="34" charset="0"/>
                <a:cs typeface="Arial" panose="020B0604020202020204" pitchFamily="34" charset="0"/>
              </a:rPr>
              <a:t>: 10.1161/CIRCULATIONAHA.121.057844 </a:t>
            </a:r>
          </a:p>
          <a:p>
            <a:pPr marL="228600" indent="-228600">
              <a:buAutoNum type="arabicPeriod"/>
            </a:pPr>
            <a:endParaRPr lang="en-IN" sz="1100" dirty="0">
              <a:latin typeface="Arial" panose="020B0604020202020204" pitchFamily="34" charset="0"/>
              <a:cs typeface="Arial" panose="020B0604020202020204" pitchFamily="34" charset="0"/>
            </a:endParaRPr>
          </a:p>
          <a:p>
            <a:endParaRPr lang="en-IN" sz="11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3215CE08-3B0F-4151-B536-02C248313C86}"/>
              </a:ext>
            </a:extLst>
          </p:cNvPr>
          <p:cNvSpPr txBox="1"/>
          <p:nvPr/>
        </p:nvSpPr>
        <p:spPr>
          <a:xfrm>
            <a:off x="4848860" y="742890"/>
            <a:ext cx="1201420" cy="246221"/>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Van </a:t>
            </a:r>
            <a:r>
              <a:rPr kumimoji="0" lang="en-US" sz="500" b="0"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Haaps</a:t>
            </a: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abstract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6207551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1" dirty="0">
                <a:latin typeface="Arial" panose="020B0604020202020204" pitchFamily="34" charset="0"/>
                <a:cs typeface="Arial" panose="020B0604020202020204" pitchFamily="34" charset="0"/>
              </a:rPr>
              <a:t>Notes for Presenter:  </a:t>
            </a:r>
            <a:r>
              <a:rPr lang="en-US" sz="1100" kern="1200" dirty="0">
                <a:solidFill>
                  <a:schemeClr val="tx1"/>
                </a:solidFill>
                <a:latin typeface="Arial" panose="020B0604020202020204" pitchFamily="34" charset="0"/>
                <a:cs typeface="Arial" panose="020B0604020202020204" pitchFamily="34" charset="0"/>
              </a:rPr>
              <a:t>Click on the circular icon at the top right hand of this slide to go to the table of contents slide.</a:t>
            </a:r>
          </a:p>
          <a:p>
            <a:endParaRPr lang="en-US" sz="1100"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Reference</a:t>
            </a:r>
            <a:endParaRPr lang="en-US" sz="1100" dirty="0">
              <a:latin typeface="Arial" panose="020B0604020202020204" pitchFamily="34" charset="0"/>
              <a:cs typeface="Arial" panose="020B0604020202020204" pitchFamily="34" charset="0"/>
            </a:endParaRPr>
          </a:p>
          <a:p>
            <a:r>
              <a:rPr lang="en-US" sz="1100" dirty="0">
                <a:effectLst/>
                <a:latin typeface="Arial" panose="020B0604020202020204" pitchFamily="34" charset="0"/>
                <a:ea typeface="Calibri" panose="020F0502020204030204" pitchFamily="34" charset="0"/>
                <a:cs typeface="Arial" panose="020B0604020202020204" pitchFamily="34" charset="0"/>
              </a:rPr>
              <a:t>van </a:t>
            </a:r>
            <a:r>
              <a:rPr lang="en-US" sz="1100" dirty="0" err="1">
                <a:effectLst/>
                <a:latin typeface="Arial" panose="020B0604020202020204" pitchFamily="34" charset="0"/>
                <a:ea typeface="Calibri" panose="020F0502020204030204" pitchFamily="34" charset="0"/>
                <a:cs typeface="Arial" panose="020B0604020202020204" pitchFamily="34" charset="0"/>
              </a:rPr>
              <a:t>Haaps</a:t>
            </a:r>
            <a:r>
              <a:rPr lang="en-US" sz="1100" dirty="0">
                <a:effectLst/>
                <a:latin typeface="Arial" panose="020B0604020202020204" pitchFamily="34" charset="0"/>
                <a:ea typeface="Calibri" panose="020F0502020204030204" pitchFamily="34" charset="0"/>
                <a:cs typeface="Arial" panose="020B0604020202020204" pitchFamily="34" charset="0"/>
              </a:rPr>
              <a:t> T, Benz A, Xu L, et al. Andexanet alfa for acute bleeding during treatment with enoxaparin [abstract]. </a:t>
            </a:r>
            <a:r>
              <a:rPr lang="en-US" sz="1100" i="1" dirty="0">
                <a:effectLst/>
                <a:latin typeface="Arial" panose="020B0604020202020204" pitchFamily="34" charset="0"/>
                <a:ea typeface="Calibri" panose="020F0502020204030204" pitchFamily="34" charset="0"/>
                <a:cs typeface="Arial" panose="020B0604020202020204" pitchFamily="34" charset="0"/>
              </a:rPr>
              <a:t>J Am Coll </a:t>
            </a:r>
            <a:r>
              <a:rPr lang="en-US" sz="1100" i="1" dirty="0" err="1">
                <a:effectLst/>
                <a:latin typeface="Arial" panose="020B0604020202020204" pitchFamily="34" charset="0"/>
                <a:ea typeface="Calibri" panose="020F0502020204030204" pitchFamily="34" charset="0"/>
                <a:cs typeface="Arial" panose="020B0604020202020204" pitchFamily="34" charset="0"/>
              </a:rPr>
              <a:t>Cardiol</a:t>
            </a:r>
            <a:r>
              <a:rPr lang="en-US" sz="1100" i="1" dirty="0">
                <a:effectLst/>
                <a:latin typeface="Arial" panose="020B0604020202020204" pitchFamily="34" charset="0"/>
                <a:ea typeface="Calibri" panose="020F0502020204030204" pitchFamily="34" charset="0"/>
                <a:cs typeface="Arial" panose="020B0604020202020204" pitchFamily="34" charset="0"/>
              </a:rPr>
              <a:t>.</a:t>
            </a:r>
            <a:r>
              <a:rPr lang="en-US" sz="1100" dirty="0">
                <a:effectLst/>
                <a:latin typeface="Arial" panose="020B0604020202020204" pitchFamily="34" charset="0"/>
                <a:ea typeface="Calibri" panose="020F0502020204030204" pitchFamily="34" charset="0"/>
                <a:cs typeface="Arial" panose="020B0604020202020204" pitchFamily="34" charset="0"/>
              </a:rPr>
              <a:t> 2021;77(18)(suppl 1):A1856.</a:t>
            </a:r>
            <a:endParaRPr lang="en-IN" sz="1100" dirty="0">
              <a:latin typeface="Arial" panose="020B0604020202020204" pitchFamily="34" charset="0"/>
              <a:cs typeface="Arial" panose="020B0604020202020204" pitchFamily="34" charset="0"/>
            </a:endParaRPr>
          </a:p>
          <a:p>
            <a:endParaRPr lang="en-IN" sz="1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1F3EA835-CE78-4C43-ABA2-0FA1D6229300}"/>
              </a:ext>
            </a:extLst>
          </p:cNvPr>
          <p:cNvSpPr txBox="1"/>
          <p:nvPr/>
        </p:nvSpPr>
        <p:spPr>
          <a:xfrm>
            <a:off x="4848860" y="742890"/>
            <a:ext cx="1201420" cy="246221"/>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Van </a:t>
            </a:r>
            <a:r>
              <a:rPr kumimoji="0" lang="en-US" sz="500" b="0"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Haaps</a:t>
            </a: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Results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55727733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0259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4538" y="1114425"/>
            <a:ext cx="5486400" cy="3086100"/>
          </a:xfrm>
        </p:spPr>
      </p:sp>
      <p:sp>
        <p:nvSpPr>
          <p:cNvPr id="3" name="Notes Placeholder 2"/>
          <p:cNvSpPr>
            <a:spLocks noGrp="1"/>
          </p:cNvSpPr>
          <p:nvPr>
            <p:ph type="body" idx="1"/>
          </p:nvPr>
        </p:nvSpPr>
        <p:spPr>
          <a:xfrm>
            <a:off x="656569" y="4734961"/>
            <a:ext cx="5486400" cy="3600450"/>
          </a:xfrm>
        </p:spPr>
        <p:txBody>
          <a:bodyPr/>
          <a:lstStyle/>
          <a:p>
            <a:pPr marL="0" indent="0">
              <a:buNone/>
            </a:pPr>
            <a:r>
              <a:rPr lang="da-DK" sz="1100" b="1" dirty="0">
                <a:latin typeface="Arial" panose="020B0604020202020204" pitchFamily="34" charset="0"/>
                <a:cs typeface="Arial" panose="020B0604020202020204" pitchFamily="34" charset="0"/>
              </a:rPr>
              <a:t>References: </a:t>
            </a:r>
          </a:p>
          <a:p>
            <a:pPr marL="342900" marR="0" lvl="0" indent="-342900" algn="l" defTabSz="914400" rtl="0" eaLnBrk="1" fontAlgn="auto" latinLnBrk="0" hangingPunct="1">
              <a:spcBef>
                <a:spcPts val="100"/>
              </a:spcBef>
              <a:spcAft>
                <a:spcPts val="0"/>
              </a:spcAft>
              <a:buClrTx/>
              <a:buSzTx/>
              <a:buFontTx/>
              <a:buAutoNum type="arabicPeriod"/>
              <a:tabLst/>
              <a:defRPr/>
            </a:pPr>
            <a:r>
              <a:rPr lang="en-US" sz="1100" dirty="0">
                <a:effectLst/>
                <a:latin typeface="Arial" panose="020B0604020202020204" pitchFamily="34" charset="0"/>
                <a:cs typeface="Arial" panose="020B0604020202020204" pitchFamily="34" charset="0"/>
              </a:rPr>
              <a:t>Siegal DM, </a:t>
            </a:r>
            <a:r>
              <a:rPr lang="en-US" sz="1100" dirty="0" err="1">
                <a:effectLst/>
                <a:latin typeface="Arial" panose="020B0604020202020204" pitchFamily="34" charset="0"/>
                <a:cs typeface="Arial" panose="020B0604020202020204" pitchFamily="34" charset="0"/>
              </a:rPr>
              <a:t>Curnutte</a:t>
            </a:r>
            <a:r>
              <a:rPr lang="en-US" sz="1100" dirty="0">
                <a:effectLst/>
                <a:latin typeface="Arial" panose="020B0604020202020204" pitchFamily="34" charset="0"/>
                <a:cs typeface="Arial" panose="020B0604020202020204" pitchFamily="34" charset="0"/>
              </a:rPr>
              <a:t> JT, Connolly SJ, et al. Andexanet alfa for the reversal of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inhibitor activity. </a:t>
            </a:r>
            <a:r>
              <a:rPr lang="en-US" sz="1100" i="1" dirty="0">
                <a:effectLst/>
                <a:latin typeface="Arial" panose="020B0604020202020204" pitchFamily="34" charset="0"/>
                <a:cs typeface="Arial" panose="020B0604020202020204" pitchFamily="34" charset="0"/>
              </a:rPr>
              <a:t>N </a:t>
            </a:r>
            <a:r>
              <a:rPr lang="en-US" sz="1100" i="1" dirty="0" err="1">
                <a:effectLst/>
                <a:latin typeface="Arial" panose="020B0604020202020204" pitchFamily="34" charset="0"/>
                <a:cs typeface="Arial" panose="020B0604020202020204" pitchFamily="34" charset="0"/>
              </a:rPr>
              <a:t>Engl</a:t>
            </a:r>
            <a:r>
              <a:rPr lang="en-US" sz="1100" i="1" dirty="0">
                <a:effectLst/>
                <a:latin typeface="Arial" panose="020B0604020202020204" pitchFamily="34" charset="0"/>
                <a:cs typeface="Arial" panose="020B0604020202020204" pitchFamily="34" charset="0"/>
              </a:rPr>
              <a:t> J Med</a:t>
            </a:r>
            <a:r>
              <a:rPr lang="en-US" sz="1100" dirty="0">
                <a:effectLst/>
                <a:latin typeface="Arial" panose="020B0604020202020204" pitchFamily="34" charset="0"/>
                <a:cs typeface="Arial" panose="020B0604020202020204" pitchFamily="34" charset="0"/>
              </a:rPr>
              <a:t>. 2015;373(25):2413-2424. </a:t>
            </a:r>
          </a:p>
          <a:p>
            <a:pPr marL="342900" indent="-342900">
              <a:spcBef>
                <a:spcPts val="100"/>
              </a:spcBef>
              <a:buFontTx/>
              <a:buAutoNum type="arabicPeriod"/>
              <a:defRPr/>
            </a:pPr>
            <a:r>
              <a:rPr lang="en-US" sz="1100" dirty="0">
                <a:latin typeface="Arial" panose="020B0604020202020204" pitchFamily="34" charset="0"/>
                <a:cs typeface="Arial" panose="020B0604020202020204" pitchFamily="34" charset="0"/>
              </a:rPr>
              <a:t>Lu G, </a:t>
            </a:r>
            <a:r>
              <a:rPr lang="en-US" sz="1100" dirty="0" err="1">
                <a:latin typeface="Arial" panose="020B0604020202020204" pitchFamily="34" charset="0"/>
                <a:cs typeface="Arial" panose="020B0604020202020204" pitchFamily="34" charset="0"/>
              </a:rPr>
              <a:t>DeGuzman</a:t>
            </a:r>
            <a:r>
              <a:rPr lang="en-US" sz="1100" dirty="0">
                <a:latin typeface="Arial" panose="020B0604020202020204" pitchFamily="34" charset="0"/>
                <a:cs typeface="Arial" panose="020B0604020202020204" pitchFamily="34" charset="0"/>
              </a:rPr>
              <a:t> FR, </a:t>
            </a:r>
            <a:r>
              <a:rPr lang="en-US" sz="1100" dirty="0" err="1">
                <a:latin typeface="Arial" panose="020B0604020202020204" pitchFamily="34" charset="0"/>
                <a:cs typeface="Arial" panose="020B0604020202020204" pitchFamily="34" charset="0"/>
              </a:rPr>
              <a:t>Hollenbach</a:t>
            </a:r>
            <a:r>
              <a:rPr lang="en-US" sz="1100" dirty="0">
                <a:latin typeface="Arial" panose="020B0604020202020204" pitchFamily="34" charset="0"/>
                <a:cs typeface="Arial" panose="020B0604020202020204" pitchFamily="34" charset="0"/>
              </a:rPr>
              <a:t> SJ, et al. A specific antidote for reversal of anticoagulation by direct and indirect inhibitors of coagulation factor </a:t>
            </a:r>
            <a:r>
              <a:rPr lang="en-US" sz="1100" dirty="0" err="1">
                <a:latin typeface="Arial" panose="020B0604020202020204" pitchFamily="34" charset="0"/>
                <a:cs typeface="Arial" panose="020B0604020202020204" pitchFamily="34" charset="0"/>
              </a:rPr>
              <a:t>Xa</a:t>
            </a:r>
            <a:r>
              <a:rPr lang="en-US" sz="1100" dirty="0">
                <a:latin typeface="Arial" panose="020B0604020202020204" pitchFamily="34" charset="0"/>
                <a:cs typeface="Arial" panose="020B0604020202020204" pitchFamily="34" charset="0"/>
              </a:rPr>
              <a:t>. </a:t>
            </a:r>
            <a:r>
              <a:rPr lang="en-US" sz="1100" i="1" dirty="0">
                <a:latin typeface="Arial" panose="020B0604020202020204" pitchFamily="34" charset="0"/>
                <a:cs typeface="Arial" panose="020B0604020202020204" pitchFamily="34" charset="0"/>
              </a:rPr>
              <a:t>Nat Med</a:t>
            </a:r>
            <a:r>
              <a:rPr lang="en-US" sz="1100" dirty="0">
                <a:latin typeface="Arial" panose="020B0604020202020204" pitchFamily="34" charset="0"/>
                <a:cs typeface="Arial" panose="020B0604020202020204" pitchFamily="34" charset="0"/>
              </a:rPr>
              <a:t>. 2013;19(4):446-451. </a:t>
            </a:r>
          </a:p>
          <a:p>
            <a:pPr marL="342900" indent="-342900">
              <a:spcBef>
                <a:spcPts val="100"/>
              </a:spcBef>
              <a:buFontTx/>
              <a:buAutoNum type="arabicPeriod"/>
              <a:defRPr/>
            </a:pPr>
            <a:r>
              <a:rPr lang="en-US" sz="1100" dirty="0">
                <a:latin typeface="Arial" panose="020B0604020202020204" pitchFamily="34" charset="0"/>
                <a:cs typeface="Arial" panose="020B0604020202020204" pitchFamily="34" charset="0"/>
              </a:rPr>
              <a:t>Lu G, Lin J, Bronson M, et al. Reversal of apixaban and rivaroxaban anticoagulation by andexanet alfa in ANNEXA-A and ANNEXA-R as assessed by non-tissue factor-initiated thrombin generation independent of tissue factor pathway inhibitor. </a:t>
            </a:r>
            <a:r>
              <a:rPr lang="en-US" sz="1100" i="1" dirty="0">
                <a:latin typeface="Arial" panose="020B0604020202020204" pitchFamily="34" charset="0"/>
                <a:cs typeface="Arial" panose="020B0604020202020204" pitchFamily="34" charset="0"/>
              </a:rPr>
              <a:t>EMJ </a:t>
            </a:r>
            <a:r>
              <a:rPr lang="en-US" sz="1100" i="1" dirty="0" err="1">
                <a:latin typeface="Arial" panose="020B0604020202020204" pitchFamily="34" charset="0"/>
                <a:cs typeface="Arial" panose="020B0604020202020204" pitchFamily="34" charset="0"/>
              </a:rPr>
              <a:t>Cardiol</a:t>
            </a:r>
            <a:r>
              <a:rPr lang="en-US" sz="1100" i="1" dirty="0">
                <a:latin typeface="Arial" panose="020B0604020202020204" pitchFamily="34" charset="0"/>
                <a:cs typeface="Arial" panose="020B0604020202020204" pitchFamily="34" charset="0"/>
              </a:rPr>
              <a:t>.</a:t>
            </a:r>
            <a:r>
              <a:rPr lang="en-US" sz="1100" dirty="0">
                <a:latin typeface="Arial" panose="020B0604020202020204" pitchFamily="34" charset="0"/>
                <a:cs typeface="Arial" panose="020B0604020202020204" pitchFamily="34" charset="0"/>
              </a:rPr>
              <a:t> 2018;6(1):47-51. doi:10.33590/</a:t>
            </a:r>
            <a:r>
              <a:rPr lang="en-US" sz="1100" dirty="0" err="1">
                <a:latin typeface="Arial" panose="020B0604020202020204" pitchFamily="34" charset="0"/>
                <a:cs typeface="Arial" panose="020B0604020202020204" pitchFamily="34" charset="0"/>
              </a:rPr>
              <a:t>emjcardiol</a:t>
            </a:r>
            <a:r>
              <a:rPr lang="en-US" sz="1100" dirty="0">
                <a:latin typeface="Arial" panose="020B0604020202020204" pitchFamily="34" charset="0"/>
                <a:cs typeface="Arial" panose="020B0604020202020204" pitchFamily="34" charset="0"/>
              </a:rPr>
              <a:t>/10312045 </a:t>
            </a:r>
          </a:p>
        </p:txBody>
      </p:sp>
      <p:sp>
        <p:nvSpPr>
          <p:cNvPr id="4" name="Slide Number Placeholder 3"/>
          <p:cNvSpPr>
            <a:spLocks noGrp="1"/>
          </p:cNvSpPr>
          <p:nvPr>
            <p:ph type="sldNum" sz="quarter" idx="5"/>
          </p:nvPr>
        </p:nvSpPr>
        <p:spPr/>
        <p:txBody>
          <a:bodyPr/>
          <a:lstStyle/>
          <a:p>
            <a:fld id="{DFAF1AA0-AB94-423B-867D-F5CB65DDA732}" type="slidenum">
              <a:rPr lang="en-US" smtClean="0"/>
              <a:t>5</a:t>
            </a:fld>
            <a:endParaRPr lang="en-US"/>
          </a:p>
        </p:txBody>
      </p:sp>
      <p:sp>
        <p:nvSpPr>
          <p:cNvPr id="6" name="TextBox 5">
            <a:extLst>
              <a:ext uri="{FF2B5EF4-FFF2-40B4-BE49-F238E27FC236}">
                <a16:creationId xmlns:a16="http://schemas.microsoft.com/office/drawing/2014/main" id="{CB9A0D0E-39D2-4062-8153-BBA4807DE590}"/>
              </a:ext>
            </a:extLst>
          </p:cNvPr>
          <p:cNvSpPr txBox="1"/>
          <p:nvPr/>
        </p:nvSpPr>
        <p:spPr>
          <a:xfrm>
            <a:off x="29231" y="1651582"/>
            <a:ext cx="656569" cy="461665"/>
          </a:xfrm>
          <a:prstGeom prst="rect">
            <a:avLst/>
          </a:prstGeom>
          <a:noFill/>
          <a:ln>
            <a:solidFill>
              <a:srgbClr val="FF0000"/>
            </a:solidFill>
          </a:ln>
        </p:spPr>
        <p:txBody>
          <a:bodyPr wrap="square" rtlCol="0">
            <a:spAutoFit/>
          </a:bodyPr>
          <a:lstStyle/>
          <a:p>
            <a:r>
              <a:rPr lang="en-GB" sz="800" dirty="0">
                <a:solidFill>
                  <a:srgbClr val="FF0000"/>
                </a:solidFill>
                <a:ea typeface="Calibri" panose="020F0502020204030204" pitchFamily="34" charset="0"/>
                <a:cs typeface="Times New Roman" panose="02020603050405020304" pitchFamily="18" charset="0"/>
              </a:rPr>
              <a:t>Siegal 2015 p.2/L col/para 2</a:t>
            </a:r>
            <a:endParaRPr lang="en-GB" sz="800" dirty="0">
              <a:solidFill>
                <a:srgbClr val="FF0000"/>
              </a:solidFill>
            </a:endParaRPr>
          </a:p>
        </p:txBody>
      </p:sp>
      <p:sp>
        <p:nvSpPr>
          <p:cNvPr id="7" name="TextBox 6">
            <a:extLst>
              <a:ext uri="{FF2B5EF4-FFF2-40B4-BE49-F238E27FC236}">
                <a16:creationId xmlns:a16="http://schemas.microsoft.com/office/drawing/2014/main" id="{A45C8816-CB99-490D-AC49-7C67A0DA79A0}"/>
              </a:ext>
            </a:extLst>
          </p:cNvPr>
          <p:cNvSpPr txBox="1"/>
          <p:nvPr/>
        </p:nvSpPr>
        <p:spPr>
          <a:xfrm>
            <a:off x="6201431" y="3279101"/>
            <a:ext cx="656569" cy="461665"/>
          </a:xfrm>
          <a:prstGeom prst="rect">
            <a:avLst/>
          </a:prstGeom>
          <a:noFill/>
          <a:ln>
            <a:solidFill>
              <a:srgbClr val="FF0000"/>
            </a:solidFill>
          </a:ln>
        </p:spPr>
        <p:txBody>
          <a:bodyPr wrap="square" rtlCol="0">
            <a:spAutoFit/>
          </a:bodyPr>
          <a:lstStyle/>
          <a:p>
            <a:r>
              <a:rPr lang="en-GB" sz="800" dirty="0">
                <a:solidFill>
                  <a:srgbClr val="FF0000"/>
                </a:solidFill>
                <a:ea typeface="Calibri" panose="020F0502020204030204" pitchFamily="34" charset="0"/>
                <a:cs typeface="Times New Roman" panose="02020603050405020304" pitchFamily="18" charset="0"/>
              </a:rPr>
              <a:t>Lu 2013 p. 446/r/col/ para 1  </a:t>
            </a:r>
            <a:endParaRPr lang="en-GB" sz="800" dirty="0">
              <a:solidFill>
                <a:srgbClr val="FF0000"/>
              </a:solidFill>
            </a:endParaRPr>
          </a:p>
        </p:txBody>
      </p:sp>
      <p:sp>
        <p:nvSpPr>
          <p:cNvPr id="8" name="TextBox 7">
            <a:extLst>
              <a:ext uri="{FF2B5EF4-FFF2-40B4-BE49-F238E27FC236}">
                <a16:creationId xmlns:a16="http://schemas.microsoft.com/office/drawing/2014/main" id="{067ABC47-6968-43C1-A640-E51667CB2D9D}"/>
              </a:ext>
            </a:extLst>
          </p:cNvPr>
          <p:cNvSpPr txBox="1"/>
          <p:nvPr/>
        </p:nvSpPr>
        <p:spPr>
          <a:xfrm>
            <a:off x="6201431" y="2110026"/>
            <a:ext cx="656569" cy="461665"/>
          </a:xfrm>
          <a:prstGeom prst="rect">
            <a:avLst/>
          </a:prstGeom>
          <a:noFill/>
          <a:ln>
            <a:solidFill>
              <a:srgbClr val="FF0000"/>
            </a:solidFill>
          </a:ln>
        </p:spPr>
        <p:txBody>
          <a:bodyPr wrap="square" rtlCol="0">
            <a:spAutoFit/>
          </a:bodyPr>
          <a:lstStyle/>
          <a:p>
            <a:r>
              <a:rPr lang="en-GB" sz="800" dirty="0">
                <a:solidFill>
                  <a:srgbClr val="FF0000"/>
                </a:solidFill>
                <a:ea typeface="Calibri" panose="020F0502020204030204" pitchFamily="34" charset="0"/>
                <a:cs typeface="Times New Roman" panose="02020603050405020304" pitchFamily="18" charset="0"/>
              </a:rPr>
              <a:t>Lu 2018 p. 50/r/col/ para 3  </a:t>
            </a:r>
            <a:endParaRPr lang="en-GB" sz="800" dirty="0">
              <a:solidFill>
                <a:srgbClr val="FF0000"/>
              </a:solidFill>
            </a:endParaRPr>
          </a:p>
        </p:txBody>
      </p:sp>
      <p:cxnSp>
        <p:nvCxnSpPr>
          <p:cNvPr id="9" name="Straight Arrow Connector 8">
            <a:extLst>
              <a:ext uri="{FF2B5EF4-FFF2-40B4-BE49-F238E27FC236}">
                <a16:creationId xmlns:a16="http://schemas.microsoft.com/office/drawing/2014/main" id="{6A3C97E7-4857-4A2D-8B00-26FF4BB4A87E}"/>
              </a:ext>
            </a:extLst>
          </p:cNvPr>
          <p:cNvCxnSpPr>
            <a:cxnSpLocks/>
          </p:cNvCxnSpPr>
          <p:nvPr/>
        </p:nvCxnSpPr>
        <p:spPr>
          <a:xfrm flipH="1">
            <a:off x="5520589" y="3485485"/>
            <a:ext cx="680842" cy="2444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5ACE1EE-7D1E-4B2B-BAEF-B63CC40E97DB}"/>
              </a:ext>
            </a:extLst>
          </p:cNvPr>
          <p:cNvCxnSpPr>
            <a:cxnSpLocks/>
            <a:stCxn id="8" idx="1"/>
          </p:cNvCxnSpPr>
          <p:nvPr/>
        </p:nvCxnSpPr>
        <p:spPr>
          <a:xfrm flipH="1">
            <a:off x="5937505" y="2340859"/>
            <a:ext cx="263926" cy="12714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314CD826-BC13-4C72-AB4A-18A914313A92}"/>
              </a:ext>
            </a:extLst>
          </p:cNvPr>
          <p:cNvSpPr txBox="1"/>
          <p:nvPr/>
        </p:nvSpPr>
        <p:spPr>
          <a:xfrm>
            <a:off x="4389057" y="595610"/>
            <a:ext cx="981456" cy="461665"/>
          </a:xfrm>
          <a:prstGeom prst="rect">
            <a:avLst/>
          </a:prstGeom>
          <a:noFill/>
          <a:ln>
            <a:solidFill>
              <a:srgbClr val="FF0000"/>
            </a:solidFill>
          </a:ln>
        </p:spPr>
        <p:txBody>
          <a:bodyPr wrap="square" rtlCol="0">
            <a:spAutoFit/>
          </a:bodyPr>
          <a:lstStyle/>
          <a:p>
            <a:r>
              <a:rPr lang="en-GB" sz="800" dirty="0">
                <a:solidFill>
                  <a:srgbClr val="FF0000"/>
                </a:solidFill>
                <a:ea typeface="Calibri" panose="020F0502020204030204" pitchFamily="34" charset="0"/>
                <a:cs typeface="Times New Roman" panose="02020603050405020304" pitchFamily="18" charset="0"/>
              </a:rPr>
              <a:t>Lu 2018 p. 48/adapted graphic</a:t>
            </a:r>
            <a:endParaRPr lang="en-GB" sz="800" dirty="0">
              <a:solidFill>
                <a:srgbClr val="FF0000"/>
              </a:solidFill>
            </a:endParaRPr>
          </a:p>
        </p:txBody>
      </p:sp>
      <p:sp>
        <p:nvSpPr>
          <p:cNvPr id="14" name="TextBox 13">
            <a:extLst>
              <a:ext uri="{FF2B5EF4-FFF2-40B4-BE49-F238E27FC236}">
                <a16:creationId xmlns:a16="http://schemas.microsoft.com/office/drawing/2014/main" id="{08C95B5E-C581-470A-BA19-185DE46AEEF4}"/>
              </a:ext>
            </a:extLst>
          </p:cNvPr>
          <p:cNvSpPr txBox="1"/>
          <p:nvPr/>
        </p:nvSpPr>
        <p:spPr>
          <a:xfrm>
            <a:off x="6172200" y="2657416"/>
            <a:ext cx="656569" cy="461665"/>
          </a:xfrm>
          <a:prstGeom prst="rect">
            <a:avLst/>
          </a:prstGeom>
          <a:noFill/>
          <a:ln>
            <a:solidFill>
              <a:srgbClr val="FF0000"/>
            </a:solidFill>
          </a:ln>
        </p:spPr>
        <p:txBody>
          <a:bodyPr wrap="square" rtlCol="0">
            <a:spAutoFit/>
          </a:bodyPr>
          <a:lstStyle/>
          <a:p>
            <a:r>
              <a:rPr lang="en-GB" sz="800" dirty="0" err="1">
                <a:solidFill>
                  <a:srgbClr val="FF0000"/>
                </a:solidFill>
                <a:cs typeface="Times New Roman" panose="02020603050405020304" pitchFamily="18" charset="0"/>
              </a:rPr>
              <a:t>Andexxa</a:t>
            </a:r>
            <a:r>
              <a:rPr lang="en-GB" sz="800" dirty="0">
                <a:solidFill>
                  <a:srgbClr val="FF0000"/>
                </a:solidFill>
                <a:cs typeface="Times New Roman" panose="02020603050405020304" pitchFamily="18" charset="0"/>
              </a:rPr>
              <a:t> PI: Section 11/ para 4</a:t>
            </a:r>
            <a:endParaRPr lang="en-GB" sz="800" dirty="0">
              <a:solidFill>
                <a:srgbClr val="FF0000"/>
              </a:solidFill>
            </a:endParaRPr>
          </a:p>
        </p:txBody>
      </p:sp>
      <p:cxnSp>
        <p:nvCxnSpPr>
          <p:cNvPr id="15" name="Straight Arrow Connector 14">
            <a:extLst>
              <a:ext uri="{FF2B5EF4-FFF2-40B4-BE49-F238E27FC236}">
                <a16:creationId xmlns:a16="http://schemas.microsoft.com/office/drawing/2014/main" id="{DE8BE2DC-7AA9-4A84-BBB9-9F1BF8F6AE53}"/>
              </a:ext>
            </a:extLst>
          </p:cNvPr>
          <p:cNvCxnSpPr>
            <a:cxnSpLocks/>
            <a:stCxn id="14" idx="1"/>
          </p:cNvCxnSpPr>
          <p:nvPr/>
        </p:nvCxnSpPr>
        <p:spPr>
          <a:xfrm flipH="1" flipV="1">
            <a:off x="5520590" y="2789994"/>
            <a:ext cx="651610" cy="9825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E3002919-FF03-419F-8DC2-5DC423CBB791}"/>
              </a:ext>
            </a:extLst>
          </p:cNvPr>
          <p:cNvSpPr txBox="1"/>
          <p:nvPr/>
        </p:nvSpPr>
        <p:spPr>
          <a:xfrm>
            <a:off x="3492756" y="3947374"/>
            <a:ext cx="802873" cy="461665"/>
          </a:xfrm>
          <a:prstGeom prst="rect">
            <a:avLst/>
          </a:prstGeom>
          <a:noFill/>
          <a:ln>
            <a:solidFill>
              <a:srgbClr val="FF0000"/>
            </a:solidFill>
          </a:ln>
        </p:spPr>
        <p:txBody>
          <a:bodyPr wrap="square" rtlCol="0">
            <a:spAutoFit/>
          </a:bodyPr>
          <a:lstStyle/>
          <a:p>
            <a:r>
              <a:rPr lang="en-GB" sz="800" dirty="0">
                <a:solidFill>
                  <a:srgbClr val="FF0000"/>
                </a:solidFill>
                <a:ea typeface="Calibri" panose="020F0502020204030204" pitchFamily="34" charset="0"/>
                <a:cs typeface="Times New Roman" panose="02020603050405020304" pitchFamily="18" charset="0"/>
              </a:rPr>
              <a:t>Lu 2013 p. 450/r/col/ para 3 </a:t>
            </a:r>
            <a:endParaRPr lang="en-GB" sz="800" dirty="0">
              <a:solidFill>
                <a:srgbClr val="FF0000"/>
              </a:solidFill>
            </a:endParaRPr>
          </a:p>
        </p:txBody>
      </p:sp>
      <p:cxnSp>
        <p:nvCxnSpPr>
          <p:cNvPr id="19" name="Straight Arrow Connector 18">
            <a:extLst>
              <a:ext uri="{FF2B5EF4-FFF2-40B4-BE49-F238E27FC236}">
                <a16:creationId xmlns:a16="http://schemas.microsoft.com/office/drawing/2014/main" id="{B4F99A1C-0FB3-478D-BD4E-D29A726D9B37}"/>
              </a:ext>
            </a:extLst>
          </p:cNvPr>
          <p:cNvCxnSpPr>
            <a:cxnSpLocks/>
          </p:cNvCxnSpPr>
          <p:nvPr/>
        </p:nvCxnSpPr>
        <p:spPr>
          <a:xfrm flipV="1">
            <a:off x="3894193" y="3363651"/>
            <a:ext cx="0" cy="58372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D252A7D-4AAF-4E4B-B90A-9170EA94D893}"/>
              </a:ext>
            </a:extLst>
          </p:cNvPr>
          <p:cNvCxnSpPr>
            <a:cxnSpLocks/>
          </p:cNvCxnSpPr>
          <p:nvPr/>
        </p:nvCxnSpPr>
        <p:spPr>
          <a:xfrm flipV="1">
            <a:off x="656569" y="1821195"/>
            <a:ext cx="292314" cy="6246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8997F403-9925-65DA-FDA8-A4C7FAA42A31}"/>
              </a:ext>
            </a:extLst>
          </p:cNvPr>
          <p:cNvSpPr txBox="1"/>
          <p:nvPr/>
        </p:nvSpPr>
        <p:spPr>
          <a:xfrm>
            <a:off x="0" y="2493720"/>
            <a:ext cx="656569" cy="954107"/>
          </a:xfrm>
          <a:prstGeom prst="rect">
            <a:avLst/>
          </a:prstGeom>
          <a:noFill/>
          <a:ln>
            <a:solidFill>
              <a:srgbClr val="FF0000"/>
            </a:solidFill>
          </a:ln>
        </p:spPr>
        <p:txBody>
          <a:bodyPr wrap="square" rtlCol="0">
            <a:spAutoFit/>
          </a:bodyPr>
          <a:lstStyle/>
          <a:p>
            <a:r>
              <a:rPr lang="en-GB" sz="800" dirty="0">
                <a:solidFill>
                  <a:srgbClr val="FF0000"/>
                </a:solidFill>
              </a:rPr>
              <a:t>Lu 2013, p.450/R col/para 1; p.447/Figure 1; and p.452/ L col/ para 1 </a:t>
            </a:r>
          </a:p>
        </p:txBody>
      </p:sp>
    </p:spTree>
    <p:extLst>
      <p:ext uri="{BB962C8B-B14F-4D97-AF65-F5344CB8AC3E}">
        <p14:creationId xmlns:p14="http://schemas.microsoft.com/office/powerpoint/2010/main" val="153604005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latin typeface="Arial" panose="020B0604020202020204" pitchFamily="34" charset="0"/>
                <a:cs typeface="Arial" panose="020B0604020202020204" pitchFamily="34" charset="0"/>
              </a:rPr>
              <a:t>References:</a:t>
            </a:r>
          </a:p>
          <a:p>
            <a:pPr marL="228600" indent="-228600">
              <a:buAutoNum type="arabicPeriod"/>
            </a:pP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Milling TJ Jr, King B, Yue P, et al. Restart of anticoagulant therapy and risk of thrombosis, rebleeding, and death after factor </a:t>
            </a:r>
            <a:r>
              <a:rPr lang="en-US" sz="11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Xa</a:t>
            </a: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inhibitor reversal in major bleeding patients. </a:t>
            </a:r>
            <a:r>
              <a:rPr lang="en-US" sz="11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Thromb</a:t>
            </a:r>
            <a:r>
              <a:rPr lang="en-US" sz="11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11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Haemost</a:t>
            </a:r>
            <a:r>
              <a:rPr lang="en-US" sz="11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2021;121(8):1097-1106.</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100" dirty="0">
                <a:effectLst/>
                <a:latin typeface="Arial" panose="020B0604020202020204" pitchFamily="34" charset="0"/>
                <a:cs typeface="Arial" panose="020B0604020202020204" pitchFamily="34" charset="0"/>
              </a:rPr>
              <a:t>Milling TJ, </a:t>
            </a:r>
            <a:r>
              <a:rPr lang="en-US" sz="1100" dirty="0" err="1">
                <a:effectLst/>
                <a:latin typeface="Arial" panose="020B0604020202020204" pitchFamily="34" charset="0"/>
                <a:cs typeface="Arial" panose="020B0604020202020204" pitchFamily="34" charset="0"/>
              </a:rPr>
              <a:t>Middeldorp</a:t>
            </a:r>
            <a:r>
              <a:rPr lang="en-US" sz="1100" dirty="0">
                <a:effectLst/>
                <a:latin typeface="Arial" panose="020B0604020202020204" pitchFamily="34" charset="0"/>
                <a:cs typeface="Arial" panose="020B0604020202020204" pitchFamily="34" charset="0"/>
              </a:rPr>
              <a:t> S, Xu L, et al. Final study report of andexanet alfa for major bleeding with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inhibitors [published online ahead of print February 20, 2023]. </a:t>
            </a:r>
            <a:r>
              <a:rPr lang="en-US" sz="1100" i="1" dirty="0">
                <a:effectLst/>
                <a:latin typeface="Arial" panose="020B0604020202020204" pitchFamily="34" charset="0"/>
                <a:cs typeface="Arial" panose="020B0604020202020204" pitchFamily="34" charset="0"/>
              </a:rPr>
              <a:t>Circulation</a:t>
            </a:r>
            <a:r>
              <a:rPr lang="en-US" sz="1100" dirty="0">
                <a:effectLst/>
                <a:latin typeface="Arial" panose="020B0604020202020204" pitchFamily="34" charset="0"/>
                <a:cs typeface="Arial" panose="020B0604020202020204" pitchFamily="34" charset="0"/>
              </a:rPr>
              <a:t>. 2023. </a:t>
            </a:r>
            <a:r>
              <a:rPr lang="en-US" sz="1100" dirty="0" err="1">
                <a:effectLst/>
                <a:latin typeface="Arial" panose="020B0604020202020204" pitchFamily="34" charset="0"/>
                <a:cs typeface="Arial" panose="020B0604020202020204" pitchFamily="34" charset="0"/>
              </a:rPr>
              <a:t>doi</a:t>
            </a:r>
            <a:r>
              <a:rPr lang="en-US" sz="1100" dirty="0">
                <a:effectLst/>
                <a:latin typeface="Arial" panose="020B0604020202020204" pitchFamily="34" charset="0"/>
                <a:cs typeface="Arial" panose="020B0604020202020204" pitchFamily="34" charset="0"/>
              </a:rPr>
              <a:t>: 10.1161/CIRCULATIONAHA.121.057844 </a:t>
            </a:r>
          </a:p>
          <a:p>
            <a:pPr marL="228600" indent="-228600">
              <a:buAutoNum type="arabicPeriod"/>
            </a:pP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28600" indent="-228600">
              <a:buAutoNum type="arabicPeriod"/>
            </a:pPr>
            <a:endParaRPr lang="en-IN" sz="1100" dirty="0">
              <a:solidFill>
                <a:schemeClr val="tx1"/>
              </a:solidFill>
              <a:latin typeface="Arial" panose="020B0604020202020204" pitchFamily="34" charset="0"/>
              <a:cs typeface="Arial" panose="020B0604020202020204" pitchFamily="34" charset="0"/>
            </a:endParaRPr>
          </a:p>
          <a:p>
            <a:endParaRPr lang="en-IN" sz="11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D255C072-BF99-4DEC-B48B-15389F7AFD17}"/>
              </a:ext>
            </a:extLst>
          </p:cNvPr>
          <p:cNvSpPr txBox="1"/>
          <p:nvPr/>
        </p:nvSpPr>
        <p:spPr>
          <a:xfrm>
            <a:off x="6214746" y="1584935"/>
            <a:ext cx="641667" cy="246221"/>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2/L col/ para 2</a:t>
            </a:r>
          </a:p>
        </p:txBody>
      </p:sp>
      <p:sp>
        <p:nvSpPr>
          <p:cNvPr id="6" name="TextBox 5">
            <a:extLst>
              <a:ext uri="{FF2B5EF4-FFF2-40B4-BE49-F238E27FC236}">
                <a16:creationId xmlns:a16="http://schemas.microsoft.com/office/drawing/2014/main" id="{BB5929FF-C84F-46B2-9BDE-77F110F33660}"/>
              </a:ext>
            </a:extLst>
          </p:cNvPr>
          <p:cNvSpPr txBox="1"/>
          <p:nvPr/>
        </p:nvSpPr>
        <p:spPr>
          <a:xfrm>
            <a:off x="173673" y="3036883"/>
            <a:ext cx="641667" cy="169277"/>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3/Table 1 </a:t>
            </a:r>
          </a:p>
        </p:txBody>
      </p:sp>
      <p:sp>
        <p:nvSpPr>
          <p:cNvPr id="7" name="TextBox 6">
            <a:extLst>
              <a:ext uri="{FF2B5EF4-FFF2-40B4-BE49-F238E27FC236}">
                <a16:creationId xmlns:a16="http://schemas.microsoft.com/office/drawing/2014/main" id="{0BEDCC41-51B6-4897-B757-8F969EE91280}"/>
              </a:ext>
            </a:extLst>
          </p:cNvPr>
          <p:cNvSpPr txBox="1"/>
          <p:nvPr/>
        </p:nvSpPr>
        <p:spPr>
          <a:xfrm>
            <a:off x="105093" y="3871582"/>
            <a:ext cx="641667" cy="1092607"/>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 a: P. 2/R col/ para 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 b: p. 4/ L col/ para 2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 c: p.2/R col/ para 3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 d: P. 2/R col/ para 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
        <p:nvSpPr>
          <p:cNvPr id="8" name="TextBox 7">
            <a:extLst>
              <a:ext uri="{FF2B5EF4-FFF2-40B4-BE49-F238E27FC236}">
                <a16:creationId xmlns:a16="http://schemas.microsoft.com/office/drawing/2014/main" id="{DAC2BC14-0B1C-4747-91DB-8318C5F18982}"/>
              </a:ext>
            </a:extLst>
          </p:cNvPr>
          <p:cNvSpPr txBox="1"/>
          <p:nvPr/>
        </p:nvSpPr>
        <p:spPr>
          <a:xfrm>
            <a:off x="6172200" y="2338898"/>
            <a:ext cx="666898" cy="169277"/>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4/L col/ para 2 </a:t>
            </a:r>
          </a:p>
        </p:txBody>
      </p:sp>
      <p:cxnSp>
        <p:nvCxnSpPr>
          <p:cNvPr id="10" name="Straight Arrow Connector 9">
            <a:extLst>
              <a:ext uri="{FF2B5EF4-FFF2-40B4-BE49-F238E27FC236}">
                <a16:creationId xmlns:a16="http://schemas.microsoft.com/office/drawing/2014/main" id="{504B6B24-D7B7-4B00-BCEE-C3A47FF1EA3A}"/>
              </a:ext>
            </a:extLst>
          </p:cNvPr>
          <p:cNvCxnSpPr>
            <a:cxnSpLocks/>
            <a:stCxn id="8" idx="0"/>
          </p:cNvCxnSpPr>
          <p:nvPr/>
        </p:nvCxnSpPr>
        <p:spPr>
          <a:xfrm flipH="1">
            <a:off x="3797935" y="2338898"/>
            <a:ext cx="2707714" cy="10749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A28F10F1-3646-45F5-A119-AD1AC0BB269B}"/>
              </a:ext>
            </a:extLst>
          </p:cNvPr>
          <p:cNvSpPr txBox="1"/>
          <p:nvPr/>
        </p:nvSpPr>
        <p:spPr>
          <a:xfrm>
            <a:off x="6146968" y="3027054"/>
            <a:ext cx="692130" cy="169277"/>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2/R col/ para 2</a:t>
            </a:r>
          </a:p>
        </p:txBody>
      </p:sp>
      <p:cxnSp>
        <p:nvCxnSpPr>
          <p:cNvPr id="13" name="Straight Arrow Connector 12">
            <a:extLst>
              <a:ext uri="{FF2B5EF4-FFF2-40B4-BE49-F238E27FC236}">
                <a16:creationId xmlns:a16="http://schemas.microsoft.com/office/drawing/2014/main" id="{F6A33432-53A2-4972-8F31-699771BA254B}"/>
              </a:ext>
            </a:extLst>
          </p:cNvPr>
          <p:cNvCxnSpPr>
            <a:cxnSpLocks/>
          </p:cNvCxnSpPr>
          <p:nvPr/>
        </p:nvCxnSpPr>
        <p:spPr>
          <a:xfrm flipH="1" flipV="1">
            <a:off x="5612130" y="2918460"/>
            <a:ext cx="568728" cy="18732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079779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latin typeface="Arial" panose="020B0604020202020204" pitchFamily="34" charset="0"/>
                <a:cs typeface="Arial" panose="020B0604020202020204" pitchFamily="34" charset="0"/>
              </a:rPr>
              <a:t>Talking Points: </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Of the 100 patients who were restarted on OAC, the median time of restart was 10 days after the index bleeding event. </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Patients were primarily restarted on direct oral anticoagulants: 48% apixaban, 29% rivaroxaban, 4% dabigatran, and 2% edoxaban. The remaining 17% were restarted on vitamin K antagonists. </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Patients who restarted were younger (median: 76.5 vs. 80.0 years ; p=0.005) and less likely to have </a:t>
            </a:r>
            <a:r>
              <a:rPr lang="en-US" sz="1100" dirty="0" err="1">
                <a:latin typeface="Arial" panose="020B0604020202020204" pitchFamily="34" charset="0"/>
                <a:cs typeface="Arial" panose="020B0604020202020204" pitchFamily="34" charset="0"/>
              </a:rPr>
              <a:t>ICrH</a:t>
            </a:r>
            <a:r>
              <a:rPr lang="en-US" sz="1100" dirty="0">
                <a:latin typeface="Arial" panose="020B0604020202020204" pitchFamily="34" charset="0"/>
                <a:cs typeface="Arial" panose="020B0604020202020204" pitchFamily="34" charset="0"/>
              </a:rPr>
              <a:t> (41% of restarted had </a:t>
            </a:r>
            <a:r>
              <a:rPr lang="en-US" sz="1100" dirty="0" err="1">
                <a:latin typeface="Arial" panose="020B0604020202020204" pitchFamily="34" charset="0"/>
                <a:cs typeface="Arial" panose="020B0604020202020204" pitchFamily="34" charset="0"/>
              </a:rPr>
              <a:t>ICrH</a:t>
            </a:r>
            <a:r>
              <a:rPr lang="en-US" sz="1100" dirty="0">
                <a:latin typeface="Arial" panose="020B0604020202020204" pitchFamily="34" charset="0"/>
                <a:cs typeface="Arial" panose="020B0604020202020204" pitchFamily="34" charset="0"/>
              </a:rPr>
              <a:t> vs. 73.8% of not restarted had </a:t>
            </a:r>
            <a:r>
              <a:rPr lang="en-US" sz="1100" dirty="0" err="1">
                <a:latin typeface="Arial" panose="020B0604020202020204" pitchFamily="34" charset="0"/>
                <a:cs typeface="Arial" panose="020B0604020202020204" pitchFamily="34" charset="0"/>
              </a:rPr>
              <a:t>ICrH</a:t>
            </a:r>
            <a:r>
              <a:rPr lang="en-US" sz="1100" dirty="0">
                <a:latin typeface="Arial" panose="020B0604020202020204" pitchFamily="34" charset="0"/>
                <a:cs typeface="Arial" panose="020B0604020202020204" pitchFamily="34" charset="0"/>
              </a:rPr>
              <a:t>; p&lt;0.001). No other baseline characteristics were significantly associated with the decision to restart using a p-value cut off of 0.10. Thus, age and site of index bleeding as covariates were included in all multivariate Cox proportional hazards models.</a:t>
            </a:r>
          </a:p>
          <a:p>
            <a:pPr marL="171450" indent="-171450">
              <a:buFont typeface="Arial" panose="020B0604020202020204" pitchFamily="34" charset="0"/>
              <a:buChar char="•"/>
            </a:pPr>
            <a:endParaRPr lang="en-US" sz="1100" b="1"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Reference:</a:t>
            </a:r>
            <a:endParaRPr lang="en-US" sz="1100" dirty="0">
              <a:latin typeface="Arial" panose="020B0604020202020204" pitchFamily="34" charset="0"/>
              <a:cs typeface="Arial" panose="020B0604020202020204" pitchFamily="34" charset="0"/>
            </a:endParaRPr>
          </a:p>
          <a:p>
            <a:pPr marL="0" indent="0">
              <a:buNone/>
            </a:pP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Milling TJ Jr, King B, Yue P, et al. Restart of anticoagulant therapy and risk of thrombosis, rebleeding, and death after factor </a:t>
            </a:r>
            <a:r>
              <a:rPr lang="en-US" sz="11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Xa</a:t>
            </a: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inhibitor reversal in major bleeding patients. </a:t>
            </a:r>
            <a:r>
              <a:rPr lang="en-US" sz="11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Thromb</a:t>
            </a:r>
            <a:r>
              <a:rPr lang="en-US" sz="11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11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Haemost</a:t>
            </a:r>
            <a:r>
              <a:rPr lang="en-US" sz="11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2021;121(8):1097-1106.</a:t>
            </a:r>
          </a:p>
          <a:p>
            <a:endParaRPr lang="en-US" sz="11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7929EC89-BF00-4BC5-8BEB-2A2A73026CB0}"/>
              </a:ext>
            </a:extLst>
          </p:cNvPr>
          <p:cNvSpPr txBox="1"/>
          <p:nvPr/>
        </p:nvSpPr>
        <p:spPr>
          <a:xfrm>
            <a:off x="4563747" y="554672"/>
            <a:ext cx="641667" cy="169277"/>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3/Table 1</a:t>
            </a:r>
          </a:p>
        </p:txBody>
      </p:sp>
      <p:sp>
        <p:nvSpPr>
          <p:cNvPr id="6" name="TextBox 5">
            <a:extLst>
              <a:ext uri="{FF2B5EF4-FFF2-40B4-BE49-F238E27FC236}">
                <a16:creationId xmlns:a16="http://schemas.microsoft.com/office/drawing/2014/main" id="{1E74EC9E-3774-4F3B-B1C3-500234AADC1E}"/>
              </a:ext>
            </a:extLst>
          </p:cNvPr>
          <p:cNvSpPr txBox="1"/>
          <p:nvPr/>
        </p:nvSpPr>
        <p:spPr>
          <a:xfrm>
            <a:off x="6172200" y="4648151"/>
            <a:ext cx="641667" cy="323165"/>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4/R col/ Results/para 1 and para 2 </a:t>
            </a:r>
          </a:p>
        </p:txBody>
      </p:sp>
    </p:spTree>
    <p:extLst>
      <p:ext uri="{BB962C8B-B14F-4D97-AF65-F5344CB8AC3E}">
        <p14:creationId xmlns:p14="http://schemas.microsoft.com/office/powerpoint/2010/main" val="22042504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i="1" dirty="0">
                <a:latin typeface="Arial" panose="020B0604020202020204" pitchFamily="34" charset="0"/>
                <a:cs typeface="Arial" panose="020B0604020202020204" pitchFamily="34" charset="0"/>
              </a:rPr>
              <a:t>Notes for Presenter: </a:t>
            </a:r>
          </a:p>
          <a:p>
            <a:r>
              <a:rPr lang="en-US" sz="1100" dirty="0">
                <a:latin typeface="Arial" panose="020B0604020202020204" pitchFamily="34" charset="0"/>
                <a:cs typeface="Arial" panose="020B0604020202020204" pitchFamily="34" charset="0"/>
              </a:rPr>
              <a:t>Click on the TEs Within 30 Days Button at the top of the slide to see the break down of TEs that occurred within 30 days.</a:t>
            </a:r>
          </a:p>
          <a:p>
            <a:endParaRPr lang="en-US" sz="1100" b="1"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Reference:</a:t>
            </a:r>
            <a:endParaRPr lang="en-US" sz="1100" dirty="0">
              <a:latin typeface="Arial" panose="020B0604020202020204" pitchFamily="34" charset="0"/>
              <a:cs typeface="Arial" panose="020B0604020202020204" pitchFamily="34" charset="0"/>
            </a:endParaRPr>
          </a:p>
          <a:p>
            <a:pPr marL="0" indent="0">
              <a:buNone/>
            </a:pP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Milling TJ Jr, King B, Yue P, et al. Restart of anticoagulant therapy and risk of thrombosis, rebleeding, and death after factor </a:t>
            </a:r>
            <a:r>
              <a:rPr lang="en-US" sz="11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Xa</a:t>
            </a: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inhibitor reversal in major bleeding patients. </a:t>
            </a:r>
            <a:r>
              <a:rPr lang="en-US" sz="11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Thromb</a:t>
            </a:r>
            <a:r>
              <a:rPr lang="en-US" sz="11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11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Haemost</a:t>
            </a:r>
            <a:r>
              <a:rPr lang="en-US" sz="11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2021;121(8):1097-1106.</a:t>
            </a:r>
          </a:p>
          <a:p>
            <a:pPr marL="228600" indent="-228600">
              <a:buAutoNum type="arabicPeriod"/>
            </a:pPr>
            <a:endParaRPr lang="en-IN" sz="1100" dirty="0">
              <a:solidFill>
                <a:schemeClr val="tx1"/>
              </a:solidFill>
              <a:latin typeface="Arial" panose="020B0604020202020204" pitchFamily="34" charset="0"/>
              <a:cs typeface="Arial" panose="020B0604020202020204" pitchFamily="34" charset="0"/>
            </a:endParaRPr>
          </a:p>
          <a:p>
            <a:endParaRPr lang="en-IN"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5B85E72-8A31-4F76-B4B5-0205CCC20A3E}"/>
              </a:ext>
            </a:extLst>
          </p:cNvPr>
          <p:cNvSpPr txBox="1"/>
          <p:nvPr/>
        </p:nvSpPr>
        <p:spPr>
          <a:xfrm>
            <a:off x="44133" y="1746860"/>
            <a:ext cx="641667" cy="246221"/>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4/R col/ para 5</a:t>
            </a:r>
          </a:p>
        </p:txBody>
      </p:sp>
      <p:sp>
        <p:nvSpPr>
          <p:cNvPr id="6" name="TextBox 5">
            <a:extLst>
              <a:ext uri="{FF2B5EF4-FFF2-40B4-BE49-F238E27FC236}">
                <a16:creationId xmlns:a16="http://schemas.microsoft.com/office/drawing/2014/main" id="{8155E5C8-7628-4D71-A4F5-E95372E4E900}"/>
              </a:ext>
            </a:extLst>
          </p:cNvPr>
          <p:cNvSpPr txBox="1"/>
          <p:nvPr/>
        </p:nvSpPr>
        <p:spPr>
          <a:xfrm>
            <a:off x="182246" y="2562939"/>
            <a:ext cx="641667" cy="246221"/>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4/R col/ last para</a:t>
            </a:r>
          </a:p>
        </p:txBody>
      </p:sp>
      <p:sp>
        <p:nvSpPr>
          <p:cNvPr id="7" name="TextBox 6">
            <a:extLst>
              <a:ext uri="{FF2B5EF4-FFF2-40B4-BE49-F238E27FC236}">
                <a16:creationId xmlns:a16="http://schemas.microsoft.com/office/drawing/2014/main" id="{9D595A17-EECA-4D33-AAB9-E5441FC044FB}"/>
              </a:ext>
            </a:extLst>
          </p:cNvPr>
          <p:cNvSpPr txBox="1"/>
          <p:nvPr/>
        </p:nvSpPr>
        <p:spPr>
          <a:xfrm>
            <a:off x="182245" y="3255907"/>
            <a:ext cx="641667" cy="246221"/>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5/L col/para 1</a:t>
            </a:r>
          </a:p>
        </p:txBody>
      </p:sp>
      <p:sp>
        <p:nvSpPr>
          <p:cNvPr id="10" name="TextBox 9">
            <a:extLst>
              <a:ext uri="{FF2B5EF4-FFF2-40B4-BE49-F238E27FC236}">
                <a16:creationId xmlns:a16="http://schemas.microsoft.com/office/drawing/2014/main" id="{3CE9C467-B203-4C74-9016-FA62FAF25D76}"/>
              </a:ext>
            </a:extLst>
          </p:cNvPr>
          <p:cNvSpPr txBox="1"/>
          <p:nvPr/>
        </p:nvSpPr>
        <p:spPr>
          <a:xfrm>
            <a:off x="148906" y="3945494"/>
            <a:ext cx="641667" cy="1169551"/>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 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4/R col/ last para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 b: P. 5/L col/para 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 c: P. 5/L col/para 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 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5/R col/para 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39D4087D-E97C-4528-9027-9A61819856FF}"/>
              </a:ext>
            </a:extLst>
          </p:cNvPr>
          <p:cNvSpPr txBox="1"/>
          <p:nvPr/>
        </p:nvSpPr>
        <p:spPr>
          <a:xfrm>
            <a:off x="6097907" y="2223397"/>
            <a:ext cx="641667" cy="246221"/>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5/L col/para 2</a:t>
            </a:r>
          </a:p>
        </p:txBody>
      </p:sp>
      <p:sp>
        <p:nvSpPr>
          <p:cNvPr id="11" name="TextBox 10">
            <a:extLst>
              <a:ext uri="{FF2B5EF4-FFF2-40B4-BE49-F238E27FC236}">
                <a16:creationId xmlns:a16="http://schemas.microsoft.com/office/drawing/2014/main" id="{8CBA591E-8AEB-432E-BDF0-4BFD8831B287}"/>
              </a:ext>
            </a:extLst>
          </p:cNvPr>
          <p:cNvSpPr txBox="1"/>
          <p:nvPr/>
        </p:nvSpPr>
        <p:spPr>
          <a:xfrm>
            <a:off x="6113781" y="3030720"/>
            <a:ext cx="641667" cy="246221"/>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5/R col/para 2</a:t>
            </a:r>
          </a:p>
        </p:txBody>
      </p:sp>
    </p:spTree>
    <p:extLst>
      <p:ext uri="{BB962C8B-B14F-4D97-AF65-F5344CB8AC3E}">
        <p14:creationId xmlns:p14="http://schemas.microsoft.com/office/powerpoint/2010/main" val="382894064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latin typeface="Arial" panose="020B0604020202020204" pitchFamily="34" charset="0"/>
                <a:cs typeface="Arial" panose="020B0604020202020204" pitchFamily="34" charset="0"/>
              </a:rPr>
              <a:t>Talking Points: </a:t>
            </a:r>
          </a:p>
          <a:p>
            <a:pPr marL="171450" indent="-171450">
              <a:buFont typeface="Arial" panose="020B0604020202020204" pitchFamily="34" charset="0"/>
              <a:buChar char="•"/>
            </a:pPr>
            <a:r>
              <a:rPr lang="en-US" sz="1100" b="0" dirty="0">
                <a:latin typeface="Arial" panose="020B0604020202020204" pitchFamily="34" charset="0"/>
                <a:cs typeface="Arial" panose="020B0604020202020204" pitchFamily="34" charset="0"/>
              </a:rPr>
              <a:t>At baseline, patients were on an oral anticoagulant due to atrial fibrillation (79.5%), venous thromboembolism (20.2%), and other (7.4%). This suggests that TE events may derive from the nature of the condition rather than the prothrombotic nature of andexanet alfa treatment. </a:t>
            </a:r>
          </a:p>
          <a:p>
            <a:pPr marL="171450" indent="-171450">
              <a:buFont typeface="Arial" panose="020B0604020202020204" pitchFamily="34" charset="0"/>
              <a:buChar char="•"/>
            </a:pPr>
            <a:endParaRPr lang="en-US" sz="1100" b="0"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Reference:</a:t>
            </a:r>
            <a:endParaRPr lang="en-US" sz="1100" dirty="0">
              <a:latin typeface="Arial" panose="020B0604020202020204" pitchFamily="34" charset="0"/>
              <a:cs typeface="Arial" panose="020B0604020202020204" pitchFamily="34" charset="0"/>
            </a:endParaRPr>
          </a:p>
          <a:p>
            <a:pPr marL="0" indent="0">
              <a:buNone/>
            </a:pP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Milling TJ Jr, King B, Yue P, et al. Restart of anticoagulant therapy and risk of thrombosis, rebleeding, and death after factor </a:t>
            </a:r>
            <a:r>
              <a:rPr lang="en-US" sz="11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Xa</a:t>
            </a: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inhibitor reversal in major bleeding patients [supplementary material]. </a:t>
            </a:r>
            <a:r>
              <a:rPr lang="en-US" sz="11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Thromb</a:t>
            </a:r>
            <a:r>
              <a:rPr lang="en-US" sz="11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11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Haemost</a:t>
            </a:r>
            <a:r>
              <a:rPr lang="en-US" sz="11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2021;121(8):1097-1106.</a:t>
            </a:r>
            <a:b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US" sz="11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doi</a:t>
            </a: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10.1055/a-1400-6159</a:t>
            </a:r>
          </a:p>
          <a:p>
            <a:endParaRPr lang="en-US" sz="11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E74EC9E-3774-4F3B-B1C3-500234AADC1E}"/>
              </a:ext>
            </a:extLst>
          </p:cNvPr>
          <p:cNvSpPr txBox="1"/>
          <p:nvPr/>
        </p:nvSpPr>
        <p:spPr>
          <a:xfrm>
            <a:off x="6172200" y="2724101"/>
            <a:ext cx="641667" cy="323165"/>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Supplementary material Table S1</a:t>
            </a:r>
          </a:p>
        </p:txBody>
      </p:sp>
      <p:sp>
        <p:nvSpPr>
          <p:cNvPr id="7" name="TextBox 6">
            <a:extLst>
              <a:ext uri="{FF2B5EF4-FFF2-40B4-BE49-F238E27FC236}">
                <a16:creationId xmlns:a16="http://schemas.microsoft.com/office/drawing/2014/main" id="{EAA980BA-91BB-4519-B087-83ECB9F1F631}"/>
              </a:ext>
            </a:extLst>
          </p:cNvPr>
          <p:cNvSpPr txBox="1"/>
          <p:nvPr/>
        </p:nvSpPr>
        <p:spPr>
          <a:xfrm>
            <a:off x="91758" y="4914901"/>
            <a:ext cx="641667" cy="169277"/>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3/Table 1</a:t>
            </a:r>
          </a:p>
        </p:txBody>
      </p:sp>
    </p:spTree>
    <p:extLst>
      <p:ext uri="{BB962C8B-B14F-4D97-AF65-F5344CB8AC3E}">
        <p14:creationId xmlns:p14="http://schemas.microsoft.com/office/powerpoint/2010/main" val="108590182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1" dirty="0">
                <a:latin typeface="Arial" panose="020B0604020202020204" pitchFamily="34" charset="0"/>
                <a:cs typeface="Arial" panose="020B0604020202020204" pitchFamily="34" charset="0"/>
              </a:rPr>
              <a:t>Notes for Presenter:  </a:t>
            </a:r>
            <a:r>
              <a:rPr lang="en-US" sz="1100" kern="1200" dirty="0">
                <a:solidFill>
                  <a:schemeClr val="tx1"/>
                </a:solidFill>
                <a:latin typeface="Arial" panose="020B0604020202020204" pitchFamily="34" charset="0"/>
                <a:cs typeface="Arial" panose="020B0604020202020204" pitchFamily="34" charset="0"/>
              </a:rPr>
              <a:t>Click on the circular icon at the top right hand of this slide to go to the table of contents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latin typeface="Arial" panose="020B0604020202020204" pitchFamily="34" charset="0"/>
                <a:cs typeface="Arial" panose="020B0604020202020204" pitchFamily="34" charset="0"/>
              </a:rPr>
              <a:t>Talking Points: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dirty="0">
                <a:solidFill>
                  <a:schemeClr val="tx1"/>
                </a:solidFill>
                <a:latin typeface="Arial" panose="020B0604020202020204" pitchFamily="34" charset="0"/>
                <a:cs typeface="Arial" panose="020B0604020202020204" pitchFamily="34" charset="0"/>
              </a:rPr>
              <a:t>The findings from the time-dependent Cox model composite of rebleeding, TEs, and death indicates that the overall trade-off with restart of OAC suggest a net benefit, albeit this should be tested in prospective randomized trials. </a:t>
            </a:r>
          </a:p>
          <a:p>
            <a:endParaRPr lang="en-US" sz="1100" b="1"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Reference:</a:t>
            </a:r>
            <a:endParaRPr lang="en-US" sz="1100" dirty="0">
              <a:latin typeface="Arial" panose="020B0604020202020204" pitchFamily="34" charset="0"/>
              <a:cs typeface="Arial" panose="020B0604020202020204" pitchFamily="34" charset="0"/>
            </a:endParaRPr>
          </a:p>
          <a:p>
            <a:pPr marL="0" indent="0">
              <a:buNone/>
            </a:pP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Milling TJ Jr, King B, Yue P, et al. Restart of anticoagulant therapy and risk of thrombosis, rebleeding, and death after factor </a:t>
            </a:r>
            <a:r>
              <a:rPr lang="en-US" sz="11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Xa</a:t>
            </a: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inhibitor reversal in major bleeding patients. </a:t>
            </a:r>
            <a:r>
              <a:rPr lang="en-US" sz="11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Thromb</a:t>
            </a:r>
            <a:r>
              <a:rPr lang="en-US" sz="11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11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Haemost</a:t>
            </a:r>
            <a:r>
              <a:rPr lang="en-US" sz="11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2021;121(8):1097-1106.</a:t>
            </a:r>
          </a:p>
          <a:p>
            <a:pPr marL="228600" indent="-228600">
              <a:buAutoNum type="arabicPeriod"/>
            </a:pPr>
            <a:endParaRPr lang="en-IN" sz="1100" dirty="0">
              <a:solidFill>
                <a:schemeClr val="tx1"/>
              </a:solidFill>
              <a:latin typeface="Arial" panose="020B0604020202020204" pitchFamily="34" charset="0"/>
              <a:cs typeface="Arial" panose="020B0604020202020204" pitchFamily="34" charset="0"/>
            </a:endParaRPr>
          </a:p>
          <a:p>
            <a:endParaRPr lang="en-IN" sz="1100" b="0" dirty="0">
              <a:latin typeface="Arial" panose="020B0604020202020204" pitchFamily="34" charset="0"/>
              <a:cs typeface="Arial" panose="020B0604020202020204" pitchFamily="34" charset="0"/>
            </a:endParaRPr>
          </a:p>
          <a:p>
            <a:endParaRPr lang="en-IN" sz="11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63EBA9DA-BF1A-4389-9920-3751B91D9F30}"/>
              </a:ext>
            </a:extLst>
          </p:cNvPr>
          <p:cNvSpPr txBox="1"/>
          <p:nvPr/>
        </p:nvSpPr>
        <p:spPr>
          <a:xfrm>
            <a:off x="6097907" y="2223397"/>
            <a:ext cx="641667" cy="246221"/>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5/R col/para 2</a:t>
            </a:r>
          </a:p>
        </p:txBody>
      </p:sp>
      <p:sp>
        <p:nvSpPr>
          <p:cNvPr id="6" name="TextBox 5">
            <a:extLst>
              <a:ext uri="{FF2B5EF4-FFF2-40B4-BE49-F238E27FC236}">
                <a16:creationId xmlns:a16="http://schemas.microsoft.com/office/drawing/2014/main" id="{7B7974D2-2224-4B78-9D64-4931E2B8AD0D}"/>
              </a:ext>
            </a:extLst>
          </p:cNvPr>
          <p:cNvSpPr txBox="1"/>
          <p:nvPr/>
        </p:nvSpPr>
        <p:spPr>
          <a:xfrm>
            <a:off x="6097906" y="3379255"/>
            <a:ext cx="641667" cy="246221"/>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5/R col/last para</a:t>
            </a:r>
          </a:p>
        </p:txBody>
      </p:sp>
      <p:sp>
        <p:nvSpPr>
          <p:cNvPr id="7" name="TextBox 6">
            <a:extLst>
              <a:ext uri="{FF2B5EF4-FFF2-40B4-BE49-F238E27FC236}">
                <a16:creationId xmlns:a16="http://schemas.microsoft.com/office/drawing/2014/main" id="{5D97803B-CB98-4C2F-A024-5B035334EF6F}"/>
              </a:ext>
            </a:extLst>
          </p:cNvPr>
          <p:cNvSpPr txBox="1"/>
          <p:nvPr/>
        </p:nvSpPr>
        <p:spPr>
          <a:xfrm>
            <a:off x="85725" y="3756095"/>
            <a:ext cx="641667" cy="707886"/>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Note and footnote 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5/R col/para 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 b: P. 5/R col/last para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
        <p:nvSpPr>
          <p:cNvPr id="8" name="TextBox 7">
            <a:extLst>
              <a:ext uri="{FF2B5EF4-FFF2-40B4-BE49-F238E27FC236}">
                <a16:creationId xmlns:a16="http://schemas.microsoft.com/office/drawing/2014/main" id="{B73E46D4-55E6-4732-B447-70D1C8C446DD}"/>
              </a:ext>
            </a:extLst>
          </p:cNvPr>
          <p:cNvSpPr txBox="1"/>
          <p:nvPr/>
        </p:nvSpPr>
        <p:spPr>
          <a:xfrm>
            <a:off x="85724" y="4856232"/>
            <a:ext cx="641667" cy="400110"/>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6/ L col/discussion/para 1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24407718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71500" y="4400550"/>
            <a:ext cx="5715000" cy="3600450"/>
          </a:xfrm>
        </p:spPr>
        <p:txBody>
          <a:bodyPr/>
          <a:lstStyle/>
          <a:p>
            <a:r>
              <a:rPr lang="en-US" sz="1200" b="1" dirty="0">
                <a:latin typeface="Arial" panose="020B0604020202020204" pitchFamily="34" charset="0"/>
                <a:cs typeface="Arial" panose="020B0604020202020204" pitchFamily="34" charset="0"/>
              </a:rPr>
              <a:t>References: </a:t>
            </a:r>
          </a:p>
          <a:p>
            <a:pPr marL="228600" marR="0" lvl="0" indent="-228600" algn="l" defTabSz="914400" rtl="0" eaLnBrk="1" fontAlgn="auto" latinLnBrk="0" hangingPunct="1">
              <a:lnSpc>
                <a:spcPct val="100000"/>
              </a:lnSpc>
              <a:spcBef>
                <a:spcPts val="0"/>
              </a:spcBef>
              <a:spcAft>
                <a:spcPts val="0"/>
              </a:spcAft>
              <a:buClrTx/>
              <a:buSzTx/>
              <a:buAutoNum type="arabicPeriod"/>
              <a:tabLst/>
              <a:defRPr/>
            </a:pPr>
            <a:r>
              <a:rPr lang="en-US" sz="1200" dirty="0" err="1">
                <a:effectLst/>
                <a:latin typeface="Arial" panose="020B0604020202020204" pitchFamily="34" charset="0"/>
                <a:cs typeface="Arial" panose="020B0604020202020204" pitchFamily="34" charset="0"/>
              </a:rPr>
              <a:t>Demchuk</a:t>
            </a:r>
            <a:r>
              <a:rPr lang="en-US" sz="1200" dirty="0">
                <a:effectLst/>
                <a:latin typeface="Arial" panose="020B0604020202020204" pitchFamily="34" charset="0"/>
                <a:cs typeface="Arial" panose="020B0604020202020204" pitchFamily="34" charset="0"/>
              </a:rPr>
              <a:t> AM, Yue P, </a:t>
            </a:r>
            <a:r>
              <a:rPr lang="en-US" sz="1200" dirty="0" err="1">
                <a:effectLst/>
                <a:latin typeface="Arial" panose="020B0604020202020204" pitchFamily="34" charset="0"/>
                <a:cs typeface="Arial" panose="020B0604020202020204" pitchFamily="34" charset="0"/>
              </a:rPr>
              <a:t>Zotova</a:t>
            </a:r>
            <a:r>
              <a:rPr lang="en-US" sz="1200" dirty="0">
                <a:effectLst/>
                <a:latin typeface="Arial" panose="020B0604020202020204" pitchFamily="34" charset="0"/>
                <a:cs typeface="Arial" panose="020B0604020202020204" pitchFamily="34" charset="0"/>
              </a:rPr>
              <a:t> E, et al. Hemostatic efficacy and anti-FXa (factor </a:t>
            </a:r>
            <a:r>
              <a:rPr lang="en-US" sz="1200" dirty="0" err="1">
                <a:effectLst/>
                <a:latin typeface="Arial" panose="020B0604020202020204" pitchFamily="34" charset="0"/>
                <a:cs typeface="Arial" panose="020B0604020202020204" pitchFamily="34" charset="0"/>
              </a:rPr>
              <a:t>Xa</a:t>
            </a:r>
            <a:r>
              <a:rPr lang="en-US" sz="1200" dirty="0">
                <a:effectLst/>
                <a:latin typeface="Arial" panose="020B0604020202020204" pitchFamily="34" charset="0"/>
                <a:cs typeface="Arial" panose="020B0604020202020204" pitchFamily="34" charset="0"/>
              </a:rPr>
              <a:t>) reversal with andexanet alfa in intracranial hemorrhage: ANNEXA-4 </a:t>
            </a:r>
            <a:r>
              <a:rPr lang="en-US" sz="1200" dirty="0" err="1">
                <a:effectLst/>
                <a:latin typeface="Arial" panose="020B0604020202020204" pitchFamily="34" charset="0"/>
                <a:cs typeface="Arial" panose="020B0604020202020204" pitchFamily="34" charset="0"/>
              </a:rPr>
              <a:t>substudy</a:t>
            </a:r>
            <a:r>
              <a:rPr lang="en-US" sz="1200" dirty="0">
                <a:effectLst/>
                <a:latin typeface="Arial" panose="020B0604020202020204" pitchFamily="34" charset="0"/>
                <a:cs typeface="Arial" panose="020B0604020202020204" pitchFamily="34" charset="0"/>
              </a:rPr>
              <a:t>. </a:t>
            </a:r>
            <a:r>
              <a:rPr lang="en-US" sz="1200" i="1" dirty="0">
                <a:solidFill>
                  <a:srgbClr val="212121"/>
                </a:solidFill>
                <a:effectLst/>
                <a:latin typeface="Arial" panose="020B0604020202020204" pitchFamily="34" charset="0"/>
                <a:cs typeface="Arial" panose="020B0604020202020204" pitchFamily="34" charset="0"/>
              </a:rPr>
              <a:t>Stroke</a:t>
            </a:r>
            <a:r>
              <a:rPr lang="en-US" sz="1200" dirty="0">
                <a:effectLst/>
                <a:latin typeface="Arial" panose="020B0604020202020204" pitchFamily="34" charset="0"/>
                <a:cs typeface="Arial" panose="020B0604020202020204" pitchFamily="34" charset="0"/>
              </a:rPr>
              <a:t>. 2021;52(6):2096-2105.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a:effectLst/>
                <a:latin typeface="Arial" panose="020B0604020202020204" pitchFamily="34" charset="0"/>
                <a:ea typeface="Calibri" panose="020F0502020204030204" pitchFamily="34" charset="0"/>
                <a:cs typeface="Arial" panose="020B0604020202020204" pitchFamily="34" charset="0"/>
              </a:rPr>
              <a:t>Siegal D, Beyer-</a:t>
            </a:r>
            <a:r>
              <a:rPr lang="en-US" sz="1200" dirty="0" err="1">
                <a:effectLst/>
                <a:latin typeface="Arial" panose="020B0604020202020204" pitchFamily="34" charset="0"/>
                <a:ea typeface="Calibri" panose="020F0502020204030204" pitchFamily="34" charset="0"/>
                <a:cs typeface="Arial" panose="020B0604020202020204" pitchFamily="34" charset="0"/>
              </a:rPr>
              <a:t>Westendorf</a:t>
            </a:r>
            <a:r>
              <a:rPr lang="en-US" sz="1200" dirty="0">
                <a:effectLst/>
                <a:latin typeface="Arial" panose="020B0604020202020204" pitchFamily="34" charset="0"/>
                <a:ea typeface="Calibri" panose="020F0502020204030204" pitchFamily="34" charset="0"/>
                <a:cs typeface="Arial" panose="020B0604020202020204" pitchFamily="34" charset="0"/>
              </a:rPr>
              <a:t> J, Yue P, et al. The efficacy and safety of andexanet alfa in patients with acute gastrointestinal bleeding while taking factor </a:t>
            </a:r>
            <a:r>
              <a:rPr lang="en-US" sz="1200" dirty="0" err="1">
                <a:effectLst/>
                <a:latin typeface="Arial" panose="020B0604020202020204" pitchFamily="34" charset="0"/>
                <a:ea typeface="Calibri" panose="020F0502020204030204" pitchFamily="34" charset="0"/>
                <a:cs typeface="Arial" panose="020B0604020202020204" pitchFamily="34" charset="0"/>
              </a:rPr>
              <a:t>Xa</a:t>
            </a:r>
            <a:r>
              <a:rPr lang="en-US" sz="1200" dirty="0">
                <a:effectLst/>
                <a:latin typeface="Arial" panose="020B0604020202020204" pitchFamily="34" charset="0"/>
                <a:ea typeface="Calibri" panose="020F0502020204030204" pitchFamily="34" charset="0"/>
                <a:cs typeface="Arial" panose="020B0604020202020204" pitchFamily="34" charset="0"/>
              </a:rPr>
              <a:t> inhibitors: an ANNEXA-4 sub-analysis. </a:t>
            </a:r>
            <a:r>
              <a:rPr lang="en-US" sz="1200" i="1" dirty="0">
                <a:effectLst/>
                <a:latin typeface="Arial" panose="020B0604020202020204" pitchFamily="34" charset="0"/>
                <a:ea typeface="Calibri" panose="020F0502020204030204" pitchFamily="34" charset="0"/>
                <a:cs typeface="Arial" panose="020B0604020202020204" pitchFamily="34" charset="0"/>
              </a:rPr>
              <a:t>Am J Gastroenterol</a:t>
            </a:r>
            <a:r>
              <a:rPr lang="en-US" sz="1200" dirty="0">
                <a:effectLst/>
                <a:latin typeface="Arial" panose="020B0604020202020204" pitchFamily="34" charset="0"/>
                <a:ea typeface="Calibri" panose="020F0502020204030204" pitchFamily="34" charset="0"/>
                <a:cs typeface="Arial" panose="020B0604020202020204" pitchFamily="34" charset="0"/>
              </a:rPr>
              <a:t>. 2019;114:S332-S333. Abs 579. </a:t>
            </a:r>
            <a:r>
              <a:rPr lang="pt-BR" sz="1200" b="0" i="0" dirty="0" err="1">
                <a:effectLst/>
                <a:latin typeface="Arial" panose="020B0604020202020204" pitchFamily="34" charset="0"/>
                <a:cs typeface="Arial" panose="020B0604020202020204" pitchFamily="34" charset="0"/>
              </a:rPr>
              <a:t>doi</a:t>
            </a:r>
            <a:r>
              <a:rPr lang="pt-BR" sz="1200" b="0" i="0" dirty="0">
                <a:effectLst/>
                <a:latin typeface="Arial" panose="020B0604020202020204" pitchFamily="34" charset="0"/>
                <a:cs typeface="Arial" panose="020B0604020202020204" pitchFamily="34" charset="0"/>
              </a:rPr>
              <a:t>: 10.14309/01.ajg.0000591848.50785.d5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a:solidFill>
                  <a:srgbClr val="212121"/>
                </a:solidFill>
                <a:effectLst/>
                <a:latin typeface="Arial" panose="020B0604020202020204" pitchFamily="34" charset="0"/>
                <a:cs typeface="Arial" panose="020B0604020202020204" pitchFamily="34" charset="0"/>
              </a:rPr>
              <a:t>Benz AP, Xu L, </a:t>
            </a:r>
            <a:r>
              <a:rPr lang="en-US" sz="1200" dirty="0" err="1">
                <a:solidFill>
                  <a:srgbClr val="212121"/>
                </a:solidFill>
                <a:effectLst/>
                <a:latin typeface="Arial" panose="020B0604020202020204" pitchFamily="34" charset="0"/>
                <a:cs typeface="Arial" panose="020B0604020202020204" pitchFamily="34" charset="0"/>
              </a:rPr>
              <a:t>Eikelboom</a:t>
            </a:r>
            <a:r>
              <a:rPr lang="en-US" sz="1200" dirty="0">
                <a:solidFill>
                  <a:srgbClr val="212121"/>
                </a:solidFill>
                <a:effectLst/>
                <a:latin typeface="Arial" panose="020B0604020202020204" pitchFamily="34" charset="0"/>
                <a:cs typeface="Arial" panose="020B0604020202020204" pitchFamily="34" charset="0"/>
              </a:rPr>
              <a:t> JW, et al. Andexanet alfa for specific anticoagulation reversal in patients with acute bleeding during treatment with edoxaban. </a:t>
            </a:r>
            <a:r>
              <a:rPr lang="en-US" sz="1200" i="1" dirty="0" err="1">
                <a:solidFill>
                  <a:srgbClr val="212121"/>
                </a:solidFill>
                <a:effectLst/>
                <a:latin typeface="Arial" panose="020B0604020202020204" pitchFamily="34" charset="0"/>
                <a:cs typeface="Arial" panose="020B0604020202020204" pitchFamily="34" charset="0"/>
              </a:rPr>
              <a:t>Thromb</a:t>
            </a:r>
            <a:r>
              <a:rPr lang="en-US" sz="1200" i="1" dirty="0">
                <a:solidFill>
                  <a:srgbClr val="212121"/>
                </a:solidFill>
                <a:effectLst/>
                <a:latin typeface="Arial" panose="020B0604020202020204" pitchFamily="34" charset="0"/>
                <a:cs typeface="Arial" panose="020B0604020202020204" pitchFamily="34" charset="0"/>
              </a:rPr>
              <a:t> </a:t>
            </a:r>
            <a:r>
              <a:rPr lang="en-US" sz="1200" i="1" dirty="0" err="1">
                <a:solidFill>
                  <a:srgbClr val="212121"/>
                </a:solidFill>
                <a:effectLst/>
                <a:latin typeface="Arial" panose="020B0604020202020204" pitchFamily="34" charset="0"/>
                <a:cs typeface="Arial" panose="020B0604020202020204" pitchFamily="34" charset="0"/>
              </a:rPr>
              <a:t>Haemost</a:t>
            </a:r>
            <a:r>
              <a:rPr lang="en-US" sz="1200" dirty="0">
                <a:solidFill>
                  <a:srgbClr val="212121"/>
                </a:solidFill>
                <a:effectLst/>
                <a:latin typeface="Arial" panose="020B0604020202020204" pitchFamily="34" charset="0"/>
                <a:cs typeface="Arial" panose="020B0604020202020204" pitchFamily="34" charset="0"/>
              </a:rPr>
              <a:t>. 2022;122(6):998-1005.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a:effectLst/>
                <a:latin typeface="Arial" panose="020B0604020202020204" pitchFamily="34" charset="0"/>
                <a:ea typeface="Calibri" panose="020F0502020204030204" pitchFamily="34" charset="0"/>
                <a:cs typeface="Arial" panose="020B0604020202020204" pitchFamily="34" charset="0"/>
              </a:rPr>
              <a:t>van </a:t>
            </a:r>
            <a:r>
              <a:rPr lang="en-US" sz="1200" dirty="0" err="1">
                <a:effectLst/>
                <a:latin typeface="Arial" panose="020B0604020202020204" pitchFamily="34" charset="0"/>
                <a:ea typeface="Calibri" panose="020F0502020204030204" pitchFamily="34" charset="0"/>
                <a:cs typeface="Arial" panose="020B0604020202020204" pitchFamily="34" charset="0"/>
              </a:rPr>
              <a:t>Haaps</a:t>
            </a:r>
            <a:r>
              <a:rPr lang="en-US" sz="1200" dirty="0">
                <a:effectLst/>
                <a:latin typeface="Arial" panose="020B0604020202020204" pitchFamily="34" charset="0"/>
                <a:ea typeface="Calibri" panose="020F0502020204030204" pitchFamily="34" charset="0"/>
                <a:cs typeface="Arial" panose="020B0604020202020204" pitchFamily="34" charset="0"/>
              </a:rPr>
              <a:t> T, Benz A, Xu L, et al. Andexanet alfa for acute bleeding during treatment with enoxaparin [abstract]. </a:t>
            </a:r>
            <a:r>
              <a:rPr lang="en-US" sz="1200" i="1" dirty="0">
                <a:effectLst/>
                <a:latin typeface="Arial" panose="020B0604020202020204" pitchFamily="34" charset="0"/>
                <a:ea typeface="Calibri" panose="020F0502020204030204" pitchFamily="34" charset="0"/>
                <a:cs typeface="Arial" panose="020B0604020202020204" pitchFamily="34" charset="0"/>
              </a:rPr>
              <a:t>J Am Coll </a:t>
            </a:r>
            <a:r>
              <a:rPr lang="en-US" sz="1200" i="1" dirty="0" err="1">
                <a:effectLst/>
                <a:latin typeface="Arial" panose="020B0604020202020204" pitchFamily="34" charset="0"/>
                <a:ea typeface="Calibri" panose="020F0502020204030204" pitchFamily="34" charset="0"/>
                <a:cs typeface="Arial" panose="020B0604020202020204" pitchFamily="34" charset="0"/>
              </a:rPr>
              <a:t>Cardiol</a:t>
            </a:r>
            <a:r>
              <a:rPr lang="en-US" sz="1200" i="1" dirty="0">
                <a:effectLst/>
                <a:latin typeface="Arial" panose="020B0604020202020204" pitchFamily="34" charset="0"/>
                <a:ea typeface="Calibri" panose="020F0502020204030204" pitchFamily="34" charset="0"/>
                <a:cs typeface="Arial" panose="020B0604020202020204" pitchFamily="34" charset="0"/>
              </a:rPr>
              <a:t>.</a:t>
            </a:r>
            <a:r>
              <a:rPr lang="en-US" sz="1200" dirty="0">
                <a:effectLst/>
                <a:latin typeface="Arial" panose="020B0604020202020204" pitchFamily="34" charset="0"/>
                <a:ea typeface="Calibri" panose="020F0502020204030204" pitchFamily="34" charset="0"/>
                <a:cs typeface="Arial" panose="020B0604020202020204" pitchFamily="34" charset="0"/>
              </a:rPr>
              <a:t> 2021;77(18)(suppl 1):A1856.</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a:effectLst/>
                <a:latin typeface="Arial" panose="020B0604020202020204" pitchFamily="34" charset="0"/>
                <a:cs typeface="Arial" panose="020B0604020202020204" pitchFamily="34" charset="0"/>
              </a:rPr>
              <a:t>Milling TJ, </a:t>
            </a:r>
            <a:r>
              <a:rPr lang="en-US" sz="1200" dirty="0" err="1">
                <a:effectLst/>
                <a:latin typeface="Arial" panose="020B0604020202020204" pitchFamily="34" charset="0"/>
                <a:cs typeface="Arial" panose="020B0604020202020204" pitchFamily="34" charset="0"/>
              </a:rPr>
              <a:t>Middeldorp</a:t>
            </a:r>
            <a:r>
              <a:rPr lang="en-US" sz="1200" dirty="0">
                <a:effectLst/>
                <a:latin typeface="Arial" panose="020B0604020202020204" pitchFamily="34" charset="0"/>
                <a:cs typeface="Arial" panose="020B0604020202020204" pitchFamily="34" charset="0"/>
              </a:rPr>
              <a:t> S, Xu L, et al. Final study report of andexanet alfa for major bleeding with factor </a:t>
            </a:r>
            <a:r>
              <a:rPr lang="en-US" sz="1200" dirty="0" err="1">
                <a:effectLst/>
                <a:latin typeface="Arial" panose="020B0604020202020204" pitchFamily="34" charset="0"/>
                <a:cs typeface="Arial" panose="020B0604020202020204" pitchFamily="34" charset="0"/>
              </a:rPr>
              <a:t>Xa</a:t>
            </a:r>
            <a:r>
              <a:rPr lang="en-US" sz="1200" dirty="0">
                <a:effectLst/>
                <a:latin typeface="Arial" panose="020B0604020202020204" pitchFamily="34" charset="0"/>
                <a:cs typeface="Arial" panose="020B0604020202020204" pitchFamily="34" charset="0"/>
              </a:rPr>
              <a:t> inhibitors [published online ahead of print February 20, 2023]. </a:t>
            </a:r>
            <a:r>
              <a:rPr lang="en-US" sz="1200" i="1" dirty="0">
                <a:effectLst/>
                <a:latin typeface="Arial" panose="020B0604020202020204" pitchFamily="34" charset="0"/>
                <a:cs typeface="Arial" panose="020B0604020202020204" pitchFamily="34" charset="0"/>
              </a:rPr>
              <a:t>Circulation</a:t>
            </a:r>
            <a:r>
              <a:rPr lang="en-US" sz="1200" dirty="0">
                <a:effectLst/>
                <a:latin typeface="Arial" panose="020B0604020202020204" pitchFamily="34" charset="0"/>
                <a:cs typeface="Arial" panose="020B0604020202020204" pitchFamily="34" charset="0"/>
              </a:rPr>
              <a:t>. 2023. </a:t>
            </a:r>
            <a:r>
              <a:rPr lang="en-US" sz="1200" dirty="0" err="1">
                <a:effectLst/>
                <a:latin typeface="Arial" panose="020B0604020202020204" pitchFamily="34" charset="0"/>
                <a:cs typeface="Arial" panose="020B0604020202020204" pitchFamily="34" charset="0"/>
              </a:rPr>
              <a:t>doi</a:t>
            </a:r>
            <a:r>
              <a:rPr lang="en-US" sz="1200" dirty="0">
                <a:effectLst/>
                <a:latin typeface="Arial" panose="020B0604020202020204" pitchFamily="34" charset="0"/>
                <a:cs typeface="Arial" panose="020B0604020202020204" pitchFamily="34" charset="0"/>
              </a:rPr>
              <a:t>: 10.1161/CIRCULATIONAHA.121.057844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dirty="0">
              <a:solidFill>
                <a:srgbClr val="37302C"/>
              </a:solidFill>
              <a:highlight>
                <a:srgbClr val="FFFF00"/>
              </a:highlight>
              <a:latin typeface="Arial" panose="020B060402020202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IN" sz="1200" dirty="0">
              <a:latin typeface="Arial" panose="020B060402020202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dirty="0">
              <a:solidFill>
                <a:srgbClr val="212121"/>
              </a:solidFill>
              <a:effectLst/>
              <a:latin typeface="Arial" panose="020B060402020202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IN" sz="1200" dirty="0">
              <a:latin typeface="Arial" panose="020B060402020202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AutoNum type="arabicPeriod"/>
              <a:tabLst/>
              <a:defRPr/>
            </a:pPr>
            <a:endParaRPr lang="en-US" sz="1200" dirty="0">
              <a:effectLst/>
              <a:latin typeface="Arial" panose="020B0604020202020204" pitchFamily="34" charset="0"/>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AutoNum type="arabicPeriod"/>
              <a:tabLst/>
              <a:defRPr/>
            </a:pPr>
            <a:endParaRPr lang="en-US" sz="1200" dirty="0">
              <a:effectLst/>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EBB70CAB-297E-4E53-BB86-F173055C4D9B}"/>
              </a:ext>
            </a:extLst>
          </p:cNvPr>
          <p:cNvSpPr txBox="1"/>
          <p:nvPr/>
        </p:nvSpPr>
        <p:spPr>
          <a:xfrm>
            <a:off x="6172200" y="950287"/>
            <a:ext cx="565150" cy="1246495"/>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Demhuk</a:t>
            </a: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2099/ R col/ para 1/ 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77/98=78.6%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2100/ R col/ para 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53/70= 83%</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TEs and mortality p.2101/L col/ para 1 </a:t>
            </a:r>
          </a:p>
        </p:txBody>
      </p:sp>
      <p:sp>
        <p:nvSpPr>
          <p:cNvPr id="8" name="TextBox 7">
            <a:extLst>
              <a:ext uri="{FF2B5EF4-FFF2-40B4-BE49-F238E27FC236}">
                <a16:creationId xmlns:a16="http://schemas.microsoft.com/office/drawing/2014/main" id="{579A990C-FE42-4043-8B48-99EFB113B9FE}"/>
              </a:ext>
            </a:extLst>
          </p:cNvPr>
          <p:cNvSpPr txBox="1"/>
          <p:nvPr/>
        </p:nvSpPr>
        <p:spPr>
          <a:xfrm>
            <a:off x="59532" y="2439829"/>
            <a:ext cx="797718" cy="246221"/>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Siegal et 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S332/</a:t>
            </a:r>
            <a:r>
              <a:rPr kumimoji="0" lang="en-US" sz="500" b="0"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Rcol</a:t>
            </a: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results </a:t>
            </a:r>
          </a:p>
        </p:txBody>
      </p:sp>
      <p:sp>
        <p:nvSpPr>
          <p:cNvPr id="9" name="TextBox 8">
            <a:extLst>
              <a:ext uri="{FF2B5EF4-FFF2-40B4-BE49-F238E27FC236}">
                <a16:creationId xmlns:a16="http://schemas.microsoft.com/office/drawing/2014/main" id="{43810A53-2EBC-443D-A561-C55F5760CD4D}"/>
              </a:ext>
            </a:extLst>
          </p:cNvPr>
          <p:cNvSpPr txBox="1"/>
          <p:nvPr/>
        </p:nvSpPr>
        <p:spPr>
          <a:xfrm>
            <a:off x="5973763" y="2812831"/>
            <a:ext cx="592137" cy="400110"/>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Benz et al: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 1002/</a:t>
            </a:r>
            <a:r>
              <a:rPr kumimoji="0" lang="en-US" sz="500" b="0"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Lcol</a:t>
            </a: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last para, para 1, para 2  </a:t>
            </a:r>
          </a:p>
        </p:txBody>
      </p:sp>
      <p:sp>
        <p:nvSpPr>
          <p:cNvPr id="13" name="TextBox 12">
            <a:extLst>
              <a:ext uri="{FF2B5EF4-FFF2-40B4-BE49-F238E27FC236}">
                <a16:creationId xmlns:a16="http://schemas.microsoft.com/office/drawing/2014/main" id="{30742679-EEF0-46BB-AF4F-48A84FC9BEE1}"/>
              </a:ext>
            </a:extLst>
          </p:cNvPr>
          <p:cNvSpPr txBox="1"/>
          <p:nvPr/>
        </p:nvSpPr>
        <p:spPr>
          <a:xfrm>
            <a:off x="59532" y="3212941"/>
            <a:ext cx="797718" cy="246221"/>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Van </a:t>
            </a:r>
            <a:r>
              <a:rPr kumimoji="0" lang="en-US" sz="500" b="0"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Haaps</a:t>
            </a:r>
            <a:r>
              <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Results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207023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857250"/>
            <a:ext cx="5486400" cy="3086100"/>
          </a:xfrm>
        </p:spPr>
      </p:sp>
      <p:sp>
        <p:nvSpPr>
          <p:cNvPr id="3" name="Notes Placeholder 2"/>
          <p:cNvSpPr>
            <a:spLocks noGrp="1"/>
          </p:cNvSpPr>
          <p:nvPr>
            <p:ph type="body" idx="1"/>
          </p:nvPr>
        </p:nvSpPr>
        <p:spPr>
          <a:xfrm>
            <a:off x="707073" y="4063070"/>
            <a:ext cx="5699760" cy="4286937"/>
          </a:xfrm>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1" i="1" dirty="0">
                <a:latin typeface="Arial" panose="020B0604020202020204" pitchFamily="34" charset="0"/>
                <a:cs typeface="Arial" panose="020B0604020202020204" pitchFamily="34" charset="0"/>
              </a:rPr>
              <a:t>Notes for presenter</a:t>
            </a:r>
            <a:r>
              <a:rPr lang="en-US" sz="900" b="1"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defRPr/>
            </a:pPr>
            <a:r>
              <a:rPr lang="en-US" sz="900" dirty="0">
                <a:latin typeface="Arial" panose="020B0604020202020204" pitchFamily="34" charset="0"/>
                <a:cs typeface="Arial" panose="020B0604020202020204" pitchFamily="34" charset="0"/>
              </a:rPr>
              <a:t>In ANNEXA-A and ANNEXA-R, </a:t>
            </a:r>
            <a:r>
              <a:rPr lang="en-GB" sz="900" dirty="0">
                <a:latin typeface="Arial" panose="020B0604020202020204" pitchFamily="34" charset="0"/>
                <a:cs typeface="Arial" panose="020B0604020202020204" pitchFamily="34" charset="0"/>
              </a:rPr>
              <a:t>healthy volunteers aged 50-75 received either apixaban 5 mg twice daily for 3.5 days or rivaroxaban 20 mg once daily for 4 days. Apixaban-treated participants received andexanet alfa 400 mg IV bolus (30 mg/min) and 480 mg infusion at 4 mg/min or placebo and rivaroxaban-treated participants received andexanet alfa 800 mg IV bolus (30 mg/min) and 960 mg infusion at 8 mg/min or placebo.</a:t>
            </a:r>
            <a:r>
              <a:rPr lang="en-GB" sz="900" baseline="30000" dirty="0">
                <a:latin typeface="Arial" panose="020B0604020202020204" pitchFamily="34" charset="0"/>
                <a:cs typeface="Arial" panose="020B0604020202020204" pitchFamily="34" charset="0"/>
              </a:rPr>
              <a:t>1 </a:t>
            </a:r>
            <a:r>
              <a:rPr lang="en-GB" sz="900" baseline="30000" dirty="0">
                <a:solidFill>
                  <a:srgbClr val="FF0000"/>
                </a:solidFill>
                <a:latin typeface="Arial" panose="020B0604020202020204" pitchFamily="34" charset="0"/>
                <a:cs typeface="Arial" panose="020B0604020202020204" pitchFamily="34" charset="0"/>
              </a:rPr>
              <a:t>Siegal 2015/p.2415/C1/Study treatment </a:t>
            </a:r>
            <a:endParaRPr lang="en-US" sz="900" dirty="0"/>
          </a:p>
          <a:p>
            <a:pPr marL="628650" lvl="1" indent="-171450">
              <a:buClr>
                <a:srgbClr val="FFFFFF"/>
              </a:buClr>
              <a:buFont typeface="Arial" panose="020B0604020202020204" pitchFamily="34" charset="0"/>
              <a:buChar char="•"/>
              <a:defRPr/>
            </a:pPr>
            <a:r>
              <a:rPr lang="en-GB" sz="900" dirty="0">
                <a:latin typeface="Arial" panose="020B0604020202020204" pitchFamily="34" charset="0"/>
                <a:cs typeface="Arial" panose="020B0604020202020204" pitchFamily="34" charset="0"/>
              </a:rPr>
              <a:t>Additional secondary endpoints included occurrence of </a:t>
            </a:r>
            <a:r>
              <a:rPr lang="en-US" sz="900" dirty="0">
                <a:latin typeface="Arial" panose="020B0604020202020204" pitchFamily="34" charset="0"/>
                <a:cs typeface="Arial" panose="020B0604020202020204" pitchFamily="34" charset="0"/>
              </a:rPr>
              <a:t>≥ 80% reduction in anti-FXa activity, </a:t>
            </a:r>
          </a:p>
          <a:p>
            <a:pPr marL="628650" lvl="1" indent="-171450">
              <a:buClr>
                <a:srgbClr val="FFFFFF"/>
              </a:buClr>
              <a:buFont typeface="Arial" panose="020B0604020202020204" pitchFamily="34" charset="0"/>
              <a:buChar char="•"/>
              <a:defRPr/>
            </a:pPr>
            <a:r>
              <a:rPr lang="en-US" sz="900" dirty="0">
                <a:latin typeface="Arial" panose="020B0604020202020204" pitchFamily="34" charset="0"/>
                <a:cs typeface="Arial" panose="020B0604020202020204" pitchFamily="34" charset="0"/>
              </a:rPr>
              <a:t>thrombin generation above lower limit of baseline-derived normal range at its peak after treatment, and </a:t>
            </a:r>
            <a:r>
              <a:rPr lang="en-GB" sz="900" dirty="0">
                <a:latin typeface="Arial" panose="020B0604020202020204" pitchFamily="34" charset="0"/>
                <a:cs typeface="Arial" panose="020B0604020202020204" pitchFamily="34" charset="0"/>
              </a:rPr>
              <a:t>the change in unbound inhibitor plasma concentration from baseline to the nadir after andexanet alfa administration or placebo.</a:t>
            </a:r>
            <a:r>
              <a:rPr lang="en-GB" sz="900" baseline="30000" dirty="0">
                <a:latin typeface="Arial" panose="020B0604020202020204" pitchFamily="34" charset="0"/>
                <a:cs typeface="Arial" panose="020B0604020202020204" pitchFamily="34" charset="0"/>
              </a:rPr>
              <a:t>1</a:t>
            </a:r>
            <a:r>
              <a:rPr lang="en-GB" sz="900" dirty="0">
                <a:latin typeface="Arial" panose="020B0604020202020204" pitchFamily="34" charset="0"/>
                <a:cs typeface="Arial" panose="020B0604020202020204" pitchFamily="34" charset="0"/>
              </a:rPr>
              <a:t> </a:t>
            </a:r>
            <a:r>
              <a:rPr lang="en-GB" sz="900" baseline="30000" dirty="0">
                <a:solidFill>
                  <a:srgbClr val="FF0000"/>
                </a:solidFill>
                <a:latin typeface="Arial" panose="020B0604020202020204" pitchFamily="34" charset="0"/>
                <a:cs typeface="Arial" panose="020B0604020202020204" pitchFamily="34" charset="0"/>
              </a:rPr>
              <a:t>Siegal 2015/p.2415/C1/Study end points/P2</a:t>
            </a:r>
            <a:endParaRPr lang="en-GB" sz="900" baseline="3000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aseline="0" dirty="0">
                <a:latin typeface="Arial" panose="020B0604020202020204" pitchFamily="34" charset="0"/>
                <a:cs typeface="Arial" panose="020B0604020202020204" pitchFamily="34" charset="0"/>
              </a:rPr>
              <a:t>In ANNEXA-4, p</a:t>
            </a:r>
            <a:r>
              <a:rPr lang="en-GB" sz="900" dirty="0">
                <a:latin typeface="Arial" panose="020B0604020202020204" pitchFamily="34" charset="0"/>
                <a:cs typeface="Arial" panose="020B0604020202020204" pitchFamily="34" charset="0"/>
              </a:rPr>
              <a:t>atients enrolled were taking apixaban, rivaroxaban, edoxaban, or enoxaparin (≥1mg/kg/day). </a:t>
            </a:r>
            <a:r>
              <a:rPr lang="en-US" sz="900" dirty="0">
                <a:latin typeface="Arial" panose="020B0604020202020204" pitchFamily="34" charset="0"/>
                <a:cs typeface="Arial" panose="020B0604020202020204" pitchFamily="34" charset="0"/>
              </a:rPr>
              <a:t>All patients who received apixaban or patients who received rivaroxaban &gt;7 hours before the andexanet alfa bolus, received a bolus dose of 400 mg over 15 minutes and an infusion dose of 480 mg over 2 hours. All patients who received enoxaparin, edoxaban, or rivaroxaban ≤7 hours or at an unknown time before andexanet alfa received a bolus dose of 800 mg over 30 minutes and an infusion dose of 960 mg over 2 hours (with protocol amendment 4, there was a minor modification to this administration plan).</a:t>
            </a:r>
            <a:r>
              <a:rPr lang="en-US" sz="900" baseline="30000" dirty="0">
                <a:latin typeface="Arial" panose="020B0604020202020204" pitchFamily="34" charset="0"/>
                <a:cs typeface="Arial" panose="020B0604020202020204" pitchFamily="34" charset="0"/>
              </a:rPr>
              <a:t>2 </a:t>
            </a:r>
            <a:r>
              <a:rPr lang="en-US" sz="900" baseline="30000" dirty="0">
                <a:solidFill>
                  <a:srgbClr val="FF0000"/>
                </a:solidFill>
                <a:latin typeface="Arial" panose="020B0604020202020204" pitchFamily="34" charset="0"/>
                <a:cs typeface="Arial" panose="020B0604020202020204" pitchFamily="34" charset="0"/>
              </a:rPr>
              <a:t>Milling et al 2023: Study procedures/data collection/para 1</a:t>
            </a:r>
            <a:endParaRPr lang="en-US" sz="900" baseline="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aseline="0" dirty="0">
                <a:latin typeface="Arial" panose="020B0604020202020204" pitchFamily="34" charset="0"/>
                <a:cs typeface="Arial" panose="020B0604020202020204" pitchFamily="34" charset="0"/>
              </a:rPr>
              <a:t>In the pending confirmatory ANNEXA-I study, </a:t>
            </a:r>
            <a:r>
              <a:rPr lang="en-GB" sz="900" baseline="0" dirty="0">
                <a:latin typeface="Arial" panose="020B0604020202020204" pitchFamily="34" charset="0"/>
                <a:cs typeface="Arial" panose="020B0604020202020204" pitchFamily="34" charset="0"/>
              </a:rPr>
              <a:t>p</a:t>
            </a:r>
            <a:r>
              <a:rPr lang="en-GB" sz="900" dirty="0">
                <a:latin typeface="Arial" panose="020B0604020202020204" pitchFamily="34" charset="0"/>
                <a:cs typeface="Arial" panose="020B0604020202020204" pitchFamily="34" charset="0"/>
              </a:rPr>
              <a:t>atients ≥18 years old with intracerebral hemorrhage are eligible for enrollment. There is an estimated enrolment of 1200 participants.</a:t>
            </a:r>
            <a:r>
              <a:rPr lang="en-GB" sz="900" baseline="30000" dirty="0">
                <a:latin typeface="Arial" panose="020B0604020202020204" pitchFamily="34" charset="0"/>
                <a:cs typeface="Arial" panose="020B0604020202020204" pitchFamily="34" charset="0"/>
              </a:rPr>
              <a:t>3</a:t>
            </a:r>
            <a:r>
              <a:rPr lang="en-GB" sz="900" dirty="0">
                <a:latin typeface="Arial" panose="020B0604020202020204" pitchFamily="34" charset="0"/>
                <a:cs typeface="Arial" panose="020B0604020202020204" pitchFamily="34" charset="0"/>
              </a:rPr>
              <a:t> </a:t>
            </a:r>
            <a:r>
              <a:rPr lang="en-GB" sz="900" baseline="30000" dirty="0" err="1">
                <a:solidFill>
                  <a:srgbClr val="FF0000"/>
                </a:solidFill>
                <a:latin typeface="Arial" panose="020B0604020202020204" pitchFamily="34" charset="0"/>
                <a:cs typeface="Arial" panose="020B0604020202020204" pitchFamily="34" charset="0"/>
              </a:rPr>
              <a:t>Clinicaltrials</a:t>
            </a:r>
            <a:r>
              <a:rPr lang="en-GB" sz="900" baseline="30000" dirty="0">
                <a:solidFill>
                  <a:srgbClr val="FF0000"/>
                </a:solidFill>
                <a:latin typeface="Arial" panose="020B0604020202020204" pitchFamily="34" charset="0"/>
                <a:cs typeface="Arial" panose="020B0604020202020204" pitchFamily="34" charset="0"/>
              </a:rPr>
              <a:t> website: Study design/estimated enrollment and Eligibility criteria </a:t>
            </a:r>
            <a:endParaRPr lang="en-US" sz="900"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1" dirty="0">
                <a:latin typeface="Arial" panose="020B0604020202020204" pitchFamily="34" charset="0"/>
                <a:cs typeface="Arial" panose="020B0604020202020204" pitchFamily="34" charset="0"/>
              </a:rPr>
              <a:t>References: </a:t>
            </a:r>
          </a:p>
          <a:p>
            <a:pPr marL="228600" marR="0" lvl="0" indent="-228600" algn="l" defTabSz="914400" rtl="0" eaLnBrk="1" fontAlgn="auto" latinLnBrk="0" hangingPunct="1">
              <a:lnSpc>
                <a:spcPct val="100000"/>
              </a:lnSpc>
              <a:spcBef>
                <a:spcPts val="0"/>
              </a:spcBef>
              <a:spcAft>
                <a:spcPts val="0"/>
              </a:spcAft>
              <a:buClr>
                <a:schemeClr val="tx1"/>
              </a:buClr>
              <a:buSzTx/>
              <a:buFont typeface="Arial" panose="020B0604020202020204" pitchFamily="34" charset="0"/>
              <a:buAutoNum type="arabicPeriod"/>
              <a:tabLst/>
              <a:defRPr/>
            </a:pPr>
            <a:r>
              <a:rPr lang="en-US" sz="900" dirty="0">
                <a:effectLst/>
                <a:latin typeface="Arial" panose="020B0604020202020204" pitchFamily="34" charset="0"/>
                <a:cs typeface="Arial" panose="020B0604020202020204" pitchFamily="34" charset="0"/>
              </a:rPr>
              <a:t>Siegal DM, </a:t>
            </a:r>
            <a:r>
              <a:rPr lang="en-US" sz="900" dirty="0" err="1">
                <a:effectLst/>
                <a:latin typeface="Arial" panose="020B0604020202020204" pitchFamily="34" charset="0"/>
                <a:cs typeface="Arial" panose="020B0604020202020204" pitchFamily="34" charset="0"/>
              </a:rPr>
              <a:t>Curnutte</a:t>
            </a:r>
            <a:r>
              <a:rPr lang="en-US" sz="900" dirty="0">
                <a:effectLst/>
                <a:latin typeface="Arial" panose="020B0604020202020204" pitchFamily="34" charset="0"/>
                <a:cs typeface="Arial" panose="020B0604020202020204" pitchFamily="34" charset="0"/>
              </a:rPr>
              <a:t> JT, Connolly SJ, et al. Andexanet alfa for the reversal of factor </a:t>
            </a:r>
            <a:r>
              <a:rPr lang="en-US" sz="900" dirty="0" err="1">
                <a:latin typeface="Arial" panose="020B0604020202020204" pitchFamily="34" charset="0"/>
                <a:cs typeface="Arial" panose="020B0604020202020204" pitchFamily="34" charset="0"/>
              </a:rPr>
              <a:t>X</a:t>
            </a:r>
            <a:r>
              <a:rPr lang="en-US" sz="900" dirty="0" err="1">
                <a:effectLst/>
                <a:latin typeface="Arial" panose="020B0604020202020204" pitchFamily="34" charset="0"/>
                <a:cs typeface="Arial" panose="020B0604020202020204" pitchFamily="34" charset="0"/>
              </a:rPr>
              <a:t>a</a:t>
            </a:r>
            <a:r>
              <a:rPr lang="en-US" sz="900" dirty="0">
                <a:effectLst/>
                <a:latin typeface="Arial" panose="020B0604020202020204" pitchFamily="34" charset="0"/>
                <a:cs typeface="Arial" panose="020B0604020202020204" pitchFamily="34" charset="0"/>
              </a:rPr>
              <a:t> inhibitor activity. </a:t>
            </a:r>
            <a:r>
              <a:rPr lang="en-US" sz="900" i="1" dirty="0">
                <a:effectLst/>
                <a:latin typeface="Arial" panose="020B0604020202020204" pitchFamily="34" charset="0"/>
                <a:cs typeface="Arial" panose="020B0604020202020204" pitchFamily="34" charset="0"/>
              </a:rPr>
              <a:t>N </a:t>
            </a:r>
            <a:r>
              <a:rPr lang="en-US" sz="900" i="1" dirty="0" err="1">
                <a:effectLst/>
                <a:latin typeface="Arial" panose="020B0604020202020204" pitchFamily="34" charset="0"/>
                <a:cs typeface="Arial" panose="020B0604020202020204" pitchFamily="34" charset="0"/>
              </a:rPr>
              <a:t>Engl</a:t>
            </a:r>
            <a:r>
              <a:rPr lang="en-US" sz="900" i="1" dirty="0">
                <a:effectLst/>
                <a:latin typeface="Arial" panose="020B0604020202020204" pitchFamily="34" charset="0"/>
                <a:cs typeface="Arial" panose="020B0604020202020204" pitchFamily="34" charset="0"/>
              </a:rPr>
              <a:t> J Med</a:t>
            </a:r>
            <a:r>
              <a:rPr lang="en-US" sz="900" dirty="0">
                <a:effectLst/>
                <a:latin typeface="Arial" panose="020B0604020202020204" pitchFamily="34" charset="0"/>
                <a:cs typeface="Arial" panose="020B0604020202020204" pitchFamily="34" charset="0"/>
              </a:rPr>
              <a:t>. 2015;373(25):2413-2424. </a:t>
            </a:r>
          </a:p>
          <a:p>
            <a:pPr marL="228600" indent="-228600">
              <a:buFontTx/>
              <a:buAutoNum type="arabicPeriod"/>
            </a:pPr>
            <a:r>
              <a:rPr lang="en-US" sz="900" dirty="0">
                <a:effectLst/>
                <a:latin typeface="Arial" panose="020B0604020202020204" pitchFamily="34" charset="0"/>
                <a:cs typeface="Arial" panose="020B0604020202020204" pitchFamily="34" charset="0"/>
              </a:rPr>
              <a:t>Milling TJ, </a:t>
            </a:r>
            <a:r>
              <a:rPr lang="en-US" sz="900" dirty="0" err="1">
                <a:effectLst/>
                <a:latin typeface="Arial" panose="020B0604020202020204" pitchFamily="34" charset="0"/>
                <a:cs typeface="Arial" panose="020B0604020202020204" pitchFamily="34" charset="0"/>
              </a:rPr>
              <a:t>Middeldorp</a:t>
            </a:r>
            <a:r>
              <a:rPr lang="en-US" sz="900" dirty="0">
                <a:effectLst/>
                <a:latin typeface="Arial" panose="020B0604020202020204" pitchFamily="34" charset="0"/>
                <a:cs typeface="Arial" panose="020B0604020202020204" pitchFamily="34" charset="0"/>
              </a:rPr>
              <a:t> S, Xu L, et al. Final study report of andexanet alfa for major bleeding with factor </a:t>
            </a:r>
            <a:r>
              <a:rPr lang="en-US" sz="900" dirty="0" err="1">
                <a:effectLst/>
                <a:latin typeface="Arial" panose="020B0604020202020204" pitchFamily="34" charset="0"/>
                <a:cs typeface="Arial" panose="020B0604020202020204" pitchFamily="34" charset="0"/>
              </a:rPr>
              <a:t>Xa</a:t>
            </a:r>
            <a:r>
              <a:rPr lang="en-US" sz="900" dirty="0">
                <a:effectLst/>
                <a:latin typeface="Arial" panose="020B0604020202020204" pitchFamily="34" charset="0"/>
                <a:cs typeface="Arial" panose="020B0604020202020204" pitchFamily="34" charset="0"/>
              </a:rPr>
              <a:t> inhibitors [published online ahead of print February 20, 2023]. </a:t>
            </a:r>
            <a:r>
              <a:rPr lang="en-US" sz="900" i="1" dirty="0">
                <a:effectLst/>
                <a:latin typeface="Arial" panose="020B0604020202020204" pitchFamily="34" charset="0"/>
                <a:cs typeface="Arial" panose="020B0604020202020204" pitchFamily="34" charset="0"/>
              </a:rPr>
              <a:t>Circulation</a:t>
            </a:r>
            <a:r>
              <a:rPr lang="en-US" sz="900" dirty="0">
                <a:effectLst/>
                <a:latin typeface="Arial" panose="020B0604020202020204" pitchFamily="34" charset="0"/>
                <a:cs typeface="Arial" panose="020B0604020202020204" pitchFamily="34" charset="0"/>
              </a:rPr>
              <a:t>. 2023.</a:t>
            </a:r>
            <a:br>
              <a:rPr lang="en-US" sz="900" dirty="0">
                <a:effectLst/>
                <a:latin typeface="Arial" panose="020B0604020202020204" pitchFamily="34" charset="0"/>
                <a:cs typeface="Arial" panose="020B0604020202020204" pitchFamily="34" charset="0"/>
              </a:rPr>
            </a:br>
            <a:r>
              <a:rPr lang="en-US" sz="900" dirty="0" err="1">
                <a:effectLst/>
                <a:latin typeface="Arial" panose="020B0604020202020204" pitchFamily="34" charset="0"/>
                <a:cs typeface="Arial" panose="020B0604020202020204" pitchFamily="34" charset="0"/>
              </a:rPr>
              <a:t>doi</a:t>
            </a:r>
            <a:r>
              <a:rPr lang="en-US" sz="900" dirty="0">
                <a:effectLst/>
                <a:latin typeface="Arial" panose="020B0604020202020204" pitchFamily="34" charset="0"/>
                <a:cs typeface="Arial" panose="020B0604020202020204" pitchFamily="34" charset="0"/>
              </a:rPr>
              <a:t>: 10.1161/CIRCULATIONAHA.121.057844 </a:t>
            </a:r>
          </a:p>
          <a:p>
            <a:pPr marL="228600" indent="-228600">
              <a:buFontTx/>
              <a:buAutoNum type="arabicPeriod"/>
            </a:pPr>
            <a:r>
              <a:rPr lang="en-GB" sz="900" dirty="0">
                <a:latin typeface="Arial" panose="020B0604020202020204" pitchFamily="34" charset="0"/>
                <a:cs typeface="Arial" panose="020B0604020202020204" pitchFamily="34" charset="0"/>
              </a:rPr>
              <a:t>Alexion Pharmaceuticals. Trial of andexanet alfa in ICH patients receiving an oral FXa inhibitor. ClinicalTrials.gov website. Accessed October 10, 2022. </a:t>
            </a:r>
            <a:r>
              <a:rPr lang="en-GB" sz="900" dirty="0">
                <a:latin typeface="Arial" panose="020B0604020202020204" pitchFamily="34" charset="0"/>
                <a:cs typeface="Arial" panose="020B0604020202020204" pitchFamily="34" charset="0"/>
                <a:hlinkClick r:id="rId3"/>
              </a:rPr>
              <a:t>https://clinicaltrials.gov/ct2/show/NCT03661528</a:t>
            </a:r>
            <a:r>
              <a:rPr lang="en-GB" sz="900"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endParaRPr lang="en-US"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55C55C-E72E-4762-A784-89480927CB1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BF1628-4784-4818-87D3-D30B47359571}"/>
              </a:ext>
            </a:extLst>
          </p:cNvPr>
          <p:cNvSpPr txBox="1"/>
          <p:nvPr/>
        </p:nvSpPr>
        <p:spPr>
          <a:xfrm>
            <a:off x="63818" y="1358295"/>
            <a:ext cx="643255" cy="2123658"/>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Siegal 2015 p.2414/C2/P1/L20-23</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Primary endpoint/p.2415/C2/Study endpoints/P1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Secondary endpoints/ /p.2415/C2/Study endpoints/P2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Safety endpoints: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p.2419, col2/safety outcomes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cxnSp>
        <p:nvCxnSpPr>
          <p:cNvPr id="6" name="Straight Arrow Connector 5">
            <a:extLst>
              <a:ext uri="{FF2B5EF4-FFF2-40B4-BE49-F238E27FC236}">
                <a16:creationId xmlns:a16="http://schemas.microsoft.com/office/drawing/2014/main" id="{45E5E436-D089-4F6B-A3A9-C972909068F2}"/>
              </a:ext>
            </a:extLst>
          </p:cNvPr>
          <p:cNvCxnSpPr/>
          <p:nvPr/>
        </p:nvCxnSpPr>
        <p:spPr>
          <a:xfrm>
            <a:off x="707073" y="2040255"/>
            <a:ext cx="152400" cy="17145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3E87565B-6449-4058-9084-59FFF96FE403}"/>
              </a:ext>
            </a:extLst>
          </p:cNvPr>
          <p:cNvSpPr txBox="1"/>
          <p:nvPr/>
        </p:nvSpPr>
        <p:spPr>
          <a:xfrm>
            <a:off x="6210300" y="740985"/>
            <a:ext cx="643255" cy="1107996"/>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Milling 2023 et al+ Study population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Co-primary endpoints and Primary safety: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p.1328/C2/P1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cxnSp>
        <p:nvCxnSpPr>
          <p:cNvPr id="8" name="Connector: Elbow 7">
            <a:extLst>
              <a:ext uri="{FF2B5EF4-FFF2-40B4-BE49-F238E27FC236}">
                <a16:creationId xmlns:a16="http://schemas.microsoft.com/office/drawing/2014/main" id="{432938AA-8E27-4AB8-86D9-10A50FA6EA2E}"/>
              </a:ext>
            </a:extLst>
          </p:cNvPr>
          <p:cNvCxnSpPr>
            <a:cxnSpLocks/>
            <a:stCxn id="7" idx="1"/>
          </p:cNvCxnSpPr>
          <p:nvPr/>
        </p:nvCxnSpPr>
        <p:spPr>
          <a:xfrm rot="10800000" flipV="1">
            <a:off x="3771900" y="1294983"/>
            <a:ext cx="2438400" cy="499894"/>
          </a:xfrm>
          <a:prstGeom prst="bentConnector3">
            <a:avLst>
              <a:gd name="adj1" fmla="val 5000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A6C7CA5-2820-4DFF-88BB-226752F05E1B}"/>
              </a:ext>
            </a:extLst>
          </p:cNvPr>
          <p:cNvSpPr txBox="1"/>
          <p:nvPr/>
        </p:nvSpPr>
        <p:spPr>
          <a:xfrm>
            <a:off x="6172200" y="2223769"/>
            <a:ext cx="643255" cy="2031325"/>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Clintrials.gov</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Study description/Brief summary and Inclusion criteria #3</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Primary endpoint: Outcome measures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Secondary endpoint: secondary outcome measures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Safety from Study design. </a:t>
            </a:r>
          </a:p>
        </p:txBody>
      </p:sp>
      <p:cxnSp>
        <p:nvCxnSpPr>
          <p:cNvPr id="10" name="Straight Arrow Connector 9">
            <a:extLst>
              <a:ext uri="{FF2B5EF4-FFF2-40B4-BE49-F238E27FC236}">
                <a16:creationId xmlns:a16="http://schemas.microsoft.com/office/drawing/2014/main" id="{A9D435B2-6292-410A-A1A8-ECFEFA5B95DF}"/>
              </a:ext>
            </a:extLst>
          </p:cNvPr>
          <p:cNvCxnSpPr/>
          <p:nvPr/>
        </p:nvCxnSpPr>
        <p:spPr>
          <a:xfrm flipH="1" flipV="1">
            <a:off x="5632450" y="2540000"/>
            <a:ext cx="539750" cy="46591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6970F7F7-5F90-477B-A16B-55BE2906337F}"/>
              </a:ext>
            </a:extLst>
          </p:cNvPr>
          <p:cNvSpPr txBox="1"/>
          <p:nvPr/>
        </p:nvSpPr>
        <p:spPr>
          <a:xfrm>
            <a:off x="51118" y="3943350"/>
            <a:ext cx="723582" cy="2031325"/>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 a: Siegal 2015/p.2415/R. col/ para 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 b: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Connolly 2019 p. 1327/col1/Methods/P2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err="1">
                <a:ln>
                  <a:noFill/>
                </a:ln>
                <a:solidFill>
                  <a:srgbClr val="FF0000"/>
                </a:solidFill>
                <a:effectLst/>
                <a:uLnTx/>
                <a:uFillTx/>
                <a:latin typeface="Arial" panose="020B0604020202020204" pitchFamily="34" charset="0"/>
                <a:ea typeface="+mn-ea"/>
                <a:cs typeface="Arial" panose="020B0604020202020204" pitchFamily="34" charset="0"/>
              </a:rPr>
              <a:t>Clinicaltrials</a:t>
            </a: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website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Study description/detailed description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273933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66046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i="1" dirty="0">
                <a:latin typeface="Arial" panose="020B0604020202020204" pitchFamily="34" charset="0"/>
                <a:cs typeface="Arial" panose="020B0604020202020204" pitchFamily="34" charset="0"/>
              </a:rPr>
              <a:t>Notes for Presenter</a:t>
            </a:r>
            <a:r>
              <a:rPr lang="en-US" sz="1100" b="1" dirty="0">
                <a:latin typeface="Arial" panose="020B0604020202020204" pitchFamily="34" charset="0"/>
                <a:cs typeface="Arial" panose="020B0604020202020204" pitchFamily="34" charset="0"/>
              </a:rPr>
              <a:t>: </a:t>
            </a:r>
          </a:p>
          <a:p>
            <a:r>
              <a:rPr lang="en-US" sz="1100" dirty="0">
                <a:latin typeface="Arial" panose="020B0604020202020204" pitchFamily="34" charset="0"/>
                <a:cs typeface="Arial" panose="020B0604020202020204" pitchFamily="34" charset="0"/>
              </a:rPr>
              <a:t>Click on the Hemostatic Efficacy Rating Button at the top of the slide to see the rating system of excellent and good hemostatic efficacy utilized in the ANNEXA-4 study. </a:t>
            </a:r>
          </a:p>
          <a:p>
            <a:pPr marR="0" lvl="0" algn="l" defTabSz="914400" rtl="0" eaLnBrk="1" fontAlgn="auto" latinLnBrk="0" hangingPunct="1">
              <a:lnSpc>
                <a:spcPct val="100000"/>
              </a:lnSpc>
              <a:spcBef>
                <a:spcPts val="0"/>
              </a:spcBef>
              <a:spcAft>
                <a:spcPts val="0"/>
              </a:spcAft>
              <a:buClrTx/>
              <a:buSzTx/>
              <a:tabLst/>
              <a:defRPr/>
            </a:pPr>
            <a:endParaRPr lang="en-US" sz="1100" dirty="0">
              <a:solidFill>
                <a:srgbClr val="37302C"/>
              </a:solidFill>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lang="en-US" sz="1100" b="1" dirty="0">
                <a:solidFill>
                  <a:srgbClr val="37302C"/>
                </a:solidFill>
                <a:latin typeface="Arial" panose="020B0604020202020204" pitchFamily="34" charset="0"/>
                <a:cs typeface="Arial" panose="020B0604020202020204" pitchFamily="34" charset="0"/>
              </a:rPr>
              <a:t>Reference:</a:t>
            </a:r>
          </a:p>
          <a:p>
            <a:r>
              <a:rPr lang="en-US" sz="1100" dirty="0">
                <a:effectLst/>
                <a:latin typeface="Arial" panose="020B0604020202020204" pitchFamily="34" charset="0"/>
                <a:cs typeface="Arial" panose="020B0604020202020204" pitchFamily="34" charset="0"/>
              </a:rPr>
              <a:t>Milling TJ, </a:t>
            </a:r>
            <a:r>
              <a:rPr lang="en-US" sz="1100" dirty="0" err="1">
                <a:effectLst/>
                <a:latin typeface="Arial" panose="020B0604020202020204" pitchFamily="34" charset="0"/>
                <a:cs typeface="Arial" panose="020B0604020202020204" pitchFamily="34" charset="0"/>
              </a:rPr>
              <a:t>Middeldorp</a:t>
            </a:r>
            <a:r>
              <a:rPr lang="en-US" sz="1100" dirty="0">
                <a:effectLst/>
                <a:latin typeface="Arial" panose="020B0604020202020204" pitchFamily="34" charset="0"/>
                <a:cs typeface="Arial" panose="020B0604020202020204" pitchFamily="34" charset="0"/>
              </a:rPr>
              <a:t> S, Xu L, et al. Final study report of andexanet alfa for major bleeding with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inhibitors [published online ahead of print February 20, 2023]. </a:t>
            </a:r>
            <a:r>
              <a:rPr lang="en-US" sz="1100" i="1" dirty="0">
                <a:effectLst/>
                <a:latin typeface="Arial" panose="020B0604020202020204" pitchFamily="34" charset="0"/>
                <a:cs typeface="Arial" panose="020B0604020202020204" pitchFamily="34" charset="0"/>
              </a:rPr>
              <a:t>Circulation</a:t>
            </a:r>
            <a:r>
              <a:rPr lang="en-US" sz="1100" dirty="0">
                <a:effectLst/>
                <a:latin typeface="Arial" panose="020B0604020202020204" pitchFamily="34" charset="0"/>
                <a:cs typeface="Arial" panose="020B0604020202020204" pitchFamily="34" charset="0"/>
              </a:rPr>
              <a:t>. 2023. </a:t>
            </a:r>
            <a:r>
              <a:rPr lang="en-US" sz="1100" dirty="0" err="1">
                <a:effectLst/>
                <a:latin typeface="Arial" panose="020B0604020202020204" pitchFamily="34" charset="0"/>
                <a:cs typeface="Arial" panose="020B0604020202020204" pitchFamily="34" charset="0"/>
              </a:rPr>
              <a:t>doi</a:t>
            </a:r>
            <a:r>
              <a:rPr lang="en-US" sz="1100" dirty="0">
                <a:effectLst/>
                <a:latin typeface="Arial" panose="020B0604020202020204" pitchFamily="34" charset="0"/>
                <a:cs typeface="Arial" panose="020B0604020202020204" pitchFamily="34" charset="0"/>
              </a:rPr>
              <a:t>: 10.1161/CIRCULATIONAHA.121.057844 </a:t>
            </a:r>
          </a:p>
          <a:p>
            <a:pPr marL="228600" marR="0" lvl="0" indent="-228600" algn="l" defTabSz="914400" rtl="0" eaLnBrk="1" fontAlgn="auto" latinLnBrk="0" hangingPunct="1">
              <a:lnSpc>
                <a:spcPct val="100000"/>
              </a:lnSpc>
              <a:spcBef>
                <a:spcPts val="0"/>
              </a:spcBef>
              <a:spcAft>
                <a:spcPts val="0"/>
              </a:spcAft>
              <a:buClrTx/>
              <a:buSzTx/>
              <a:buAutoNum type="arabicPeriod"/>
              <a:tabLst/>
              <a:defRPr/>
            </a:pPr>
            <a:endParaRPr lang="en-US" sz="1100" i="1" dirty="0">
              <a:solidFill>
                <a:srgbClr val="37302C"/>
              </a:solidFill>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dirty="0">
              <a:solidFill>
                <a:srgbClr val="37302C"/>
              </a:solidFill>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dirty="0">
              <a:solidFill>
                <a:srgbClr val="37302C"/>
              </a:solidFill>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2D8202F6-1F92-46BE-9B78-792390FF4359}"/>
              </a:ext>
            </a:extLst>
          </p:cNvPr>
          <p:cNvSpPr txBox="1"/>
          <p:nvPr/>
        </p:nvSpPr>
        <p:spPr>
          <a:xfrm>
            <a:off x="42545" y="2132250"/>
            <a:ext cx="643255" cy="461665"/>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Milling TJ 2022. Study population para 1  </a:t>
            </a:r>
          </a:p>
        </p:txBody>
      </p:sp>
      <p:sp>
        <p:nvSpPr>
          <p:cNvPr id="7" name="TextBox 6">
            <a:extLst>
              <a:ext uri="{FF2B5EF4-FFF2-40B4-BE49-F238E27FC236}">
                <a16:creationId xmlns:a16="http://schemas.microsoft.com/office/drawing/2014/main" id="{A97C7AD0-0163-479F-8E00-D15C3380234F}"/>
              </a:ext>
            </a:extLst>
          </p:cNvPr>
          <p:cNvSpPr txBox="1"/>
          <p:nvPr/>
        </p:nvSpPr>
        <p:spPr>
          <a:xfrm>
            <a:off x="50581" y="3290157"/>
            <a:ext cx="643255" cy="369332"/>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Milling TJ 2022. Study outcomes  </a:t>
            </a:r>
          </a:p>
        </p:txBody>
      </p:sp>
      <p:sp>
        <p:nvSpPr>
          <p:cNvPr id="8" name="TextBox 7">
            <a:extLst>
              <a:ext uri="{FF2B5EF4-FFF2-40B4-BE49-F238E27FC236}">
                <a16:creationId xmlns:a16="http://schemas.microsoft.com/office/drawing/2014/main" id="{5160A034-584F-4E19-8C3F-8239CD3857B0}"/>
              </a:ext>
            </a:extLst>
          </p:cNvPr>
          <p:cNvSpPr txBox="1"/>
          <p:nvPr/>
        </p:nvSpPr>
        <p:spPr>
          <a:xfrm>
            <a:off x="6164164" y="2008155"/>
            <a:ext cx="643255" cy="369332"/>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Milling TJ 2022. Study population </a:t>
            </a:r>
          </a:p>
        </p:txBody>
      </p:sp>
      <p:cxnSp>
        <p:nvCxnSpPr>
          <p:cNvPr id="10" name="Straight Arrow Connector 9">
            <a:extLst>
              <a:ext uri="{FF2B5EF4-FFF2-40B4-BE49-F238E27FC236}">
                <a16:creationId xmlns:a16="http://schemas.microsoft.com/office/drawing/2014/main" id="{2A1421DC-5543-4E57-9A1B-75AAE340B972}"/>
              </a:ext>
            </a:extLst>
          </p:cNvPr>
          <p:cNvCxnSpPr>
            <a:stCxn id="7" idx="3"/>
          </p:cNvCxnSpPr>
          <p:nvPr/>
        </p:nvCxnSpPr>
        <p:spPr>
          <a:xfrm flipV="1">
            <a:off x="693836" y="3392671"/>
            <a:ext cx="515204" cy="8215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AE31BA5-3213-41AB-ABEB-D71597AB35B0}"/>
              </a:ext>
            </a:extLst>
          </p:cNvPr>
          <p:cNvCxnSpPr>
            <a:cxnSpLocks/>
            <a:stCxn id="5" idx="3"/>
          </p:cNvCxnSpPr>
          <p:nvPr/>
        </p:nvCxnSpPr>
        <p:spPr>
          <a:xfrm flipV="1">
            <a:off x="685800" y="2234764"/>
            <a:ext cx="317609" cy="12831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C4D672A8-E4C5-4E32-B4D9-5D5D6F571942}"/>
              </a:ext>
            </a:extLst>
          </p:cNvPr>
          <p:cNvSpPr txBox="1"/>
          <p:nvPr/>
        </p:nvSpPr>
        <p:spPr>
          <a:xfrm>
            <a:off x="93253" y="3759628"/>
            <a:ext cx="643255" cy="1292662"/>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Note: Milling TJ 2022. Study procedures and data collection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Footnote 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Milling TJ 2022. Study population para 1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459931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620926"/>
            <a:ext cx="5486400" cy="3600450"/>
          </a:xfrm>
        </p:spPr>
        <p:txBody>
          <a:bodyPr/>
          <a:lstStyle/>
          <a:p>
            <a:r>
              <a:rPr lang="en-US" sz="1100" b="1" dirty="0">
                <a:latin typeface="Arial" panose="020B0604020202020204" pitchFamily="34" charset="0"/>
                <a:cs typeface="Arial" panose="020B0604020202020204" pitchFamily="34" charset="0"/>
              </a:rPr>
              <a:t>References:</a:t>
            </a:r>
          </a:p>
          <a:p>
            <a:pPr marL="228600" indent="-228600">
              <a:buAutoNum type="arabicPeriod"/>
            </a:pPr>
            <a:r>
              <a:rPr lang="en-US" sz="1100" dirty="0">
                <a:effectLst/>
                <a:latin typeface="Arial" panose="020B0604020202020204" pitchFamily="34" charset="0"/>
                <a:cs typeface="Arial" panose="020B0604020202020204" pitchFamily="34" charset="0"/>
              </a:rPr>
              <a:t>Connolly SJ, Milling TJ Jr, </a:t>
            </a:r>
            <a:r>
              <a:rPr lang="en-US" sz="1100" dirty="0" err="1">
                <a:effectLst/>
                <a:latin typeface="Arial" panose="020B0604020202020204" pitchFamily="34" charset="0"/>
                <a:cs typeface="Arial" panose="020B0604020202020204" pitchFamily="34" charset="0"/>
              </a:rPr>
              <a:t>Eikelboom</a:t>
            </a:r>
            <a:r>
              <a:rPr lang="en-US" sz="1100" dirty="0">
                <a:effectLst/>
                <a:latin typeface="Arial" panose="020B0604020202020204" pitchFamily="34" charset="0"/>
                <a:cs typeface="Arial" panose="020B0604020202020204" pitchFamily="34" charset="0"/>
              </a:rPr>
              <a:t> JW, et al. Andexanet alfa for acute major bleeding associated with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inhibitors. </a:t>
            </a:r>
            <a:r>
              <a:rPr lang="en-US" sz="1100" i="1" dirty="0">
                <a:solidFill>
                  <a:srgbClr val="212121"/>
                </a:solidFill>
                <a:effectLst/>
                <a:latin typeface="Arial" panose="020B0604020202020204" pitchFamily="34" charset="0"/>
                <a:cs typeface="Arial" panose="020B0604020202020204" pitchFamily="34" charset="0"/>
              </a:rPr>
              <a:t>N </a:t>
            </a:r>
            <a:r>
              <a:rPr lang="en-US" sz="1100" i="1" dirty="0" err="1">
                <a:solidFill>
                  <a:srgbClr val="212121"/>
                </a:solidFill>
                <a:effectLst/>
                <a:latin typeface="Arial" panose="020B0604020202020204" pitchFamily="34" charset="0"/>
                <a:cs typeface="Arial" panose="020B0604020202020204" pitchFamily="34" charset="0"/>
              </a:rPr>
              <a:t>Engl</a:t>
            </a:r>
            <a:r>
              <a:rPr lang="en-US" sz="1100" i="1" dirty="0">
                <a:solidFill>
                  <a:srgbClr val="212121"/>
                </a:solidFill>
                <a:effectLst/>
                <a:latin typeface="Arial" panose="020B0604020202020204" pitchFamily="34" charset="0"/>
                <a:cs typeface="Arial" panose="020B0604020202020204" pitchFamily="34" charset="0"/>
              </a:rPr>
              <a:t> J Med</a:t>
            </a:r>
            <a:r>
              <a:rPr lang="en-US" sz="1100" dirty="0">
                <a:effectLst/>
                <a:latin typeface="Arial" panose="020B0604020202020204" pitchFamily="34" charset="0"/>
                <a:cs typeface="Arial" panose="020B0604020202020204" pitchFamily="34" charset="0"/>
              </a:rPr>
              <a:t>. 2016;375(12):1131-1141.</a:t>
            </a:r>
          </a:p>
          <a:p>
            <a:pPr marL="228600" indent="-228600">
              <a:buAutoNum type="arabicPeriod"/>
            </a:pPr>
            <a:r>
              <a:rPr lang="en-US" sz="1100" dirty="0">
                <a:effectLst/>
                <a:latin typeface="Arial" panose="020B0604020202020204" pitchFamily="34" charset="0"/>
                <a:cs typeface="Arial" panose="020B0604020202020204" pitchFamily="34" charset="0"/>
              </a:rPr>
              <a:t>Connolly SJ, Crowther M, </a:t>
            </a:r>
            <a:r>
              <a:rPr lang="en-US" sz="1100" dirty="0" err="1">
                <a:effectLst/>
                <a:latin typeface="Arial" panose="020B0604020202020204" pitchFamily="34" charset="0"/>
                <a:cs typeface="Arial" panose="020B0604020202020204" pitchFamily="34" charset="0"/>
              </a:rPr>
              <a:t>Eikelboom</a:t>
            </a:r>
            <a:r>
              <a:rPr lang="en-US" sz="1100" dirty="0">
                <a:effectLst/>
                <a:latin typeface="Arial" panose="020B0604020202020204" pitchFamily="34" charset="0"/>
                <a:cs typeface="Arial" panose="020B0604020202020204" pitchFamily="34" charset="0"/>
              </a:rPr>
              <a:t> JW, et al. Full study report of andexanet alfa for bleeding associated with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inhibitors. </a:t>
            </a:r>
            <a:r>
              <a:rPr lang="en-US" sz="1100" i="1" dirty="0">
                <a:solidFill>
                  <a:srgbClr val="212121"/>
                </a:solidFill>
                <a:effectLst/>
                <a:latin typeface="Arial" panose="020B0604020202020204" pitchFamily="34" charset="0"/>
                <a:cs typeface="Arial" panose="020B0604020202020204" pitchFamily="34" charset="0"/>
              </a:rPr>
              <a:t>N </a:t>
            </a:r>
            <a:r>
              <a:rPr lang="en-US" sz="1100" i="1" dirty="0" err="1">
                <a:solidFill>
                  <a:srgbClr val="212121"/>
                </a:solidFill>
                <a:effectLst/>
                <a:latin typeface="Arial" panose="020B0604020202020204" pitchFamily="34" charset="0"/>
                <a:cs typeface="Arial" panose="020B0604020202020204" pitchFamily="34" charset="0"/>
              </a:rPr>
              <a:t>Engl</a:t>
            </a:r>
            <a:r>
              <a:rPr lang="en-US" sz="1100" i="1" dirty="0">
                <a:solidFill>
                  <a:srgbClr val="212121"/>
                </a:solidFill>
                <a:effectLst/>
                <a:latin typeface="Arial" panose="020B0604020202020204" pitchFamily="34" charset="0"/>
                <a:cs typeface="Arial" panose="020B0604020202020204" pitchFamily="34" charset="0"/>
              </a:rPr>
              <a:t> J Med</a:t>
            </a:r>
            <a:r>
              <a:rPr lang="en-US" sz="1100" dirty="0">
                <a:effectLst/>
                <a:latin typeface="Arial" panose="020B0604020202020204" pitchFamily="34" charset="0"/>
                <a:cs typeface="Arial" panose="020B0604020202020204" pitchFamily="34" charset="0"/>
              </a:rPr>
              <a:t>. 2019;380(14):1326-1335. </a:t>
            </a:r>
          </a:p>
          <a:p>
            <a:pPr marL="228600" indent="-228600">
              <a:buFontTx/>
              <a:buAutoNum type="arabicPeriod"/>
            </a:pPr>
            <a:r>
              <a:rPr lang="en-US" sz="1100" dirty="0">
                <a:effectLst/>
                <a:latin typeface="Arial" panose="020B0604020202020204" pitchFamily="34" charset="0"/>
                <a:cs typeface="Arial" panose="020B0604020202020204" pitchFamily="34" charset="0"/>
              </a:rPr>
              <a:t>Milling TJ, </a:t>
            </a:r>
            <a:r>
              <a:rPr lang="en-US" sz="1100" dirty="0" err="1">
                <a:effectLst/>
                <a:latin typeface="Arial" panose="020B0604020202020204" pitchFamily="34" charset="0"/>
                <a:cs typeface="Arial" panose="020B0604020202020204" pitchFamily="34" charset="0"/>
              </a:rPr>
              <a:t>Middeldorp</a:t>
            </a:r>
            <a:r>
              <a:rPr lang="en-US" sz="1100" dirty="0">
                <a:effectLst/>
                <a:latin typeface="Arial" panose="020B0604020202020204" pitchFamily="34" charset="0"/>
                <a:cs typeface="Arial" panose="020B0604020202020204" pitchFamily="34" charset="0"/>
              </a:rPr>
              <a:t> S, Xu L, et al. Final study report of andexanet alfa for major bleeding with factor </a:t>
            </a:r>
            <a:r>
              <a:rPr lang="en-US" sz="1100" dirty="0" err="1">
                <a:effectLst/>
                <a:latin typeface="Arial" panose="020B0604020202020204" pitchFamily="34" charset="0"/>
                <a:cs typeface="Arial" panose="020B0604020202020204" pitchFamily="34" charset="0"/>
              </a:rPr>
              <a:t>Xa</a:t>
            </a:r>
            <a:r>
              <a:rPr lang="en-US" sz="1100" dirty="0">
                <a:effectLst/>
                <a:latin typeface="Arial" panose="020B0604020202020204" pitchFamily="34" charset="0"/>
                <a:cs typeface="Arial" panose="020B0604020202020204" pitchFamily="34" charset="0"/>
              </a:rPr>
              <a:t> inhibitors [published online ahead of print February 20, 2023]. </a:t>
            </a:r>
            <a:r>
              <a:rPr lang="en-US" sz="1100" i="1" dirty="0">
                <a:effectLst/>
                <a:latin typeface="Arial" panose="020B0604020202020204" pitchFamily="34" charset="0"/>
                <a:cs typeface="Arial" panose="020B0604020202020204" pitchFamily="34" charset="0"/>
              </a:rPr>
              <a:t>Circulation</a:t>
            </a:r>
            <a:r>
              <a:rPr lang="en-US" sz="1100" dirty="0">
                <a:effectLst/>
                <a:latin typeface="Arial" panose="020B0604020202020204" pitchFamily="34" charset="0"/>
                <a:cs typeface="Arial" panose="020B0604020202020204" pitchFamily="34" charset="0"/>
              </a:rPr>
              <a:t>. 2023. </a:t>
            </a:r>
            <a:r>
              <a:rPr lang="en-US" sz="1100" dirty="0" err="1">
                <a:effectLst/>
                <a:latin typeface="Arial" panose="020B0604020202020204" pitchFamily="34" charset="0"/>
                <a:cs typeface="Arial" panose="020B0604020202020204" pitchFamily="34" charset="0"/>
              </a:rPr>
              <a:t>doi</a:t>
            </a:r>
            <a:r>
              <a:rPr lang="en-US" sz="1100" dirty="0">
                <a:effectLst/>
                <a:latin typeface="Arial" panose="020B0604020202020204" pitchFamily="34" charset="0"/>
                <a:cs typeface="Arial" panose="020B0604020202020204" pitchFamily="34" charset="0"/>
              </a:rPr>
              <a:t>: 10.1161/CIRCULATIONAHA.121.057844 </a:t>
            </a:r>
          </a:p>
          <a:p>
            <a:pPr marL="228600" indent="-228600">
              <a:buAutoNum type="arabicPeriod"/>
            </a:pPr>
            <a:endParaRPr lang="en-US" sz="1100" dirty="0">
              <a:latin typeface="Arial" panose="020B0604020202020204" pitchFamily="34" charset="0"/>
              <a:cs typeface="Arial" panose="020B0604020202020204" pitchFamily="34" charset="0"/>
            </a:endParaRPr>
          </a:p>
          <a:p>
            <a:pPr marL="228600" indent="-228600">
              <a:buAutoNum type="arabicPeriod"/>
            </a:pPr>
            <a:endParaRPr lang="en-US" sz="1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AF1AA0-AB94-423B-867D-F5CB65DDA73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DF751F3C-8E92-4F5E-B498-DE81C48588E1}"/>
              </a:ext>
            </a:extLst>
          </p:cNvPr>
          <p:cNvSpPr txBox="1"/>
          <p:nvPr/>
        </p:nvSpPr>
        <p:spPr>
          <a:xfrm>
            <a:off x="3665156" y="65782"/>
            <a:ext cx="1830769" cy="1077218"/>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Connolly 2016: p. 1132/ L col/ para 1 + 2+3  and the Methods in abstract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Connolly 2019: p. 1327/ L col/para 4 and R col/ last para and p. 1329/ L col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Milling 2022: background/ methods and Introduction/para 2 </a:t>
            </a:r>
            <a:endParaRPr kumimoji="0" lang="en-GB" sz="800" b="0"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0B0D9A8F-704E-45CD-897F-26B4B9E8CCCF}"/>
              </a:ext>
            </a:extLst>
          </p:cNvPr>
          <p:cNvSpPr txBox="1"/>
          <p:nvPr/>
        </p:nvSpPr>
        <p:spPr>
          <a:xfrm>
            <a:off x="1941513" y="4279612"/>
            <a:ext cx="1830769" cy="584775"/>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Note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Milling: Introduction para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Connolly 2016/p.2/L col/para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Connolly 2019: p. 2/ R col/ Last para </a:t>
            </a:r>
          </a:p>
        </p:txBody>
      </p:sp>
      <p:sp>
        <p:nvSpPr>
          <p:cNvPr id="7" name="TextBox 6">
            <a:extLst>
              <a:ext uri="{FF2B5EF4-FFF2-40B4-BE49-F238E27FC236}">
                <a16:creationId xmlns:a16="http://schemas.microsoft.com/office/drawing/2014/main" id="{3CAD7F9C-5245-4656-8E1B-47652ED7F9DD}"/>
              </a:ext>
            </a:extLst>
          </p:cNvPr>
          <p:cNvSpPr txBox="1"/>
          <p:nvPr/>
        </p:nvSpPr>
        <p:spPr>
          <a:xfrm>
            <a:off x="4112610" y="4278026"/>
            <a:ext cx="1830769" cy="338554"/>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Footnote 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Milling: study population para 1</a:t>
            </a:r>
          </a:p>
        </p:txBody>
      </p:sp>
    </p:spTree>
    <p:extLst>
      <p:ext uri="{BB962C8B-B14F-4D97-AF65-F5344CB8AC3E}">
        <p14:creationId xmlns:p14="http://schemas.microsoft.com/office/powerpoint/2010/main" val="973828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1.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493099-F5F0-40B9-B72C-21971A27F91C}" type="datetime1">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432E5-F8E0-41AE-9A6B-AD730338B005}" type="slidenum">
              <a:rPr lang="en-US" smtClean="0"/>
              <a:pPr/>
              <a:t>‹#›</a:t>
            </a:fld>
            <a:endParaRPr lang="en-US"/>
          </a:p>
        </p:txBody>
      </p:sp>
      <p:sp>
        <p:nvSpPr>
          <p:cNvPr id="8" name="Text Placeholder 7"/>
          <p:cNvSpPr>
            <a:spLocks noGrp="1"/>
          </p:cNvSpPr>
          <p:nvPr>
            <p:ph type="body" sz="quarter" idx="13" hasCustomPrompt="1"/>
          </p:nvPr>
        </p:nvSpPr>
        <p:spPr>
          <a:xfrm>
            <a:off x="457200" y="5852160"/>
            <a:ext cx="10058400" cy="1005840"/>
          </a:xfrm>
        </p:spPr>
        <p:txBody>
          <a:bodyPr anchor="b">
            <a:normAutofit/>
          </a:bodyPr>
          <a:lstStyle>
            <a:lvl1pPr marL="0" indent="0">
              <a:spcBef>
                <a:spcPts val="300"/>
              </a:spcBef>
              <a:buNone/>
              <a:defRPr sz="1000">
                <a:solidFill>
                  <a:schemeClr val="tx1"/>
                </a:solidFill>
              </a:defRPr>
            </a:lvl1pPr>
            <a:lvl2pPr marL="228594" indent="0">
              <a:buNone/>
              <a:defRPr>
                <a:solidFill>
                  <a:schemeClr val="tx1"/>
                </a:solidFill>
              </a:defRPr>
            </a:lvl2pPr>
            <a:lvl3pPr marL="457189" indent="0">
              <a:buNone/>
              <a:defRPr>
                <a:solidFill>
                  <a:schemeClr val="tx1"/>
                </a:solidFill>
              </a:defRPr>
            </a:lvl3pPr>
            <a:lvl4pPr marL="685783" indent="0">
              <a:buNone/>
              <a:defRPr>
                <a:solidFill>
                  <a:schemeClr val="tx1"/>
                </a:solidFill>
              </a:defRPr>
            </a:lvl4pPr>
            <a:lvl5pPr marL="914378" indent="0">
              <a:buNone/>
              <a:defRPr>
                <a:solidFill>
                  <a:schemeClr val="tx1"/>
                </a:solidFill>
              </a:defRPr>
            </a:lvl5pPr>
          </a:lstStyle>
          <a:p>
            <a:pPr lvl="0"/>
            <a:r>
              <a:rPr lang="en-US"/>
              <a:t>Reference(s)</a:t>
            </a:r>
          </a:p>
        </p:txBody>
      </p:sp>
    </p:spTree>
    <p:extLst>
      <p:ext uri="{BB962C8B-B14F-4D97-AF65-F5344CB8AC3E}">
        <p14:creationId xmlns:p14="http://schemas.microsoft.com/office/powerpoint/2010/main" val="140341173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6933" y="228601"/>
            <a:ext cx="11257867" cy="800100"/>
          </a:xfrm>
        </p:spPr>
        <p:txBody>
          <a:bodyPr/>
          <a:lstStyle/>
          <a:p>
            <a:r>
              <a:rPr lang="en-US"/>
              <a:t>Click to edit Master title style</a:t>
            </a:r>
          </a:p>
        </p:txBody>
      </p:sp>
      <p:sp>
        <p:nvSpPr>
          <p:cNvPr id="3" name="Text Placeholder 2"/>
          <p:cNvSpPr>
            <a:spLocks noGrp="1"/>
          </p:cNvSpPr>
          <p:nvPr>
            <p:ph type="body" idx="1"/>
          </p:nvPr>
        </p:nvSpPr>
        <p:spPr>
          <a:xfrm>
            <a:off x="476931" y="1274765"/>
            <a:ext cx="5520644" cy="548640"/>
          </a:xfrm>
        </p:spPr>
        <p:txBody>
          <a:bodyPr anchor="b">
            <a:normAutofit/>
          </a:bodyPr>
          <a:lstStyle>
            <a:lvl1pPr marL="0" indent="0">
              <a:buNone/>
              <a:defRPr sz="20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76931" y="1823406"/>
            <a:ext cx="5520644" cy="40058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199" y="1274765"/>
            <a:ext cx="5562599" cy="548640"/>
          </a:xfrm>
        </p:spPr>
        <p:txBody>
          <a:bodyPr anchor="b">
            <a:normAutofit/>
          </a:bodyPr>
          <a:lstStyle>
            <a:lvl1pPr marL="0" indent="0">
              <a:buNone/>
              <a:defRPr sz="20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2" y="1823406"/>
            <a:ext cx="5562597" cy="40058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E43D92-C57D-45C9-86F1-E4CB0216041A}" type="datetime1">
              <a:rPr lang="en-US" smtClean="0"/>
              <a:t>7/19/2023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7432E5-F8E0-41AE-9A6B-AD730338B005}" type="slidenum">
              <a:rPr lang="en-US" smtClean="0"/>
              <a:pPr/>
              <a:t>‹#›</a:t>
            </a:fld>
            <a:endParaRPr lang="en-US"/>
          </a:p>
        </p:txBody>
      </p:sp>
      <p:sp>
        <p:nvSpPr>
          <p:cNvPr id="11" name="Text Placeholder 10"/>
          <p:cNvSpPr>
            <a:spLocks noGrp="1"/>
          </p:cNvSpPr>
          <p:nvPr>
            <p:ph type="body" sz="quarter" idx="13" hasCustomPrompt="1"/>
          </p:nvPr>
        </p:nvSpPr>
        <p:spPr>
          <a:xfrm>
            <a:off x="476931" y="5852160"/>
            <a:ext cx="10038667" cy="1005840"/>
          </a:xfrm>
        </p:spPr>
        <p:txBody>
          <a:bodyPr anchor="b">
            <a:noAutofit/>
          </a:bodyPr>
          <a:lstStyle>
            <a:lvl1pPr marL="0" indent="0">
              <a:spcBef>
                <a:spcPts val="300"/>
              </a:spcBef>
              <a:buNone/>
              <a:defRPr sz="1000"/>
            </a:lvl1pPr>
            <a:lvl2pPr marL="228594" indent="0">
              <a:spcBef>
                <a:spcPts val="300"/>
              </a:spcBef>
              <a:buNone/>
              <a:defRPr sz="1000"/>
            </a:lvl2pPr>
            <a:lvl3pPr marL="457189" indent="0">
              <a:spcBef>
                <a:spcPts val="300"/>
              </a:spcBef>
              <a:buNone/>
              <a:defRPr sz="1000"/>
            </a:lvl3pPr>
            <a:lvl4pPr marL="685783" indent="0">
              <a:spcBef>
                <a:spcPts val="300"/>
              </a:spcBef>
              <a:buNone/>
              <a:defRPr sz="1000"/>
            </a:lvl4pPr>
            <a:lvl5pPr marL="914378" indent="0">
              <a:spcBef>
                <a:spcPts val="300"/>
              </a:spcBef>
              <a:buNone/>
              <a:defRPr sz="1000"/>
            </a:lvl5pPr>
          </a:lstStyle>
          <a:p>
            <a:pPr lvl="0"/>
            <a:r>
              <a:rPr lang="en-US"/>
              <a:t>Reference(s)</a:t>
            </a:r>
          </a:p>
        </p:txBody>
      </p:sp>
    </p:spTree>
    <p:extLst>
      <p:ext uri="{BB962C8B-B14F-4D97-AF65-F5344CB8AC3E}">
        <p14:creationId xmlns:p14="http://schemas.microsoft.com/office/powerpoint/2010/main" val="686033426"/>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284131"/>
            <a:ext cx="11277600" cy="4100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6F4B4A-5F0C-4FB3-9287-7C61C4A35FBF}" type="datetime1">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432E5-F8E0-41AE-9A6B-AD730338B005}" type="slidenum">
              <a:rPr lang="en-US" smtClean="0"/>
              <a:pPr/>
              <a:t>‹#›</a:t>
            </a:fld>
            <a:endParaRPr lang="en-US"/>
          </a:p>
        </p:txBody>
      </p:sp>
      <p:sp>
        <p:nvSpPr>
          <p:cNvPr id="8" name="Text Placeholder 7"/>
          <p:cNvSpPr>
            <a:spLocks noGrp="1"/>
          </p:cNvSpPr>
          <p:nvPr>
            <p:ph type="body" sz="quarter" idx="13" hasCustomPrompt="1"/>
          </p:nvPr>
        </p:nvSpPr>
        <p:spPr>
          <a:xfrm>
            <a:off x="457200" y="5852160"/>
            <a:ext cx="10058400" cy="1005840"/>
          </a:xfrm>
        </p:spPr>
        <p:txBody>
          <a:bodyPr anchor="b">
            <a:normAutofit/>
          </a:bodyPr>
          <a:lstStyle>
            <a:lvl1pPr marL="0" indent="0">
              <a:spcBef>
                <a:spcPts val="300"/>
              </a:spcBef>
              <a:buNone/>
              <a:defRPr sz="1000">
                <a:solidFill>
                  <a:schemeClr val="tx1"/>
                </a:solidFill>
              </a:defRPr>
            </a:lvl1pPr>
            <a:lvl2pPr marL="228594" indent="0">
              <a:buNone/>
              <a:defRPr>
                <a:solidFill>
                  <a:schemeClr val="tx1"/>
                </a:solidFill>
              </a:defRPr>
            </a:lvl2pPr>
            <a:lvl3pPr marL="457189" indent="0">
              <a:buNone/>
              <a:defRPr>
                <a:solidFill>
                  <a:schemeClr val="tx1"/>
                </a:solidFill>
              </a:defRPr>
            </a:lvl3pPr>
            <a:lvl4pPr marL="685783" indent="0">
              <a:buNone/>
              <a:defRPr>
                <a:solidFill>
                  <a:schemeClr val="tx1"/>
                </a:solidFill>
              </a:defRPr>
            </a:lvl4pPr>
            <a:lvl5pPr marL="914378" indent="0">
              <a:buNone/>
              <a:defRPr>
                <a:solidFill>
                  <a:schemeClr val="tx1"/>
                </a:solidFill>
              </a:defRPr>
            </a:lvl5pPr>
          </a:lstStyle>
          <a:p>
            <a:pPr lvl="0"/>
            <a:r>
              <a:rPr lang="en-US"/>
              <a:t>Reference(s)</a:t>
            </a:r>
          </a:p>
        </p:txBody>
      </p:sp>
      <p:sp>
        <p:nvSpPr>
          <p:cNvPr id="9" name="Text Placeholder 8"/>
          <p:cNvSpPr>
            <a:spLocks noGrp="1"/>
          </p:cNvSpPr>
          <p:nvPr>
            <p:ph type="body" sz="quarter" idx="14" hasCustomPrompt="1"/>
          </p:nvPr>
        </p:nvSpPr>
        <p:spPr>
          <a:xfrm>
            <a:off x="1306289" y="5424412"/>
            <a:ext cx="9601200" cy="377976"/>
          </a:xfrm>
          <a:prstGeom prst="roundRect">
            <a:avLst/>
          </a:prstGeom>
          <a:solidFill>
            <a:schemeClr val="accent2"/>
          </a:solidFill>
        </p:spPr>
        <p:txBody>
          <a:bodyPr anchor="b" anchorCtr="0">
            <a:spAutoFit/>
          </a:bodyPr>
          <a:lstStyle>
            <a:lvl1pPr marL="0" indent="0" algn="ctr">
              <a:buNone/>
              <a:defRPr sz="1800" b="1">
                <a:solidFill>
                  <a:schemeClr val="bg1"/>
                </a:solidFill>
              </a:defRPr>
            </a:lvl1pPr>
            <a:lvl2pPr marL="228594" indent="0">
              <a:buNone/>
              <a:defRPr/>
            </a:lvl2pPr>
            <a:lvl3pPr marL="457189" indent="0">
              <a:buNone/>
              <a:defRPr/>
            </a:lvl3pPr>
            <a:lvl4pPr marL="685783" indent="0">
              <a:buNone/>
              <a:defRPr/>
            </a:lvl4pPr>
            <a:lvl5pPr marL="914378" indent="0">
              <a:buNone/>
              <a:defRPr/>
            </a:lvl5pPr>
          </a:lstStyle>
          <a:p>
            <a:pPr lvl="0"/>
            <a:r>
              <a:rPr lang="en-US"/>
              <a:t>Click to edit caption</a:t>
            </a:r>
          </a:p>
        </p:txBody>
      </p:sp>
    </p:spTree>
    <p:extLst>
      <p:ext uri="{BB962C8B-B14F-4D97-AF65-F5344CB8AC3E}">
        <p14:creationId xmlns:p14="http://schemas.microsoft.com/office/powerpoint/2010/main" val="311961966"/>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45D321C-264B-4BA6-8905-72B3D6370FD0}" type="datetime1">
              <a:rPr lang="en-US" smtClean="0"/>
              <a:t>7/19/2023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432E5-F8E0-41AE-9A6B-AD730338B005}" type="slidenum">
              <a:rPr lang="en-US" smtClean="0"/>
              <a:pPr/>
              <a:t>‹#›</a:t>
            </a:fld>
            <a:endParaRPr lang="en-US"/>
          </a:p>
        </p:txBody>
      </p:sp>
      <p:sp>
        <p:nvSpPr>
          <p:cNvPr id="7" name="Text Placeholder 6"/>
          <p:cNvSpPr>
            <a:spLocks noGrp="1"/>
          </p:cNvSpPr>
          <p:nvPr>
            <p:ph type="body" sz="quarter" idx="13" hasCustomPrompt="1"/>
          </p:nvPr>
        </p:nvSpPr>
        <p:spPr>
          <a:xfrm>
            <a:off x="457200" y="5829300"/>
            <a:ext cx="10058400" cy="1028700"/>
          </a:xfrm>
        </p:spPr>
        <p:txBody>
          <a:bodyPr anchor="b">
            <a:noAutofit/>
          </a:bodyPr>
          <a:lstStyle>
            <a:lvl1pPr marL="0" indent="0">
              <a:spcBef>
                <a:spcPts val="300"/>
              </a:spcBef>
              <a:buNone/>
              <a:defRPr sz="1000"/>
            </a:lvl1pPr>
            <a:lvl2pPr marL="228594" indent="0">
              <a:spcBef>
                <a:spcPts val="300"/>
              </a:spcBef>
              <a:buNone/>
              <a:defRPr sz="1000"/>
            </a:lvl2pPr>
            <a:lvl3pPr marL="457189" indent="0">
              <a:spcBef>
                <a:spcPts val="300"/>
              </a:spcBef>
              <a:buNone/>
              <a:defRPr sz="1000"/>
            </a:lvl3pPr>
            <a:lvl4pPr marL="685783" indent="0">
              <a:spcBef>
                <a:spcPts val="300"/>
              </a:spcBef>
              <a:buNone/>
              <a:defRPr sz="1000"/>
            </a:lvl4pPr>
            <a:lvl5pPr marL="914378" indent="0">
              <a:spcBef>
                <a:spcPts val="300"/>
              </a:spcBef>
              <a:buNone/>
              <a:defRPr sz="1000"/>
            </a:lvl5pPr>
          </a:lstStyle>
          <a:p>
            <a:pPr lvl="0"/>
            <a:r>
              <a:rPr lang="en-US"/>
              <a:t>Reference(s)</a:t>
            </a:r>
          </a:p>
        </p:txBody>
      </p:sp>
      <p:sp>
        <p:nvSpPr>
          <p:cNvPr id="8" name="Text Placeholder 7"/>
          <p:cNvSpPr>
            <a:spLocks noGrp="1"/>
          </p:cNvSpPr>
          <p:nvPr>
            <p:ph type="body" sz="quarter" idx="14" hasCustomPrompt="1"/>
          </p:nvPr>
        </p:nvSpPr>
        <p:spPr>
          <a:xfrm>
            <a:off x="1299034" y="5428720"/>
            <a:ext cx="9601200" cy="377976"/>
          </a:xfrm>
          <a:prstGeom prst="roundRect">
            <a:avLst/>
          </a:prstGeom>
          <a:solidFill>
            <a:schemeClr val="accent2"/>
          </a:solidFill>
        </p:spPr>
        <p:txBody>
          <a:bodyPr anchor="b" anchorCtr="0">
            <a:spAutoFit/>
          </a:bodyPr>
          <a:lstStyle>
            <a:lvl1pPr marL="0" indent="0" algn="ctr">
              <a:buNone/>
              <a:defRPr sz="1800" b="1">
                <a:solidFill>
                  <a:schemeClr val="bg1"/>
                </a:solidFill>
              </a:defRPr>
            </a:lvl1pPr>
            <a:lvl2pPr marL="228594" indent="0" algn="ctr">
              <a:buNone/>
              <a:defRPr b="1">
                <a:solidFill>
                  <a:schemeClr val="bg1"/>
                </a:solidFill>
              </a:defRPr>
            </a:lvl2pPr>
            <a:lvl3pPr marL="457189" indent="0" algn="ctr">
              <a:buNone/>
              <a:defRPr b="1">
                <a:solidFill>
                  <a:schemeClr val="bg1"/>
                </a:solidFill>
              </a:defRPr>
            </a:lvl3pPr>
            <a:lvl4pPr marL="685783" indent="0" algn="ctr">
              <a:buNone/>
              <a:defRPr b="1">
                <a:solidFill>
                  <a:schemeClr val="bg1"/>
                </a:solidFill>
              </a:defRPr>
            </a:lvl4pPr>
            <a:lvl5pPr marL="914378" indent="0" algn="ctr">
              <a:buNone/>
              <a:defRPr b="1">
                <a:solidFill>
                  <a:schemeClr val="bg1"/>
                </a:solidFill>
              </a:defRPr>
            </a:lvl5pPr>
          </a:lstStyle>
          <a:p>
            <a:pPr lvl="0"/>
            <a:r>
              <a:rPr lang="en-US"/>
              <a:t>Click to edit caption</a:t>
            </a:r>
          </a:p>
        </p:txBody>
      </p:sp>
    </p:spTree>
    <p:extLst>
      <p:ext uri="{BB962C8B-B14F-4D97-AF65-F5344CB8AC3E}">
        <p14:creationId xmlns:p14="http://schemas.microsoft.com/office/powerpoint/2010/main" val="332508788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No Lin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E070137-28FA-407B-B954-6846898E63CB}" type="datetime1">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432E5-F8E0-41AE-9A6B-AD730338B005}" type="slidenum">
              <a:rPr lang="en-US" smtClean="0"/>
              <a:pPr/>
              <a:t>‹#›</a:t>
            </a:fld>
            <a:endParaRPr lang="en-US"/>
          </a:p>
        </p:txBody>
      </p:sp>
      <p:sp>
        <p:nvSpPr>
          <p:cNvPr id="8" name="Text Placeholder 7"/>
          <p:cNvSpPr>
            <a:spLocks noGrp="1"/>
          </p:cNvSpPr>
          <p:nvPr>
            <p:ph type="body" sz="quarter" idx="13" hasCustomPrompt="1"/>
          </p:nvPr>
        </p:nvSpPr>
        <p:spPr>
          <a:xfrm>
            <a:off x="457200" y="5852160"/>
            <a:ext cx="10058400" cy="1005840"/>
          </a:xfrm>
        </p:spPr>
        <p:txBody>
          <a:bodyPr anchor="b">
            <a:normAutofit/>
          </a:bodyPr>
          <a:lstStyle>
            <a:lvl1pPr marL="0" indent="0">
              <a:spcBef>
                <a:spcPts val="300"/>
              </a:spcBef>
              <a:buNone/>
              <a:defRPr sz="1000">
                <a:solidFill>
                  <a:schemeClr val="tx1"/>
                </a:solidFill>
              </a:defRPr>
            </a:lvl1pPr>
            <a:lvl2pPr marL="228594" indent="0">
              <a:buNone/>
              <a:defRPr>
                <a:solidFill>
                  <a:schemeClr val="tx1"/>
                </a:solidFill>
              </a:defRPr>
            </a:lvl2pPr>
            <a:lvl3pPr marL="457189" indent="0">
              <a:buNone/>
              <a:defRPr>
                <a:solidFill>
                  <a:schemeClr val="tx1"/>
                </a:solidFill>
              </a:defRPr>
            </a:lvl3pPr>
            <a:lvl4pPr marL="685783" indent="0">
              <a:buNone/>
              <a:defRPr>
                <a:solidFill>
                  <a:schemeClr val="tx1"/>
                </a:solidFill>
              </a:defRPr>
            </a:lvl4pPr>
            <a:lvl5pPr marL="914378" indent="0">
              <a:buNone/>
              <a:defRPr>
                <a:solidFill>
                  <a:schemeClr val="tx1"/>
                </a:solidFill>
              </a:defRPr>
            </a:lvl5pPr>
          </a:lstStyle>
          <a:p>
            <a:pPr lvl="0"/>
            <a:r>
              <a:rPr lang="en-US"/>
              <a:t>Reference(s)</a:t>
            </a:r>
          </a:p>
        </p:txBody>
      </p:sp>
      <p:sp>
        <p:nvSpPr>
          <p:cNvPr id="9" name="Rectangle 8"/>
          <p:cNvSpPr/>
          <p:nvPr userDrawn="1"/>
        </p:nvSpPr>
        <p:spPr>
          <a:xfrm>
            <a:off x="193500" y="1028701"/>
            <a:ext cx="11998500" cy="2505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457200" y="1028701"/>
            <a:ext cx="11277600" cy="4800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72253228"/>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No Line">
    <p:spTree>
      <p:nvGrpSpPr>
        <p:cNvPr id="1" name=""/>
        <p:cNvGrpSpPr/>
        <p:nvPr/>
      </p:nvGrpSpPr>
      <p:grpSpPr>
        <a:xfrm>
          <a:off x="0" y="0"/>
          <a:ext cx="0" cy="0"/>
          <a:chOff x="0" y="0"/>
          <a:chExt cx="0" cy="0"/>
        </a:xfrm>
      </p:grpSpPr>
      <p:sp>
        <p:nvSpPr>
          <p:cNvPr id="8" name="Rectangle 7"/>
          <p:cNvSpPr/>
          <p:nvPr userDrawn="1"/>
        </p:nvSpPr>
        <p:spPr>
          <a:xfrm>
            <a:off x="193500" y="1028701"/>
            <a:ext cx="11998500" cy="2505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4D7EC8-698D-409B-A39F-751C06F256BF}" type="datetime1">
              <a:rPr lang="en-US" smtClean="0"/>
              <a:t>7/19/2023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432E5-F8E0-41AE-9A6B-AD730338B005}" type="slidenum">
              <a:rPr lang="en-US" smtClean="0"/>
              <a:pPr/>
              <a:t>‹#›</a:t>
            </a:fld>
            <a:endParaRPr lang="en-US"/>
          </a:p>
        </p:txBody>
      </p:sp>
      <p:sp>
        <p:nvSpPr>
          <p:cNvPr id="7" name="Text Placeholder 6"/>
          <p:cNvSpPr>
            <a:spLocks noGrp="1"/>
          </p:cNvSpPr>
          <p:nvPr>
            <p:ph type="body" sz="quarter" idx="13" hasCustomPrompt="1"/>
          </p:nvPr>
        </p:nvSpPr>
        <p:spPr>
          <a:xfrm>
            <a:off x="457200" y="5852160"/>
            <a:ext cx="10058400" cy="1005840"/>
          </a:xfrm>
        </p:spPr>
        <p:txBody>
          <a:bodyPr anchor="b">
            <a:noAutofit/>
          </a:bodyPr>
          <a:lstStyle>
            <a:lvl1pPr marL="0" indent="0">
              <a:spcBef>
                <a:spcPts val="300"/>
              </a:spcBef>
              <a:buNone/>
              <a:defRPr sz="1000"/>
            </a:lvl1pPr>
            <a:lvl2pPr marL="228594" indent="0">
              <a:spcBef>
                <a:spcPts val="300"/>
              </a:spcBef>
              <a:buNone/>
              <a:defRPr sz="1000"/>
            </a:lvl2pPr>
            <a:lvl3pPr marL="457189" indent="0">
              <a:spcBef>
                <a:spcPts val="300"/>
              </a:spcBef>
              <a:buNone/>
              <a:defRPr sz="1000"/>
            </a:lvl3pPr>
            <a:lvl4pPr marL="685783" indent="0">
              <a:spcBef>
                <a:spcPts val="300"/>
              </a:spcBef>
              <a:buNone/>
              <a:defRPr sz="1000"/>
            </a:lvl4pPr>
            <a:lvl5pPr marL="914378" indent="0">
              <a:spcBef>
                <a:spcPts val="300"/>
              </a:spcBef>
              <a:buNone/>
              <a:defRPr sz="1000"/>
            </a:lvl5pPr>
          </a:lstStyle>
          <a:p>
            <a:pPr lvl="0"/>
            <a:r>
              <a:rPr lang="en-US"/>
              <a:t>Reference(s)</a:t>
            </a:r>
          </a:p>
        </p:txBody>
      </p:sp>
    </p:spTree>
    <p:extLst>
      <p:ext uri="{BB962C8B-B14F-4D97-AF65-F5344CB8AC3E}">
        <p14:creationId xmlns:p14="http://schemas.microsoft.com/office/powerpoint/2010/main" val="3386791314"/>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949A32-24B0-4761-BDA7-9250890C8FF6}" type="datetime1">
              <a:rPr lang="en-US" smtClean="0"/>
              <a:t>7/19/2023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432E5-F8E0-41AE-9A6B-AD730338B005}" type="slidenum">
              <a:rPr lang="en-US" smtClean="0"/>
              <a:pPr/>
              <a:t>‹#›</a:t>
            </a:fld>
            <a:endParaRPr lang="en-US"/>
          </a:p>
        </p:txBody>
      </p:sp>
      <p:sp>
        <p:nvSpPr>
          <p:cNvPr id="6" name="Text Placeholder 5"/>
          <p:cNvSpPr>
            <a:spLocks noGrp="1"/>
          </p:cNvSpPr>
          <p:nvPr>
            <p:ph type="body" sz="quarter" idx="13" hasCustomPrompt="1"/>
          </p:nvPr>
        </p:nvSpPr>
        <p:spPr>
          <a:xfrm>
            <a:off x="486229" y="5852160"/>
            <a:ext cx="10058398" cy="1005840"/>
          </a:xfrm>
        </p:spPr>
        <p:txBody>
          <a:bodyPr anchor="b">
            <a:noAutofit/>
          </a:bodyPr>
          <a:lstStyle>
            <a:lvl1pPr marL="0" indent="0">
              <a:spcBef>
                <a:spcPts val="300"/>
              </a:spcBef>
              <a:buNone/>
              <a:defRPr sz="1000"/>
            </a:lvl1pPr>
            <a:lvl2pPr marL="228594" indent="0">
              <a:spcBef>
                <a:spcPts val="300"/>
              </a:spcBef>
              <a:buNone/>
              <a:defRPr sz="1000"/>
            </a:lvl2pPr>
            <a:lvl3pPr marL="457189" indent="0">
              <a:spcBef>
                <a:spcPts val="300"/>
              </a:spcBef>
              <a:buNone/>
              <a:defRPr sz="1000"/>
            </a:lvl3pPr>
            <a:lvl4pPr marL="685783" indent="0">
              <a:spcBef>
                <a:spcPts val="300"/>
              </a:spcBef>
              <a:buNone/>
              <a:defRPr sz="1000"/>
            </a:lvl4pPr>
            <a:lvl5pPr marL="914378" indent="0">
              <a:spcBef>
                <a:spcPts val="300"/>
              </a:spcBef>
              <a:buNone/>
              <a:defRPr sz="1000"/>
            </a:lvl5pPr>
          </a:lstStyle>
          <a:p>
            <a:pPr lvl="0"/>
            <a:r>
              <a:rPr lang="en-US"/>
              <a:t>Reference(s)</a:t>
            </a:r>
          </a:p>
        </p:txBody>
      </p:sp>
      <p:sp>
        <p:nvSpPr>
          <p:cNvPr id="7" name="Rectangle 6"/>
          <p:cNvSpPr/>
          <p:nvPr userDrawn="1"/>
        </p:nvSpPr>
        <p:spPr>
          <a:xfrm>
            <a:off x="193500" y="1028701"/>
            <a:ext cx="11998500" cy="2505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639936478"/>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Disclaimer">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E1287E9-EBEB-4648-982B-10337D55F8BE}"/>
              </a:ext>
            </a:extLst>
          </p:cNvPr>
          <p:cNvSpPr>
            <a:spLocks noGrp="1"/>
          </p:cNvSpPr>
          <p:nvPr>
            <p:ph type="dt" sz="half" idx="10"/>
          </p:nvPr>
        </p:nvSpPr>
        <p:spPr/>
        <p:txBody>
          <a:bodyPr/>
          <a:lstStyle/>
          <a:p>
            <a:fld id="{AC9A37A0-5276-4FA7-A361-4231300208EA}" type="datetime1">
              <a:rPr lang="en-US" smtClean="0"/>
              <a:t>7/19/2023</a:t>
            </a:fld>
            <a:endParaRPr lang="en-US"/>
          </a:p>
        </p:txBody>
      </p:sp>
      <p:sp>
        <p:nvSpPr>
          <p:cNvPr id="4" name="Footer Placeholder 3">
            <a:extLst>
              <a:ext uri="{FF2B5EF4-FFF2-40B4-BE49-F238E27FC236}">
                <a16:creationId xmlns:a16="http://schemas.microsoft.com/office/drawing/2014/main" id="{6D9B78B9-0DDE-46C9-8ACD-9F2A63B731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89C07F-8571-41D4-9A89-601A8B9C53DC}"/>
              </a:ext>
            </a:extLst>
          </p:cNvPr>
          <p:cNvSpPr>
            <a:spLocks noGrp="1"/>
          </p:cNvSpPr>
          <p:nvPr>
            <p:ph type="sldNum" sz="quarter" idx="12"/>
          </p:nvPr>
        </p:nvSpPr>
        <p:spPr/>
        <p:txBody>
          <a:bodyPr/>
          <a:lstStyle/>
          <a:p>
            <a:fld id="{CC7432E5-F8E0-41AE-9A6B-AD730338B005}" type="slidenum">
              <a:rPr lang="en-US" smtClean="0"/>
              <a:pPr/>
              <a:t>‹#›</a:t>
            </a:fld>
            <a:endParaRPr lang="en-US"/>
          </a:p>
        </p:txBody>
      </p:sp>
      <p:sp>
        <p:nvSpPr>
          <p:cNvPr id="7" name="Content Placeholder 6">
            <a:extLst>
              <a:ext uri="{FF2B5EF4-FFF2-40B4-BE49-F238E27FC236}">
                <a16:creationId xmlns:a16="http://schemas.microsoft.com/office/drawing/2014/main" id="{065F5103-6F75-4D29-92B7-D96304B0DF91}"/>
              </a:ext>
            </a:extLst>
          </p:cNvPr>
          <p:cNvSpPr>
            <a:spLocks noGrp="1"/>
          </p:cNvSpPr>
          <p:nvPr>
            <p:ph sz="quarter" idx="13"/>
          </p:nvPr>
        </p:nvSpPr>
        <p:spPr>
          <a:xfrm>
            <a:off x="457200" y="1092426"/>
            <a:ext cx="11277600" cy="4736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40198643"/>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US Cover Sheet">
    <p:spTree>
      <p:nvGrpSpPr>
        <p:cNvPr id="1" name=""/>
        <p:cNvGrpSpPr/>
        <p:nvPr/>
      </p:nvGrpSpPr>
      <p:grpSpPr>
        <a:xfrm>
          <a:off x="0" y="0"/>
          <a:ext cx="0" cy="0"/>
          <a:chOff x="0" y="0"/>
          <a:chExt cx="0" cy="0"/>
        </a:xfrm>
      </p:grpSpPr>
      <p:sp>
        <p:nvSpPr>
          <p:cNvPr id="79" name="TextBox 78">
            <a:extLst>
              <a:ext uri="{FF2B5EF4-FFF2-40B4-BE49-F238E27FC236}">
                <a16:creationId xmlns:a16="http://schemas.microsoft.com/office/drawing/2014/main" id="{86D12817-4053-40BC-82BB-7AF5EE51AEBA}"/>
              </a:ext>
            </a:extLst>
          </p:cNvPr>
          <p:cNvSpPr txBox="1"/>
          <p:nvPr userDrawn="1"/>
        </p:nvSpPr>
        <p:spPr>
          <a:xfrm>
            <a:off x="2893625" y="6314749"/>
            <a:ext cx="6404747" cy="461665"/>
          </a:xfrm>
          <a:prstGeom prst="rect">
            <a:avLst/>
          </a:prstGeom>
          <a:noFill/>
          <a:ln>
            <a:noFill/>
          </a:ln>
        </p:spPr>
        <p:txBody>
          <a:bodyPr wrap="square" rtlCol="0" anchor="ctr">
            <a:spAutoFit/>
          </a:bodyPr>
          <a:lstStyle/>
          <a:p>
            <a:pPr marL="0" indent="0" algn="ctr">
              <a:buClr>
                <a:schemeClr val="accent1"/>
              </a:buClr>
              <a:buFont typeface="Arial" panose="020B0604020202020204" pitchFamily="34" charset="0"/>
              <a:buNone/>
            </a:pPr>
            <a:r>
              <a:rPr lang="en-US" sz="1400" b="1">
                <a:solidFill>
                  <a:schemeClr val="tx1"/>
                </a:solidFill>
              </a:rPr>
              <a:t>This Material is for Use by AstraZeneca Medical Personnel Only</a:t>
            </a:r>
          </a:p>
          <a:p>
            <a:pPr marL="0" indent="0" algn="ctr">
              <a:buClr>
                <a:schemeClr val="accent1"/>
              </a:buClr>
              <a:buFont typeface="Arial" panose="020B0604020202020204" pitchFamily="34" charset="0"/>
              <a:buNone/>
            </a:pPr>
            <a:r>
              <a:rPr lang="en-US" sz="1000" b="0">
                <a:solidFill>
                  <a:schemeClr val="tx1"/>
                </a:solidFill>
              </a:rPr>
              <a:t>Speaker notes are for internal use only and are not to be shown or disseminated outside of AstraZeneca</a:t>
            </a:r>
          </a:p>
        </p:txBody>
      </p:sp>
      <p:graphicFrame>
        <p:nvGraphicFramePr>
          <p:cNvPr id="50" name="Table 49">
            <a:extLst>
              <a:ext uri="{FF2B5EF4-FFF2-40B4-BE49-F238E27FC236}">
                <a16:creationId xmlns:a16="http://schemas.microsoft.com/office/drawing/2014/main" id="{83D05D04-05CE-47AA-8F7B-B08C33B32C3F}"/>
              </a:ext>
            </a:extLst>
          </p:cNvPr>
          <p:cNvGraphicFramePr>
            <a:graphicFrameLocks noGrp="1"/>
          </p:cNvGraphicFramePr>
          <p:nvPr userDrawn="1">
            <p:extLst>
              <p:ext uri="{D42A27DB-BD31-4B8C-83A1-F6EECF244321}">
                <p14:modId xmlns:p14="http://schemas.microsoft.com/office/powerpoint/2010/main" val="1466482346"/>
              </p:ext>
            </p:extLst>
          </p:nvPr>
        </p:nvGraphicFramePr>
        <p:xfrm>
          <a:off x="1128801" y="3577114"/>
          <a:ext cx="9949787" cy="768058"/>
        </p:xfrm>
        <a:graphic>
          <a:graphicData uri="http://schemas.openxmlformats.org/drawingml/2006/table">
            <a:tbl>
              <a:tblPr>
                <a:tableStyleId>{21E4AEA4-8DFA-4A89-87EB-49C32662AFE0}</a:tableStyleId>
              </a:tblPr>
              <a:tblGrid>
                <a:gridCol w="2931948">
                  <a:extLst>
                    <a:ext uri="{9D8B030D-6E8A-4147-A177-3AD203B41FA5}">
                      <a16:colId xmlns:a16="http://schemas.microsoft.com/office/drawing/2014/main" val="3458750997"/>
                    </a:ext>
                  </a:extLst>
                </a:gridCol>
                <a:gridCol w="3701243">
                  <a:extLst>
                    <a:ext uri="{9D8B030D-6E8A-4147-A177-3AD203B41FA5}">
                      <a16:colId xmlns:a16="http://schemas.microsoft.com/office/drawing/2014/main" val="4071395440"/>
                    </a:ext>
                  </a:extLst>
                </a:gridCol>
                <a:gridCol w="3316596">
                  <a:extLst>
                    <a:ext uri="{9D8B030D-6E8A-4147-A177-3AD203B41FA5}">
                      <a16:colId xmlns:a16="http://schemas.microsoft.com/office/drawing/2014/main" val="668771908"/>
                    </a:ext>
                  </a:extLst>
                </a:gridCol>
              </a:tblGrid>
              <a:tr h="384029">
                <a:tc>
                  <a:txBody>
                    <a:bodyPr/>
                    <a:lstStyle/>
                    <a:p>
                      <a:endParaRPr lang="en-US" sz="10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0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0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532524754"/>
                  </a:ext>
                </a:extLst>
              </a:tr>
              <a:tr h="384029">
                <a:tc>
                  <a:txBody>
                    <a:bodyPr/>
                    <a:lstStyle/>
                    <a:p>
                      <a:endParaRPr lang="en-US" sz="10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0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0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152630277"/>
                  </a:ext>
                </a:extLst>
              </a:tr>
            </a:tbl>
          </a:graphicData>
        </a:graphic>
      </p:graphicFrame>
      <p:graphicFrame>
        <p:nvGraphicFramePr>
          <p:cNvPr id="5" name="Table 4">
            <a:extLst>
              <a:ext uri="{FF2B5EF4-FFF2-40B4-BE49-F238E27FC236}">
                <a16:creationId xmlns:a16="http://schemas.microsoft.com/office/drawing/2014/main" id="{3C8DCB22-4BDC-4256-9886-290008A41E58}"/>
              </a:ext>
            </a:extLst>
          </p:cNvPr>
          <p:cNvGraphicFramePr>
            <a:graphicFrameLocks noGrp="1"/>
          </p:cNvGraphicFramePr>
          <p:nvPr userDrawn="1">
            <p:extLst>
              <p:ext uri="{D42A27DB-BD31-4B8C-83A1-F6EECF244321}">
                <p14:modId xmlns:p14="http://schemas.microsoft.com/office/powerpoint/2010/main" val="660579158"/>
              </p:ext>
            </p:extLst>
          </p:nvPr>
        </p:nvGraphicFramePr>
        <p:xfrm>
          <a:off x="1128801" y="1039470"/>
          <a:ext cx="9949787" cy="2298618"/>
        </p:xfrm>
        <a:graphic>
          <a:graphicData uri="http://schemas.openxmlformats.org/drawingml/2006/table">
            <a:tbl>
              <a:tblPr>
                <a:tableStyleId>{21E4AEA4-8DFA-4A89-87EB-49C32662AFE0}</a:tableStyleId>
              </a:tblPr>
              <a:tblGrid>
                <a:gridCol w="2931948">
                  <a:extLst>
                    <a:ext uri="{9D8B030D-6E8A-4147-A177-3AD203B41FA5}">
                      <a16:colId xmlns:a16="http://schemas.microsoft.com/office/drawing/2014/main" val="3458750997"/>
                    </a:ext>
                  </a:extLst>
                </a:gridCol>
                <a:gridCol w="3701243">
                  <a:extLst>
                    <a:ext uri="{9D8B030D-6E8A-4147-A177-3AD203B41FA5}">
                      <a16:colId xmlns:a16="http://schemas.microsoft.com/office/drawing/2014/main" val="4071395440"/>
                    </a:ext>
                  </a:extLst>
                </a:gridCol>
                <a:gridCol w="3316596">
                  <a:extLst>
                    <a:ext uri="{9D8B030D-6E8A-4147-A177-3AD203B41FA5}">
                      <a16:colId xmlns:a16="http://schemas.microsoft.com/office/drawing/2014/main" val="668771908"/>
                    </a:ext>
                  </a:extLst>
                </a:gridCol>
              </a:tblGrid>
              <a:tr h="383103">
                <a:tc>
                  <a:txBody>
                    <a:bodyPr/>
                    <a:lstStyle/>
                    <a:p>
                      <a:endParaRPr lang="en-US" sz="12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23421394"/>
                  </a:ext>
                </a:extLst>
              </a:tr>
              <a:tr h="383103">
                <a:tc>
                  <a:txBody>
                    <a:bodyPr/>
                    <a:lstStyle/>
                    <a:p>
                      <a:endParaRPr lang="en-US" sz="12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68834974"/>
                  </a:ext>
                </a:extLst>
              </a:tr>
              <a:tr h="383103">
                <a:tc>
                  <a:txBody>
                    <a:bodyPr/>
                    <a:lstStyle/>
                    <a:p>
                      <a:endParaRPr lang="en-US" sz="12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051146587"/>
                  </a:ext>
                </a:extLst>
              </a:tr>
              <a:tr h="383103">
                <a:tc>
                  <a:txBody>
                    <a:bodyPr/>
                    <a:lstStyle/>
                    <a:p>
                      <a:endParaRPr lang="en-US" sz="12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061963846"/>
                  </a:ext>
                </a:extLst>
              </a:tr>
              <a:tr h="383103">
                <a:tc>
                  <a:txBody>
                    <a:bodyPr/>
                    <a:lstStyle/>
                    <a:p>
                      <a:endParaRPr lang="en-US" sz="12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532524754"/>
                  </a:ext>
                </a:extLst>
              </a:tr>
              <a:tr h="383103">
                <a:tc>
                  <a:txBody>
                    <a:bodyPr/>
                    <a:lstStyle/>
                    <a:p>
                      <a:endParaRPr lang="en-US" sz="12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152630277"/>
                  </a:ext>
                </a:extLst>
              </a:tr>
            </a:tbl>
          </a:graphicData>
        </a:graphic>
      </p:graphicFrame>
      <p:sp>
        <p:nvSpPr>
          <p:cNvPr id="2" name="Date Placeholder 1"/>
          <p:cNvSpPr>
            <a:spLocks noGrp="1"/>
          </p:cNvSpPr>
          <p:nvPr>
            <p:ph type="dt" sz="half" idx="10"/>
          </p:nvPr>
        </p:nvSpPr>
        <p:spPr/>
        <p:txBody>
          <a:bodyPr/>
          <a:lstStyle/>
          <a:p>
            <a:fld id="{6CF773B9-7CB3-44EC-BBAB-4BD225171C8D}" type="datetime1">
              <a:rPr lang="en-US" smtClean="0"/>
              <a:t>7/19/2023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432E5-F8E0-41AE-9A6B-AD730338B005}" type="slidenum">
              <a:rPr lang="en-US" smtClean="0"/>
              <a:pPr/>
              <a:t>‹#›</a:t>
            </a:fld>
            <a:endParaRPr lang="en-US"/>
          </a:p>
        </p:txBody>
      </p:sp>
      <p:sp>
        <p:nvSpPr>
          <p:cNvPr id="8" name="TextBox 7">
            <a:extLst>
              <a:ext uri="{FF2B5EF4-FFF2-40B4-BE49-F238E27FC236}">
                <a16:creationId xmlns:a16="http://schemas.microsoft.com/office/drawing/2014/main" id="{FF897A55-CB79-4D07-BEF1-54B1E974D126}"/>
              </a:ext>
            </a:extLst>
          </p:cNvPr>
          <p:cNvSpPr txBox="1"/>
          <p:nvPr userDrawn="1"/>
        </p:nvSpPr>
        <p:spPr>
          <a:xfrm>
            <a:off x="10160000" y="6611780"/>
            <a:ext cx="2032000" cy="246221"/>
          </a:xfrm>
          <a:prstGeom prst="rect">
            <a:avLst/>
          </a:prstGeom>
          <a:noFill/>
        </p:spPr>
        <p:txBody>
          <a:bodyPr wrap="square" rtlCol="0" anchor="b" anchorCtr="0">
            <a:spAutoFit/>
          </a:bodyPr>
          <a:lstStyle/>
          <a:p>
            <a:pPr algn="r"/>
            <a:r>
              <a:rPr lang="en-US" sz="1000" b="0" baseline="0">
                <a:solidFill>
                  <a:schemeClr val="tx1"/>
                </a:solidFill>
                <a:latin typeface="Arial" pitchFamily="34" charset="0"/>
                <a:cs typeface="Arial" pitchFamily="34" charset="0"/>
              </a:rPr>
              <a:t>© AstraZeneca </a:t>
            </a:r>
            <a:fld id="{4EE36229-DA3E-40CD-B190-673CEA6DC5F4}" type="datetimeyyyy">
              <a:rPr lang="en-US" sz="1000" b="0" baseline="0" smtClean="0">
                <a:solidFill>
                  <a:schemeClr val="tx1"/>
                </a:solidFill>
                <a:latin typeface="Arial" pitchFamily="34" charset="0"/>
                <a:cs typeface="Arial" pitchFamily="34" charset="0"/>
              </a:rPr>
              <a:t>2023</a:t>
            </a:fld>
            <a:endParaRPr lang="en-US" sz="1000" b="0" baseline="0">
              <a:solidFill>
                <a:schemeClr val="tx1"/>
              </a:solidFill>
              <a:latin typeface="Arial" pitchFamily="34" charset="0"/>
              <a:cs typeface="Arial" pitchFamily="34" charset="0"/>
            </a:endParaRPr>
          </a:p>
        </p:txBody>
      </p:sp>
      <p:sp>
        <p:nvSpPr>
          <p:cNvPr id="9" name="Text Placeholder 8">
            <a:extLst>
              <a:ext uri="{FF2B5EF4-FFF2-40B4-BE49-F238E27FC236}">
                <a16:creationId xmlns:a16="http://schemas.microsoft.com/office/drawing/2014/main" id="{A9E08680-4520-4EA6-B4A7-FD0062F8A6E5}"/>
              </a:ext>
            </a:extLst>
          </p:cNvPr>
          <p:cNvSpPr>
            <a:spLocks noGrp="1"/>
          </p:cNvSpPr>
          <p:nvPr>
            <p:ph type="body" sz="quarter" idx="13" hasCustomPrompt="1"/>
          </p:nvPr>
        </p:nvSpPr>
        <p:spPr>
          <a:xfrm>
            <a:off x="2972008" y="1102835"/>
            <a:ext cx="8106580" cy="228600"/>
          </a:xfrm>
        </p:spPr>
        <p:txBody>
          <a:bodyPr anchor="ctr">
            <a:normAutofit/>
          </a:bodyPr>
          <a:lstStyle>
            <a:lvl1pPr marL="0" indent="0">
              <a:buFont typeface="Arial" panose="020B0604020202020204" pitchFamily="34" charset="0"/>
              <a:buNone/>
              <a:defRPr sz="1200"/>
            </a:lvl1pPr>
            <a:lvl2pPr marL="228594" indent="0">
              <a:buNone/>
              <a:defRPr/>
            </a:lvl2pPr>
            <a:lvl3pPr marL="457189" indent="0">
              <a:buNone/>
              <a:defRPr/>
            </a:lvl3pPr>
            <a:lvl4pPr marL="685783" indent="0">
              <a:buNone/>
              <a:defRPr/>
            </a:lvl4pPr>
            <a:lvl5pPr marL="914378" indent="0">
              <a:buNone/>
              <a:defRPr/>
            </a:lvl5pPr>
          </a:lstStyle>
          <a:p>
            <a:pPr lvl="0"/>
            <a:r>
              <a:rPr lang="en-US"/>
              <a:t>&lt;MARP/MAAZAP&gt; &lt;#######&gt; &lt;TA&gt; &lt;Asset Title&gt; 70 character limit</a:t>
            </a:r>
          </a:p>
        </p:txBody>
      </p:sp>
      <p:sp>
        <p:nvSpPr>
          <p:cNvPr id="11" name="Text Placeholder 10">
            <a:extLst>
              <a:ext uri="{FF2B5EF4-FFF2-40B4-BE49-F238E27FC236}">
                <a16:creationId xmlns:a16="http://schemas.microsoft.com/office/drawing/2014/main" id="{CF687FD7-F293-4468-AE23-E28EE4619773}"/>
              </a:ext>
            </a:extLst>
          </p:cNvPr>
          <p:cNvSpPr>
            <a:spLocks noGrp="1"/>
          </p:cNvSpPr>
          <p:nvPr>
            <p:ph type="body" sz="quarter" idx="14" hasCustomPrompt="1"/>
          </p:nvPr>
        </p:nvSpPr>
        <p:spPr>
          <a:xfrm>
            <a:off x="6785854" y="1491653"/>
            <a:ext cx="1496779" cy="228600"/>
          </a:xfrm>
        </p:spPr>
        <p:txBody>
          <a:bodyPr anchor="ctr">
            <a:noAutofit/>
          </a:bodyPr>
          <a:lstStyle>
            <a:lvl1pPr marL="0" indent="0">
              <a:buFont typeface="Arial" panose="020B0604020202020204" pitchFamily="34" charse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MM/YY</a:t>
            </a:r>
          </a:p>
        </p:txBody>
      </p:sp>
      <p:sp>
        <p:nvSpPr>
          <p:cNvPr id="13" name="Text Placeholder 12">
            <a:extLst>
              <a:ext uri="{FF2B5EF4-FFF2-40B4-BE49-F238E27FC236}">
                <a16:creationId xmlns:a16="http://schemas.microsoft.com/office/drawing/2014/main" id="{5BA6C7CD-771E-461C-A133-67764B81E611}"/>
              </a:ext>
            </a:extLst>
          </p:cNvPr>
          <p:cNvSpPr>
            <a:spLocks noGrp="1"/>
          </p:cNvSpPr>
          <p:nvPr>
            <p:ph type="body" sz="quarter" idx="15" hasCustomPrompt="1"/>
          </p:nvPr>
        </p:nvSpPr>
        <p:spPr>
          <a:xfrm>
            <a:off x="2972006" y="1491653"/>
            <a:ext cx="1797602" cy="228600"/>
          </a:xfrm>
        </p:spPr>
        <p:txBody>
          <a:bodyPr anchor="ctr">
            <a:noAutofit/>
          </a:bodyPr>
          <a:lstStyle>
            <a:lvl1pPr marL="0" indent="0">
              <a:buFont typeface="Arial" panose="020B0604020202020204" pitchFamily="34" charse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Reactive or Proactive</a:t>
            </a:r>
          </a:p>
        </p:txBody>
      </p:sp>
      <p:sp>
        <p:nvSpPr>
          <p:cNvPr id="15" name="Text Placeholder 14">
            <a:extLst>
              <a:ext uri="{FF2B5EF4-FFF2-40B4-BE49-F238E27FC236}">
                <a16:creationId xmlns:a16="http://schemas.microsoft.com/office/drawing/2014/main" id="{6E33F1E3-ED30-4982-A86D-2C076E1C3B62}"/>
              </a:ext>
            </a:extLst>
          </p:cNvPr>
          <p:cNvSpPr>
            <a:spLocks noGrp="1"/>
          </p:cNvSpPr>
          <p:nvPr>
            <p:ph type="body" sz="quarter" idx="16" hasCustomPrompt="1"/>
          </p:nvPr>
        </p:nvSpPr>
        <p:spPr>
          <a:xfrm>
            <a:off x="6785854" y="1880471"/>
            <a:ext cx="1496779" cy="228600"/>
          </a:xfrm>
        </p:spPr>
        <p:txBody>
          <a:bodyPr anchor="ctr">
            <a:noAutofit/>
          </a:bodyPr>
          <a:lstStyle>
            <a:lvl1pPr marL="0" indent="0">
              <a:buFont typeface="Arial" panose="020B0604020202020204" pitchFamily="34" charse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MM/YY (if &lt;1 year)</a:t>
            </a:r>
          </a:p>
        </p:txBody>
      </p:sp>
      <p:sp>
        <p:nvSpPr>
          <p:cNvPr id="17" name="Text Placeholder 16">
            <a:extLst>
              <a:ext uri="{FF2B5EF4-FFF2-40B4-BE49-F238E27FC236}">
                <a16:creationId xmlns:a16="http://schemas.microsoft.com/office/drawing/2014/main" id="{12286C0F-7CF6-40B2-B8FA-7AF1D25B9922}"/>
              </a:ext>
            </a:extLst>
          </p:cNvPr>
          <p:cNvSpPr>
            <a:spLocks noGrp="1"/>
          </p:cNvSpPr>
          <p:nvPr>
            <p:ph type="body" sz="quarter" idx="17" hasCustomPrompt="1"/>
          </p:nvPr>
        </p:nvSpPr>
        <p:spPr>
          <a:xfrm>
            <a:off x="2972008" y="2658107"/>
            <a:ext cx="891692" cy="228600"/>
          </a:xfrm>
        </p:spPr>
        <p:txBody>
          <a:bodyPr anchor="ctr">
            <a:noAutofit/>
          </a:bodyPr>
          <a:lstStyle>
            <a:lvl1pPr marL="0" indent="0">
              <a:buFont typeface="Arial" panose="020B0604020202020204" pitchFamily="34" charse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Yes or No</a:t>
            </a:r>
          </a:p>
        </p:txBody>
      </p:sp>
      <p:sp>
        <p:nvSpPr>
          <p:cNvPr id="19" name="Text Placeholder 18">
            <a:extLst>
              <a:ext uri="{FF2B5EF4-FFF2-40B4-BE49-F238E27FC236}">
                <a16:creationId xmlns:a16="http://schemas.microsoft.com/office/drawing/2014/main" id="{A1F28B02-DF8E-4C7E-90E9-0214CD384EA9}"/>
              </a:ext>
            </a:extLst>
          </p:cNvPr>
          <p:cNvSpPr>
            <a:spLocks noGrp="1"/>
          </p:cNvSpPr>
          <p:nvPr>
            <p:ph type="body" sz="quarter" idx="18" hasCustomPrompt="1"/>
          </p:nvPr>
        </p:nvSpPr>
        <p:spPr>
          <a:xfrm>
            <a:off x="3893973" y="2658107"/>
            <a:ext cx="4159180" cy="228600"/>
          </a:xfrm>
        </p:spPr>
        <p:txBody>
          <a:bodyPr anchor="ctr">
            <a:noAutofit/>
          </a:bodyPr>
          <a:lstStyle>
            <a:lvl1pPr marL="0" indent="0">
              <a:buFont typeface="Arial" panose="020B0604020202020204" pitchFamily="34" charse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 If Yes - Reactive via MI, Reactive via MI </a:t>
            </a:r>
            <a:r>
              <a:rPr lang="en-US" err="1"/>
              <a:t>SciP</a:t>
            </a:r>
            <a:r>
              <a:rPr lang="en-US"/>
              <a:t>, or Proactive</a:t>
            </a:r>
          </a:p>
        </p:txBody>
      </p:sp>
      <p:sp>
        <p:nvSpPr>
          <p:cNvPr id="21" name="Text Placeholder 20">
            <a:extLst>
              <a:ext uri="{FF2B5EF4-FFF2-40B4-BE49-F238E27FC236}">
                <a16:creationId xmlns:a16="http://schemas.microsoft.com/office/drawing/2014/main" id="{277F15F9-6B04-4325-BA35-6D4FC8B30B7D}"/>
              </a:ext>
            </a:extLst>
          </p:cNvPr>
          <p:cNvSpPr>
            <a:spLocks noGrp="1"/>
          </p:cNvSpPr>
          <p:nvPr>
            <p:ph type="body" sz="quarter" idx="19" hasCustomPrompt="1"/>
          </p:nvPr>
        </p:nvSpPr>
        <p:spPr>
          <a:xfrm>
            <a:off x="2972005" y="3046924"/>
            <a:ext cx="3936722"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Any Medical Personnel</a:t>
            </a:r>
          </a:p>
        </p:txBody>
      </p:sp>
      <p:sp>
        <p:nvSpPr>
          <p:cNvPr id="27" name="Text Placeholder 26">
            <a:extLst>
              <a:ext uri="{FF2B5EF4-FFF2-40B4-BE49-F238E27FC236}">
                <a16:creationId xmlns:a16="http://schemas.microsoft.com/office/drawing/2014/main" id="{DD881301-6455-4429-AC98-70F1B2B5BC88}"/>
              </a:ext>
            </a:extLst>
          </p:cNvPr>
          <p:cNvSpPr>
            <a:spLocks noGrp="1"/>
          </p:cNvSpPr>
          <p:nvPr>
            <p:ph type="body" sz="quarter" idx="22" hasCustomPrompt="1"/>
          </p:nvPr>
        </p:nvSpPr>
        <p:spPr>
          <a:xfrm>
            <a:off x="6785856" y="2269289"/>
            <a:ext cx="3284423"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Any HCP, MM Only, Contracted EE, or Other</a:t>
            </a:r>
          </a:p>
        </p:txBody>
      </p:sp>
      <p:sp>
        <p:nvSpPr>
          <p:cNvPr id="29" name="Text Placeholder 28">
            <a:extLst>
              <a:ext uri="{FF2B5EF4-FFF2-40B4-BE49-F238E27FC236}">
                <a16:creationId xmlns:a16="http://schemas.microsoft.com/office/drawing/2014/main" id="{110857ED-F4F0-4AED-89F7-6595C2BD781E}"/>
              </a:ext>
            </a:extLst>
          </p:cNvPr>
          <p:cNvSpPr>
            <a:spLocks noGrp="1"/>
          </p:cNvSpPr>
          <p:nvPr>
            <p:ph type="body" sz="quarter" idx="23" hasCustomPrompt="1"/>
          </p:nvPr>
        </p:nvSpPr>
        <p:spPr>
          <a:xfrm>
            <a:off x="2972008" y="2269289"/>
            <a:ext cx="891692"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Yes or No</a:t>
            </a:r>
          </a:p>
        </p:txBody>
      </p:sp>
      <p:sp>
        <p:nvSpPr>
          <p:cNvPr id="31" name="Text Placeholder 30">
            <a:extLst>
              <a:ext uri="{FF2B5EF4-FFF2-40B4-BE49-F238E27FC236}">
                <a16:creationId xmlns:a16="http://schemas.microsoft.com/office/drawing/2014/main" id="{1C3ADFAF-903D-45A8-9EC3-263C6B88C9B5}"/>
              </a:ext>
            </a:extLst>
          </p:cNvPr>
          <p:cNvSpPr>
            <a:spLocks noGrp="1"/>
          </p:cNvSpPr>
          <p:nvPr>
            <p:ph type="body" sz="quarter" idx="24" hasCustomPrompt="1"/>
          </p:nvPr>
        </p:nvSpPr>
        <p:spPr>
          <a:xfrm>
            <a:off x="3900044" y="2269289"/>
            <a:ext cx="1212311"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If Yes - MM/YY</a:t>
            </a:r>
          </a:p>
        </p:txBody>
      </p:sp>
      <p:sp>
        <p:nvSpPr>
          <p:cNvPr id="33" name="Text Placeholder 32">
            <a:extLst>
              <a:ext uri="{FF2B5EF4-FFF2-40B4-BE49-F238E27FC236}">
                <a16:creationId xmlns:a16="http://schemas.microsoft.com/office/drawing/2014/main" id="{699D1E98-12E4-4111-B43B-8EF5E67629AC}"/>
              </a:ext>
            </a:extLst>
          </p:cNvPr>
          <p:cNvSpPr>
            <a:spLocks noGrp="1"/>
          </p:cNvSpPr>
          <p:nvPr>
            <p:ph type="body" sz="quarter" idx="25" hasCustomPrompt="1"/>
          </p:nvPr>
        </p:nvSpPr>
        <p:spPr>
          <a:xfrm>
            <a:off x="2972006" y="5042742"/>
            <a:ext cx="891692"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Yes or No</a:t>
            </a:r>
          </a:p>
        </p:txBody>
      </p:sp>
      <p:sp>
        <p:nvSpPr>
          <p:cNvPr id="35" name="Text Placeholder 34">
            <a:extLst>
              <a:ext uri="{FF2B5EF4-FFF2-40B4-BE49-F238E27FC236}">
                <a16:creationId xmlns:a16="http://schemas.microsoft.com/office/drawing/2014/main" id="{B511FB73-1515-4896-A191-A9E5140DA205}"/>
              </a:ext>
            </a:extLst>
          </p:cNvPr>
          <p:cNvSpPr>
            <a:spLocks noGrp="1"/>
          </p:cNvSpPr>
          <p:nvPr>
            <p:ph type="body" sz="quarter" idx="26" hasCustomPrompt="1"/>
          </p:nvPr>
        </p:nvSpPr>
        <p:spPr>
          <a:xfrm>
            <a:off x="2972006" y="5379477"/>
            <a:ext cx="8106581" cy="258532"/>
          </a:xfrm>
        </p:spPr>
        <p:txBody>
          <a:bodyPr wrap="square" anchor="ctr">
            <a:sp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N/A or Enter Instructions</a:t>
            </a:r>
          </a:p>
        </p:txBody>
      </p:sp>
      <p:sp>
        <p:nvSpPr>
          <p:cNvPr id="37" name="Text Placeholder 36">
            <a:extLst>
              <a:ext uri="{FF2B5EF4-FFF2-40B4-BE49-F238E27FC236}">
                <a16:creationId xmlns:a16="http://schemas.microsoft.com/office/drawing/2014/main" id="{1E7DEFF9-F91F-49E6-94A9-010D12455C1C}"/>
              </a:ext>
            </a:extLst>
          </p:cNvPr>
          <p:cNvSpPr>
            <a:spLocks noGrp="1"/>
          </p:cNvSpPr>
          <p:nvPr>
            <p:ph type="body" sz="quarter" idx="27" hasCustomPrompt="1"/>
          </p:nvPr>
        </p:nvSpPr>
        <p:spPr>
          <a:xfrm>
            <a:off x="2972005" y="4043882"/>
            <a:ext cx="4454030"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New, Renewal, or Renewal with Changes</a:t>
            </a:r>
          </a:p>
        </p:txBody>
      </p:sp>
      <p:sp>
        <p:nvSpPr>
          <p:cNvPr id="39" name="Text Placeholder 38">
            <a:extLst>
              <a:ext uri="{FF2B5EF4-FFF2-40B4-BE49-F238E27FC236}">
                <a16:creationId xmlns:a16="http://schemas.microsoft.com/office/drawing/2014/main" id="{FA339AE6-73E5-47C9-8111-E129355C911C}"/>
              </a:ext>
            </a:extLst>
          </p:cNvPr>
          <p:cNvSpPr>
            <a:spLocks noGrp="1"/>
          </p:cNvSpPr>
          <p:nvPr>
            <p:ph type="body" sz="quarter" idx="28" hasCustomPrompt="1"/>
          </p:nvPr>
        </p:nvSpPr>
        <p:spPr>
          <a:xfrm>
            <a:off x="9040224" y="4050835"/>
            <a:ext cx="2019200"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PromoMats/</a:t>
            </a:r>
            <a:r>
              <a:rPr lang="en-US" err="1"/>
              <a:t>MedComms</a:t>
            </a:r>
            <a:r>
              <a:rPr lang="en-US"/>
              <a:t> #</a:t>
            </a:r>
          </a:p>
        </p:txBody>
      </p:sp>
      <p:sp>
        <p:nvSpPr>
          <p:cNvPr id="41" name="Text Placeholder 40">
            <a:extLst>
              <a:ext uri="{FF2B5EF4-FFF2-40B4-BE49-F238E27FC236}">
                <a16:creationId xmlns:a16="http://schemas.microsoft.com/office/drawing/2014/main" id="{F085F8C8-CE31-4A7B-87E4-06397B5B41DA}"/>
              </a:ext>
            </a:extLst>
          </p:cNvPr>
          <p:cNvSpPr>
            <a:spLocks noGrp="1"/>
          </p:cNvSpPr>
          <p:nvPr>
            <p:ph type="body" sz="quarter" idx="29" hasCustomPrompt="1"/>
          </p:nvPr>
        </p:nvSpPr>
        <p:spPr>
          <a:xfrm>
            <a:off x="2972005" y="3657303"/>
            <a:ext cx="4454030"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Asset Owner Name</a:t>
            </a:r>
          </a:p>
        </p:txBody>
      </p:sp>
      <p:sp>
        <p:nvSpPr>
          <p:cNvPr id="43" name="Text Placeholder 42">
            <a:extLst>
              <a:ext uri="{FF2B5EF4-FFF2-40B4-BE49-F238E27FC236}">
                <a16:creationId xmlns:a16="http://schemas.microsoft.com/office/drawing/2014/main" id="{D6785EC2-7CE7-4B29-BFA7-2A8950DFE928}"/>
              </a:ext>
            </a:extLst>
          </p:cNvPr>
          <p:cNvSpPr>
            <a:spLocks noGrp="1"/>
          </p:cNvSpPr>
          <p:nvPr>
            <p:ph type="body" sz="quarter" idx="30" hasCustomPrompt="1"/>
          </p:nvPr>
        </p:nvSpPr>
        <p:spPr>
          <a:xfrm>
            <a:off x="2972006" y="4646823"/>
            <a:ext cx="899316"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Yes or No</a:t>
            </a:r>
          </a:p>
        </p:txBody>
      </p:sp>
      <p:sp>
        <p:nvSpPr>
          <p:cNvPr id="45" name="Text Placeholder 44">
            <a:extLst>
              <a:ext uri="{FF2B5EF4-FFF2-40B4-BE49-F238E27FC236}">
                <a16:creationId xmlns:a16="http://schemas.microsoft.com/office/drawing/2014/main" id="{02111F09-1B27-4A1F-9662-63D673AA517F}"/>
              </a:ext>
            </a:extLst>
          </p:cNvPr>
          <p:cNvSpPr>
            <a:spLocks noGrp="1"/>
          </p:cNvSpPr>
          <p:nvPr>
            <p:ph type="body" sz="quarter" idx="31" hasCustomPrompt="1"/>
          </p:nvPr>
        </p:nvSpPr>
        <p:spPr>
          <a:xfrm>
            <a:off x="5989385" y="4646823"/>
            <a:ext cx="877792"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Yes or No</a:t>
            </a:r>
          </a:p>
        </p:txBody>
      </p:sp>
      <p:sp>
        <p:nvSpPr>
          <p:cNvPr id="47" name="Text Placeholder 46">
            <a:extLst>
              <a:ext uri="{FF2B5EF4-FFF2-40B4-BE49-F238E27FC236}">
                <a16:creationId xmlns:a16="http://schemas.microsoft.com/office/drawing/2014/main" id="{31A21B67-AE66-4D44-8C58-A71F0B4E972C}"/>
              </a:ext>
            </a:extLst>
          </p:cNvPr>
          <p:cNvSpPr>
            <a:spLocks noGrp="1"/>
          </p:cNvSpPr>
          <p:nvPr>
            <p:ph type="body" sz="quarter" idx="32" hasCustomPrompt="1"/>
          </p:nvPr>
        </p:nvSpPr>
        <p:spPr>
          <a:xfrm>
            <a:off x="5989386" y="5042742"/>
            <a:ext cx="1271909"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If Yes - $Value</a:t>
            </a:r>
          </a:p>
        </p:txBody>
      </p:sp>
      <p:sp>
        <p:nvSpPr>
          <p:cNvPr id="49" name="Text Placeholder 48">
            <a:extLst>
              <a:ext uri="{FF2B5EF4-FFF2-40B4-BE49-F238E27FC236}">
                <a16:creationId xmlns:a16="http://schemas.microsoft.com/office/drawing/2014/main" id="{FFBD88D7-1F68-4A55-9958-01B92024FDF7}"/>
              </a:ext>
            </a:extLst>
          </p:cNvPr>
          <p:cNvSpPr>
            <a:spLocks noGrp="1"/>
          </p:cNvSpPr>
          <p:nvPr>
            <p:ph type="body" sz="quarter" idx="33" hasCustomPrompt="1"/>
          </p:nvPr>
        </p:nvSpPr>
        <p:spPr>
          <a:xfrm>
            <a:off x="2972008" y="1880471"/>
            <a:ext cx="1747099"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Brand or TA Name</a:t>
            </a:r>
          </a:p>
        </p:txBody>
      </p:sp>
      <p:sp>
        <p:nvSpPr>
          <p:cNvPr id="51" name="Text Placeholder 50">
            <a:extLst>
              <a:ext uri="{FF2B5EF4-FFF2-40B4-BE49-F238E27FC236}">
                <a16:creationId xmlns:a16="http://schemas.microsoft.com/office/drawing/2014/main" id="{D75479AB-AB9C-4737-A1D0-F9E28AC4F163}"/>
              </a:ext>
            </a:extLst>
          </p:cNvPr>
          <p:cNvSpPr>
            <a:spLocks noGrp="1"/>
          </p:cNvSpPr>
          <p:nvPr>
            <p:ph type="body" sz="quarter" idx="34" hasCustomPrompt="1"/>
          </p:nvPr>
        </p:nvSpPr>
        <p:spPr>
          <a:xfrm>
            <a:off x="9991674" y="1494084"/>
            <a:ext cx="923131"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Yes or No</a:t>
            </a:r>
          </a:p>
        </p:txBody>
      </p:sp>
      <p:sp>
        <p:nvSpPr>
          <p:cNvPr id="52" name="TextBox 51">
            <a:extLst>
              <a:ext uri="{FF2B5EF4-FFF2-40B4-BE49-F238E27FC236}">
                <a16:creationId xmlns:a16="http://schemas.microsoft.com/office/drawing/2014/main" id="{7085AA13-451C-453D-AD0D-E8AF815127C2}"/>
              </a:ext>
            </a:extLst>
          </p:cNvPr>
          <p:cNvSpPr txBox="1"/>
          <p:nvPr userDrawn="1"/>
        </p:nvSpPr>
        <p:spPr>
          <a:xfrm>
            <a:off x="1132578" y="1036716"/>
            <a:ext cx="1828800" cy="365760"/>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Asset Title</a:t>
            </a:r>
          </a:p>
        </p:txBody>
      </p:sp>
      <p:sp>
        <p:nvSpPr>
          <p:cNvPr id="53" name="TextBox 52">
            <a:extLst>
              <a:ext uri="{FF2B5EF4-FFF2-40B4-BE49-F238E27FC236}">
                <a16:creationId xmlns:a16="http://schemas.microsoft.com/office/drawing/2014/main" id="{A88B6979-D240-45DF-8FFB-111611A15632}"/>
              </a:ext>
            </a:extLst>
          </p:cNvPr>
          <p:cNvSpPr txBox="1"/>
          <p:nvPr userDrawn="1"/>
        </p:nvSpPr>
        <p:spPr>
          <a:xfrm>
            <a:off x="5348628" y="1423839"/>
            <a:ext cx="1371600" cy="365760"/>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Approval Date</a:t>
            </a:r>
          </a:p>
        </p:txBody>
      </p:sp>
      <p:sp>
        <p:nvSpPr>
          <p:cNvPr id="54" name="TextBox 53">
            <a:extLst>
              <a:ext uri="{FF2B5EF4-FFF2-40B4-BE49-F238E27FC236}">
                <a16:creationId xmlns:a16="http://schemas.microsoft.com/office/drawing/2014/main" id="{13F32247-E803-4B9D-8739-4086AE7EDFE5}"/>
              </a:ext>
            </a:extLst>
          </p:cNvPr>
          <p:cNvSpPr txBox="1"/>
          <p:nvPr userDrawn="1"/>
        </p:nvSpPr>
        <p:spPr>
          <a:xfrm>
            <a:off x="1132578" y="1423839"/>
            <a:ext cx="1828800" cy="365760"/>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Intended Use</a:t>
            </a:r>
          </a:p>
        </p:txBody>
      </p:sp>
      <p:sp>
        <p:nvSpPr>
          <p:cNvPr id="55" name="TextBox 54">
            <a:extLst>
              <a:ext uri="{FF2B5EF4-FFF2-40B4-BE49-F238E27FC236}">
                <a16:creationId xmlns:a16="http://schemas.microsoft.com/office/drawing/2014/main" id="{142B0649-53B3-4494-A56E-67DCF07E8290}"/>
              </a:ext>
            </a:extLst>
          </p:cNvPr>
          <p:cNvSpPr txBox="1"/>
          <p:nvPr userDrawn="1"/>
        </p:nvSpPr>
        <p:spPr>
          <a:xfrm>
            <a:off x="5348628" y="1810962"/>
            <a:ext cx="1371600" cy="365760"/>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Expiration Date</a:t>
            </a:r>
          </a:p>
        </p:txBody>
      </p:sp>
      <p:sp>
        <p:nvSpPr>
          <p:cNvPr id="56" name="TextBox 55">
            <a:extLst>
              <a:ext uri="{FF2B5EF4-FFF2-40B4-BE49-F238E27FC236}">
                <a16:creationId xmlns:a16="http://schemas.microsoft.com/office/drawing/2014/main" id="{149F3220-7D9B-445A-8058-358753CF9360}"/>
              </a:ext>
            </a:extLst>
          </p:cNvPr>
          <p:cNvSpPr txBox="1"/>
          <p:nvPr userDrawn="1"/>
        </p:nvSpPr>
        <p:spPr>
          <a:xfrm>
            <a:off x="1132578" y="2585208"/>
            <a:ext cx="1828800" cy="365760"/>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Distribution</a:t>
            </a:r>
          </a:p>
        </p:txBody>
      </p:sp>
      <p:sp>
        <p:nvSpPr>
          <p:cNvPr id="58" name="TextBox 57">
            <a:extLst>
              <a:ext uri="{FF2B5EF4-FFF2-40B4-BE49-F238E27FC236}">
                <a16:creationId xmlns:a16="http://schemas.microsoft.com/office/drawing/2014/main" id="{447AD0CF-AE31-45DA-96AF-9BF462D0EBD5}"/>
              </a:ext>
            </a:extLst>
          </p:cNvPr>
          <p:cNvSpPr txBox="1"/>
          <p:nvPr userDrawn="1"/>
        </p:nvSpPr>
        <p:spPr>
          <a:xfrm>
            <a:off x="1132578" y="2972330"/>
            <a:ext cx="1828800" cy="365760"/>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Approved for Use By</a:t>
            </a:r>
          </a:p>
        </p:txBody>
      </p:sp>
      <p:sp>
        <p:nvSpPr>
          <p:cNvPr id="61" name="TextBox 60">
            <a:extLst>
              <a:ext uri="{FF2B5EF4-FFF2-40B4-BE49-F238E27FC236}">
                <a16:creationId xmlns:a16="http://schemas.microsoft.com/office/drawing/2014/main" id="{EC74B5DD-D8E4-46DE-A3C8-C17D4C0070F8}"/>
              </a:ext>
            </a:extLst>
          </p:cNvPr>
          <p:cNvSpPr txBox="1"/>
          <p:nvPr userDrawn="1"/>
        </p:nvSpPr>
        <p:spPr>
          <a:xfrm>
            <a:off x="5348628" y="2198085"/>
            <a:ext cx="1371600" cy="365760"/>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Audience</a:t>
            </a:r>
          </a:p>
        </p:txBody>
      </p:sp>
      <p:sp>
        <p:nvSpPr>
          <p:cNvPr id="66" name="TextBox 65">
            <a:extLst>
              <a:ext uri="{FF2B5EF4-FFF2-40B4-BE49-F238E27FC236}">
                <a16:creationId xmlns:a16="http://schemas.microsoft.com/office/drawing/2014/main" id="{67900F06-4765-44ED-A269-1CD58C5E952C}"/>
              </a:ext>
            </a:extLst>
          </p:cNvPr>
          <p:cNvSpPr txBox="1"/>
          <p:nvPr userDrawn="1"/>
        </p:nvSpPr>
        <p:spPr>
          <a:xfrm>
            <a:off x="1132578" y="2198085"/>
            <a:ext cx="1828800" cy="365760"/>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One Time Use</a:t>
            </a:r>
          </a:p>
        </p:txBody>
      </p:sp>
      <p:sp>
        <p:nvSpPr>
          <p:cNvPr id="68" name="TextBox 67">
            <a:extLst>
              <a:ext uri="{FF2B5EF4-FFF2-40B4-BE49-F238E27FC236}">
                <a16:creationId xmlns:a16="http://schemas.microsoft.com/office/drawing/2014/main" id="{CA229345-0EF5-4489-BFD2-ED28EF6A19AF}"/>
              </a:ext>
            </a:extLst>
          </p:cNvPr>
          <p:cNvSpPr txBox="1"/>
          <p:nvPr userDrawn="1"/>
        </p:nvSpPr>
        <p:spPr>
          <a:xfrm>
            <a:off x="1132578" y="4974162"/>
            <a:ext cx="1828800" cy="365760"/>
          </a:xfrm>
          <a:prstGeom prst="rect">
            <a:avLst/>
          </a:prstGeom>
          <a:solidFill>
            <a:schemeClr val="tx1">
              <a:lumMod val="65000"/>
              <a:lumOff val="35000"/>
            </a:schemeClr>
          </a:solidFill>
          <a:ln>
            <a:noFill/>
          </a:ln>
        </p:spPr>
        <p:txBody>
          <a:bodyPr wrap="none" rtlCol="0" anchor="ctr">
            <a:noAutofit/>
          </a:bodyPr>
          <a:lstStyle/>
          <a:p>
            <a:pPr marL="0" marR="0" lvl="0" indent="0" algn="r" defTabSz="914378"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en-US" sz="1200" b="1">
                <a:solidFill>
                  <a:schemeClr val="bg1"/>
                </a:solidFill>
              </a:rPr>
              <a:t>MSL Leave-behind</a:t>
            </a:r>
          </a:p>
        </p:txBody>
      </p:sp>
      <p:sp>
        <p:nvSpPr>
          <p:cNvPr id="69" name="TextBox 68">
            <a:extLst>
              <a:ext uri="{FF2B5EF4-FFF2-40B4-BE49-F238E27FC236}">
                <a16:creationId xmlns:a16="http://schemas.microsoft.com/office/drawing/2014/main" id="{621D8C32-5CB3-4252-B385-54C66A9E1EE6}"/>
              </a:ext>
            </a:extLst>
          </p:cNvPr>
          <p:cNvSpPr txBox="1"/>
          <p:nvPr userDrawn="1"/>
        </p:nvSpPr>
        <p:spPr>
          <a:xfrm>
            <a:off x="3" y="123146"/>
            <a:ext cx="12191998" cy="461665"/>
          </a:xfrm>
          <a:prstGeom prst="rect">
            <a:avLst/>
          </a:prstGeom>
          <a:solidFill>
            <a:schemeClr val="accent2"/>
          </a:solidFill>
          <a:ln>
            <a:noFill/>
          </a:ln>
        </p:spPr>
        <p:txBody>
          <a:bodyPr wrap="square" rtlCol="0" anchor="ctr">
            <a:spAutoFit/>
          </a:bodyPr>
          <a:lstStyle/>
          <a:p>
            <a:pPr marL="0" indent="0" algn="ctr">
              <a:buClr>
                <a:schemeClr val="accent1"/>
              </a:buClr>
              <a:buFont typeface="Arial" panose="020B0604020202020204" pitchFamily="34" charset="0"/>
              <a:buNone/>
            </a:pPr>
            <a:r>
              <a:rPr lang="en-US" sz="2400" b="1">
                <a:solidFill>
                  <a:schemeClr val="bg1"/>
                </a:solidFill>
              </a:rPr>
              <a:t>US Medical Asset Cover Sheet</a:t>
            </a:r>
          </a:p>
        </p:txBody>
      </p:sp>
      <p:sp>
        <p:nvSpPr>
          <p:cNvPr id="70" name="TextBox 69">
            <a:extLst>
              <a:ext uri="{FF2B5EF4-FFF2-40B4-BE49-F238E27FC236}">
                <a16:creationId xmlns:a16="http://schemas.microsoft.com/office/drawing/2014/main" id="{6811B402-BB33-4FBF-A25A-6A132332CC41}"/>
              </a:ext>
            </a:extLst>
          </p:cNvPr>
          <p:cNvSpPr txBox="1"/>
          <p:nvPr userDrawn="1"/>
        </p:nvSpPr>
        <p:spPr>
          <a:xfrm>
            <a:off x="1132578" y="5372146"/>
            <a:ext cx="1828800" cy="461665"/>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Special Instructions</a:t>
            </a:r>
            <a:br>
              <a:rPr lang="en-US" sz="1200" b="1">
                <a:solidFill>
                  <a:schemeClr val="bg1"/>
                </a:solidFill>
              </a:rPr>
            </a:br>
            <a:r>
              <a:rPr lang="en-US" sz="1200" b="1">
                <a:solidFill>
                  <a:schemeClr val="bg1"/>
                </a:solidFill>
              </a:rPr>
              <a:t>and/or Disclaimers</a:t>
            </a:r>
          </a:p>
        </p:txBody>
      </p:sp>
      <p:sp>
        <p:nvSpPr>
          <p:cNvPr id="71" name="TextBox 70">
            <a:extLst>
              <a:ext uri="{FF2B5EF4-FFF2-40B4-BE49-F238E27FC236}">
                <a16:creationId xmlns:a16="http://schemas.microsoft.com/office/drawing/2014/main" id="{A1A1B573-DC23-488B-93DB-AD4DD88A4651}"/>
              </a:ext>
            </a:extLst>
          </p:cNvPr>
          <p:cNvSpPr txBox="1"/>
          <p:nvPr userDrawn="1"/>
        </p:nvSpPr>
        <p:spPr>
          <a:xfrm>
            <a:off x="8451354" y="1423839"/>
            <a:ext cx="1371600" cy="365760"/>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Website</a:t>
            </a:r>
          </a:p>
        </p:txBody>
      </p:sp>
      <p:sp>
        <p:nvSpPr>
          <p:cNvPr id="72" name="TextBox 71">
            <a:extLst>
              <a:ext uri="{FF2B5EF4-FFF2-40B4-BE49-F238E27FC236}">
                <a16:creationId xmlns:a16="http://schemas.microsoft.com/office/drawing/2014/main" id="{A294A206-A31C-476D-ACCB-00ABD9DE8B78}"/>
              </a:ext>
            </a:extLst>
          </p:cNvPr>
          <p:cNvSpPr txBox="1"/>
          <p:nvPr userDrawn="1"/>
        </p:nvSpPr>
        <p:spPr>
          <a:xfrm>
            <a:off x="1132578" y="3979411"/>
            <a:ext cx="1828800"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New Asset/Renewal</a:t>
            </a:r>
          </a:p>
        </p:txBody>
      </p:sp>
      <p:sp>
        <p:nvSpPr>
          <p:cNvPr id="73" name="TextBox 72">
            <a:extLst>
              <a:ext uri="{FF2B5EF4-FFF2-40B4-BE49-F238E27FC236}">
                <a16:creationId xmlns:a16="http://schemas.microsoft.com/office/drawing/2014/main" id="{759580AA-6B1E-4C65-9D3B-8A40CBD8E220}"/>
              </a:ext>
            </a:extLst>
          </p:cNvPr>
          <p:cNvSpPr txBox="1"/>
          <p:nvPr userDrawn="1"/>
        </p:nvSpPr>
        <p:spPr>
          <a:xfrm>
            <a:off x="7527637" y="3979411"/>
            <a:ext cx="1512587"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Based On Asset</a:t>
            </a:r>
          </a:p>
        </p:txBody>
      </p:sp>
      <p:sp>
        <p:nvSpPr>
          <p:cNvPr id="74" name="TextBox 73">
            <a:extLst>
              <a:ext uri="{FF2B5EF4-FFF2-40B4-BE49-F238E27FC236}">
                <a16:creationId xmlns:a16="http://schemas.microsoft.com/office/drawing/2014/main" id="{00EE63BC-019F-46D2-85ED-E2FABA47A87D}"/>
              </a:ext>
            </a:extLst>
          </p:cNvPr>
          <p:cNvSpPr txBox="1"/>
          <p:nvPr userDrawn="1"/>
        </p:nvSpPr>
        <p:spPr>
          <a:xfrm>
            <a:off x="1132578" y="3585295"/>
            <a:ext cx="1828800"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Asset Owner</a:t>
            </a:r>
          </a:p>
        </p:txBody>
      </p:sp>
      <p:sp>
        <p:nvSpPr>
          <p:cNvPr id="75" name="TextBox 74">
            <a:extLst>
              <a:ext uri="{FF2B5EF4-FFF2-40B4-BE49-F238E27FC236}">
                <a16:creationId xmlns:a16="http://schemas.microsoft.com/office/drawing/2014/main" id="{18F3D524-8618-4B93-A131-5DAC4985A561}"/>
              </a:ext>
            </a:extLst>
          </p:cNvPr>
          <p:cNvSpPr txBox="1"/>
          <p:nvPr userDrawn="1"/>
        </p:nvSpPr>
        <p:spPr>
          <a:xfrm>
            <a:off x="1132578" y="4575502"/>
            <a:ext cx="1828800"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Veeva CRM</a:t>
            </a:r>
          </a:p>
        </p:txBody>
      </p:sp>
      <p:sp>
        <p:nvSpPr>
          <p:cNvPr id="76" name="TextBox 75">
            <a:extLst>
              <a:ext uri="{FF2B5EF4-FFF2-40B4-BE49-F238E27FC236}">
                <a16:creationId xmlns:a16="http://schemas.microsoft.com/office/drawing/2014/main" id="{29BCA70B-07F3-4184-B119-07E8A73B0D29}"/>
              </a:ext>
            </a:extLst>
          </p:cNvPr>
          <p:cNvSpPr txBox="1"/>
          <p:nvPr userDrawn="1"/>
        </p:nvSpPr>
        <p:spPr>
          <a:xfrm>
            <a:off x="3961877" y="4575502"/>
            <a:ext cx="2011680"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Restricted Use</a:t>
            </a:r>
          </a:p>
        </p:txBody>
      </p:sp>
      <p:sp>
        <p:nvSpPr>
          <p:cNvPr id="77" name="TextBox 76">
            <a:extLst>
              <a:ext uri="{FF2B5EF4-FFF2-40B4-BE49-F238E27FC236}">
                <a16:creationId xmlns:a16="http://schemas.microsoft.com/office/drawing/2014/main" id="{ABC6F0CE-3EF3-4748-8537-A266C0CD9329}"/>
              </a:ext>
            </a:extLst>
          </p:cNvPr>
          <p:cNvSpPr txBox="1"/>
          <p:nvPr userDrawn="1"/>
        </p:nvSpPr>
        <p:spPr>
          <a:xfrm>
            <a:off x="3961877" y="4974162"/>
            <a:ext cx="2011680"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If Yes, Fair Market Value</a:t>
            </a:r>
          </a:p>
        </p:txBody>
      </p:sp>
      <p:sp>
        <p:nvSpPr>
          <p:cNvPr id="78" name="TextBox 77">
            <a:extLst>
              <a:ext uri="{FF2B5EF4-FFF2-40B4-BE49-F238E27FC236}">
                <a16:creationId xmlns:a16="http://schemas.microsoft.com/office/drawing/2014/main" id="{D3001B95-73C8-4B7F-998E-B0AE7A43DE82}"/>
              </a:ext>
            </a:extLst>
          </p:cNvPr>
          <p:cNvSpPr txBox="1"/>
          <p:nvPr userDrawn="1"/>
        </p:nvSpPr>
        <p:spPr>
          <a:xfrm>
            <a:off x="1132578" y="1810962"/>
            <a:ext cx="1828800" cy="365760"/>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Brand or TA Name</a:t>
            </a:r>
          </a:p>
        </p:txBody>
      </p:sp>
      <p:sp>
        <p:nvSpPr>
          <p:cNvPr id="48" name="TextBox 47">
            <a:extLst>
              <a:ext uri="{FF2B5EF4-FFF2-40B4-BE49-F238E27FC236}">
                <a16:creationId xmlns:a16="http://schemas.microsoft.com/office/drawing/2014/main" id="{F0DE83F5-9900-4234-8A5B-4EFEB16F6D34}"/>
              </a:ext>
            </a:extLst>
          </p:cNvPr>
          <p:cNvSpPr txBox="1"/>
          <p:nvPr userDrawn="1"/>
        </p:nvSpPr>
        <p:spPr>
          <a:xfrm>
            <a:off x="7527637" y="3585295"/>
            <a:ext cx="1512587"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Document #</a:t>
            </a:r>
          </a:p>
        </p:txBody>
      </p:sp>
      <p:graphicFrame>
        <p:nvGraphicFramePr>
          <p:cNvPr id="59" name="Table 58">
            <a:extLst>
              <a:ext uri="{FF2B5EF4-FFF2-40B4-BE49-F238E27FC236}">
                <a16:creationId xmlns:a16="http://schemas.microsoft.com/office/drawing/2014/main" id="{26419F55-E696-4649-B99D-36B08665CB7C}"/>
              </a:ext>
            </a:extLst>
          </p:cNvPr>
          <p:cNvGraphicFramePr>
            <a:graphicFrameLocks noGrp="1"/>
          </p:cNvGraphicFramePr>
          <p:nvPr userDrawn="1">
            <p:extLst>
              <p:ext uri="{D42A27DB-BD31-4B8C-83A1-F6EECF244321}">
                <p14:modId xmlns:p14="http://schemas.microsoft.com/office/powerpoint/2010/main" val="2805137415"/>
              </p:ext>
            </p:extLst>
          </p:nvPr>
        </p:nvGraphicFramePr>
        <p:xfrm>
          <a:off x="1131937" y="4566546"/>
          <a:ext cx="9949787" cy="778996"/>
        </p:xfrm>
        <a:graphic>
          <a:graphicData uri="http://schemas.openxmlformats.org/drawingml/2006/table">
            <a:tbl>
              <a:tblPr>
                <a:tableStyleId>{21E4AEA4-8DFA-4A89-87EB-49C32662AFE0}</a:tableStyleId>
              </a:tblPr>
              <a:tblGrid>
                <a:gridCol w="2931948">
                  <a:extLst>
                    <a:ext uri="{9D8B030D-6E8A-4147-A177-3AD203B41FA5}">
                      <a16:colId xmlns:a16="http://schemas.microsoft.com/office/drawing/2014/main" val="3458750997"/>
                    </a:ext>
                  </a:extLst>
                </a:gridCol>
                <a:gridCol w="3701243">
                  <a:extLst>
                    <a:ext uri="{9D8B030D-6E8A-4147-A177-3AD203B41FA5}">
                      <a16:colId xmlns:a16="http://schemas.microsoft.com/office/drawing/2014/main" val="4071395440"/>
                    </a:ext>
                  </a:extLst>
                </a:gridCol>
                <a:gridCol w="3316596">
                  <a:extLst>
                    <a:ext uri="{9D8B030D-6E8A-4147-A177-3AD203B41FA5}">
                      <a16:colId xmlns:a16="http://schemas.microsoft.com/office/drawing/2014/main" val="668771908"/>
                    </a:ext>
                  </a:extLst>
                </a:gridCol>
              </a:tblGrid>
              <a:tr h="389498">
                <a:tc>
                  <a:txBody>
                    <a:bodyPr/>
                    <a:lstStyle/>
                    <a:p>
                      <a:endParaRPr lang="en-US" sz="10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0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0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532524754"/>
                  </a:ext>
                </a:extLst>
              </a:tr>
              <a:tr h="389498">
                <a:tc>
                  <a:txBody>
                    <a:bodyPr/>
                    <a:lstStyle/>
                    <a:p>
                      <a:endParaRPr lang="en-US" sz="10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0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0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152630277"/>
                  </a:ext>
                </a:extLst>
              </a:tr>
            </a:tbl>
          </a:graphicData>
        </a:graphic>
      </p:graphicFrame>
      <p:sp>
        <p:nvSpPr>
          <p:cNvPr id="7" name="Text Placeholder 6">
            <a:extLst>
              <a:ext uri="{FF2B5EF4-FFF2-40B4-BE49-F238E27FC236}">
                <a16:creationId xmlns:a16="http://schemas.microsoft.com/office/drawing/2014/main" id="{C399C3AD-3A79-4CAB-8984-EE85DD84E0A2}"/>
              </a:ext>
            </a:extLst>
          </p:cNvPr>
          <p:cNvSpPr>
            <a:spLocks noGrp="1"/>
          </p:cNvSpPr>
          <p:nvPr>
            <p:ph type="body" sz="quarter" idx="35" hasCustomPrompt="1"/>
          </p:nvPr>
        </p:nvSpPr>
        <p:spPr>
          <a:xfrm>
            <a:off x="9039199" y="3656903"/>
            <a:ext cx="2020226" cy="238125"/>
          </a:xfrm>
        </p:spPr>
        <p:txBody>
          <a:bodyPr>
            <a:noAutofit/>
          </a:bodyPr>
          <a:lstStyle>
            <a:lvl1pPr marL="0" indent="0">
              <a:buNone/>
              <a:defRPr sz="1200"/>
            </a:lvl1pPr>
            <a:lvl2pPr marL="228594" indent="0">
              <a:buNone/>
              <a:defRPr/>
            </a:lvl2pPr>
            <a:lvl3pPr marL="457189" indent="0">
              <a:buNone/>
              <a:defRPr/>
            </a:lvl3pPr>
            <a:lvl4pPr marL="685783" indent="0">
              <a:buNone/>
              <a:defRPr/>
            </a:lvl4pPr>
            <a:lvl5pPr marL="914378" indent="0">
              <a:buNone/>
              <a:defRPr/>
            </a:lvl5pPr>
          </a:lstStyle>
          <a:p>
            <a:pPr lvl="0"/>
            <a:r>
              <a:rPr lang="en-US"/>
              <a:t>ML-XXXX-US-XXXX</a:t>
            </a:r>
          </a:p>
        </p:txBody>
      </p:sp>
    </p:spTree>
    <p:extLst>
      <p:ext uri="{BB962C8B-B14F-4D97-AF65-F5344CB8AC3E}">
        <p14:creationId xmlns:p14="http://schemas.microsoft.com/office/powerpoint/2010/main" val="365191457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Global Cover Sheet">
    <p:spTree>
      <p:nvGrpSpPr>
        <p:cNvPr id="1" name=""/>
        <p:cNvGrpSpPr/>
        <p:nvPr/>
      </p:nvGrpSpPr>
      <p:grpSpPr>
        <a:xfrm>
          <a:off x="0" y="0"/>
          <a:ext cx="0" cy="0"/>
          <a:chOff x="0" y="0"/>
          <a:chExt cx="0" cy="0"/>
        </a:xfrm>
      </p:grpSpPr>
      <p:sp>
        <p:nvSpPr>
          <p:cNvPr id="79" name="TextBox 78">
            <a:extLst>
              <a:ext uri="{FF2B5EF4-FFF2-40B4-BE49-F238E27FC236}">
                <a16:creationId xmlns:a16="http://schemas.microsoft.com/office/drawing/2014/main" id="{86D12817-4053-40BC-82BB-7AF5EE51AEBA}"/>
              </a:ext>
            </a:extLst>
          </p:cNvPr>
          <p:cNvSpPr txBox="1"/>
          <p:nvPr userDrawn="1"/>
        </p:nvSpPr>
        <p:spPr>
          <a:xfrm>
            <a:off x="526473" y="6034668"/>
            <a:ext cx="11208327" cy="830997"/>
          </a:xfrm>
          <a:prstGeom prst="rect">
            <a:avLst/>
          </a:prstGeom>
          <a:noFill/>
          <a:ln>
            <a:noFill/>
          </a:ln>
        </p:spPr>
        <p:txBody>
          <a:bodyPr wrap="square" rtlCol="0" anchor="b">
            <a:spAutoFit/>
          </a:bodyPr>
          <a:lstStyle/>
          <a:p>
            <a:pPr marL="0" indent="0" algn="ctr">
              <a:buClr>
                <a:schemeClr val="accent1"/>
              </a:buClr>
              <a:buFont typeface="Arial" panose="020B0604020202020204" pitchFamily="34" charset="0"/>
              <a:buNone/>
            </a:pPr>
            <a:r>
              <a:rPr lang="en-US" sz="1400" b="1">
                <a:solidFill>
                  <a:schemeClr val="tx1"/>
                </a:solidFill>
              </a:rPr>
              <a:t>External use of any of the content must be approved for release </a:t>
            </a:r>
            <a:br>
              <a:rPr lang="en-US" sz="1400" b="1">
                <a:solidFill>
                  <a:schemeClr val="tx1"/>
                </a:solidFill>
              </a:rPr>
            </a:br>
            <a:r>
              <a:rPr lang="en-US" sz="1400" b="1">
                <a:solidFill>
                  <a:schemeClr val="tx1"/>
                </a:solidFill>
              </a:rPr>
              <a:t>by your local nominated signatory/local medical process to ensure compliance with local regulations. </a:t>
            </a:r>
          </a:p>
          <a:p>
            <a:pPr marL="0" indent="0" algn="ctr">
              <a:buClr>
                <a:schemeClr val="accent1"/>
              </a:buClr>
              <a:buFont typeface="Arial" panose="020B0604020202020204" pitchFamily="34" charset="0"/>
              <a:buNone/>
            </a:pPr>
            <a:r>
              <a:rPr lang="en-US" sz="1000" b="0">
                <a:solidFill>
                  <a:schemeClr val="tx1"/>
                </a:solidFill>
              </a:rPr>
              <a:t>Refer to the General Properties for this asset in GMIP Content (Veeva Vault </a:t>
            </a:r>
            <a:r>
              <a:rPr lang="en-US" sz="1000" b="0" err="1">
                <a:solidFill>
                  <a:schemeClr val="tx1"/>
                </a:solidFill>
              </a:rPr>
              <a:t>MedComms</a:t>
            </a:r>
            <a:r>
              <a:rPr lang="en-US" sz="1000" b="0">
                <a:solidFill>
                  <a:schemeClr val="tx1"/>
                </a:solidFill>
              </a:rPr>
              <a:t>) for additional details. </a:t>
            </a:r>
          </a:p>
          <a:p>
            <a:pPr marL="0" indent="0" algn="ctr">
              <a:buClr>
                <a:schemeClr val="accent1"/>
              </a:buClr>
              <a:buFont typeface="Arial" panose="020B0604020202020204" pitchFamily="34" charset="0"/>
              <a:buNone/>
            </a:pPr>
            <a:r>
              <a:rPr lang="en-US" sz="1000" b="0">
                <a:solidFill>
                  <a:schemeClr val="tx1"/>
                </a:solidFill>
              </a:rPr>
              <a:t>Questions on this asset should be directed to asset owners.</a:t>
            </a:r>
          </a:p>
        </p:txBody>
      </p:sp>
      <p:graphicFrame>
        <p:nvGraphicFramePr>
          <p:cNvPr id="50" name="Table 49">
            <a:extLst>
              <a:ext uri="{FF2B5EF4-FFF2-40B4-BE49-F238E27FC236}">
                <a16:creationId xmlns:a16="http://schemas.microsoft.com/office/drawing/2014/main" id="{83D05D04-05CE-47AA-8F7B-B08C33B32C3F}"/>
              </a:ext>
            </a:extLst>
          </p:cNvPr>
          <p:cNvGraphicFramePr>
            <a:graphicFrameLocks noGrp="1"/>
          </p:cNvGraphicFramePr>
          <p:nvPr userDrawn="1">
            <p:extLst>
              <p:ext uri="{D42A27DB-BD31-4B8C-83A1-F6EECF244321}">
                <p14:modId xmlns:p14="http://schemas.microsoft.com/office/powerpoint/2010/main" val="2761919242"/>
              </p:ext>
            </p:extLst>
          </p:nvPr>
        </p:nvGraphicFramePr>
        <p:xfrm>
          <a:off x="1128801" y="2274791"/>
          <a:ext cx="9949787" cy="1529404"/>
        </p:xfrm>
        <a:graphic>
          <a:graphicData uri="http://schemas.openxmlformats.org/drawingml/2006/table">
            <a:tbl>
              <a:tblPr>
                <a:tableStyleId>{21E4AEA4-8DFA-4A89-87EB-49C32662AFE0}</a:tableStyleId>
              </a:tblPr>
              <a:tblGrid>
                <a:gridCol w="2931948">
                  <a:extLst>
                    <a:ext uri="{9D8B030D-6E8A-4147-A177-3AD203B41FA5}">
                      <a16:colId xmlns:a16="http://schemas.microsoft.com/office/drawing/2014/main" val="3458750997"/>
                    </a:ext>
                  </a:extLst>
                </a:gridCol>
                <a:gridCol w="3701243">
                  <a:extLst>
                    <a:ext uri="{9D8B030D-6E8A-4147-A177-3AD203B41FA5}">
                      <a16:colId xmlns:a16="http://schemas.microsoft.com/office/drawing/2014/main" val="4071395440"/>
                    </a:ext>
                  </a:extLst>
                </a:gridCol>
                <a:gridCol w="3316596">
                  <a:extLst>
                    <a:ext uri="{9D8B030D-6E8A-4147-A177-3AD203B41FA5}">
                      <a16:colId xmlns:a16="http://schemas.microsoft.com/office/drawing/2014/main" val="668771908"/>
                    </a:ext>
                  </a:extLst>
                </a:gridCol>
              </a:tblGrid>
              <a:tr h="382351">
                <a:tc>
                  <a:txBody>
                    <a:bodyPr/>
                    <a:lstStyle/>
                    <a:p>
                      <a:endParaRPr lang="en-US" sz="18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8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8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89134820"/>
                  </a:ext>
                </a:extLst>
              </a:tr>
              <a:tr h="382351">
                <a:tc>
                  <a:txBody>
                    <a:bodyPr/>
                    <a:lstStyle/>
                    <a:p>
                      <a:endParaRPr lang="en-US" sz="18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8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8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89025149"/>
                  </a:ext>
                </a:extLst>
              </a:tr>
              <a:tr h="382351">
                <a:tc>
                  <a:txBody>
                    <a:bodyPr/>
                    <a:lstStyle/>
                    <a:p>
                      <a:endParaRPr lang="en-US" sz="18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8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8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532524754"/>
                  </a:ext>
                </a:extLst>
              </a:tr>
              <a:tr h="382351">
                <a:tc>
                  <a:txBody>
                    <a:bodyPr/>
                    <a:lstStyle/>
                    <a:p>
                      <a:endParaRPr lang="en-US" sz="18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8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8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152630277"/>
                  </a:ext>
                </a:extLst>
              </a:tr>
            </a:tbl>
          </a:graphicData>
        </a:graphic>
      </p:graphicFrame>
      <p:graphicFrame>
        <p:nvGraphicFramePr>
          <p:cNvPr id="5" name="Table 4">
            <a:extLst>
              <a:ext uri="{FF2B5EF4-FFF2-40B4-BE49-F238E27FC236}">
                <a16:creationId xmlns:a16="http://schemas.microsoft.com/office/drawing/2014/main" id="{3C8DCB22-4BDC-4256-9886-290008A41E58}"/>
              </a:ext>
            </a:extLst>
          </p:cNvPr>
          <p:cNvGraphicFramePr>
            <a:graphicFrameLocks noGrp="1"/>
          </p:cNvGraphicFramePr>
          <p:nvPr userDrawn="1">
            <p:extLst>
              <p:ext uri="{D42A27DB-BD31-4B8C-83A1-F6EECF244321}">
                <p14:modId xmlns:p14="http://schemas.microsoft.com/office/powerpoint/2010/main" val="2495850648"/>
              </p:ext>
            </p:extLst>
          </p:nvPr>
        </p:nvGraphicFramePr>
        <p:xfrm>
          <a:off x="1128801" y="1039471"/>
          <a:ext cx="9949787" cy="1147053"/>
        </p:xfrm>
        <a:graphic>
          <a:graphicData uri="http://schemas.openxmlformats.org/drawingml/2006/table">
            <a:tbl>
              <a:tblPr>
                <a:tableStyleId>{21E4AEA4-8DFA-4A89-87EB-49C32662AFE0}</a:tableStyleId>
              </a:tblPr>
              <a:tblGrid>
                <a:gridCol w="2931948">
                  <a:extLst>
                    <a:ext uri="{9D8B030D-6E8A-4147-A177-3AD203B41FA5}">
                      <a16:colId xmlns:a16="http://schemas.microsoft.com/office/drawing/2014/main" val="3458750997"/>
                    </a:ext>
                  </a:extLst>
                </a:gridCol>
                <a:gridCol w="3701243">
                  <a:extLst>
                    <a:ext uri="{9D8B030D-6E8A-4147-A177-3AD203B41FA5}">
                      <a16:colId xmlns:a16="http://schemas.microsoft.com/office/drawing/2014/main" val="4071395440"/>
                    </a:ext>
                  </a:extLst>
                </a:gridCol>
                <a:gridCol w="3316596">
                  <a:extLst>
                    <a:ext uri="{9D8B030D-6E8A-4147-A177-3AD203B41FA5}">
                      <a16:colId xmlns:a16="http://schemas.microsoft.com/office/drawing/2014/main" val="668771908"/>
                    </a:ext>
                  </a:extLst>
                </a:gridCol>
              </a:tblGrid>
              <a:tr h="382351">
                <a:tc>
                  <a:txBody>
                    <a:bodyPr/>
                    <a:lstStyle/>
                    <a:p>
                      <a:endParaRPr lang="en-US" sz="18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8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8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23421394"/>
                  </a:ext>
                </a:extLst>
              </a:tr>
              <a:tr h="382351">
                <a:tc>
                  <a:txBody>
                    <a:bodyPr/>
                    <a:lstStyle/>
                    <a:p>
                      <a:endParaRPr lang="en-US" sz="18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8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8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68834974"/>
                  </a:ext>
                </a:extLst>
              </a:tr>
              <a:tr h="382351">
                <a:tc>
                  <a:txBody>
                    <a:bodyPr/>
                    <a:lstStyle/>
                    <a:p>
                      <a:endParaRPr lang="en-US" sz="18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8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8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051146587"/>
                  </a:ext>
                </a:extLst>
              </a:tr>
            </a:tbl>
          </a:graphicData>
        </a:graphic>
      </p:graphicFrame>
      <p:sp>
        <p:nvSpPr>
          <p:cNvPr id="2" name="Date Placeholder 1"/>
          <p:cNvSpPr>
            <a:spLocks noGrp="1"/>
          </p:cNvSpPr>
          <p:nvPr>
            <p:ph type="dt" sz="half" idx="10"/>
          </p:nvPr>
        </p:nvSpPr>
        <p:spPr/>
        <p:txBody>
          <a:bodyPr/>
          <a:lstStyle/>
          <a:p>
            <a:fld id="{EB24EDC3-EC66-44B6-8528-EFB458FAC278}" type="datetime1">
              <a:rPr lang="en-US" smtClean="0"/>
              <a:t>7/19/2023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432E5-F8E0-41AE-9A6B-AD730338B005}" type="slidenum">
              <a:rPr lang="en-US" smtClean="0"/>
              <a:pPr/>
              <a:t>‹#›</a:t>
            </a:fld>
            <a:endParaRPr lang="en-US"/>
          </a:p>
        </p:txBody>
      </p:sp>
      <p:sp>
        <p:nvSpPr>
          <p:cNvPr id="8" name="TextBox 7">
            <a:extLst>
              <a:ext uri="{FF2B5EF4-FFF2-40B4-BE49-F238E27FC236}">
                <a16:creationId xmlns:a16="http://schemas.microsoft.com/office/drawing/2014/main" id="{FF897A55-CB79-4D07-BEF1-54B1E974D126}"/>
              </a:ext>
            </a:extLst>
          </p:cNvPr>
          <p:cNvSpPr txBox="1"/>
          <p:nvPr userDrawn="1"/>
        </p:nvSpPr>
        <p:spPr>
          <a:xfrm>
            <a:off x="10160000" y="6611780"/>
            <a:ext cx="2032000" cy="246221"/>
          </a:xfrm>
          <a:prstGeom prst="rect">
            <a:avLst/>
          </a:prstGeom>
          <a:noFill/>
        </p:spPr>
        <p:txBody>
          <a:bodyPr wrap="square" rtlCol="0" anchor="b" anchorCtr="0">
            <a:spAutoFit/>
          </a:bodyPr>
          <a:lstStyle/>
          <a:p>
            <a:pPr algn="r"/>
            <a:r>
              <a:rPr lang="en-US" sz="1000" b="0" baseline="0">
                <a:solidFill>
                  <a:schemeClr val="tx1"/>
                </a:solidFill>
                <a:latin typeface="Arial" pitchFamily="34" charset="0"/>
                <a:cs typeface="Arial" pitchFamily="34" charset="0"/>
              </a:rPr>
              <a:t>© AstraZeneca </a:t>
            </a:r>
            <a:fld id="{E86B8DE1-4020-4A49-9267-F9ACDA6D789A}" type="datetimeyyyy">
              <a:rPr lang="en-US" sz="1000" b="0" baseline="0" smtClean="0">
                <a:solidFill>
                  <a:schemeClr val="tx1"/>
                </a:solidFill>
                <a:latin typeface="Arial" pitchFamily="34" charset="0"/>
                <a:cs typeface="Arial" pitchFamily="34" charset="0"/>
              </a:rPr>
              <a:t>2023</a:t>
            </a:fld>
            <a:endParaRPr lang="en-US" sz="1000" b="0" baseline="0">
              <a:solidFill>
                <a:schemeClr val="tx1"/>
              </a:solidFill>
              <a:latin typeface="Arial" pitchFamily="34" charset="0"/>
              <a:cs typeface="Arial" pitchFamily="34" charset="0"/>
            </a:endParaRPr>
          </a:p>
        </p:txBody>
      </p:sp>
      <p:sp>
        <p:nvSpPr>
          <p:cNvPr id="9" name="Text Placeholder 8">
            <a:extLst>
              <a:ext uri="{FF2B5EF4-FFF2-40B4-BE49-F238E27FC236}">
                <a16:creationId xmlns:a16="http://schemas.microsoft.com/office/drawing/2014/main" id="{A9E08680-4520-4EA6-B4A7-FD0062F8A6E5}"/>
              </a:ext>
            </a:extLst>
          </p:cNvPr>
          <p:cNvSpPr>
            <a:spLocks noGrp="1"/>
          </p:cNvSpPr>
          <p:nvPr>
            <p:ph type="body" sz="quarter" idx="13" hasCustomPrompt="1"/>
          </p:nvPr>
        </p:nvSpPr>
        <p:spPr>
          <a:xfrm>
            <a:off x="3260437" y="1102835"/>
            <a:ext cx="7798987" cy="228600"/>
          </a:xfrm>
        </p:spPr>
        <p:txBody>
          <a:bodyPr anchor="ctr">
            <a:normAutofit/>
          </a:bodyPr>
          <a:lstStyle>
            <a:lvl1pPr marL="0" indent="0">
              <a:buFont typeface="Arial" panose="020B0604020202020204" pitchFamily="34" charset="0"/>
              <a:buNone/>
              <a:defRPr sz="1200"/>
            </a:lvl1pPr>
            <a:lvl2pPr marL="228594" indent="0">
              <a:buNone/>
              <a:defRPr/>
            </a:lvl2pPr>
            <a:lvl3pPr marL="457189" indent="0">
              <a:buNone/>
              <a:defRPr/>
            </a:lvl3pPr>
            <a:lvl4pPr marL="685783" indent="0">
              <a:buNone/>
              <a:defRPr/>
            </a:lvl4pPr>
            <a:lvl5pPr marL="914378" indent="0">
              <a:buNone/>
              <a:defRPr/>
            </a:lvl5pPr>
          </a:lstStyle>
          <a:p>
            <a:pPr lvl="0"/>
            <a:r>
              <a:rPr lang="en-US"/>
              <a:t>&lt;Generic Name&gt; - &lt;Title from Veeva Vault&gt;</a:t>
            </a:r>
          </a:p>
        </p:txBody>
      </p:sp>
      <p:sp>
        <p:nvSpPr>
          <p:cNvPr id="11" name="Text Placeholder 10">
            <a:extLst>
              <a:ext uri="{FF2B5EF4-FFF2-40B4-BE49-F238E27FC236}">
                <a16:creationId xmlns:a16="http://schemas.microsoft.com/office/drawing/2014/main" id="{CF687FD7-F293-4468-AE23-E28EE4619773}"/>
              </a:ext>
            </a:extLst>
          </p:cNvPr>
          <p:cNvSpPr>
            <a:spLocks noGrp="1"/>
          </p:cNvSpPr>
          <p:nvPr>
            <p:ph type="body" sz="quarter" idx="14" hasCustomPrompt="1"/>
          </p:nvPr>
        </p:nvSpPr>
        <p:spPr>
          <a:xfrm>
            <a:off x="8191826" y="3110879"/>
            <a:ext cx="720437" cy="228600"/>
          </a:xfrm>
        </p:spPr>
        <p:txBody>
          <a:bodyPr anchor="ctr">
            <a:noAutofit/>
          </a:bodyPr>
          <a:lstStyle>
            <a:lvl1pPr marL="0" indent="0">
              <a:buFont typeface="Arial" panose="020B0604020202020204" pitchFamily="34" charse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MM/YY</a:t>
            </a:r>
          </a:p>
        </p:txBody>
      </p:sp>
      <p:sp>
        <p:nvSpPr>
          <p:cNvPr id="13" name="Text Placeholder 12">
            <a:extLst>
              <a:ext uri="{FF2B5EF4-FFF2-40B4-BE49-F238E27FC236}">
                <a16:creationId xmlns:a16="http://schemas.microsoft.com/office/drawing/2014/main" id="{5BA6C7CD-771E-461C-A133-67764B81E611}"/>
              </a:ext>
            </a:extLst>
          </p:cNvPr>
          <p:cNvSpPr>
            <a:spLocks noGrp="1"/>
          </p:cNvSpPr>
          <p:nvPr>
            <p:ph type="body" sz="quarter" idx="15" hasCustomPrompt="1"/>
          </p:nvPr>
        </p:nvSpPr>
        <p:spPr>
          <a:xfrm>
            <a:off x="3260436" y="1491653"/>
            <a:ext cx="7620000" cy="228600"/>
          </a:xfrm>
        </p:spPr>
        <p:txBody>
          <a:bodyPr anchor="ctr">
            <a:noAutofit/>
          </a:bodyPr>
          <a:lstStyle>
            <a:lvl1pPr marL="0" indent="0">
              <a:buFont typeface="Arial" panose="020B0604020202020204" pitchFamily="34" charse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Reactive, Internal, or Reactive/Proactive by Local Nominated Signatory Review</a:t>
            </a:r>
          </a:p>
        </p:txBody>
      </p:sp>
      <p:sp>
        <p:nvSpPr>
          <p:cNvPr id="15" name="Text Placeholder 14">
            <a:extLst>
              <a:ext uri="{FF2B5EF4-FFF2-40B4-BE49-F238E27FC236}">
                <a16:creationId xmlns:a16="http://schemas.microsoft.com/office/drawing/2014/main" id="{6E33F1E3-ED30-4982-A86D-2C076E1C3B62}"/>
              </a:ext>
            </a:extLst>
          </p:cNvPr>
          <p:cNvSpPr>
            <a:spLocks noGrp="1"/>
          </p:cNvSpPr>
          <p:nvPr>
            <p:ph type="body" sz="quarter" idx="16" hasCustomPrompt="1"/>
          </p:nvPr>
        </p:nvSpPr>
        <p:spPr>
          <a:xfrm>
            <a:off x="5103652" y="3507944"/>
            <a:ext cx="5850676" cy="228600"/>
          </a:xfrm>
        </p:spPr>
        <p:txBody>
          <a:bodyPr anchor="ctr">
            <a:noAutofit/>
          </a:bodyPr>
          <a:lstStyle>
            <a:lvl1pPr marL="0" indent="0">
              <a:buFont typeface="Arial" panose="020B0604020202020204" pitchFamily="34" charse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Yes, No, or N/A </a:t>
            </a:r>
          </a:p>
        </p:txBody>
      </p:sp>
      <p:sp>
        <p:nvSpPr>
          <p:cNvPr id="17" name="Text Placeholder 16">
            <a:extLst>
              <a:ext uri="{FF2B5EF4-FFF2-40B4-BE49-F238E27FC236}">
                <a16:creationId xmlns:a16="http://schemas.microsoft.com/office/drawing/2014/main" id="{12286C0F-7CF6-40B2-B8FA-7AF1D25B9922}"/>
              </a:ext>
            </a:extLst>
          </p:cNvPr>
          <p:cNvSpPr>
            <a:spLocks noGrp="1"/>
          </p:cNvSpPr>
          <p:nvPr>
            <p:ph type="body" sz="quarter" idx="17" hasCustomPrompt="1"/>
          </p:nvPr>
        </p:nvSpPr>
        <p:spPr>
          <a:xfrm>
            <a:off x="5103651" y="3119257"/>
            <a:ext cx="1795083" cy="228600"/>
          </a:xfrm>
        </p:spPr>
        <p:txBody>
          <a:bodyPr anchor="ctr">
            <a:noAutofit/>
          </a:bodyPr>
          <a:lstStyle>
            <a:lvl1pPr marL="0" indent="0">
              <a:buFont typeface="Arial" panose="020B0604020202020204" pitchFamily="34" charse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Yes or No/List 3rd Party</a:t>
            </a:r>
          </a:p>
        </p:txBody>
      </p:sp>
      <p:sp>
        <p:nvSpPr>
          <p:cNvPr id="29" name="Text Placeholder 28">
            <a:extLst>
              <a:ext uri="{FF2B5EF4-FFF2-40B4-BE49-F238E27FC236}">
                <a16:creationId xmlns:a16="http://schemas.microsoft.com/office/drawing/2014/main" id="{110857ED-F4F0-4AED-89F7-6595C2BD781E}"/>
              </a:ext>
            </a:extLst>
          </p:cNvPr>
          <p:cNvSpPr>
            <a:spLocks noGrp="1"/>
          </p:cNvSpPr>
          <p:nvPr>
            <p:ph type="body" sz="quarter" idx="23" hasCustomPrompt="1"/>
          </p:nvPr>
        </p:nvSpPr>
        <p:spPr>
          <a:xfrm>
            <a:off x="10362377" y="3112464"/>
            <a:ext cx="711200"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MM/YY</a:t>
            </a:r>
          </a:p>
        </p:txBody>
      </p:sp>
      <p:sp>
        <p:nvSpPr>
          <p:cNvPr id="35" name="Text Placeholder 34">
            <a:extLst>
              <a:ext uri="{FF2B5EF4-FFF2-40B4-BE49-F238E27FC236}">
                <a16:creationId xmlns:a16="http://schemas.microsoft.com/office/drawing/2014/main" id="{B511FB73-1515-4896-A191-A9E5140DA205}"/>
              </a:ext>
            </a:extLst>
          </p:cNvPr>
          <p:cNvSpPr>
            <a:spLocks noGrp="1"/>
          </p:cNvSpPr>
          <p:nvPr>
            <p:ph type="body" sz="quarter" idx="26" hasCustomPrompt="1"/>
          </p:nvPr>
        </p:nvSpPr>
        <p:spPr>
          <a:xfrm>
            <a:off x="3251201" y="4843764"/>
            <a:ext cx="7808084" cy="258532"/>
          </a:xfrm>
        </p:spPr>
        <p:txBody>
          <a:bodyPr wrap="square" anchor="ctr">
            <a:sp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N/A or Enter Instructions</a:t>
            </a:r>
          </a:p>
        </p:txBody>
      </p:sp>
      <p:sp>
        <p:nvSpPr>
          <p:cNvPr id="37" name="Text Placeholder 36">
            <a:extLst>
              <a:ext uri="{FF2B5EF4-FFF2-40B4-BE49-F238E27FC236}">
                <a16:creationId xmlns:a16="http://schemas.microsoft.com/office/drawing/2014/main" id="{1E7DEFF9-F91F-49E6-94A9-010D12455C1C}"/>
              </a:ext>
            </a:extLst>
          </p:cNvPr>
          <p:cNvSpPr>
            <a:spLocks noGrp="1"/>
          </p:cNvSpPr>
          <p:nvPr>
            <p:ph type="body" sz="quarter" idx="27" hasCustomPrompt="1"/>
          </p:nvPr>
        </p:nvSpPr>
        <p:spPr>
          <a:xfrm>
            <a:off x="2741821" y="2741564"/>
            <a:ext cx="2983416"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New, Renewal, or Renewal with Changes</a:t>
            </a:r>
          </a:p>
        </p:txBody>
      </p:sp>
      <p:sp>
        <p:nvSpPr>
          <p:cNvPr id="39" name="Text Placeholder 38">
            <a:extLst>
              <a:ext uri="{FF2B5EF4-FFF2-40B4-BE49-F238E27FC236}">
                <a16:creationId xmlns:a16="http://schemas.microsoft.com/office/drawing/2014/main" id="{FA339AE6-73E5-47C9-8111-E129355C911C}"/>
              </a:ext>
            </a:extLst>
          </p:cNvPr>
          <p:cNvSpPr>
            <a:spLocks noGrp="1"/>
          </p:cNvSpPr>
          <p:nvPr>
            <p:ph type="body" sz="quarter" idx="28" hasCustomPrompt="1"/>
          </p:nvPr>
        </p:nvSpPr>
        <p:spPr>
          <a:xfrm>
            <a:off x="7258510" y="2748517"/>
            <a:ext cx="3800914"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PromoMats/</a:t>
            </a:r>
            <a:r>
              <a:rPr lang="en-US" err="1"/>
              <a:t>MedComms</a:t>
            </a:r>
            <a:r>
              <a:rPr lang="en-US"/>
              <a:t> #</a:t>
            </a:r>
          </a:p>
        </p:txBody>
      </p:sp>
      <p:sp>
        <p:nvSpPr>
          <p:cNvPr id="41" name="Text Placeholder 40">
            <a:extLst>
              <a:ext uri="{FF2B5EF4-FFF2-40B4-BE49-F238E27FC236}">
                <a16:creationId xmlns:a16="http://schemas.microsoft.com/office/drawing/2014/main" id="{F085F8C8-CE31-4A7B-87E4-06397B5B41DA}"/>
              </a:ext>
            </a:extLst>
          </p:cNvPr>
          <p:cNvSpPr>
            <a:spLocks noGrp="1"/>
          </p:cNvSpPr>
          <p:nvPr>
            <p:ph type="body" sz="quarter" idx="29" hasCustomPrompt="1"/>
          </p:nvPr>
        </p:nvSpPr>
        <p:spPr>
          <a:xfrm>
            <a:off x="2741821" y="2354985"/>
            <a:ext cx="2983416"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AZ MI Lead/Global Medical Affairs Lead</a:t>
            </a:r>
          </a:p>
        </p:txBody>
      </p:sp>
      <p:sp>
        <p:nvSpPr>
          <p:cNvPr id="49" name="Text Placeholder 48">
            <a:extLst>
              <a:ext uri="{FF2B5EF4-FFF2-40B4-BE49-F238E27FC236}">
                <a16:creationId xmlns:a16="http://schemas.microsoft.com/office/drawing/2014/main" id="{FFBD88D7-1F68-4A55-9958-01B92024FDF7}"/>
              </a:ext>
            </a:extLst>
          </p:cNvPr>
          <p:cNvSpPr>
            <a:spLocks noGrp="1"/>
          </p:cNvSpPr>
          <p:nvPr>
            <p:ph type="body" sz="quarter" idx="33" hasCustomPrompt="1"/>
          </p:nvPr>
        </p:nvSpPr>
        <p:spPr>
          <a:xfrm>
            <a:off x="3260438" y="1880471"/>
            <a:ext cx="3555167"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No or Yes, Pending Local Market Approval</a:t>
            </a:r>
          </a:p>
        </p:txBody>
      </p:sp>
      <p:sp>
        <p:nvSpPr>
          <p:cNvPr id="51" name="Text Placeholder 50">
            <a:extLst>
              <a:ext uri="{FF2B5EF4-FFF2-40B4-BE49-F238E27FC236}">
                <a16:creationId xmlns:a16="http://schemas.microsoft.com/office/drawing/2014/main" id="{D75479AB-AB9C-4737-A1D0-F9E28AC4F163}"/>
              </a:ext>
            </a:extLst>
          </p:cNvPr>
          <p:cNvSpPr>
            <a:spLocks noGrp="1"/>
          </p:cNvSpPr>
          <p:nvPr>
            <p:ph type="body" sz="quarter" idx="34" hasCustomPrompt="1"/>
          </p:nvPr>
        </p:nvSpPr>
        <p:spPr>
          <a:xfrm>
            <a:off x="8191826" y="1881207"/>
            <a:ext cx="2867599"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Therapy Area</a:t>
            </a:r>
          </a:p>
        </p:txBody>
      </p:sp>
      <p:sp>
        <p:nvSpPr>
          <p:cNvPr id="52" name="TextBox 51">
            <a:extLst>
              <a:ext uri="{FF2B5EF4-FFF2-40B4-BE49-F238E27FC236}">
                <a16:creationId xmlns:a16="http://schemas.microsoft.com/office/drawing/2014/main" id="{7085AA13-451C-453D-AD0D-E8AF815127C2}"/>
              </a:ext>
            </a:extLst>
          </p:cNvPr>
          <p:cNvSpPr txBox="1"/>
          <p:nvPr userDrawn="1"/>
        </p:nvSpPr>
        <p:spPr>
          <a:xfrm>
            <a:off x="1127566" y="1036716"/>
            <a:ext cx="2044732" cy="365760"/>
          </a:xfrm>
          <a:prstGeom prst="rect">
            <a:avLst/>
          </a:prstGeom>
          <a:solidFill>
            <a:schemeClr val="accent1"/>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Asset Title</a:t>
            </a:r>
          </a:p>
        </p:txBody>
      </p:sp>
      <p:sp>
        <p:nvSpPr>
          <p:cNvPr id="53" name="TextBox 52">
            <a:extLst>
              <a:ext uri="{FF2B5EF4-FFF2-40B4-BE49-F238E27FC236}">
                <a16:creationId xmlns:a16="http://schemas.microsoft.com/office/drawing/2014/main" id="{A88B6979-D240-45DF-8FFB-111611A15632}"/>
              </a:ext>
            </a:extLst>
          </p:cNvPr>
          <p:cNvSpPr txBox="1"/>
          <p:nvPr userDrawn="1"/>
        </p:nvSpPr>
        <p:spPr>
          <a:xfrm>
            <a:off x="6898734" y="3043065"/>
            <a:ext cx="1209963"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Approval Date</a:t>
            </a:r>
          </a:p>
        </p:txBody>
      </p:sp>
      <p:sp>
        <p:nvSpPr>
          <p:cNvPr id="54" name="TextBox 53">
            <a:extLst>
              <a:ext uri="{FF2B5EF4-FFF2-40B4-BE49-F238E27FC236}">
                <a16:creationId xmlns:a16="http://schemas.microsoft.com/office/drawing/2014/main" id="{13F32247-E803-4B9D-8739-4086AE7EDFE5}"/>
              </a:ext>
            </a:extLst>
          </p:cNvPr>
          <p:cNvSpPr txBox="1"/>
          <p:nvPr userDrawn="1"/>
        </p:nvSpPr>
        <p:spPr>
          <a:xfrm>
            <a:off x="1127566" y="1423839"/>
            <a:ext cx="2044732" cy="365760"/>
          </a:xfrm>
          <a:prstGeom prst="rect">
            <a:avLst/>
          </a:prstGeom>
          <a:solidFill>
            <a:schemeClr val="accent1"/>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Intended Use</a:t>
            </a:r>
          </a:p>
        </p:txBody>
      </p:sp>
      <p:sp>
        <p:nvSpPr>
          <p:cNvPr id="55" name="TextBox 54">
            <a:extLst>
              <a:ext uri="{FF2B5EF4-FFF2-40B4-BE49-F238E27FC236}">
                <a16:creationId xmlns:a16="http://schemas.microsoft.com/office/drawing/2014/main" id="{142B0649-53B3-4494-A56E-67DCF07E8290}"/>
              </a:ext>
            </a:extLst>
          </p:cNvPr>
          <p:cNvSpPr txBox="1"/>
          <p:nvPr userDrawn="1"/>
        </p:nvSpPr>
        <p:spPr>
          <a:xfrm>
            <a:off x="1127567" y="3438435"/>
            <a:ext cx="3976084"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Copyright Permissions Obtained for Graphics</a:t>
            </a:r>
          </a:p>
        </p:txBody>
      </p:sp>
      <p:sp>
        <p:nvSpPr>
          <p:cNvPr id="66" name="TextBox 65">
            <a:extLst>
              <a:ext uri="{FF2B5EF4-FFF2-40B4-BE49-F238E27FC236}">
                <a16:creationId xmlns:a16="http://schemas.microsoft.com/office/drawing/2014/main" id="{67900F06-4765-44ED-A269-1CD58C5E952C}"/>
              </a:ext>
            </a:extLst>
          </p:cNvPr>
          <p:cNvSpPr txBox="1"/>
          <p:nvPr userDrawn="1"/>
        </p:nvSpPr>
        <p:spPr>
          <a:xfrm>
            <a:off x="8920974" y="3041260"/>
            <a:ext cx="1321330" cy="365760"/>
          </a:xfrm>
          <a:prstGeom prst="rect">
            <a:avLst/>
          </a:prstGeom>
          <a:solidFill>
            <a:schemeClr val="tx1">
              <a:lumMod val="65000"/>
              <a:lumOff val="35000"/>
            </a:schemeClr>
          </a:solidFill>
          <a:ln>
            <a:noFill/>
          </a:ln>
        </p:spPr>
        <p:txBody>
          <a:bodyPr wrap="none" rtlCol="0" anchor="ctr">
            <a:noAutofit/>
          </a:bodyPr>
          <a:lstStyle/>
          <a:p>
            <a:pPr marL="0" marR="0" lvl="0" indent="0" algn="r" defTabSz="914378"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en-US" sz="1200" b="1">
                <a:solidFill>
                  <a:schemeClr val="bg1"/>
                </a:solidFill>
              </a:rPr>
              <a:t> Expiration Date</a:t>
            </a:r>
          </a:p>
        </p:txBody>
      </p:sp>
      <p:sp>
        <p:nvSpPr>
          <p:cNvPr id="69" name="TextBox 68">
            <a:extLst>
              <a:ext uri="{FF2B5EF4-FFF2-40B4-BE49-F238E27FC236}">
                <a16:creationId xmlns:a16="http://schemas.microsoft.com/office/drawing/2014/main" id="{621D8C32-5CB3-4252-B385-54C66A9E1EE6}"/>
              </a:ext>
            </a:extLst>
          </p:cNvPr>
          <p:cNvSpPr txBox="1"/>
          <p:nvPr userDrawn="1"/>
        </p:nvSpPr>
        <p:spPr>
          <a:xfrm>
            <a:off x="3" y="123146"/>
            <a:ext cx="12191998" cy="461665"/>
          </a:xfrm>
          <a:prstGeom prst="rect">
            <a:avLst/>
          </a:prstGeom>
          <a:solidFill>
            <a:schemeClr val="accent1"/>
          </a:solidFill>
          <a:ln>
            <a:noFill/>
          </a:ln>
        </p:spPr>
        <p:txBody>
          <a:bodyPr wrap="square" rtlCol="0" anchor="ctr">
            <a:spAutoFit/>
          </a:bodyPr>
          <a:lstStyle/>
          <a:p>
            <a:pPr marL="0" indent="0" algn="ctr">
              <a:buClr>
                <a:schemeClr val="accent1"/>
              </a:buClr>
              <a:buFont typeface="Arial" panose="020B0604020202020204" pitchFamily="34" charset="0"/>
              <a:buNone/>
            </a:pPr>
            <a:r>
              <a:rPr lang="en-US" sz="2400" b="1">
                <a:solidFill>
                  <a:schemeClr val="bg1"/>
                </a:solidFill>
              </a:rPr>
              <a:t>Global Medical Asset Cover Sheet</a:t>
            </a:r>
          </a:p>
        </p:txBody>
      </p:sp>
      <p:sp>
        <p:nvSpPr>
          <p:cNvPr id="70" name="TextBox 69">
            <a:extLst>
              <a:ext uri="{FF2B5EF4-FFF2-40B4-BE49-F238E27FC236}">
                <a16:creationId xmlns:a16="http://schemas.microsoft.com/office/drawing/2014/main" id="{6811B402-BB33-4FBF-A25A-6A132332CC41}"/>
              </a:ext>
            </a:extLst>
          </p:cNvPr>
          <p:cNvSpPr txBox="1"/>
          <p:nvPr userDrawn="1"/>
        </p:nvSpPr>
        <p:spPr>
          <a:xfrm>
            <a:off x="1127567" y="4808725"/>
            <a:ext cx="2044731" cy="461665"/>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Special Instructions</a:t>
            </a:r>
            <a:br>
              <a:rPr lang="en-US" sz="1200" b="1">
                <a:solidFill>
                  <a:schemeClr val="bg1"/>
                </a:solidFill>
              </a:rPr>
            </a:br>
            <a:r>
              <a:rPr lang="en-US" sz="1200" b="1">
                <a:solidFill>
                  <a:schemeClr val="bg1"/>
                </a:solidFill>
              </a:rPr>
              <a:t>and/or Disclaimers</a:t>
            </a:r>
          </a:p>
        </p:txBody>
      </p:sp>
      <p:sp>
        <p:nvSpPr>
          <p:cNvPr id="71" name="TextBox 70">
            <a:extLst>
              <a:ext uri="{FF2B5EF4-FFF2-40B4-BE49-F238E27FC236}">
                <a16:creationId xmlns:a16="http://schemas.microsoft.com/office/drawing/2014/main" id="{A1A1B573-DC23-488B-93DB-AD4DD88A4651}"/>
              </a:ext>
            </a:extLst>
          </p:cNvPr>
          <p:cNvSpPr txBox="1"/>
          <p:nvPr userDrawn="1"/>
        </p:nvSpPr>
        <p:spPr>
          <a:xfrm>
            <a:off x="6898734" y="1810962"/>
            <a:ext cx="1209963" cy="365760"/>
          </a:xfrm>
          <a:prstGeom prst="rect">
            <a:avLst/>
          </a:prstGeom>
          <a:solidFill>
            <a:schemeClr val="accent1"/>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Therapy Area</a:t>
            </a:r>
          </a:p>
        </p:txBody>
      </p:sp>
      <p:sp>
        <p:nvSpPr>
          <p:cNvPr id="72" name="TextBox 71">
            <a:extLst>
              <a:ext uri="{FF2B5EF4-FFF2-40B4-BE49-F238E27FC236}">
                <a16:creationId xmlns:a16="http://schemas.microsoft.com/office/drawing/2014/main" id="{A294A206-A31C-476D-ACCB-00ABD9DE8B78}"/>
              </a:ext>
            </a:extLst>
          </p:cNvPr>
          <p:cNvSpPr txBox="1"/>
          <p:nvPr userDrawn="1"/>
        </p:nvSpPr>
        <p:spPr>
          <a:xfrm>
            <a:off x="1127566" y="2677093"/>
            <a:ext cx="1633640"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New Asset/Renewal</a:t>
            </a:r>
          </a:p>
        </p:txBody>
      </p:sp>
      <p:sp>
        <p:nvSpPr>
          <p:cNvPr id="73" name="TextBox 72">
            <a:extLst>
              <a:ext uri="{FF2B5EF4-FFF2-40B4-BE49-F238E27FC236}">
                <a16:creationId xmlns:a16="http://schemas.microsoft.com/office/drawing/2014/main" id="{759580AA-6B1E-4C65-9D3B-8A40CBD8E220}"/>
              </a:ext>
            </a:extLst>
          </p:cNvPr>
          <p:cNvSpPr txBox="1"/>
          <p:nvPr userDrawn="1"/>
        </p:nvSpPr>
        <p:spPr>
          <a:xfrm>
            <a:off x="5835586" y="2677093"/>
            <a:ext cx="1431636"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Based On Asset</a:t>
            </a:r>
          </a:p>
        </p:txBody>
      </p:sp>
      <p:sp>
        <p:nvSpPr>
          <p:cNvPr id="74" name="TextBox 73">
            <a:extLst>
              <a:ext uri="{FF2B5EF4-FFF2-40B4-BE49-F238E27FC236}">
                <a16:creationId xmlns:a16="http://schemas.microsoft.com/office/drawing/2014/main" id="{00EE63BC-019F-46D2-85ED-E2FABA47A87D}"/>
              </a:ext>
            </a:extLst>
          </p:cNvPr>
          <p:cNvSpPr txBox="1"/>
          <p:nvPr userDrawn="1"/>
        </p:nvSpPr>
        <p:spPr>
          <a:xfrm>
            <a:off x="1127566" y="2282977"/>
            <a:ext cx="1633640"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Asset Owner(s)</a:t>
            </a:r>
          </a:p>
        </p:txBody>
      </p:sp>
      <p:sp>
        <p:nvSpPr>
          <p:cNvPr id="78" name="TextBox 77">
            <a:extLst>
              <a:ext uri="{FF2B5EF4-FFF2-40B4-BE49-F238E27FC236}">
                <a16:creationId xmlns:a16="http://schemas.microsoft.com/office/drawing/2014/main" id="{D3001B95-73C8-4B7F-998E-B0AE7A43DE82}"/>
              </a:ext>
            </a:extLst>
          </p:cNvPr>
          <p:cNvSpPr txBox="1"/>
          <p:nvPr userDrawn="1"/>
        </p:nvSpPr>
        <p:spPr>
          <a:xfrm>
            <a:off x="1127566" y="1810962"/>
            <a:ext cx="2044732" cy="365760"/>
          </a:xfrm>
          <a:prstGeom prst="rect">
            <a:avLst/>
          </a:prstGeom>
          <a:solidFill>
            <a:schemeClr val="accent1"/>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Approved for Distribution</a:t>
            </a:r>
          </a:p>
        </p:txBody>
      </p:sp>
      <p:sp>
        <p:nvSpPr>
          <p:cNvPr id="48" name="TextBox 47">
            <a:extLst>
              <a:ext uri="{FF2B5EF4-FFF2-40B4-BE49-F238E27FC236}">
                <a16:creationId xmlns:a16="http://schemas.microsoft.com/office/drawing/2014/main" id="{F0DE83F5-9900-4234-8A5B-4EFEB16F6D34}"/>
              </a:ext>
            </a:extLst>
          </p:cNvPr>
          <p:cNvSpPr txBox="1"/>
          <p:nvPr userDrawn="1"/>
        </p:nvSpPr>
        <p:spPr>
          <a:xfrm>
            <a:off x="5835586" y="2282977"/>
            <a:ext cx="1431636"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Document #</a:t>
            </a:r>
          </a:p>
        </p:txBody>
      </p:sp>
      <p:sp>
        <p:nvSpPr>
          <p:cNvPr id="7" name="Text Placeholder 6">
            <a:extLst>
              <a:ext uri="{FF2B5EF4-FFF2-40B4-BE49-F238E27FC236}">
                <a16:creationId xmlns:a16="http://schemas.microsoft.com/office/drawing/2014/main" id="{C399C3AD-3A79-4CAB-8984-EE85DD84E0A2}"/>
              </a:ext>
            </a:extLst>
          </p:cNvPr>
          <p:cNvSpPr>
            <a:spLocks noGrp="1"/>
          </p:cNvSpPr>
          <p:nvPr>
            <p:ph type="body" sz="quarter" idx="35" hasCustomPrompt="1"/>
          </p:nvPr>
        </p:nvSpPr>
        <p:spPr>
          <a:xfrm>
            <a:off x="7267222" y="2354585"/>
            <a:ext cx="3792203" cy="238125"/>
          </a:xfrm>
        </p:spPr>
        <p:txBody>
          <a:bodyPr>
            <a:noAutofit/>
          </a:bodyPr>
          <a:lstStyle>
            <a:lvl1pPr marL="0" indent="0">
              <a:buNone/>
              <a:defRPr sz="1200"/>
            </a:lvl1pPr>
            <a:lvl2pPr marL="228594" indent="0">
              <a:buNone/>
              <a:defRPr/>
            </a:lvl2pPr>
            <a:lvl3pPr marL="457189" indent="0">
              <a:buNone/>
              <a:defRPr/>
            </a:lvl3pPr>
            <a:lvl4pPr marL="685783" indent="0">
              <a:buNone/>
              <a:defRPr/>
            </a:lvl4pPr>
            <a:lvl5pPr marL="914378" indent="0">
              <a:buNone/>
              <a:defRPr/>
            </a:lvl5pPr>
          </a:lstStyle>
          <a:p>
            <a:pPr lvl="0"/>
            <a:r>
              <a:rPr lang="en-US"/>
              <a:t>ML-XXXX-ALL-XXXX</a:t>
            </a:r>
          </a:p>
        </p:txBody>
      </p:sp>
      <p:sp>
        <p:nvSpPr>
          <p:cNvPr id="57" name="TextBox 56">
            <a:extLst>
              <a:ext uri="{FF2B5EF4-FFF2-40B4-BE49-F238E27FC236}">
                <a16:creationId xmlns:a16="http://schemas.microsoft.com/office/drawing/2014/main" id="{71FDDFED-CF51-4158-8A3B-DD9E176FC125}"/>
              </a:ext>
            </a:extLst>
          </p:cNvPr>
          <p:cNvSpPr txBox="1"/>
          <p:nvPr userDrawn="1"/>
        </p:nvSpPr>
        <p:spPr>
          <a:xfrm>
            <a:off x="1127569" y="3060427"/>
            <a:ext cx="3976084"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Technical Review/Fact Check by Medical Information</a:t>
            </a:r>
          </a:p>
        </p:txBody>
      </p:sp>
      <p:sp>
        <p:nvSpPr>
          <p:cNvPr id="62" name="TextBox 61">
            <a:extLst>
              <a:ext uri="{FF2B5EF4-FFF2-40B4-BE49-F238E27FC236}">
                <a16:creationId xmlns:a16="http://schemas.microsoft.com/office/drawing/2014/main" id="{65509915-7361-4754-AA26-9EB5B15ABE0F}"/>
              </a:ext>
            </a:extLst>
          </p:cNvPr>
          <p:cNvSpPr txBox="1"/>
          <p:nvPr userDrawn="1"/>
        </p:nvSpPr>
        <p:spPr>
          <a:xfrm>
            <a:off x="1127568" y="4112135"/>
            <a:ext cx="9946009" cy="717459"/>
          </a:xfrm>
          <a:prstGeom prst="rect">
            <a:avLst/>
          </a:prstGeom>
          <a:solidFill>
            <a:schemeClr val="accent1"/>
          </a:solidFill>
          <a:ln>
            <a:noFill/>
          </a:ln>
        </p:spPr>
        <p:txBody>
          <a:bodyPr wrap="none" rtlCol="0" anchor="ctr">
            <a:noAutofit/>
          </a:bodyPr>
          <a:lstStyle/>
          <a:p>
            <a:pPr marL="0" indent="0" algn="ctr">
              <a:buClr>
                <a:schemeClr val="accent1"/>
              </a:buClr>
              <a:buFont typeface="Arial" panose="020B0604020202020204" pitchFamily="34" charset="0"/>
              <a:buNone/>
            </a:pPr>
            <a:r>
              <a:rPr lang="en-US" sz="1200" b="1">
                <a:solidFill>
                  <a:schemeClr val="bg1"/>
                </a:solidFill>
              </a:rPr>
              <a:t>This material is globally approved for use by AstraZeneca Medical Personnel only. The local market is responsible for interpreting, </a:t>
            </a:r>
            <a:br>
              <a:rPr lang="en-US" sz="1200" b="1">
                <a:solidFill>
                  <a:schemeClr val="bg1"/>
                </a:solidFill>
              </a:rPr>
            </a:br>
            <a:r>
              <a:rPr lang="en-US" sz="1200" b="1">
                <a:solidFill>
                  <a:schemeClr val="bg1"/>
                </a:solidFill>
              </a:rPr>
              <a:t>reviewing, and approving the content according to their local label, rules, and regulations.</a:t>
            </a:r>
          </a:p>
          <a:p>
            <a:pPr marL="0" indent="0" algn="ctr">
              <a:buClr>
                <a:schemeClr val="accent1"/>
              </a:buClr>
              <a:buFont typeface="Arial" panose="020B0604020202020204" pitchFamily="34" charset="0"/>
              <a:buNone/>
            </a:pPr>
            <a:r>
              <a:rPr lang="en-US" sz="1200" b="1">
                <a:solidFill>
                  <a:schemeClr val="bg1"/>
                </a:solidFill>
              </a:rPr>
              <a:t>AstraZeneca does not, under any circumstances, promote its products for off-label or unapproved uses. </a:t>
            </a:r>
          </a:p>
        </p:txBody>
      </p:sp>
    </p:spTree>
    <p:extLst>
      <p:ext uri="{BB962C8B-B14F-4D97-AF65-F5344CB8AC3E}">
        <p14:creationId xmlns:p14="http://schemas.microsoft.com/office/powerpoint/2010/main" val="2756046962"/>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Do Not Use-&gt;">
    <p:bg>
      <p:bgPr>
        <a:solidFill>
          <a:schemeClr val="tx1"/>
        </a:solidFill>
        <a:effectLst/>
      </p:bgPr>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0956BE7-CD1E-4053-9515-31D954D7F822}"/>
              </a:ext>
            </a:extLst>
          </p:cNvPr>
          <p:cNvSpPr>
            <a:spLocks noGrp="1"/>
          </p:cNvSpPr>
          <p:nvPr>
            <p:ph type="dt" sz="half" idx="10"/>
          </p:nvPr>
        </p:nvSpPr>
        <p:spPr/>
        <p:txBody>
          <a:bodyPr/>
          <a:lstStyle/>
          <a:p>
            <a:fld id="{ACBF49EB-615B-4028-9EAC-DDFC3FAFD590}" type="datetime1">
              <a:rPr lang="en-US" smtClean="0"/>
              <a:t>7/19/2023</a:t>
            </a:fld>
            <a:endParaRPr lang="en-US"/>
          </a:p>
        </p:txBody>
      </p:sp>
      <p:sp>
        <p:nvSpPr>
          <p:cNvPr id="4" name="Footer Placeholder 3">
            <a:extLst>
              <a:ext uri="{FF2B5EF4-FFF2-40B4-BE49-F238E27FC236}">
                <a16:creationId xmlns:a16="http://schemas.microsoft.com/office/drawing/2014/main" id="{0C667D6A-BD1D-455C-A68F-2B5E1FF8E70F}"/>
              </a:ext>
            </a:extLst>
          </p:cNvPr>
          <p:cNvSpPr>
            <a:spLocks noGrp="1"/>
          </p:cNvSpPr>
          <p:nvPr>
            <p:ph type="ftr" sz="quarter" idx="11"/>
          </p:nvPr>
        </p:nvSpPr>
        <p:spPr/>
        <p:txBody>
          <a:bodyPr/>
          <a:lstStyle/>
          <a:p>
            <a:endParaRPr lang="en-US"/>
          </a:p>
        </p:txBody>
      </p:sp>
      <p:sp>
        <p:nvSpPr>
          <p:cNvPr id="6" name="TextBox 5">
            <a:extLst>
              <a:ext uri="{FF2B5EF4-FFF2-40B4-BE49-F238E27FC236}">
                <a16:creationId xmlns:a16="http://schemas.microsoft.com/office/drawing/2014/main" id="{E6BF02FB-EFBA-4E7D-9306-E2A3E6AEDB9F}"/>
              </a:ext>
            </a:extLst>
          </p:cNvPr>
          <p:cNvSpPr txBox="1"/>
          <p:nvPr userDrawn="1"/>
        </p:nvSpPr>
        <p:spPr>
          <a:xfrm>
            <a:off x="1842207" y="1928917"/>
            <a:ext cx="2892137" cy="1323439"/>
          </a:xfrm>
          <a:prstGeom prst="rect">
            <a:avLst/>
          </a:prstGeom>
          <a:noFill/>
        </p:spPr>
        <p:txBody>
          <a:bodyPr wrap="none" rtlCol="0">
            <a:spAutoFit/>
          </a:bodyPr>
          <a:lstStyle/>
          <a:p>
            <a:pPr marL="0" indent="0" algn="ctr">
              <a:buClr>
                <a:schemeClr val="accent1"/>
              </a:buClr>
              <a:buFont typeface="Arial" panose="020B0604020202020204" pitchFamily="34" charset="0"/>
              <a:buNone/>
            </a:pPr>
            <a:r>
              <a:rPr lang="en-US" sz="4000" b="1">
                <a:solidFill>
                  <a:schemeClr val="bg1"/>
                </a:solidFill>
              </a:rPr>
              <a:t>Use These </a:t>
            </a:r>
            <a:br>
              <a:rPr lang="en-US" sz="4000" b="1">
                <a:solidFill>
                  <a:schemeClr val="bg1"/>
                </a:solidFill>
              </a:rPr>
            </a:br>
            <a:r>
              <a:rPr lang="en-US" sz="4000" b="1">
                <a:solidFill>
                  <a:schemeClr val="bg1"/>
                </a:solidFill>
              </a:rPr>
              <a:t>Layouts</a:t>
            </a:r>
          </a:p>
        </p:txBody>
      </p:sp>
      <p:sp>
        <p:nvSpPr>
          <p:cNvPr id="7" name="TextBox 6">
            <a:extLst>
              <a:ext uri="{FF2B5EF4-FFF2-40B4-BE49-F238E27FC236}">
                <a16:creationId xmlns:a16="http://schemas.microsoft.com/office/drawing/2014/main" id="{83043284-78F9-4E81-A97D-42F957CD6C75}"/>
              </a:ext>
            </a:extLst>
          </p:cNvPr>
          <p:cNvSpPr txBox="1"/>
          <p:nvPr userDrawn="1"/>
        </p:nvSpPr>
        <p:spPr>
          <a:xfrm>
            <a:off x="7640333" y="1313363"/>
            <a:ext cx="2892137" cy="1938992"/>
          </a:xfrm>
          <a:prstGeom prst="rect">
            <a:avLst/>
          </a:prstGeom>
          <a:noFill/>
        </p:spPr>
        <p:txBody>
          <a:bodyPr wrap="none" rtlCol="0">
            <a:spAutoFit/>
          </a:bodyPr>
          <a:lstStyle/>
          <a:p>
            <a:pPr marL="0" indent="0" algn="ctr">
              <a:buClr>
                <a:schemeClr val="accent1"/>
              </a:buClr>
              <a:buFont typeface="Arial" panose="020B0604020202020204" pitchFamily="34" charset="0"/>
              <a:buNone/>
            </a:pPr>
            <a:r>
              <a:rPr lang="en-US" sz="4000" b="1">
                <a:solidFill>
                  <a:schemeClr val="bg1"/>
                </a:solidFill>
              </a:rPr>
              <a:t>DO NOT</a:t>
            </a:r>
          </a:p>
          <a:p>
            <a:pPr marL="0" indent="0" algn="ctr">
              <a:buClr>
                <a:schemeClr val="accent1"/>
              </a:buClr>
              <a:buFont typeface="Arial" panose="020B0604020202020204" pitchFamily="34" charset="0"/>
              <a:buNone/>
            </a:pPr>
            <a:r>
              <a:rPr lang="en-US" sz="4000" b="1">
                <a:solidFill>
                  <a:schemeClr val="bg1"/>
                </a:solidFill>
              </a:rPr>
              <a:t>Use These </a:t>
            </a:r>
            <a:br>
              <a:rPr lang="en-US" sz="4000" b="1">
                <a:solidFill>
                  <a:schemeClr val="bg1"/>
                </a:solidFill>
              </a:rPr>
            </a:br>
            <a:r>
              <a:rPr lang="en-US" sz="4000" b="1">
                <a:solidFill>
                  <a:schemeClr val="bg1"/>
                </a:solidFill>
              </a:rPr>
              <a:t>Layouts</a:t>
            </a:r>
          </a:p>
        </p:txBody>
      </p:sp>
      <p:sp>
        <p:nvSpPr>
          <p:cNvPr id="8" name="Arrow: Right 7">
            <a:extLst>
              <a:ext uri="{FF2B5EF4-FFF2-40B4-BE49-F238E27FC236}">
                <a16:creationId xmlns:a16="http://schemas.microsoft.com/office/drawing/2014/main" id="{7A78AFAA-7418-4F48-AE4E-B278A265CE75}"/>
              </a:ext>
            </a:extLst>
          </p:cNvPr>
          <p:cNvSpPr/>
          <p:nvPr userDrawn="1"/>
        </p:nvSpPr>
        <p:spPr>
          <a:xfrm>
            <a:off x="6961910" y="3464646"/>
            <a:ext cx="4301836" cy="2182091"/>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Arrow: Right 8">
            <a:extLst>
              <a:ext uri="{FF2B5EF4-FFF2-40B4-BE49-F238E27FC236}">
                <a16:creationId xmlns:a16="http://schemas.microsoft.com/office/drawing/2014/main" id="{304CDD4A-5E0D-4DF4-B3F7-19367E77F2F4}"/>
              </a:ext>
            </a:extLst>
          </p:cNvPr>
          <p:cNvSpPr/>
          <p:nvPr userDrawn="1"/>
        </p:nvSpPr>
        <p:spPr>
          <a:xfrm flipH="1">
            <a:off x="987139" y="3464646"/>
            <a:ext cx="4301836" cy="2182091"/>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46748857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D3AFBAC-EE18-499D-9E74-740E1FCDF4AB}" type="datetime1">
              <a:rPr lang="en-US" smtClean="0"/>
              <a:t>7/19/2023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432E5-F8E0-41AE-9A6B-AD730338B005}" type="slidenum">
              <a:rPr lang="en-US" smtClean="0"/>
              <a:pPr/>
              <a:t>‹#›</a:t>
            </a:fld>
            <a:endParaRPr lang="en-US"/>
          </a:p>
        </p:txBody>
      </p:sp>
      <p:sp>
        <p:nvSpPr>
          <p:cNvPr id="7" name="Text Placeholder 6"/>
          <p:cNvSpPr>
            <a:spLocks noGrp="1"/>
          </p:cNvSpPr>
          <p:nvPr>
            <p:ph type="body" sz="quarter" idx="13" hasCustomPrompt="1"/>
          </p:nvPr>
        </p:nvSpPr>
        <p:spPr>
          <a:xfrm>
            <a:off x="457200" y="5852160"/>
            <a:ext cx="10058400" cy="1005840"/>
          </a:xfrm>
        </p:spPr>
        <p:txBody>
          <a:bodyPr anchor="b">
            <a:noAutofit/>
          </a:bodyPr>
          <a:lstStyle>
            <a:lvl1pPr marL="0" indent="0">
              <a:spcBef>
                <a:spcPts val="300"/>
              </a:spcBef>
              <a:buNone/>
              <a:defRPr sz="1000"/>
            </a:lvl1pPr>
            <a:lvl2pPr marL="228594" indent="0">
              <a:spcBef>
                <a:spcPts val="300"/>
              </a:spcBef>
              <a:buNone/>
              <a:defRPr sz="1000"/>
            </a:lvl2pPr>
            <a:lvl3pPr marL="457189" indent="0">
              <a:spcBef>
                <a:spcPts val="300"/>
              </a:spcBef>
              <a:buNone/>
              <a:defRPr sz="1000"/>
            </a:lvl3pPr>
            <a:lvl4pPr marL="685783" indent="0">
              <a:spcBef>
                <a:spcPts val="300"/>
              </a:spcBef>
              <a:buNone/>
              <a:defRPr sz="1000"/>
            </a:lvl4pPr>
            <a:lvl5pPr marL="914378" indent="0">
              <a:spcBef>
                <a:spcPts val="300"/>
              </a:spcBef>
              <a:buNone/>
              <a:defRPr sz="1000"/>
            </a:lvl5pPr>
          </a:lstStyle>
          <a:p>
            <a:pPr lvl="0"/>
            <a:r>
              <a:rPr lang="en-US"/>
              <a:t>Reference(s)</a:t>
            </a:r>
          </a:p>
        </p:txBody>
      </p:sp>
    </p:spTree>
    <p:extLst>
      <p:ext uri="{BB962C8B-B14F-4D97-AF65-F5344CB8AC3E}">
        <p14:creationId xmlns:p14="http://schemas.microsoft.com/office/powerpoint/2010/main" val="2377731815"/>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67F6D7-E554-4FE2-9E7B-B6046D737315}" type="datetime1">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432E5-F8E0-41AE-9A6B-AD730338B005}" type="slidenum">
              <a:rPr lang="en-US" smtClean="0"/>
              <a:pPr/>
              <a:t>‹#›</a:t>
            </a:fld>
            <a:endParaRPr lang="en-US"/>
          </a:p>
        </p:txBody>
      </p:sp>
      <p:sp>
        <p:nvSpPr>
          <p:cNvPr id="8" name="Text Placeholder 7"/>
          <p:cNvSpPr>
            <a:spLocks noGrp="1"/>
          </p:cNvSpPr>
          <p:nvPr>
            <p:ph type="body" sz="quarter" idx="13" hasCustomPrompt="1"/>
          </p:nvPr>
        </p:nvSpPr>
        <p:spPr>
          <a:xfrm>
            <a:off x="457200" y="5852160"/>
            <a:ext cx="10058400" cy="1005840"/>
          </a:xfrm>
        </p:spPr>
        <p:txBody>
          <a:bodyPr anchor="b">
            <a:normAutofit/>
          </a:bodyPr>
          <a:lstStyle>
            <a:lvl1pPr marL="0" indent="0">
              <a:spcBef>
                <a:spcPts val="300"/>
              </a:spcBef>
              <a:buNone/>
              <a:defRPr sz="1000">
                <a:solidFill>
                  <a:schemeClr val="tx1"/>
                </a:solidFill>
              </a:defRPr>
            </a:lvl1pPr>
            <a:lvl2pPr marL="228594" indent="0">
              <a:buNone/>
              <a:defRPr>
                <a:solidFill>
                  <a:schemeClr val="tx1"/>
                </a:solidFill>
              </a:defRPr>
            </a:lvl2pPr>
            <a:lvl3pPr marL="457189" indent="0">
              <a:buNone/>
              <a:defRPr>
                <a:solidFill>
                  <a:schemeClr val="tx1"/>
                </a:solidFill>
              </a:defRPr>
            </a:lvl3pPr>
            <a:lvl4pPr marL="685783" indent="0">
              <a:buNone/>
              <a:defRPr>
                <a:solidFill>
                  <a:schemeClr val="tx1"/>
                </a:solidFill>
              </a:defRPr>
            </a:lvl4pPr>
            <a:lvl5pPr marL="914378" indent="0">
              <a:buNone/>
              <a:defRPr>
                <a:solidFill>
                  <a:schemeClr val="tx1"/>
                </a:solidFill>
              </a:defRPr>
            </a:lvl5pPr>
          </a:lstStyle>
          <a:p>
            <a:pPr lvl="0"/>
            <a:r>
              <a:rPr lang="en-US"/>
              <a:t>Reference(s)</a:t>
            </a:r>
          </a:p>
        </p:txBody>
      </p:sp>
    </p:spTree>
    <p:extLst>
      <p:ext uri="{BB962C8B-B14F-4D97-AF65-F5344CB8AC3E}">
        <p14:creationId xmlns:p14="http://schemas.microsoft.com/office/powerpoint/2010/main" val="4116991321"/>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5EC3C5A-BEED-43BB-8FA1-CE76F5A7F30A}" type="datetime1">
              <a:rPr lang="en-US" smtClean="0"/>
              <a:t>7/19/2023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432E5-F8E0-41AE-9A6B-AD730338B005}" type="slidenum">
              <a:rPr lang="en-US" smtClean="0"/>
              <a:pPr/>
              <a:t>‹#›</a:t>
            </a:fld>
            <a:endParaRPr lang="en-US"/>
          </a:p>
        </p:txBody>
      </p:sp>
      <p:sp>
        <p:nvSpPr>
          <p:cNvPr id="7" name="Text Placeholder 6"/>
          <p:cNvSpPr>
            <a:spLocks noGrp="1"/>
          </p:cNvSpPr>
          <p:nvPr>
            <p:ph type="body" sz="quarter" idx="13" hasCustomPrompt="1"/>
          </p:nvPr>
        </p:nvSpPr>
        <p:spPr>
          <a:xfrm>
            <a:off x="457200" y="5852160"/>
            <a:ext cx="10058400" cy="1005840"/>
          </a:xfrm>
        </p:spPr>
        <p:txBody>
          <a:bodyPr anchor="b">
            <a:noAutofit/>
          </a:bodyPr>
          <a:lstStyle>
            <a:lvl1pPr marL="0" indent="0">
              <a:spcBef>
                <a:spcPts val="300"/>
              </a:spcBef>
              <a:buNone/>
              <a:defRPr sz="1000"/>
            </a:lvl1pPr>
            <a:lvl2pPr marL="228594" indent="0">
              <a:spcBef>
                <a:spcPts val="300"/>
              </a:spcBef>
              <a:buNone/>
              <a:defRPr sz="1000"/>
            </a:lvl2pPr>
            <a:lvl3pPr marL="457189" indent="0">
              <a:spcBef>
                <a:spcPts val="300"/>
              </a:spcBef>
              <a:buNone/>
              <a:defRPr sz="1000"/>
            </a:lvl3pPr>
            <a:lvl4pPr marL="685783" indent="0">
              <a:spcBef>
                <a:spcPts val="300"/>
              </a:spcBef>
              <a:buNone/>
              <a:defRPr sz="1000"/>
            </a:lvl4pPr>
            <a:lvl5pPr marL="914378" indent="0">
              <a:spcBef>
                <a:spcPts val="300"/>
              </a:spcBef>
              <a:buNone/>
              <a:defRPr sz="1000"/>
            </a:lvl5pPr>
          </a:lstStyle>
          <a:p>
            <a:pPr lvl="0"/>
            <a:r>
              <a:rPr lang="en-US"/>
              <a:t>Reference(s)</a:t>
            </a:r>
          </a:p>
        </p:txBody>
      </p:sp>
    </p:spTree>
    <p:extLst>
      <p:ext uri="{BB962C8B-B14F-4D97-AF65-F5344CB8AC3E}">
        <p14:creationId xmlns:p14="http://schemas.microsoft.com/office/powerpoint/2010/main" val="1575397172"/>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1A3A9E4-E775-4D11-BE97-B8F8D958F7C0}"/>
              </a:ext>
            </a:extLst>
          </p:cNvPr>
          <p:cNvSpPr/>
          <p:nvPr userDrawn="1"/>
        </p:nvSpPr>
        <p:spPr>
          <a:xfrm>
            <a:off x="145126" y="1028700"/>
            <a:ext cx="12046875" cy="246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userDrawn="1"/>
        </p:nvSpPr>
        <p:spPr>
          <a:xfrm>
            <a:off x="10027466" y="6531200"/>
            <a:ext cx="2069284" cy="2574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a:extLst>
              <a:ext uri="{FF2B5EF4-FFF2-40B4-BE49-F238E27FC236}">
                <a16:creationId xmlns:a16="http://schemas.microsoft.com/office/drawing/2014/main" id="{656B92B0-BBA8-4DE5-96E7-33C39886776B}"/>
              </a:ext>
            </a:extLst>
          </p:cNvPr>
          <p:cNvSpPr/>
          <p:nvPr userDrawn="1"/>
        </p:nvSpPr>
        <p:spPr>
          <a:xfrm>
            <a:off x="192001" y="3566964"/>
            <a:ext cx="11795760" cy="31481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4" name="Date Placeholder 3"/>
          <p:cNvSpPr>
            <a:spLocks noGrp="1"/>
          </p:cNvSpPr>
          <p:nvPr>
            <p:ph type="dt" sz="half" idx="10"/>
          </p:nvPr>
        </p:nvSpPr>
        <p:spPr/>
        <p:txBody>
          <a:bodyPr/>
          <a:lstStyle/>
          <a:p>
            <a:fld id="{B03A1B4C-6528-40E9-9E5F-7BECD51AB49B}" type="datetime1">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9" name="TextBox 8"/>
          <p:cNvSpPr txBox="1"/>
          <p:nvPr userDrawn="1"/>
        </p:nvSpPr>
        <p:spPr>
          <a:xfrm>
            <a:off x="10122716" y="6458243"/>
            <a:ext cx="1878784" cy="246221"/>
          </a:xfrm>
          <a:prstGeom prst="rect">
            <a:avLst/>
          </a:prstGeom>
          <a:noFill/>
        </p:spPr>
        <p:txBody>
          <a:bodyPr wrap="square" rtlCol="0">
            <a:spAutoFit/>
          </a:bodyPr>
          <a:lstStyle/>
          <a:p>
            <a:pPr algn="r"/>
            <a:r>
              <a:rPr lang="en-US" sz="1000">
                <a:solidFill>
                  <a:srgbClr val="FFFFFF"/>
                </a:solidFill>
                <a:cs typeface="Arial" pitchFamily="34" charset="0"/>
              </a:rPr>
              <a:t>© AstraZeneca </a:t>
            </a:r>
            <a:fld id="{39F5C83C-1E44-4047-9084-36AFF1D4CA96}" type="datetimeyyyy">
              <a:rPr lang="en-US" sz="1000" smtClean="0">
                <a:solidFill>
                  <a:srgbClr val="FFFFFF"/>
                </a:solidFill>
                <a:cs typeface="Arial" pitchFamily="34" charset="0"/>
              </a:rPr>
              <a:t>2023</a:t>
            </a:fld>
            <a:endParaRPr lang="en-US" sz="1000">
              <a:solidFill>
                <a:srgbClr val="FFFFFF"/>
              </a:solidFill>
              <a:cs typeface="Arial" pitchFamily="34" charset="0"/>
            </a:endParaRPr>
          </a:p>
        </p:txBody>
      </p:sp>
      <p:sp>
        <p:nvSpPr>
          <p:cNvPr id="3" name="Subtitle 2"/>
          <p:cNvSpPr>
            <a:spLocks noGrp="1"/>
          </p:cNvSpPr>
          <p:nvPr>
            <p:ph type="subTitle" idx="1"/>
          </p:nvPr>
        </p:nvSpPr>
        <p:spPr>
          <a:xfrm>
            <a:off x="457201" y="3902256"/>
            <a:ext cx="11277602" cy="1655762"/>
          </a:xfrm>
        </p:spPr>
        <p:txBody>
          <a:bodyPr>
            <a:normAutofit/>
          </a:bodyPr>
          <a:lstStyle>
            <a:lvl1pPr marL="0" indent="0" algn="l">
              <a:buNone/>
              <a:defRPr sz="2800">
                <a:solidFill>
                  <a:schemeClr val="bg1"/>
                </a:solidFill>
              </a:defRPr>
            </a:lvl1pPr>
            <a:lvl2pPr marL="457189" indent="0" algn="ctr">
              <a:buNone/>
              <a:defRPr sz="2000"/>
            </a:lvl2pPr>
            <a:lvl3pPr marL="914378" indent="0" algn="ctr">
              <a:buNone/>
              <a:defRPr sz="1800"/>
            </a:lvl3pPr>
            <a:lvl4pPr marL="1371566" indent="0" algn="ctr">
              <a:buNone/>
              <a:defRPr sz="1600"/>
            </a:lvl4pPr>
            <a:lvl5pPr marL="1828754" indent="0" algn="ctr">
              <a:buNone/>
              <a:defRPr sz="1600"/>
            </a:lvl5pPr>
            <a:lvl6pPr marL="2285943" indent="0" algn="ctr">
              <a:buNone/>
              <a:defRPr sz="1600"/>
            </a:lvl6pPr>
            <a:lvl7pPr marL="2743132"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13" name="Text Placeholder 12"/>
          <p:cNvSpPr>
            <a:spLocks noGrp="1"/>
          </p:cNvSpPr>
          <p:nvPr>
            <p:ph type="body" sz="quarter" idx="12" hasCustomPrompt="1"/>
          </p:nvPr>
        </p:nvSpPr>
        <p:spPr>
          <a:xfrm>
            <a:off x="457200" y="5842016"/>
            <a:ext cx="10021888" cy="885825"/>
          </a:xfrm>
        </p:spPr>
        <p:txBody>
          <a:bodyPr anchor="b">
            <a:normAutofit/>
          </a:bodyPr>
          <a:lstStyle>
            <a:lvl1pPr marL="0" indent="0">
              <a:spcBef>
                <a:spcPts val="300"/>
              </a:spcBef>
              <a:buNone/>
              <a:defRPr sz="1000">
                <a:solidFill>
                  <a:schemeClr val="bg1"/>
                </a:solidFill>
              </a:defRPr>
            </a:lvl1pPr>
            <a:lvl2pPr marL="228594" indent="0">
              <a:buNone/>
              <a:defRPr>
                <a:solidFill>
                  <a:schemeClr val="bg1"/>
                </a:solidFill>
              </a:defRPr>
            </a:lvl2pPr>
            <a:lvl3pPr marL="457189" indent="0">
              <a:buNone/>
              <a:defRPr>
                <a:solidFill>
                  <a:schemeClr val="bg1"/>
                </a:solidFill>
              </a:defRPr>
            </a:lvl3pPr>
            <a:lvl4pPr marL="685783" indent="0">
              <a:buNone/>
              <a:defRPr>
                <a:solidFill>
                  <a:schemeClr val="bg1"/>
                </a:solidFill>
              </a:defRPr>
            </a:lvl4pPr>
            <a:lvl5pPr marL="914378" indent="0">
              <a:buNone/>
              <a:defRPr>
                <a:solidFill>
                  <a:schemeClr val="bg1"/>
                </a:solidFill>
              </a:defRPr>
            </a:lvl5pPr>
          </a:lstStyle>
          <a:p>
            <a:pPr lvl="0"/>
            <a:r>
              <a:rPr lang="en-US"/>
              <a:t>Reference(s)</a:t>
            </a:r>
          </a:p>
        </p:txBody>
      </p:sp>
      <p:sp>
        <p:nvSpPr>
          <p:cNvPr id="2" name="Title 1"/>
          <p:cNvSpPr>
            <a:spLocks noGrp="1"/>
          </p:cNvSpPr>
          <p:nvPr>
            <p:ph type="ctrTitle"/>
          </p:nvPr>
        </p:nvSpPr>
        <p:spPr>
          <a:xfrm>
            <a:off x="457200" y="1299370"/>
            <a:ext cx="11277600" cy="2129630"/>
          </a:xfrm>
        </p:spPr>
        <p:txBody>
          <a:bodyPr anchor="t" anchorCtr="0">
            <a:normAutofit/>
          </a:bodyPr>
          <a:lstStyle>
            <a:lvl1pPr algn="l">
              <a:defRPr sz="4400">
                <a:solidFill>
                  <a:schemeClr val="tx2"/>
                </a:solidFill>
              </a:defRPr>
            </a:lvl1pPr>
          </a:lstStyle>
          <a:p>
            <a:r>
              <a:rPr lang="en-US"/>
              <a:t>Click to edit Master title style</a:t>
            </a:r>
          </a:p>
        </p:txBody>
      </p:sp>
      <p:pic>
        <p:nvPicPr>
          <p:cNvPr id="17" name="Picture 16">
            <a:hlinkClick r:id="rId2" action="ppaction://hlinksldjump"/>
            <a:extLst>
              <a:ext uri="{FF2B5EF4-FFF2-40B4-BE49-F238E27FC236}">
                <a16:creationId xmlns:a16="http://schemas.microsoft.com/office/drawing/2014/main" id="{3AEB23FE-B10E-4254-8671-7831D589744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230621" y="5729425"/>
            <a:ext cx="567956" cy="653802"/>
          </a:xfrm>
          <a:prstGeom prst="rect">
            <a:avLst/>
          </a:prstGeom>
        </p:spPr>
      </p:pic>
      <p:sp>
        <p:nvSpPr>
          <p:cNvPr id="18" name="Rectangle 17">
            <a:extLst>
              <a:ext uri="{FF2B5EF4-FFF2-40B4-BE49-F238E27FC236}">
                <a16:creationId xmlns:a16="http://schemas.microsoft.com/office/drawing/2014/main" id="{65FD11EC-1541-4B25-81BF-16EE90C3A467}"/>
              </a:ext>
            </a:extLst>
          </p:cNvPr>
          <p:cNvSpPr/>
          <p:nvPr userDrawn="1"/>
        </p:nvSpPr>
        <p:spPr>
          <a:xfrm>
            <a:off x="192001" y="3566964"/>
            <a:ext cx="11795760" cy="10636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2706849617"/>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10027466" y="6531200"/>
            <a:ext cx="2069284" cy="2574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userDrawn="1"/>
        </p:nvSpPr>
        <p:spPr>
          <a:xfrm>
            <a:off x="193500" y="156117"/>
            <a:ext cx="11808000" cy="6559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TextBox 7"/>
          <p:cNvSpPr txBox="1"/>
          <p:nvPr userDrawn="1"/>
        </p:nvSpPr>
        <p:spPr>
          <a:xfrm>
            <a:off x="10122716" y="6453514"/>
            <a:ext cx="1878784" cy="246221"/>
          </a:xfrm>
          <a:prstGeom prst="rect">
            <a:avLst/>
          </a:prstGeom>
          <a:noFill/>
        </p:spPr>
        <p:txBody>
          <a:bodyPr wrap="square" rtlCol="0">
            <a:spAutoFit/>
          </a:bodyPr>
          <a:lstStyle/>
          <a:p>
            <a:pPr algn="r"/>
            <a:r>
              <a:rPr lang="en-US" sz="1000">
                <a:solidFill>
                  <a:srgbClr val="FFFFFF"/>
                </a:solidFill>
                <a:cs typeface="Arial" pitchFamily="34" charset="0"/>
              </a:rPr>
              <a:t>© AstraZeneca </a:t>
            </a:r>
            <a:fld id="{E445F51E-6EF7-4382-9185-F5C0694DB7D1}" type="datetimeyyyy">
              <a:rPr lang="en-US" sz="1000" smtClean="0">
                <a:solidFill>
                  <a:srgbClr val="FFFFFF"/>
                </a:solidFill>
                <a:cs typeface="Arial" pitchFamily="34" charset="0"/>
              </a:rPr>
              <a:t>2023</a:t>
            </a:fld>
            <a:endParaRPr lang="en-US" sz="1000">
              <a:solidFill>
                <a:srgbClr val="FFFFFF"/>
              </a:solidFill>
              <a:cs typeface="Arial" pitchFamily="34" charset="0"/>
            </a:endParaRPr>
          </a:p>
        </p:txBody>
      </p:sp>
      <p:sp>
        <p:nvSpPr>
          <p:cNvPr id="2" name="Title 1"/>
          <p:cNvSpPr>
            <a:spLocks noGrp="1"/>
          </p:cNvSpPr>
          <p:nvPr>
            <p:ph type="title"/>
          </p:nvPr>
        </p:nvSpPr>
        <p:spPr>
          <a:xfrm>
            <a:off x="476251" y="1295176"/>
            <a:ext cx="11258549" cy="914400"/>
          </a:xfrm>
        </p:spPr>
        <p:txBody>
          <a:bodyPr anchor="b">
            <a:normAutofit/>
          </a:bodyPr>
          <a:lstStyle>
            <a:lvl1pPr>
              <a:defRPr sz="360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476251" y="3435620"/>
            <a:ext cx="11258549" cy="1554480"/>
          </a:xfrm>
        </p:spPr>
        <p:txBody>
          <a:bodyPr>
            <a:noAutofit/>
          </a:bodyPr>
          <a:lstStyle>
            <a:lvl1pPr marL="0" indent="0">
              <a:buNone/>
              <a:defRPr sz="2400">
                <a:solidFill>
                  <a:schemeClr val="bg1"/>
                </a:solidFill>
              </a:defRPr>
            </a:lvl1pPr>
            <a:lvl2pPr marL="457189" indent="0">
              <a:buNone/>
              <a:defRPr sz="2000">
                <a:solidFill>
                  <a:schemeClr val="tx1">
                    <a:tint val="75000"/>
                  </a:schemeClr>
                </a:solidFill>
              </a:defRPr>
            </a:lvl2pPr>
            <a:lvl3pPr marL="914378"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2"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372A7B-07AD-4D8C-A96F-9505335AC65A}" type="datetime1">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11" name="Text Placeholder 10"/>
          <p:cNvSpPr>
            <a:spLocks noGrp="1"/>
          </p:cNvSpPr>
          <p:nvPr>
            <p:ph type="body" sz="quarter" idx="12" hasCustomPrompt="1"/>
          </p:nvPr>
        </p:nvSpPr>
        <p:spPr>
          <a:xfrm>
            <a:off x="457200" y="5829301"/>
            <a:ext cx="10058400" cy="885825"/>
          </a:xfrm>
        </p:spPr>
        <p:txBody>
          <a:bodyPr anchor="b" anchorCtr="0">
            <a:normAutofit/>
          </a:bodyPr>
          <a:lstStyle>
            <a:lvl1pPr marL="0" indent="0">
              <a:spcBef>
                <a:spcPts val="300"/>
              </a:spcBef>
              <a:buNone/>
              <a:defRPr sz="1000">
                <a:solidFill>
                  <a:schemeClr val="bg1"/>
                </a:solidFill>
              </a:defRPr>
            </a:lvl1pPr>
            <a:lvl2pPr marL="228594" indent="0">
              <a:buNone/>
              <a:defRPr>
                <a:solidFill>
                  <a:schemeClr val="bg1"/>
                </a:solidFill>
              </a:defRPr>
            </a:lvl2pPr>
            <a:lvl3pPr marL="457189" indent="0">
              <a:buNone/>
              <a:defRPr>
                <a:solidFill>
                  <a:schemeClr val="bg1"/>
                </a:solidFill>
              </a:defRPr>
            </a:lvl3pPr>
            <a:lvl4pPr marL="685783" indent="0">
              <a:buNone/>
              <a:defRPr>
                <a:solidFill>
                  <a:schemeClr val="bg1"/>
                </a:solidFill>
              </a:defRPr>
            </a:lvl4pPr>
            <a:lvl5pPr marL="914378" indent="0">
              <a:buNone/>
              <a:defRPr>
                <a:solidFill>
                  <a:schemeClr val="bg1"/>
                </a:solidFill>
              </a:defRPr>
            </a:lvl5pPr>
          </a:lstStyle>
          <a:p>
            <a:pPr lvl="0"/>
            <a:r>
              <a:rPr lang="en-US"/>
              <a:t>Reference(s)</a:t>
            </a:r>
          </a:p>
        </p:txBody>
      </p:sp>
    </p:spTree>
    <p:extLst>
      <p:ext uri="{BB962C8B-B14F-4D97-AF65-F5344CB8AC3E}">
        <p14:creationId xmlns:p14="http://schemas.microsoft.com/office/powerpoint/2010/main" val="4172281310"/>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Section Header Blue ">
    <p:spTree>
      <p:nvGrpSpPr>
        <p:cNvPr id="1" name=""/>
        <p:cNvGrpSpPr/>
        <p:nvPr/>
      </p:nvGrpSpPr>
      <p:grpSpPr>
        <a:xfrm>
          <a:off x="0" y="0"/>
          <a:ext cx="0" cy="0"/>
          <a:chOff x="0" y="0"/>
          <a:chExt cx="0" cy="0"/>
        </a:xfrm>
      </p:grpSpPr>
      <p:sp>
        <p:nvSpPr>
          <p:cNvPr id="9" name="Rectangle 8"/>
          <p:cNvSpPr/>
          <p:nvPr userDrawn="1"/>
        </p:nvSpPr>
        <p:spPr>
          <a:xfrm>
            <a:off x="10027466" y="6531200"/>
            <a:ext cx="2069284" cy="2574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userDrawn="1"/>
        </p:nvSpPr>
        <p:spPr>
          <a:xfrm>
            <a:off x="193500" y="156117"/>
            <a:ext cx="11808000" cy="6559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TextBox 7"/>
          <p:cNvSpPr txBox="1"/>
          <p:nvPr userDrawn="1"/>
        </p:nvSpPr>
        <p:spPr>
          <a:xfrm>
            <a:off x="10122716" y="6453514"/>
            <a:ext cx="1878784" cy="246221"/>
          </a:xfrm>
          <a:prstGeom prst="rect">
            <a:avLst/>
          </a:prstGeom>
          <a:noFill/>
        </p:spPr>
        <p:txBody>
          <a:bodyPr wrap="square" rtlCol="0">
            <a:spAutoFit/>
          </a:bodyPr>
          <a:lstStyle/>
          <a:p>
            <a:pPr algn="r"/>
            <a:r>
              <a:rPr lang="en-US" sz="1000">
                <a:solidFill>
                  <a:srgbClr val="FFFFFF"/>
                </a:solidFill>
                <a:cs typeface="Arial" pitchFamily="34" charset="0"/>
              </a:rPr>
              <a:t>© AstraZeneca </a:t>
            </a:r>
            <a:fld id="{A4958079-C8E6-44E1-A683-939A710283EE}" type="datetimeyyyy">
              <a:rPr lang="en-US" sz="1000" smtClean="0">
                <a:solidFill>
                  <a:srgbClr val="FFFFFF"/>
                </a:solidFill>
                <a:cs typeface="Arial" pitchFamily="34" charset="0"/>
              </a:rPr>
              <a:t>2023</a:t>
            </a:fld>
            <a:endParaRPr lang="en-US" sz="1000">
              <a:solidFill>
                <a:srgbClr val="FFFFFF"/>
              </a:solidFill>
              <a:cs typeface="Arial" pitchFamily="34" charset="0"/>
            </a:endParaRPr>
          </a:p>
        </p:txBody>
      </p:sp>
      <p:sp>
        <p:nvSpPr>
          <p:cNvPr id="2" name="Title 1"/>
          <p:cNvSpPr>
            <a:spLocks noGrp="1"/>
          </p:cNvSpPr>
          <p:nvPr>
            <p:ph type="title"/>
          </p:nvPr>
        </p:nvSpPr>
        <p:spPr>
          <a:xfrm>
            <a:off x="476251" y="1295176"/>
            <a:ext cx="11258549" cy="914400"/>
          </a:xfrm>
        </p:spPr>
        <p:txBody>
          <a:bodyPr anchor="b">
            <a:normAutofit/>
          </a:bodyPr>
          <a:lstStyle>
            <a:lvl1pPr>
              <a:defRPr sz="360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476251" y="3435620"/>
            <a:ext cx="11258549" cy="1554480"/>
          </a:xfrm>
        </p:spPr>
        <p:txBody>
          <a:bodyPr>
            <a:noAutofit/>
          </a:bodyPr>
          <a:lstStyle>
            <a:lvl1pPr marL="0" indent="0">
              <a:buNone/>
              <a:defRPr sz="2400">
                <a:solidFill>
                  <a:schemeClr val="bg1"/>
                </a:solidFill>
              </a:defRPr>
            </a:lvl1pPr>
            <a:lvl2pPr marL="457189" indent="0">
              <a:buNone/>
              <a:defRPr sz="2000">
                <a:solidFill>
                  <a:schemeClr val="tx1">
                    <a:tint val="75000"/>
                  </a:schemeClr>
                </a:solidFill>
              </a:defRPr>
            </a:lvl2pPr>
            <a:lvl3pPr marL="914378"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2"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22B411-8459-4007-8D86-BC029859D847}" type="datetime1">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11" name="Text Placeholder 10"/>
          <p:cNvSpPr>
            <a:spLocks noGrp="1"/>
          </p:cNvSpPr>
          <p:nvPr>
            <p:ph type="body" sz="quarter" idx="12" hasCustomPrompt="1"/>
          </p:nvPr>
        </p:nvSpPr>
        <p:spPr>
          <a:xfrm>
            <a:off x="457200" y="5829301"/>
            <a:ext cx="10058400" cy="885825"/>
          </a:xfrm>
        </p:spPr>
        <p:txBody>
          <a:bodyPr anchor="b" anchorCtr="0">
            <a:normAutofit/>
          </a:bodyPr>
          <a:lstStyle>
            <a:lvl1pPr marL="0" indent="0">
              <a:spcBef>
                <a:spcPts val="300"/>
              </a:spcBef>
              <a:buNone/>
              <a:defRPr sz="1000">
                <a:solidFill>
                  <a:schemeClr val="bg1"/>
                </a:solidFill>
              </a:defRPr>
            </a:lvl1pPr>
            <a:lvl2pPr marL="228594" indent="0">
              <a:buNone/>
              <a:defRPr>
                <a:solidFill>
                  <a:schemeClr val="bg1"/>
                </a:solidFill>
              </a:defRPr>
            </a:lvl2pPr>
            <a:lvl3pPr marL="457189" indent="0">
              <a:buNone/>
              <a:defRPr>
                <a:solidFill>
                  <a:schemeClr val="bg1"/>
                </a:solidFill>
              </a:defRPr>
            </a:lvl3pPr>
            <a:lvl4pPr marL="685783" indent="0">
              <a:buNone/>
              <a:defRPr>
                <a:solidFill>
                  <a:schemeClr val="bg1"/>
                </a:solidFill>
              </a:defRPr>
            </a:lvl4pPr>
            <a:lvl5pPr marL="914378" indent="0">
              <a:buNone/>
              <a:defRPr>
                <a:solidFill>
                  <a:schemeClr val="bg1"/>
                </a:solidFill>
              </a:defRPr>
            </a:lvl5pPr>
          </a:lstStyle>
          <a:p>
            <a:pPr lvl="0"/>
            <a:r>
              <a:rPr lang="en-US"/>
              <a:t>Reference(s)</a:t>
            </a:r>
          </a:p>
        </p:txBody>
      </p:sp>
    </p:spTree>
    <p:extLst>
      <p:ext uri="{BB962C8B-B14F-4D97-AF65-F5344CB8AC3E}">
        <p14:creationId xmlns:p14="http://schemas.microsoft.com/office/powerpoint/2010/main" val="2040221437"/>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Section Header Teal ">
    <p:spTree>
      <p:nvGrpSpPr>
        <p:cNvPr id="1" name=""/>
        <p:cNvGrpSpPr/>
        <p:nvPr/>
      </p:nvGrpSpPr>
      <p:grpSpPr>
        <a:xfrm>
          <a:off x="0" y="0"/>
          <a:ext cx="0" cy="0"/>
          <a:chOff x="0" y="0"/>
          <a:chExt cx="0" cy="0"/>
        </a:xfrm>
      </p:grpSpPr>
      <p:sp>
        <p:nvSpPr>
          <p:cNvPr id="9" name="Rectangle 8"/>
          <p:cNvSpPr/>
          <p:nvPr userDrawn="1"/>
        </p:nvSpPr>
        <p:spPr>
          <a:xfrm>
            <a:off x="10027466" y="6531200"/>
            <a:ext cx="2069284" cy="2574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userDrawn="1"/>
        </p:nvSpPr>
        <p:spPr>
          <a:xfrm>
            <a:off x="193500" y="156117"/>
            <a:ext cx="11808000" cy="6559008"/>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8" name="TextBox 7"/>
          <p:cNvSpPr txBox="1"/>
          <p:nvPr userDrawn="1"/>
        </p:nvSpPr>
        <p:spPr>
          <a:xfrm>
            <a:off x="10122716" y="6453514"/>
            <a:ext cx="1878784" cy="246221"/>
          </a:xfrm>
          <a:prstGeom prst="rect">
            <a:avLst/>
          </a:prstGeom>
          <a:noFill/>
        </p:spPr>
        <p:txBody>
          <a:bodyPr wrap="square" rtlCol="0">
            <a:spAutoFit/>
          </a:bodyPr>
          <a:lstStyle/>
          <a:p>
            <a:pPr algn="r"/>
            <a:r>
              <a:rPr lang="en-US" sz="1000">
                <a:solidFill>
                  <a:srgbClr val="FFFFFF"/>
                </a:solidFill>
                <a:cs typeface="Arial" pitchFamily="34" charset="0"/>
              </a:rPr>
              <a:t>© AstraZeneca </a:t>
            </a:r>
            <a:fld id="{A4958079-C8E6-44E1-A683-939A710283EE}" type="datetimeyyyy">
              <a:rPr lang="en-US" sz="1000" smtClean="0">
                <a:solidFill>
                  <a:srgbClr val="FFFFFF"/>
                </a:solidFill>
                <a:cs typeface="Arial" pitchFamily="34" charset="0"/>
              </a:rPr>
              <a:t>2023</a:t>
            </a:fld>
            <a:endParaRPr lang="en-US" sz="1000">
              <a:solidFill>
                <a:srgbClr val="FFFFFF"/>
              </a:solidFill>
              <a:cs typeface="Arial" pitchFamily="34" charset="0"/>
            </a:endParaRPr>
          </a:p>
        </p:txBody>
      </p:sp>
      <p:sp>
        <p:nvSpPr>
          <p:cNvPr id="2" name="Title 1"/>
          <p:cNvSpPr>
            <a:spLocks noGrp="1"/>
          </p:cNvSpPr>
          <p:nvPr>
            <p:ph type="title"/>
          </p:nvPr>
        </p:nvSpPr>
        <p:spPr>
          <a:xfrm>
            <a:off x="476251" y="1295176"/>
            <a:ext cx="11258549" cy="914400"/>
          </a:xfrm>
        </p:spPr>
        <p:txBody>
          <a:bodyPr anchor="b">
            <a:normAutofit/>
          </a:bodyPr>
          <a:lstStyle>
            <a:lvl1pPr>
              <a:defRPr sz="360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476251" y="3435620"/>
            <a:ext cx="11258549" cy="1554480"/>
          </a:xfrm>
        </p:spPr>
        <p:txBody>
          <a:bodyPr>
            <a:noAutofit/>
          </a:bodyPr>
          <a:lstStyle>
            <a:lvl1pPr marL="0" indent="0">
              <a:buNone/>
              <a:defRPr sz="2400">
                <a:solidFill>
                  <a:schemeClr val="bg1"/>
                </a:solidFill>
              </a:defRPr>
            </a:lvl1pPr>
            <a:lvl2pPr marL="457189" indent="0">
              <a:buNone/>
              <a:defRPr sz="2000">
                <a:solidFill>
                  <a:schemeClr val="tx1">
                    <a:tint val="75000"/>
                  </a:schemeClr>
                </a:solidFill>
              </a:defRPr>
            </a:lvl2pPr>
            <a:lvl3pPr marL="914378"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2"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3E28BE-2FBB-4407-B3E6-7E7498A9D235}" type="datetime1">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11" name="Text Placeholder 10"/>
          <p:cNvSpPr>
            <a:spLocks noGrp="1"/>
          </p:cNvSpPr>
          <p:nvPr>
            <p:ph type="body" sz="quarter" idx="12" hasCustomPrompt="1"/>
          </p:nvPr>
        </p:nvSpPr>
        <p:spPr>
          <a:xfrm>
            <a:off x="457200" y="5829301"/>
            <a:ext cx="10058400" cy="885825"/>
          </a:xfrm>
        </p:spPr>
        <p:txBody>
          <a:bodyPr anchor="b" anchorCtr="0">
            <a:normAutofit/>
          </a:bodyPr>
          <a:lstStyle>
            <a:lvl1pPr marL="0" indent="0">
              <a:spcBef>
                <a:spcPts val="300"/>
              </a:spcBef>
              <a:buNone/>
              <a:defRPr sz="1000">
                <a:solidFill>
                  <a:schemeClr val="bg1"/>
                </a:solidFill>
              </a:defRPr>
            </a:lvl1pPr>
            <a:lvl2pPr marL="228594" indent="0">
              <a:buNone/>
              <a:defRPr>
                <a:solidFill>
                  <a:schemeClr val="bg1"/>
                </a:solidFill>
              </a:defRPr>
            </a:lvl2pPr>
            <a:lvl3pPr marL="457189" indent="0">
              <a:buNone/>
              <a:defRPr>
                <a:solidFill>
                  <a:schemeClr val="bg1"/>
                </a:solidFill>
              </a:defRPr>
            </a:lvl3pPr>
            <a:lvl4pPr marL="685783" indent="0">
              <a:buNone/>
              <a:defRPr>
                <a:solidFill>
                  <a:schemeClr val="bg1"/>
                </a:solidFill>
              </a:defRPr>
            </a:lvl4pPr>
            <a:lvl5pPr marL="914378" indent="0">
              <a:buNone/>
              <a:defRPr>
                <a:solidFill>
                  <a:schemeClr val="bg1"/>
                </a:solidFill>
              </a:defRPr>
            </a:lvl5pPr>
          </a:lstStyle>
          <a:p>
            <a:pPr lvl="0"/>
            <a:r>
              <a:rPr lang="en-US"/>
              <a:t>Reference(s)</a:t>
            </a:r>
          </a:p>
        </p:txBody>
      </p:sp>
    </p:spTree>
    <p:extLst>
      <p:ext uri="{BB962C8B-B14F-4D97-AF65-F5344CB8AC3E}">
        <p14:creationId xmlns:p14="http://schemas.microsoft.com/office/powerpoint/2010/main" val="3985462398"/>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Section Header Purple">
    <p:spTree>
      <p:nvGrpSpPr>
        <p:cNvPr id="1" name=""/>
        <p:cNvGrpSpPr/>
        <p:nvPr/>
      </p:nvGrpSpPr>
      <p:grpSpPr>
        <a:xfrm>
          <a:off x="0" y="0"/>
          <a:ext cx="0" cy="0"/>
          <a:chOff x="0" y="0"/>
          <a:chExt cx="0" cy="0"/>
        </a:xfrm>
      </p:grpSpPr>
      <p:sp>
        <p:nvSpPr>
          <p:cNvPr id="9" name="Rectangle 8"/>
          <p:cNvSpPr/>
          <p:nvPr userDrawn="1"/>
        </p:nvSpPr>
        <p:spPr>
          <a:xfrm>
            <a:off x="10027466" y="6531200"/>
            <a:ext cx="2069284" cy="2574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userDrawn="1"/>
        </p:nvSpPr>
        <p:spPr>
          <a:xfrm>
            <a:off x="193500" y="156117"/>
            <a:ext cx="11808000" cy="6559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8" name="TextBox 7"/>
          <p:cNvSpPr txBox="1"/>
          <p:nvPr userDrawn="1"/>
        </p:nvSpPr>
        <p:spPr>
          <a:xfrm>
            <a:off x="10122716" y="6453514"/>
            <a:ext cx="1878784" cy="246221"/>
          </a:xfrm>
          <a:prstGeom prst="rect">
            <a:avLst/>
          </a:prstGeom>
          <a:noFill/>
        </p:spPr>
        <p:txBody>
          <a:bodyPr wrap="square" rtlCol="0">
            <a:spAutoFit/>
          </a:bodyPr>
          <a:lstStyle/>
          <a:p>
            <a:pPr algn="r"/>
            <a:r>
              <a:rPr lang="en-US" sz="1000">
                <a:solidFill>
                  <a:srgbClr val="FFFFFF"/>
                </a:solidFill>
                <a:cs typeface="Arial" pitchFamily="34" charset="0"/>
              </a:rPr>
              <a:t>© AstraZeneca </a:t>
            </a:r>
            <a:fld id="{A4958079-C8E6-44E1-A683-939A710283EE}" type="datetimeyyyy">
              <a:rPr lang="en-US" sz="1000" smtClean="0">
                <a:solidFill>
                  <a:srgbClr val="FFFFFF"/>
                </a:solidFill>
                <a:cs typeface="Arial" pitchFamily="34" charset="0"/>
              </a:rPr>
              <a:t>2023</a:t>
            </a:fld>
            <a:endParaRPr lang="en-US" sz="1000">
              <a:solidFill>
                <a:srgbClr val="FFFFFF"/>
              </a:solidFill>
              <a:cs typeface="Arial" pitchFamily="34" charset="0"/>
            </a:endParaRPr>
          </a:p>
        </p:txBody>
      </p:sp>
      <p:sp>
        <p:nvSpPr>
          <p:cNvPr id="2" name="Title 1"/>
          <p:cNvSpPr>
            <a:spLocks noGrp="1"/>
          </p:cNvSpPr>
          <p:nvPr>
            <p:ph type="title"/>
          </p:nvPr>
        </p:nvSpPr>
        <p:spPr>
          <a:xfrm>
            <a:off x="476251" y="1295176"/>
            <a:ext cx="11258549" cy="914400"/>
          </a:xfrm>
        </p:spPr>
        <p:txBody>
          <a:bodyPr anchor="b">
            <a:normAutofit/>
          </a:bodyPr>
          <a:lstStyle>
            <a:lvl1pPr>
              <a:defRPr sz="360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476251" y="3435620"/>
            <a:ext cx="11258549" cy="1554480"/>
          </a:xfrm>
        </p:spPr>
        <p:txBody>
          <a:bodyPr>
            <a:noAutofit/>
          </a:bodyPr>
          <a:lstStyle>
            <a:lvl1pPr marL="0" indent="0">
              <a:buNone/>
              <a:defRPr sz="2400">
                <a:solidFill>
                  <a:schemeClr val="bg1"/>
                </a:solidFill>
              </a:defRPr>
            </a:lvl1pPr>
            <a:lvl2pPr marL="457189" indent="0">
              <a:buNone/>
              <a:defRPr sz="2000">
                <a:solidFill>
                  <a:schemeClr val="tx1">
                    <a:tint val="75000"/>
                  </a:schemeClr>
                </a:solidFill>
              </a:defRPr>
            </a:lvl2pPr>
            <a:lvl3pPr marL="914378"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2"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AD191-6E2C-47D9-97B3-3CC599662549}" type="datetime1">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11" name="Text Placeholder 10"/>
          <p:cNvSpPr>
            <a:spLocks noGrp="1"/>
          </p:cNvSpPr>
          <p:nvPr>
            <p:ph type="body" sz="quarter" idx="12" hasCustomPrompt="1"/>
          </p:nvPr>
        </p:nvSpPr>
        <p:spPr>
          <a:xfrm>
            <a:off x="457200" y="5829301"/>
            <a:ext cx="10058400" cy="885825"/>
          </a:xfrm>
        </p:spPr>
        <p:txBody>
          <a:bodyPr anchor="b" anchorCtr="0">
            <a:normAutofit/>
          </a:bodyPr>
          <a:lstStyle>
            <a:lvl1pPr marL="0" indent="0">
              <a:spcBef>
                <a:spcPts val="300"/>
              </a:spcBef>
              <a:buNone/>
              <a:defRPr sz="1000">
                <a:solidFill>
                  <a:schemeClr val="bg1"/>
                </a:solidFill>
              </a:defRPr>
            </a:lvl1pPr>
            <a:lvl2pPr marL="228594" indent="0">
              <a:buNone/>
              <a:defRPr>
                <a:solidFill>
                  <a:schemeClr val="bg1"/>
                </a:solidFill>
              </a:defRPr>
            </a:lvl2pPr>
            <a:lvl3pPr marL="457189" indent="0">
              <a:buNone/>
              <a:defRPr>
                <a:solidFill>
                  <a:schemeClr val="bg1"/>
                </a:solidFill>
              </a:defRPr>
            </a:lvl3pPr>
            <a:lvl4pPr marL="685783" indent="0">
              <a:buNone/>
              <a:defRPr>
                <a:solidFill>
                  <a:schemeClr val="bg1"/>
                </a:solidFill>
              </a:defRPr>
            </a:lvl4pPr>
            <a:lvl5pPr marL="914378" indent="0">
              <a:buNone/>
              <a:defRPr>
                <a:solidFill>
                  <a:schemeClr val="bg1"/>
                </a:solidFill>
              </a:defRPr>
            </a:lvl5pPr>
          </a:lstStyle>
          <a:p>
            <a:pPr lvl="0"/>
            <a:r>
              <a:rPr lang="en-US"/>
              <a:t>Reference(s)</a:t>
            </a:r>
          </a:p>
        </p:txBody>
      </p:sp>
    </p:spTree>
    <p:extLst>
      <p:ext uri="{BB962C8B-B14F-4D97-AF65-F5344CB8AC3E}">
        <p14:creationId xmlns:p14="http://schemas.microsoft.com/office/powerpoint/2010/main" val="4085327605"/>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257301"/>
            <a:ext cx="5562601"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257301"/>
            <a:ext cx="5562601"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8001CC-64AD-463B-A844-E9CF6FFCDDA8}" type="datetime1">
              <a:rPr lang="en-US" smtClean="0"/>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432E5-F8E0-41AE-9A6B-AD730338B005}" type="slidenum">
              <a:rPr lang="en-US" smtClean="0"/>
              <a:pPr/>
              <a:t>‹#›</a:t>
            </a:fld>
            <a:endParaRPr lang="en-US"/>
          </a:p>
        </p:txBody>
      </p:sp>
      <p:sp>
        <p:nvSpPr>
          <p:cNvPr id="9" name="Text Placeholder 8"/>
          <p:cNvSpPr>
            <a:spLocks noGrp="1"/>
          </p:cNvSpPr>
          <p:nvPr>
            <p:ph type="body" sz="quarter" idx="13" hasCustomPrompt="1"/>
          </p:nvPr>
        </p:nvSpPr>
        <p:spPr>
          <a:xfrm>
            <a:off x="457200" y="5852160"/>
            <a:ext cx="10058400" cy="1005840"/>
          </a:xfrm>
        </p:spPr>
        <p:txBody>
          <a:bodyPr anchor="b">
            <a:normAutofit/>
          </a:bodyPr>
          <a:lstStyle>
            <a:lvl1pPr marL="0" indent="0">
              <a:spcBef>
                <a:spcPts val="300"/>
              </a:spcBef>
              <a:buNone/>
              <a:defRPr sz="1000"/>
            </a:lvl1pPr>
            <a:lvl2pPr marL="228594" indent="0">
              <a:spcBef>
                <a:spcPts val="300"/>
              </a:spcBef>
              <a:buNone/>
              <a:defRPr/>
            </a:lvl2pPr>
            <a:lvl3pPr marL="457189" indent="0">
              <a:spcBef>
                <a:spcPts val="300"/>
              </a:spcBef>
              <a:buNone/>
              <a:defRPr/>
            </a:lvl3pPr>
            <a:lvl4pPr marL="685783" indent="0">
              <a:spcBef>
                <a:spcPts val="300"/>
              </a:spcBef>
              <a:buNone/>
              <a:defRPr/>
            </a:lvl4pPr>
            <a:lvl5pPr marL="914378" indent="0">
              <a:spcBef>
                <a:spcPts val="300"/>
              </a:spcBef>
              <a:buNone/>
              <a:defRPr/>
            </a:lvl5pPr>
          </a:lstStyle>
          <a:p>
            <a:pPr lvl="0"/>
            <a:r>
              <a:rPr lang="en-US"/>
              <a:t>Reference(s)</a:t>
            </a:r>
          </a:p>
        </p:txBody>
      </p:sp>
    </p:spTree>
    <p:extLst>
      <p:ext uri="{BB962C8B-B14F-4D97-AF65-F5344CB8AC3E}">
        <p14:creationId xmlns:p14="http://schemas.microsoft.com/office/powerpoint/2010/main" val="444499744"/>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6933" y="228601"/>
            <a:ext cx="11257867" cy="800100"/>
          </a:xfrm>
        </p:spPr>
        <p:txBody>
          <a:bodyPr/>
          <a:lstStyle/>
          <a:p>
            <a:r>
              <a:rPr lang="en-US"/>
              <a:t>Click to edit Master title style</a:t>
            </a:r>
          </a:p>
        </p:txBody>
      </p:sp>
      <p:sp>
        <p:nvSpPr>
          <p:cNvPr id="3" name="Text Placeholder 2"/>
          <p:cNvSpPr>
            <a:spLocks noGrp="1"/>
          </p:cNvSpPr>
          <p:nvPr>
            <p:ph type="body" idx="1"/>
          </p:nvPr>
        </p:nvSpPr>
        <p:spPr>
          <a:xfrm>
            <a:off x="476931" y="1274765"/>
            <a:ext cx="5520644" cy="548640"/>
          </a:xfrm>
        </p:spPr>
        <p:txBody>
          <a:bodyPr anchor="b">
            <a:normAutofit/>
          </a:bodyPr>
          <a:lstStyle>
            <a:lvl1pPr marL="0" indent="0">
              <a:buNone/>
              <a:defRPr sz="20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76931" y="1823406"/>
            <a:ext cx="5520644" cy="40058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199" y="1274765"/>
            <a:ext cx="5562599" cy="548640"/>
          </a:xfrm>
        </p:spPr>
        <p:txBody>
          <a:bodyPr anchor="b">
            <a:normAutofit/>
          </a:bodyPr>
          <a:lstStyle>
            <a:lvl1pPr marL="0" indent="0">
              <a:buNone/>
              <a:defRPr sz="20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2" y="1823406"/>
            <a:ext cx="5562597" cy="40058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10F86C-D96E-47DB-AF49-657332021E73}" type="datetime1">
              <a:rPr lang="en-US" smtClean="0"/>
              <a:t>7/19/2023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7432E5-F8E0-41AE-9A6B-AD730338B005}" type="slidenum">
              <a:rPr lang="en-US" smtClean="0"/>
              <a:pPr/>
              <a:t>‹#›</a:t>
            </a:fld>
            <a:endParaRPr lang="en-US"/>
          </a:p>
        </p:txBody>
      </p:sp>
      <p:sp>
        <p:nvSpPr>
          <p:cNvPr id="11" name="Text Placeholder 10"/>
          <p:cNvSpPr>
            <a:spLocks noGrp="1"/>
          </p:cNvSpPr>
          <p:nvPr>
            <p:ph type="body" sz="quarter" idx="13" hasCustomPrompt="1"/>
          </p:nvPr>
        </p:nvSpPr>
        <p:spPr>
          <a:xfrm>
            <a:off x="476931" y="5852160"/>
            <a:ext cx="10038667" cy="1005840"/>
          </a:xfrm>
        </p:spPr>
        <p:txBody>
          <a:bodyPr anchor="b">
            <a:noAutofit/>
          </a:bodyPr>
          <a:lstStyle>
            <a:lvl1pPr marL="0" indent="0">
              <a:spcBef>
                <a:spcPts val="300"/>
              </a:spcBef>
              <a:buNone/>
              <a:defRPr sz="1000"/>
            </a:lvl1pPr>
            <a:lvl2pPr marL="228594" indent="0">
              <a:spcBef>
                <a:spcPts val="300"/>
              </a:spcBef>
              <a:buNone/>
              <a:defRPr sz="1000"/>
            </a:lvl2pPr>
            <a:lvl3pPr marL="457189" indent="0">
              <a:spcBef>
                <a:spcPts val="300"/>
              </a:spcBef>
              <a:buNone/>
              <a:defRPr sz="1000"/>
            </a:lvl3pPr>
            <a:lvl4pPr marL="685783" indent="0">
              <a:spcBef>
                <a:spcPts val="300"/>
              </a:spcBef>
              <a:buNone/>
              <a:defRPr sz="1000"/>
            </a:lvl4pPr>
            <a:lvl5pPr marL="914378" indent="0">
              <a:spcBef>
                <a:spcPts val="300"/>
              </a:spcBef>
              <a:buNone/>
              <a:defRPr sz="1000"/>
            </a:lvl5pPr>
          </a:lstStyle>
          <a:p>
            <a:pPr lvl="0"/>
            <a:r>
              <a:rPr lang="en-US"/>
              <a:t>Reference(s)</a:t>
            </a:r>
          </a:p>
        </p:txBody>
      </p:sp>
    </p:spTree>
    <p:extLst>
      <p:ext uri="{BB962C8B-B14F-4D97-AF65-F5344CB8AC3E}">
        <p14:creationId xmlns:p14="http://schemas.microsoft.com/office/powerpoint/2010/main" val="1579612853"/>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284131"/>
            <a:ext cx="11277600" cy="4100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9C65C8-5C32-4A41-80EE-6192F6A8657B}" type="datetime1">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432E5-F8E0-41AE-9A6B-AD730338B005}" type="slidenum">
              <a:rPr lang="en-US" smtClean="0"/>
              <a:pPr/>
              <a:t>‹#›</a:t>
            </a:fld>
            <a:endParaRPr lang="en-US"/>
          </a:p>
        </p:txBody>
      </p:sp>
      <p:sp>
        <p:nvSpPr>
          <p:cNvPr id="8" name="Text Placeholder 7"/>
          <p:cNvSpPr>
            <a:spLocks noGrp="1"/>
          </p:cNvSpPr>
          <p:nvPr>
            <p:ph type="body" sz="quarter" idx="13" hasCustomPrompt="1"/>
          </p:nvPr>
        </p:nvSpPr>
        <p:spPr>
          <a:xfrm>
            <a:off x="457200" y="5852160"/>
            <a:ext cx="10058400" cy="1005840"/>
          </a:xfrm>
        </p:spPr>
        <p:txBody>
          <a:bodyPr anchor="b">
            <a:normAutofit/>
          </a:bodyPr>
          <a:lstStyle>
            <a:lvl1pPr marL="0" indent="0">
              <a:spcBef>
                <a:spcPts val="300"/>
              </a:spcBef>
              <a:buNone/>
              <a:defRPr sz="1000">
                <a:solidFill>
                  <a:schemeClr val="tx1"/>
                </a:solidFill>
              </a:defRPr>
            </a:lvl1pPr>
            <a:lvl2pPr marL="228594" indent="0">
              <a:buNone/>
              <a:defRPr>
                <a:solidFill>
                  <a:schemeClr val="tx1"/>
                </a:solidFill>
              </a:defRPr>
            </a:lvl2pPr>
            <a:lvl3pPr marL="457189" indent="0">
              <a:buNone/>
              <a:defRPr>
                <a:solidFill>
                  <a:schemeClr val="tx1"/>
                </a:solidFill>
              </a:defRPr>
            </a:lvl3pPr>
            <a:lvl4pPr marL="685783" indent="0">
              <a:buNone/>
              <a:defRPr>
                <a:solidFill>
                  <a:schemeClr val="tx1"/>
                </a:solidFill>
              </a:defRPr>
            </a:lvl4pPr>
            <a:lvl5pPr marL="914378" indent="0">
              <a:buNone/>
              <a:defRPr>
                <a:solidFill>
                  <a:schemeClr val="tx1"/>
                </a:solidFill>
              </a:defRPr>
            </a:lvl5pPr>
          </a:lstStyle>
          <a:p>
            <a:pPr lvl="0"/>
            <a:r>
              <a:rPr lang="en-US"/>
              <a:t>Reference(s)</a:t>
            </a:r>
          </a:p>
        </p:txBody>
      </p:sp>
      <p:sp>
        <p:nvSpPr>
          <p:cNvPr id="9" name="Text Placeholder 8"/>
          <p:cNvSpPr>
            <a:spLocks noGrp="1"/>
          </p:cNvSpPr>
          <p:nvPr>
            <p:ph type="body" sz="quarter" idx="14" hasCustomPrompt="1"/>
          </p:nvPr>
        </p:nvSpPr>
        <p:spPr>
          <a:xfrm>
            <a:off x="1306289" y="5424412"/>
            <a:ext cx="9601200" cy="377976"/>
          </a:xfrm>
          <a:prstGeom prst="roundRect">
            <a:avLst/>
          </a:prstGeom>
          <a:solidFill>
            <a:schemeClr val="accent2"/>
          </a:solidFill>
        </p:spPr>
        <p:txBody>
          <a:bodyPr anchor="b" anchorCtr="0">
            <a:spAutoFit/>
          </a:bodyPr>
          <a:lstStyle>
            <a:lvl1pPr marL="0" indent="0" algn="ctr">
              <a:buNone/>
              <a:defRPr sz="1800" b="1">
                <a:solidFill>
                  <a:schemeClr val="bg1"/>
                </a:solidFill>
              </a:defRPr>
            </a:lvl1pPr>
            <a:lvl2pPr marL="228594" indent="0">
              <a:buNone/>
              <a:defRPr/>
            </a:lvl2pPr>
            <a:lvl3pPr marL="457189" indent="0">
              <a:buNone/>
              <a:defRPr/>
            </a:lvl3pPr>
            <a:lvl4pPr marL="685783" indent="0">
              <a:buNone/>
              <a:defRPr/>
            </a:lvl4pPr>
            <a:lvl5pPr marL="914378" indent="0">
              <a:buNone/>
              <a:defRPr/>
            </a:lvl5pPr>
          </a:lstStyle>
          <a:p>
            <a:pPr lvl="0"/>
            <a:r>
              <a:rPr lang="en-US"/>
              <a:t>Click to edit caption</a:t>
            </a:r>
          </a:p>
        </p:txBody>
      </p:sp>
    </p:spTree>
    <p:extLst>
      <p:ext uri="{BB962C8B-B14F-4D97-AF65-F5344CB8AC3E}">
        <p14:creationId xmlns:p14="http://schemas.microsoft.com/office/powerpoint/2010/main" val="211156066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2" name="Rectangle 11"/>
          <p:cNvSpPr/>
          <p:nvPr userDrawn="1"/>
        </p:nvSpPr>
        <p:spPr>
          <a:xfrm>
            <a:off x="10027466" y="6531200"/>
            <a:ext cx="2069284" cy="2574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userDrawn="1"/>
        </p:nvSpPr>
        <p:spPr>
          <a:xfrm>
            <a:off x="192001" y="3566964"/>
            <a:ext cx="11795760" cy="31481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4" name="Date Placeholder 3"/>
          <p:cNvSpPr>
            <a:spLocks noGrp="1"/>
          </p:cNvSpPr>
          <p:nvPr>
            <p:ph type="dt" sz="half" idx="10"/>
          </p:nvPr>
        </p:nvSpPr>
        <p:spPr/>
        <p:txBody>
          <a:bodyPr/>
          <a:lstStyle/>
          <a:p>
            <a:fld id="{CE5E8538-F4C5-4823-9705-C6DA8B9F0157}" type="datetime1">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9" name="TextBox 8"/>
          <p:cNvSpPr txBox="1"/>
          <p:nvPr userDrawn="1"/>
        </p:nvSpPr>
        <p:spPr>
          <a:xfrm>
            <a:off x="10122716" y="6458243"/>
            <a:ext cx="1878784" cy="246221"/>
          </a:xfrm>
          <a:prstGeom prst="rect">
            <a:avLst/>
          </a:prstGeom>
          <a:noFill/>
        </p:spPr>
        <p:txBody>
          <a:bodyPr wrap="square" rtlCol="0">
            <a:spAutoFit/>
          </a:bodyPr>
          <a:lstStyle/>
          <a:p>
            <a:pPr algn="r"/>
            <a:r>
              <a:rPr lang="en-US" sz="1000">
                <a:solidFill>
                  <a:srgbClr val="FFFFFF"/>
                </a:solidFill>
                <a:cs typeface="Arial" pitchFamily="34" charset="0"/>
              </a:rPr>
              <a:t>© AstraZeneca </a:t>
            </a:r>
            <a:fld id="{14C37AE1-B0D7-4988-87D2-C1230745B1AF}" type="datetimeyyyy">
              <a:rPr lang="en-US" sz="1000" smtClean="0">
                <a:solidFill>
                  <a:srgbClr val="FFFFFF"/>
                </a:solidFill>
                <a:cs typeface="Arial" pitchFamily="34" charset="0"/>
              </a:rPr>
              <a:t>2023</a:t>
            </a:fld>
            <a:endParaRPr lang="en-US" sz="1000">
              <a:solidFill>
                <a:srgbClr val="FFFFFF"/>
              </a:solidFill>
              <a:cs typeface="Arial" pitchFamily="34" charset="0"/>
            </a:endParaRPr>
          </a:p>
        </p:txBody>
      </p:sp>
      <p:sp>
        <p:nvSpPr>
          <p:cNvPr id="3" name="Subtitle 2"/>
          <p:cNvSpPr>
            <a:spLocks noGrp="1"/>
          </p:cNvSpPr>
          <p:nvPr>
            <p:ph type="subTitle" idx="1"/>
          </p:nvPr>
        </p:nvSpPr>
        <p:spPr>
          <a:xfrm>
            <a:off x="457201" y="3902256"/>
            <a:ext cx="11277602" cy="1655762"/>
          </a:xfrm>
        </p:spPr>
        <p:txBody>
          <a:bodyPr>
            <a:normAutofit/>
          </a:bodyPr>
          <a:lstStyle>
            <a:lvl1pPr marL="0" indent="0" algn="l">
              <a:buNone/>
              <a:defRPr sz="2800">
                <a:solidFill>
                  <a:schemeClr val="bg1"/>
                </a:solidFill>
              </a:defRPr>
            </a:lvl1pPr>
            <a:lvl2pPr marL="457189" indent="0" algn="ctr">
              <a:buNone/>
              <a:defRPr sz="2000"/>
            </a:lvl2pPr>
            <a:lvl3pPr marL="914378" indent="0" algn="ctr">
              <a:buNone/>
              <a:defRPr sz="1800"/>
            </a:lvl3pPr>
            <a:lvl4pPr marL="1371566" indent="0" algn="ctr">
              <a:buNone/>
              <a:defRPr sz="1600"/>
            </a:lvl4pPr>
            <a:lvl5pPr marL="1828754" indent="0" algn="ctr">
              <a:buNone/>
              <a:defRPr sz="1600"/>
            </a:lvl5pPr>
            <a:lvl6pPr marL="2285943" indent="0" algn="ctr">
              <a:buNone/>
              <a:defRPr sz="1600"/>
            </a:lvl6pPr>
            <a:lvl7pPr marL="2743132"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13" name="Text Placeholder 12"/>
          <p:cNvSpPr>
            <a:spLocks noGrp="1"/>
          </p:cNvSpPr>
          <p:nvPr>
            <p:ph type="body" sz="quarter" idx="12" hasCustomPrompt="1"/>
          </p:nvPr>
        </p:nvSpPr>
        <p:spPr>
          <a:xfrm>
            <a:off x="457200" y="5836501"/>
            <a:ext cx="10021888" cy="885825"/>
          </a:xfrm>
        </p:spPr>
        <p:txBody>
          <a:bodyPr anchor="b">
            <a:normAutofit/>
          </a:bodyPr>
          <a:lstStyle>
            <a:lvl1pPr marL="0" indent="0">
              <a:spcBef>
                <a:spcPts val="300"/>
              </a:spcBef>
              <a:buNone/>
              <a:defRPr sz="1000">
                <a:solidFill>
                  <a:schemeClr val="bg1"/>
                </a:solidFill>
              </a:defRPr>
            </a:lvl1pPr>
            <a:lvl2pPr marL="228594" indent="0">
              <a:buNone/>
              <a:defRPr>
                <a:solidFill>
                  <a:schemeClr val="bg1"/>
                </a:solidFill>
              </a:defRPr>
            </a:lvl2pPr>
            <a:lvl3pPr marL="457189" indent="0">
              <a:buNone/>
              <a:defRPr>
                <a:solidFill>
                  <a:schemeClr val="bg1"/>
                </a:solidFill>
              </a:defRPr>
            </a:lvl3pPr>
            <a:lvl4pPr marL="685783" indent="0">
              <a:buNone/>
              <a:defRPr>
                <a:solidFill>
                  <a:schemeClr val="bg1"/>
                </a:solidFill>
              </a:defRPr>
            </a:lvl4pPr>
            <a:lvl5pPr marL="914378" indent="0">
              <a:buNone/>
              <a:defRPr>
                <a:solidFill>
                  <a:schemeClr val="bg1"/>
                </a:solidFill>
              </a:defRPr>
            </a:lvl5pPr>
          </a:lstStyle>
          <a:p>
            <a:pPr lvl="0"/>
            <a:r>
              <a:rPr lang="en-US"/>
              <a:t>Reference(s)</a:t>
            </a:r>
          </a:p>
        </p:txBody>
      </p:sp>
      <p:sp>
        <p:nvSpPr>
          <p:cNvPr id="2" name="Title 1"/>
          <p:cNvSpPr>
            <a:spLocks noGrp="1"/>
          </p:cNvSpPr>
          <p:nvPr>
            <p:ph type="ctrTitle"/>
          </p:nvPr>
        </p:nvSpPr>
        <p:spPr>
          <a:xfrm>
            <a:off x="457200" y="1299370"/>
            <a:ext cx="11277600" cy="2129630"/>
          </a:xfrm>
        </p:spPr>
        <p:txBody>
          <a:bodyPr anchor="t" anchorCtr="0">
            <a:normAutofit/>
          </a:bodyPr>
          <a:lstStyle>
            <a:lvl1pPr algn="l">
              <a:defRPr sz="4400">
                <a:solidFill>
                  <a:schemeClr val="tx2"/>
                </a:solidFill>
              </a:defRPr>
            </a:lvl1pPr>
          </a:lstStyle>
          <a:p>
            <a:r>
              <a:rPr lang="en-US"/>
              <a:t>Click to edit Master title style</a:t>
            </a:r>
          </a:p>
        </p:txBody>
      </p:sp>
      <p:pic>
        <p:nvPicPr>
          <p:cNvPr id="16" name="Picture 15">
            <a:hlinkClick r:id="rId2" action="ppaction://hlinksldjump"/>
            <a:extLst>
              <a:ext uri="{FF2B5EF4-FFF2-40B4-BE49-F238E27FC236}">
                <a16:creationId xmlns:a16="http://schemas.microsoft.com/office/drawing/2014/main" id="{F7275879-818A-4413-9B9E-9312C8A2BE9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230621" y="5729425"/>
            <a:ext cx="567956" cy="653802"/>
          </a:xfrm>
          <a:prstGeom prst="rect">
            <a:avLst/>
          </a:prstGeom>
        </p:spPr>
      </p:pic>
      <p:sp>
        <p:nvSpPr>
          <p:cNvPr id="17" name="Rectangle 16">
            <a:extLst>
              <a:ext uri="{FF2B5EF4-FFF2-40B4-BE49-F238E27FC236}">
                <a16:creationId xmlns:a16="http://schemas.microsoft.com/office/drawing/2014/main" id="{FDEA1B75-62AE-479F-A417-ACF060C05D1E}"/>
              </a:ext>
            </a:extLst>
          </p:cNvPr>
          <p:cNvSpPr/>
          <p:nvPr userDrawn="1"/>
        </p:nvSpPr>
        <p:spPr>
          <a:xfrm>
            <a:off x="192001" y="3566964"/>
            <a:ext cx="11795760" cy="10636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926708764"/>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Only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B54874-B12A-457D-9B8B-35C4CB246FF1}" type="datetime1">
              <a:rPr lang="en-US" smtClean="0"/>
              <a:t>7/19/2023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432E5-F8E0-41AE-9A6B-AD730338B005}" type="slidenum">
              <a:rPr lang="en-US" smtClean="0"/>
              <a:pPr/>
              <a:t>‹#›</a:t>
            </a:fld>
            <a:endParaRPr lang="en-US"/>
          </a:p>
        </p:txBody>
      </p:sp>
      <p:sp>
        <p:nvSpPr>
          <p:cNvPr id="7" name="Text Placeholder 6"/>
          <p:cNvSpPr>
            <a:spLocks noGrp="1"/>
          </p:cNvSpPr>
          <p:nvPr>
            <p:ph type="body" sz="quarter" idx="13" hasCustomPrompt="1"/>
          </p:nvPr>
        </p:nvSpPr>
        <p:spPr>
          <a:xfrm>
            <a:off x="457200" y="5829300"/>
            <a:ext cx="10058400" cy="1028700"/>
          </a:xfrm>
        </p:spPr>
        <p:txBody>
          <a:bodyPr anchor="b">
            <a:noAutofit/>
          </a:bodyPr>
          <a:lstStyle>
            <a:lvl1pPr marL="0" indent="0">
              <a:spcBef>
                <a:spcPts val="300"/>
              </a:spcBef>
              <a:buNone/>
              <a:defRPr sz="1000"/>
            </a:lvl1pPr>
            <a:lvl2pPr marL="228594" indent="0">
              <a:spcBef>
                <a:spcPts val="300"/>
              </a:spcBef>
              <a:buNone/>
              <a:defRPr sz="1000"/>
            </a:lvl2pPr>
            <a:lvl3pPr marL="457189" indent="0">
              <a:spcBef>
                <a:spcPts val="300"/>
              </a:spcBef>
              <a:buNone/>
              <a:defRPr sz="1000"/>
            </a:lvl3pPr>
            <a:lvl4pPr marL="685783" indent="0">
              <a:spcBef>
                <a:spcPts val="300"/>
              </a:spcBef>
              <a:buNone/>
              <a:defRPr sz="1000"/>
            </a:lvl4pPr>
            <a:lvl5pPr marL="914378" indent="0">
              <a:spcBef>
                <a:spcPts val="300"/>
              </a:spcBef>
              <a:buNone/>
              <a:defRPr sz="1000"/>
            </a:lvl5pPr>
          </a:lstStyle>
          <a:p>
            <a:pPr lvl="0"/>
            <a:r>
              <a:rPr lang="en-US"/>
              <a:t>Reference(s)</a:t>
            </a:r>
          </a:p>
        </p:txBody>
      </p:sp>
      <p:sp>
        <p:nvSpPr>
          <p:cNvPr id="8" name="Text Placeholder 7"/>
          <p:cNvSpPr>
            <a:spLocks noGrp="1"/>
          </p:cNvSpPr>
          <p:nvPr>
            <p:ph type="body" sz="quarter" idx="14" hasCustomPrompt="1"/>
          </p:nvPr>
        </p:nvSpPr>
        <p:spPr>
          <a:xfrm>
            <a:off x="1299034" y="5428720"/>
            <a:ext cx="9601200" cy="377976"/>
          </a:xfrm>
          <a:prstGeom prst="roundRect">
            <a:avLst/>
          </a:prstGeom>
          <a:solidFill>
            <a:schemeClr val="accent2"/>
          </a:solidFill>
        </p:spPr>
        <p:txBody>
          <a:bodyPr anchor="b" anchorCtr="0">
            <a:spAutoFit/>
          </a:bodyPr>
          <a:lstStyle>
            <a:lvl1pPr marL="0" indent="0" algn="ctr">
              <a:buNone/>
              <a:defRPr sz="1800" b="1">
                <a:solidFill>
                  <a:schemeClr val="bg1"/>
                </a:solidFill>
              </a:defRPr>
            </a:lvl1pPr>
            <a:lvl2pPr marL="228594" indent="0" algn="ctr">
              <a:buNone/>
              <a:defRPr b="1">
                <a:solidFill>
                  <a:schemeClr val="bg1"/>
                </a:solidFill>
              </a:defRPr>
            </a:lvl2pPr>
            <a:lvl3pPr marL="457189" indent="0" algn="ctr">
              <a:buNone/>
              <a:defRPr b="1">
                <a:solidFill>
                  <a:schemeClr val="bg1"/>
                </a:solidFill>
              </a:defRPr>
            </a:lvl3pPr>
            <a:lvl4pPr marL="685783" indent="0" algn="ctr">
              <a:buNone/>
              <a:defRPr b="1">
                <a:solidFill>
                  <a:schemeClr val="bg1"/>
                </a:solidFill>
              </a:defRPr>
            </a:lvl4pPr>
            <a:lvl5pPr marL="914378" indent="0" algn="ctr">
              <a:buNone/>
              <a:defRPr b="1">
                <a:solidFill>
                  <a:schemeClr val="bg1"/>
                </a:solidFill>
              </a:defRPr>
            </a:lvl5pPr>
          </a:lstStyle>
          <a:p>
            <a:pPr lvl="0"/>
            <a:r>
              <a:rPr lang="en-US"/>
              <a:t>Click to edit caption</a:t>
            </a:r>
          </a:p>
        </p:txBody>
      </p:sp>
    </p:spTree>
    <p:extLst>
      <p:ext uri="{BB962C8B-B14F-4D97-AF65-F5344CB8AC3E}">
        <p14:creationId xmlns:p14="http://schemas.microsoft.com/office/powerpoint/2010/main" val="2779144185"/>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No Lin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D2AAE28-491C-4268-A570-4448A3C1A125}" type="datetime1">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432E5-F8E0-41AE-9A6B-AD730338B005}" type="slidenum">
              <a:rPr lang="en-US" smtClean="0"/>
              <a:pPr/>
              <a:t>‹#›</a:t>
            </a:fld>
            <a:endParaRPr lang="en-US"/>
          </a:p>
        </p:txBody>
      </p:sp>
      <p:sp>
        <p:nvSpPr>
          <p:cNvPr id="8" name="Text Placeholder 7"/>
          <p:cNvSpPr>
            <a:spLocks noGrp="1"/>
          </p:cNvSpPr>
          <p:nvPr>
            <p:ph type="body" sz="quarter" idx="13" hasCustomPrompt="1"/>
          </p:nvPr>
        </p:nvSpPr>
        <p:spPr>
          <a:xfrm>
            <a:off x="457200" y="5852160"/>
            <a:ext cx="10058400" cy="1005840"/>
          </a:xfrm>
        </p:spPr>
        <p:txBody>
          <a:bodyPr anchor="b">
            <a:normAutofit/>
          </a:bodyPr>
          <a:lstStyle>
            <a:lvl1pPr marL="0" indent="0">
              <a:spcBef>
                <a:spcPts val="300"/>
              </a:spcBef>
              <a:buNone/>
              <a:defRPr sz="1000">
                <a:solidFill>
                  <a:schemeClr val="tx1"/>
                </a:solidFill>
              </a:defRPr>
            </a:lvl1pPr>
            <a:lvl2pPr marL="228594" indent="0">
              <a:buNone/>
              <a:defRPr>
                <a:solidFill>
                  <a:schemeClr val="tx1"/>
                </a:solidFill>
              </a:defRPr>
            </a:lvl2pPr>
            <a:lvl3pPr marL="457189" indent="0">
              <a:buNone/>
              <a:defRPr>
                <a:solidFill>
                  <a:schemeClr val="tx1"/>
                </a:solidFill>
              </a:defRPr>
            </a:lvl3pPr>
            <a:lvl4pPr marL="685783" indent="0">
              <a:buNone/>
              <a:defRPr>
                <a:solidFill>
                  <a:schemeClr val="tx1"/>
                </a:solidFill>
              </a:defRPr>
            </a:lvl4pPr>
            <a:lvl5pPr marL="914378" indent="0">
              <a:buNone/>
              <a:defRPr>
                <a:solidFill>
                  <a:schemeClr val="tx1"/>
                </a:solidFill>
              </a:defRPr>
            </a:lvl5pPr>
          </a:lstStyle>
          <a:p>
            <a:pPr lvl="0"/>
            <a:r>
              <a:rPr lang="en-US"/>
              <a:t>Reference(s)</a:t>
            </a:r>
          </a:p>
        </p:txBody>
      </p:sp>
      <p:sp>
        <p:nvSpPr>
          <p:cNvPr id="9" name="Rectangle 8"/>
          <p:cNvSpPr/>
          <p:nvPr userDrawn="1"/>
        </p:nvSpPr>
        <p:spPr>
          <a:xfrm>
            <a:off x="193500" y="1028701"/>
            <a:ext cx="11998500" cy="2505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457200" y="1028701"/>
            <a:ext cx="11277600" cy="4800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37951194"/>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Only No Line">
    <p:spTree>
      <p:nvGrpSpPr>
        <p:cNvPr id="1" name=""/>
        <p:cNvGrpSpPr/>
        <p:nvPr/>
      </p:nvGrpSpPr>
      <p:grpSpPr>
        <a:xfrm>
          <a:off x="0" y="0"/>
          <a:ext cx="0" cy="0"/>
          <a:chOff x="0" y="0"/>
          <a:chExt cx="0" cy="0"/>
        </a:xfrm>
      </p:grpSpPr>
      <p:sp>
        <p:nvSpPr>
          <p:cNvPr id="8" name="Rectangle 7"/>
          <p:cNvSpPr/>
          <p:nvPr userDrawn="1"/>
        </p:nvSpPr>
        <p:spPr>
          <a:xfrm>
            <a:off x="193500" y="1028701"/>
            <a:ext cx="11998500" cy="2505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621FD6-A854-4307-8406-2482F77158CE}" type="datetime1">
              <a:rPr lang="en-US" smtClean="0"/>
              <a:t>7/19/2023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432E5-F8E0-41AE-9A6B-AD730338B005}" type="slidenum">
              <a:rPr lang="en-US" smtClean="0"/>
              <a:pPr/>
              <a:t>‹#›</a:t>
            </a:fld>
            <a:endParaRPr lang="en-US"/>
          </a:p>
        </p:txBody>
      </p:sp>
      <p:sp>
        <p:nvSpPr>
          <p:cNvPr id="7" name="Text Placeholder 6"/>
          <p:cNvSpPr>
            <a:spLocks noGrp="1"/>
          </p:cNvSpPr>
          <p:nvPr>
            <p:ph type="body" sz="quarter" idx="13" hasCustomPrompt="1"/>
          </p:nvPr>
        </p:nvSpPr>
        <p:spPr>
          <a:xfrm>
            <a:off x="457200" y="5852160"/>
            <a:ext cx="10058400" cy="1005840"/>
          </a:xfrm>
        </p:spPr>
        <p:txBody>
          <a:bodyPr anchor="b">
            <a:noAutofit/>
          </a:bodyPr>
          <a:lstStyle>
            <a:lvl1pPr marL="0" indent="0">
              <a:spcBef>
                <a:spcPts val="300"/>
              </a:spcBef>
              <a:buNone/>
              <a:defRPr sz="1000"/>
            </a:lvl1pPr>
            <a:lvl2pPr marL="228594" indent="0">
              <a:spcBef>
                <a:spcPts val="300"/>
              </a:spcBef>
              <a:buNone/>
              <a:defRPr sz="1000"/>
            </a:lvl2pPr>
            <a:lvl3pPr marL="457189" indent="0">
              <a:spcBef>
                <a:spcPts val="300"/>
              </a:spcBef>
              <a:buNone/>
              <a:defRPr sz="1000"/>
            </a:lvl3pPr>
            <a:lvl4pPr marL="685783" indent="0">
              <a:spcBef>
                <a:spcPts val="300"/>
              </a:spcBef>
              <a:buNone/>
              <a:defRPr sz="1000"/>
            </a:lvl4pPr>
            <a:lvl5pPr marL="914378" indent="0">
              <a:spcBef>
                <a:spcPts val="300"/>
              </a:spcBef>
              <a:buNone/>
              <a:defRPr sz="1000"/>
            </a:lvl5pPr>
          </a:lstStyle>
          <a:p>
            <a:pPr lvl="0"/>
            <a:r>
              <a:rPr lang="en-US"/>
              <a:t>Reference(s)</a:t>
            </a:r>
          </a:p>
        </p:txBody>
      </p:sp>
    </p:spTree>
    <p:extLst>
      <p:ext uri="{BB962C8B-B14F-4D97-AF65-F5344CB8AC3E}">
        <p14:creationId xmlns:p14="http://schemas.microsoft.com/office/powerpoint/2010/main" val="2394303570"/>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F744BB-E515-49DD-83C8-254B656D3AE6}" type="datetime1">
              <a:rPr lang="en-US" smtClean="0"/>
              <a:t>7/19/2023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432E5-F8E0-41AE-9A6B-AD730338B005}" type="slidenum">
              <a:rPr lang="en-US" smtClean="0"/>
              <a:pPr/>
              <a:t>‹#›</a:t>
            </a:fld>
            <a:endParaRPr lang="en-US"/>
          </a:p>
        </p:txBody>
      </p:sp>
      <p:sp>
        <p:nvSpPr>
          <p:cNvPr id="6" name="Text Placeholder 5"/>
          <p:cNvSpPr>
            <a:spLocks noGrp="1"/>
          </p:cNvSpPr>
          <p:nvPr>
            <p:ph type="body" sz="quarter" idx="13" hasCustomPrompt="1"/>
          </p:nvPr>
        </p:nvSpPr>
        <p:spPr>
          <a:xfrm>
            <a:off x="486229" y="5852160"/>
            <a:ext cx="10058398" cy="1005840"/>
          </a:xfrm>
        </p:spPr>
        <p:txBody>
          <a:bodyPr anchor="b">
            <a:noAutofit/>
          </a:bodyPr>
          <a:lstStyle>
            <a:lvl1pPr marL="0" indent="0">
              <a:spcBef>
                <a:spcPts val="300"/>
              </a:spcBef>
              <a:buNone/>
              <a:defRPr sz="1000"/>
            </a:lvl1pPr>
            <a:lvl2pPr marL="228594" indent="0">
              <a:spcBef>
                <a:spcPts val="300"/>
              </a:spcBef>
              <a:buNone/>
              <a:defRPr sz="1000"/>
            </a:lvl2pPr>
            <a:lvl3pPr marL="457189" indent="0">
              <a:spcBef>
                <a:spcPts val="300"/>
              </a:spcBef>
              <a:buNone/>
              <a:defRPr sz="1000"/>
            </a:lvl3pPr>
            <a:lvl4pPr marL="685783" indent="0">
              <a:spcBef>
                <a:spcPts val="300"/>
              </a:spcBef>
              <a:buNone/>
              <a:defRPr sz="1000"/>
            </a:lvl4pPr>
            <a:lvl5pPr marL="914378" indent="0">
              <a:spcBef>
                <a:spcPts val="300"/>
              </a:spcBef>
              <a:buNone/>
              <a:defRPr sz="1000"/>
            </a:lvl5pPr>
          </a:lstStyle>
          <a:p>
            <a:pPr lvl="0"/>
            <a:r>
              <a:rPr lang="en-US"/>
              <a:t>Reference(s)</a:t>
            </a:r>
          </a:p>
        </p:txBody>
      </p:sp>
      <p:sp>
        <p:nvSpPr>
          <p:cNvPr id="7" name="Rectangle 6"/>
          <p:cNvSpPr/>
          <p:nvPr userDrawn="1"/>
        </p:nvSpPr>
        <p:spPr>
          <a:xfrm>
            <a:off x="193500" y="1028701"/>
            <a:ext cx="11998500" cy="2505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77474899"/>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DBAD0D-523E-451F-87EF-6881E23B560B}"/>
              </a:ext>
            </a:extLst>
          </p:cNvPr>
          <p:cNvSpPr/>
          <p:nvPr userDrawn="1"/>
        </p:nvSpPr>
        <p:spPr>
          <a:xfrm>
            <a:off x="145126" y="1028700"/>
            <a:ext cx="12046875"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a:extLst>
              <a:ext uri="{FF2B5EF4-FFF2-40B4-BE49-F238E27FC236}">
                <a16:creationId xmlns:a16="http://schemas.microsoft.com/office/drawing/2014/main" id="{CE1287E9-EBEB-4648-982B-10337D55F8BE}"/>
              </a:ext>
            </a:extLst>
          </p:cNvPr>
          <p:cNvSpPr>
            <a:spLocks noGrp="1"/>
          </p:cNvSpPr>
          <p:nvPr>
            <p:ph type="dt" sz="half" idx="10"/>
          </p:nvPr>
        </p:nvSpPr>
        <p:spPr/>
        <p:txBody>
          <a:bodyPr/>
          <a:lstStyle/>
          <a:p>
            <a:fld id="{01A1837E-D865-47F7-BBDB-BDAEF1B51014}" type="datetime1">
              <a:rPr lang="en-US" smtClean="0"/>
              <a:t>7/19/2023</a:t>
            </a:fld>
            <a:endParaRPr lang="en-US"/>
          </a:p>
        </p:txBody>
      </p:sp>
      <p:sp>
        <p:nvSpPr>
          <p:cNvPr id="4" name="Footer Placeholder 3">
            <a:extLst>
              <a:ext uri="{FF2B5EF4-FFF2-40B4-BE49-F238E27FC236}">
                <a16:creationId xmlns:a16="http://schemas.microsoft.com/office/drawing/2014/main" id="{6D9B78B9-0DDE-46C9-8ACD-9F2A63B731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89C07F-8571-41D4-9A89-601A8B9C53DC}"/>
              </a:ext>
            </a:extLst>
          </p:cNvPr>
          <p:cNvSpPr>
            <a:spLocks noGrp="1"/>
          </p:cNvSpPr>
          <p:nvPr>
            <p:ph type="sldNum" sz="quarter" idx="12"/>
          </p:nvPr>
        </p:nvSpPr>
        <p:spPr/>
        <p:txBody>
          <a:bodyPr/>
          <a:lstStyle/>
          <a:p>
            <a:fld id="{CC7432E5-F8E0-41AE-9A6B-AD730338B005}" type="slidenum">
              <a:rPr lang="en-US" smtClean="0"/>
              <a:pPr/>
              <a:t>‹#›</a:t>
            </a:fld>
            <a:endParaRPr lang="en-US"/>
          </a:p>
        </p:txBody>
      </p:sp>
      <p:sp>
        <p:nvSpPr>
          <p:cNvPr id="7" name="Content Placeholder 6">
            <a:extLst>
              <a:ext uri="{FF2B5EF4-FFF2-40B4-BE49-F238E27FC236}">
                <a16:creationId xmlns:a16="http://schemas.microsoft.com/office/drawing/2014/main" id="{065F5103-6F75-4D29-92B7-D96304B0DF91}"/>
              </a:ext>
            </a:extLst>
          </p:cNvPr>
          <p:cNvSpPr>
            <a:spLocks noGrp="1"/>
          </p:cNvSpPr>
          <p:nvPr>
            <p:ph sz="quarter" idx="13"/>
          </p:nvPr>
        </p:nvSpPr>
        <p:spPr>
          <a:xfrm>
            <a:off x="457200" y="1028701"/>
            <a:ext cx="11277600" cy="4800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id="{271E6CA6-DB87-42EC-B477-B412A859FEBB}"/>
              </a:ext>
            </a:extLst>
          </p:cNvPr>
          <p:cNvSpPr/>
          <p:nvPr userDrawn="1"/>
        </p:nvSpPr>
        <p:spPr>
          <a:xfrm>
            <a:off x="10040060" y="6492876"/>
            <a:ext cx="2151941" cy="3030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7802159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US Cover Sheet">
    <p:spTree>
      <p:nvGrpSpPr>
        <p:cNvPr id="1" name=""/>
        <p:cNvGrpSpPr/>
        <p:nvPr/>
      </p:nvGrpSpPr>
      <p:grpSpPr>
        <a:xfrm>
          <a:off x="0" y="0"/>
          <a:ext cx="0" cy="0"/>
          <a:chOff x="0" y="0"/>
          <a:chExt cx="0" cy="0"/>
        </a:xfrm>
      </p:grpSpPr>
      <p:sp>
        <p:nvSpPr>
          <p:cNvPr id="79" name="TextBox 78">
            <a:extLst>
              <a:ext uri="{FF2B5EF4-FFF2-40B4-BE49-F238E27FC236}">
                <a16:creationId xmlns:a16="http://schemas.microsoft.com/office/drawing/2014/main" id="{86D12817-4053-40BC-82BB-7AF5EE51AEBA}"/>
              </a:ext>
            </a:extLst>
          </p:cNvPr>
          <p:cNvSpPr txBox="1"/>
          <p:nvPr userDrawn="1"/>
        </p:nvSpPr>
        <p:spPr>
          <a:xfrm>
            <a:off x="2893625" y="6314749"/>
            <a:ext cx="6404747" cy="461665"/>
          </a:xfrm>
          <a:prstGeom prst="rect">
            <a:avLst/>
          </a:prstGeom>
          <a:noFill/>
          <a:ln>
            <a:noFill/>
          </a:ln>
        </p:spPr>
        <p:txBody>
          <a:bodyPr wrap="square" rtlCol="0" anchor="ctr">
            <a:spAutoFit/>
          </a:bodyPr>
          <a:lstStyle/>
          <a:p>
            <a:pPr marL="0" indent="0" algn="ctr">
              <a:buClr>
                <a:schemeClr val="accent1"/>
              </a:buClr>
              <a:buFont typeface="Arial" panose="020B0604020202020204" pitchFamily="34" charset="0"/>
              <a:buNone/>
            </a:pPr>
            <a:r>
              <a:rPr lang="en-US" sz="1400" b="1">
                <a:solidFill>
                  <a:schemeClr val="tx1"/>
                </a:solidFill>
              </a:rPr>
              <a:t>This Material is for Use by AstraZeneca Medical Personnel Only</a:t>
            </a:r>
          </a:p>
          <a:p>
            <a:pPr marL="0" indent="0" algn="ctr">
              <a:buClr>
                <a:schemeClr val="accent1"/>
              </a:buClr>
              <a:buFont typeface="Arial" panose="020B0604020202020204" pitchFamily="34" charset="0"/>
              <a:buNone/>
            </a:pPr>
            <a:r>
              <a:rPr lang="en-US" sz="1000" b="0">
                <a:solidFill>
                  <a:schemeClr val="tx1"/>
                </a:solidFill>
              </a:rPr>
              <a:t>Speaker notes are for internal use only and are not to be shown or disseminated outside of AstraZeneca</a:t>
            </a:r>
          </a:p>
        </p:txBody>
      </p:sp>
      <p:graphicFrame>
        <p:nvGraphicFramePr>
          <p:cNvPr id="50" name="Table 49">
            <a:extLst>
              <a:ext uri="{FF2B5EF4-FFF2-40B4-BE49-F238E27FC236}">
                <a16:creationId xmlns:a16="http://schemas.microsoft.com/office/drawing/2014/main" id="{83D05D04-05CE-47AA-8F7B-B08C33B32C3F}"/>
              </a:ext>
            </a:extLst>
          </p:cNvPr>
          <p:cNvGraphicFramePr>
            <a:graphicFrameLocks noGrp="1"/>
          </p:cNvGraphicFramePr>
          <p:nvPr userDrawn="1">
            <p:extLst>
              <p:ext uri="{D42A27DB-BD31-4B8C-83A1-F6EECF244321}">
                <p14:modId xmlns:p14="http://schemas.microsoft.com/office/powerpoint/2010/main" val="2414390717"/>
              </p:ext>
            </p:extLst>
          </p:nvPr>
        </p:nvGraphicFramePr>
        <p:xfrm>
          <a:off x="1128801" y="3577114"/>
          <a:ext cx="9949787" cy="768058"/>
        </p:xfrm>
        <a:graphic>
          <a:graphicData uri="http://schemas.openxmlformats.org/drawingml/2006/table">
            <a:tbl>
              <a:tblPr>
                <a:tableStyleId>{21E4AEA4-8DFA-4A89-87EB-49C32662AFE0}</a:tableStyleId>
              </a:tblPr>
              <a:tblGrid>
                <a:gridCol w="2931948">
                  <a:extLst>
                    <a:ext uri="{9D8B030D-6E8A-4147-A177-3AD203B41FA5}">
                      <a16:colId xmlns:a16="http://schemas.microsoft.com/office/drawing/2014/main" val="3458750997"/>
                    </a:ext>
                  </a:extLst>
                </a:gridCol>
                <a:gridCol w="3701243">
                  <a:extLst>
                    <a:ext uri="{9D8B030D-6E8A-4147-A177-3AD203B41FA5}">
                      <a16:colId xmlns:a16="http://schemas.microsoft.com/office/drawing/2014/main" val="4071395440"/>
                    </a:ext>
                  </a:extLst>
                </a:gridCol>
                <a:gridCol w="3316596">
                  <a:extLst>
                    <a:ext uri="{9D8B030D-6E8A-4147-A177-3AD203B41FA5}">
                      <a16:colId xmlns:a16="http://schemas.microsoft.com/office/drawing/2014/main" val="668771908"/>
                    </a:ext>
                  </a:extLst>
                </a:gridCol>
              </a:tblGrid>
              <a:tr h="384029">
                <a:tc>
                  <a:txBody>
                    <a:bodyPr/>
                    <a:lstStyle/>
                    <a:p>
                      <a:endParaRPr lang="en-US" sz="10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0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0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532524754"/>
                  </a:ext>
                </a:extLst>
              </a:tr>
              <a:tr h="384029">
                <a:tc>
                  <a:txBody>
                    <a:bodyPr/>
                    <a:lstStyle/>
                    <a:p>
                      <a:endParaRPr lang="en-US" sz="10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0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0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152630277"/>
                  </a:ext>
                </a:extLst>
              </a:tr>
            </a:tbl>
          </a:graphicData>
        </a:graphic>
      </p:graphicFrame>
      <p:graphicFrame>
        <p:nvGraphicFramePr>
          <p:cNvPr id="5" name="Table 4">
            <a:extLst>
              <a:ext uri="{FF2B5EF4-FFF2-40B4-BE49-F238E27FC236}">
                <a16:creationId xmlns:a16="http://schemas.microsoft.com/office/drawing/2014/main" id="{3C8DCB22-4BDC-4256-9886-290008A41E58}"/>
              </a:ext>
            </a:extLst>
          </p:cNvPr>
          <p:cNvGraphicFramePr>
            <a:graphicFrameLocks noGrp="1"/>
          </p:cNvGraphicFramePr>
          <p:nvPr userDrawn="1">
            <p:extLst>
              <p:ext uri="{D42A27DB-BD31-4B8C-83A1-F6EECF244321}">
                <p14:modId xmlns:p14="http://schemas.microsoft.com/office/powerpoint/2010/main" val="4239829292"/>
              </p:ext>
            </p:extLst>
          </p:nvPr>
        </p:nvGraphicFramePr>
        <p:xfrm>
          <a:off x="1128801" y="1039470"/>
          <a:ext cx="9949787" cy="2298618"/>
        </p:xfrm>
        <a:graphic>
          <a:graphicData uri="http://schemas.openxmlformats.org/drawingml/2006/table">
            <a:tbl>
              <a:tblPr>
                <a:tableStyleId>{21E4AEA4-8DFA-4A89-87EB-49C32662AFE0}</a:tableStyleId>
              </a:tblPr>
              <a:tblGrid>
                <a:gridCol w="2931948">
                  <a:extLst>
                    <a:ext uri="{9D8B030D-6E8A-4147-A177-3AD203B41FA5}">
                      <a16:colId xmlns:a16="http://schemas.microsoft.com/office/drawing/2014/main" val="3458750997"/>
                    </a:ext>
                  </a:extLst>
                </a:gridCol>
                <a:gridCol w="3701243">
                  <a:extLst>
                    <a:ext uri="{9D8B030D-6E8A-4147-A177-3AD203B41FA5}">
                      <a16:colId xmlns:a16="http://schemas.microsoft.com/office/drawing/2014/main" val="4071395440"/>
                    </a:ext>
                  </a:extLst>
                </a:gridCol>
                <a:gridCol w="3316596">
                  <a:extLst>
                    <a:ext uri="{9D8B030D-6E8A-4147-A177-3AD203B41FA5}">
                      <a16:colId xmlns:a16="http://schemas.microsoft.com/office/drawing/2014/main" val="668771908"/>
                    </a:ext>
                  </a:extLst>
                </a:gridCol>
              </a:tblGrid>
              <a:tr h="383103">
                <a:tc>
                  <a:txBody>
                    <a:bodyPr/>
                    <a:lstStyle/>
                    <a:p>
                      <a:endParaRPr lang="en-US" sz="12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23421394"/>
                  </a:ext>
                </a:extLst>
              </a:tr>
              <a:tr h="383103">
                <a:tc>
                  <a:txBody>
                    <a:bodyPr/>
                    <a:lstStyle/>
                    <a:p>
                      <a:endParaRPr lang="en-US" sz="12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68834974"/>
                  </a:ext>
                </a:extLst>
              </a:tr>
              <a:tr h="383103">
                <a:tc>
                  <a:txBody>
                    <a:bodyPr/>
                    <a:lstStyle/>
                    <a:p>
                      <a:endParaRPr lang="en-US" sz="12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051146587"/>
                  </a:ext>
                </a:extLst>
              </a:tr>
              <a:tr h="383103">
                <a:tc>
                  <a:txBody>
                    <a:bodyPr/>
                    <a:lstStyle/>
                    <a:p>
                      <a:endParaRPr lang="en-US" sz="12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061963846"/>
                  </a:ext>
                </a:extLst>
              </a:tr>
              <a:tr h="383103">
                <a:tc>
                  <a:txBody>
                    <a:bodyPr/>
                    <a:lstStyle/>
                    <a:p>
                      <a:endParaRPr lang="en-US" sz="12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532524754"/>
                  </a:ext>
                </a:extLst>
              </a:tr>
              <a:tr h="383103">
                <a:tc>
                  <a:txBody>
                    <a:bodyPr/>
                    <a:lstStyle/>
                    <a:p>
                      <a:endParaRPr lang="en-US" sz="12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152630277"/>
                  </a:ext>
                </a:extLst>
              </a:tr>
            </a:tbl>
          </a:graphicData>
        </a:graphic>
      </p:graphicFrame>
      <p:sp>
        <p:nvSpPr>
          <p:cNvPr id="2" name="Date Placeholder 1"/>
          <p:cNvSpPr>
            <a:spLocks noGrp="1"/>
          </p:cNvSpPr>
          <p:nvPr>
            <p:ph type="dt" sz="half" idx="10"/>
          </p:nvPr>
        </p:nvSpPr>
        <p:spPr/>
        <p:txBody>
          <a:bodyPr/>
          <a:lstStyle/>
          <a:p>
            <a:fld id="{64B125D9-F248-4B96-8F8B-ACC0C477827D}" type="datetime1">
              <a:rPr lang="en-US" smtClean="0"/>
              <a:t>7/19/2023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432E5-F8E0-41AE-9A6B-AD730338B005}" type="slidenum">
              <a:rPr lang="en-US" smtClean="0"/>
              <a:pPr/>
              <a:t>‹#›</a:t>
            </a:fld>
            <a:endParaRPr lang="en-US"/>
          </a:p>
        </p:txBody>
      </p:sp>
      <p:sp>
        <p:nvSpPr>
          <p:cNvPr id="8" name="TextBox 7">
            <a:extLst>
              <a:ext uri="{FF2B5EF4-FFF2-40B4-BE49-F238E27FC236}">
                <a16:creationId xmlns:a16="http://schemas.microsoft.com/office/drawing/2014/main" id="{FF897A55-CB79-4D07-BEF1-54B1E974D126}"/>
              </a:ext>
            </a:extLst>
          </p:cNvPr>
          <p:cNvSpPr txBox="1"/>
          <p:nvPr userDrawn="1"/>
        </p:nvSpPr>
        <p:spPr>
          <a:xfrm>
            <a:off x="10160000" y="6611780"/>
            <a:ext cx="2032000" cy="246221"/>
          </a:xfrm>
          <a:prstGeom prst="rect">
            <a:avLst/>
          </a:prstGeom>
          <a:noFill/>
        </p:spPr>
        <p:txBody>
          <a:bodyPr wrap="square" rtlCol="0" anchor="b" anchorCtr="0">
            <a:spAutoFit/>
          </a:bodyPr>
          <a:lstStyle/>
          <a:p>
            <a:pPr algn="r"/>
            <a:r>
              <a:rPr lang="en-US" sz="1000" b="0" baseline="0">
                <a:solidFill>
                  <a:schemeClr val="tx1"/>
                </a:solidFill>
                <a:latin typeface="Arial" pitchFamily="34" charset="0"/>
                <a:cs typeface="Arial" pitchFamily="34" charset="0"/>
              </a:rPr>
              <a:t>© AstraZeneca </a:t>
            </a:r>
            <a:fld id="{4EE36229-DA3E-40CD-B190-673CEA6DC5F4}" type="datetimeyyyy">
              <a:rPr lang="en-US" sz="1000" b="0" baseline="0" smtClean="0">
                <a:solidFill>
                  <a:schemeClr val="tx1"/>
                </a:solidFill>
                <a:latin typeface="Arial" pitchFamily="34" charset="0"/>
                <a:cs typeface="Arial" pitchFamily="34" charset="0"/>
              </a:rPr>
              <a:t>2023</a:t>
            </a:fld>
            <a:endParaRPr lang="en-US" sz="1000" b="0" baseline="0">
              <a:solidFill>
                <a:schemeClr val="tx1"/>
              </a:solidFill>
              <a:latin typeface="Arial" pitchFamily="34" charset="0"/>
              <a:cs typeface="Arial" pitchFamily="34" charset="0"/>
            </a:endParaRPr>
          </a:p>
        </p:txBody>
      </p:sp>
      <p:sp>
        <p:nvSpPr>
          <p:cNvPr id="9" name="Text Placeholder 8">
            <a:extLst>
              <a:ext uri="{FF2B5EF4-FFF2-40B4-BE49-F238E27FC236}">
                <a16:creationId xmlns:a16="http://schemas.microsoft.com/office/drawing/2014/main" id="{A9E08680-4520-4EA6-B4A7-FD0062F8A6E5}"/>
              </a:ext>
            </a:extLst>
          </p:cNvPr>
          <p:cNvSpPr>
            <a:spLocks noGrp="1"/>
          </p:cNvSpPr>
          <p:nvPr>
            <p:ph type="body" sz="quarter" idx="13" hasCustomPrompt="1"/>
          </p:nvPr>
        </p:nvSpPr>
        <p:spPr>
          <a:xfrm>
            <a:off x="2972008" y="1102835"/>
            <a:ext cx="8106580" cy="228600"/>
          </a:xfrm>
        </p:spPr>
        <p:txBody>
          <a:bodyPr anchor="ctr">
            <a:normAutofit/>
          </a:bodyPr>
          <a:lstStyle>
            <a:lvl1pPr marL="0" indent="0">
              <a:buFont typeface="Arial" panose="020B0604020202020204" pitchFamily="34" charset="0"/>
              <a:buNone/>
              <a:defRPr sz="1200"/>
            </a:lvl1pPr>
            <a:lvl2pPr marL="228594" indent="0">
              <a:buNone/>
              <a:defRPr/>
            </a:lvl2pPr>
            <a:lvl3pPr marL="457189" indent="0">
              <a:buNone/>
              <a:defRPr/>
            </a:lvl3pPr>
            <a:lvl4pPr marL="685783" indent="0">
              <a:buNone/>
              <a:defRPr/>
            </a:lvl4pPr>
            <a:lvl5pPr marL="914378" indent="0">
              <a:buNone/>
              <a:defRPr/>
            </a:lvl5pPr>
          </a:lstStyle>
          <a:p>
            <a:pPr lvl="0"/>
            <a:r>
              <a:rPr lang="en-US"/>
              <a:t>&lt;MARP/MAAZAP&gt; &lt;#######&gt; &lt;TA&gt; &lt;Asset Title&gt; 70 character limit</a:t>
            </a:r>
          </a:p>
        </p:txBody>
      </p:sp>
      <p:sp>
        <p:nvSpPr>
          <p:cNvPr id="11" name="Text Placeholder 10">
            <a:extLst>
              <a:ext uri="{FF2B5EF4-FFF2-40B4-BE49-F238E27FC236}">
                <a16:creationId xmlns:a16="http://schemas.microsoft.com/office/drawing/2014/main" id="{CF687FD7-F293-4468-AE23-E28EE4619773}"/>
              </a:ext>
            </a:extLst>
          </p:cNvPr>
          <p:cNvSpPr>
            <a:spLocks noGrp="1"/>
          </p:cNvSpPr>
          <p:nvPr>
            <p:ph type="body" sz="quarter" idx="14" hasCustomPrompt="1"/>
          </p:nvPr>
        </p:nvSpPr>
        <p:spPr>
          <a:xfrm>
            <a:off x="6785854" y="1491653"/>
            <a:ext cx="1496779" cy="228600"/>
          </a:xfrm>
        </p:spPr>
        <p:txBody>
          <a:bodyPr anchor="ctr">
            <a:noAutofit/>
          </a:bodyPr>
          <a:lstStyle>
            <a:lvl1pPr marL="0" indent="0">
              <a:buFont typeface="Arial" panose="020B0604020202020204" pitchFamily="34" charse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MM/YY</a:t>
            </a:r>
          </a:p>
        </p:txBody>
      </p:sp>
      <p:sp>
        <p:nvSpPr>
          <p:cNvPr id="13" name="Text Placeholder 12">
            <a:extLst>
              <a:ext uri="{FF2B5EF4-FFF2-40B4-BE49-F238E27FC236}">
                <a16:creationId xmlns:a16="http://schemas.microsoft.com/office/drawing/2014/main" id="{5BA6C7CD-771E-461C-A133-67764B81E611}"/>
              </a:ext>
            </a:extLst>
          </p:cNvPr>
          <p:cNvSpPr>
            <a:spLocks noGrp="1"/>
          </p:cNvSpPr>
          <p:nvPr>
            <p:ph type="body" sz="quarter" idx="15" hasCustomPrompt="1"/>
          </p:nvPr>
        </p:nvSpPr>
        <p:spPr>
          <a:xfrm>
            <a:off x="2972006" y="1491653"/>
            <a:ext cx="1797602" cy="228600"/>
          </a:xfrm>
        </p:spPr>
        <p:txBody>
          <a:bodyPr anchor="ctr">
            <a:noAutofit/>
          </a:bodyPr>
          <a:lstStyle>
            <a:lvl1pPr marL="0" indent="0">
              <a:buFont typeface="Arial" panose="020B0604020202020204" pitchFamily="34" charse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Reactive or Proactive</a:t>
            </a:r>
          </a:p>
        </p:txBody>
      </p:sp>
      <p:sp>
        <p:nvSpPr>
          <p:cNvPr id="15" name="Text Placeholder 14">
            <a:extLst>
              <a:ext uri="{FF2B5EF4-FFF2-40B4-BE49-F238E27FC236}">
                <a16:creationId xmlns:a16="http://schemas.microsoft.com/office/drawing/2014/main" id="{6E33F1E3-ED30-4982-A86D-2C076E1C3B62}"/>
              </a:ext>
            </a:extLst>
          </p:cNvPr>
          <p:cNvSpPr>
            <a:spLocks noGrp="1"/>
          </p:cNvSpPr>
          <p:nvPr>
            <p:ph type="body" sz="quarter" idx="16" hasCustomPrompt="1"/>
          </p:nvPr>
        </p:nvSpPr>
        <p:spPr>
          <a:xfrm>
            <a:off x="6785854" y="1880471"/>
            <a:ext cx="1496779" cy="228600"/>
          </a:xfrm>
        </p:spPr>
        <p:txBody>
          <a:bodyPr anchor="ctr">
            <a:noAutofit/>
          </a:bodyPr>
          <a:lstStyle>
            <a:lvl1pPr marL="0" indent="0">
              <a:buFont typeface="Arial" panose="020B0604020202020204" pitchFamily="34" charse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MM/YY (if &lt;1 year)</a:t>
            </a:r>
          </a:p>
        </p:txBody>
      </p:sp>
      <p:sp>
        <p:nvSpPr>
          <p:cNvPr id="17" name="Text Placeholder 16">
            <a:extLst>
              <a:ext uri="{FF2B5EF4-FFF2-40B4-BE49-F238E27FC236}">
                <a16:creationId xmlns:a16="http://schemas.microsoft.com/office/drawing/2014/main" id="{12286C0F-7CF6-40B2-B8FA-7AF1D25B9922}"/>
              </a:ext>
            </a:extLst>
          </p:cNvPr>
          <p:cNvSpPr>
            <a:spLocks noGrp="1"/>
          </p:cNvSpPr>
          <p:nvPr>
            <p:ph type="body" sz="quarter" idx="17" hasCustomPrompt="1"/>
          </p:nvPr>
        </p:nvSpPr>
        <p:spPr>
          <a:xfrm>
            <a:off x="2972008" y="2658107"/>
            <a:ext cx="891692" cy="228600"/>
          </a:xfrm>
        </p:spPr>
        <p:txBody>
          <a:bodyPr anchor="ctr">
            <a:noAutofit/>
          </a:bodyPr>
          <a:lstStyle>
            <a:lvl1pPr marL="0" indent="0">
              <a:buFont typeface="Arial" panose="020B0604020202020204" pitchFamily="34" charse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Yes or No</a:t>
            </a:r>
          </a:p>
        </p:txBody>
      </p:sp>
      <p:sp>
        <p:nvSpPr>
          <p:cNvPr id="19" name="Text Placeholder 18">
            <a:extLst>
              <a:ext uri="{FF2B5EF4-FFF2-40B4-BE49-F238E27FC236}">
                <a16:creationId xmlns:a16="http://schemas.microsoft.com/office/drawing/2014/main" id="{A1F28B02-DF8E-4C7E-90E9-0214CD384EA9}"/>
              </a:ext>
            </a:extLst>
          </p:cNvPr>
          <p:cNvSpPr>
            <a:spLocks noGrp="1"/>
          </p:cNvSpPr>
          <p:nvPr>
            <p:ph type="body" sz="quarter" idx="18" hasCustomPrompt="1"/>
          </p:nvPr>
        </p:nvSpPr>
        <p:spPr>
          <a:xfrm>
            <a:off x="3893973" y="2658107"/>
            <a:ext cx="4159180" cy="228600"/>
          </a:xfrm>
        </p:spPr>
        <p:txBody>
          <a:bodyPr anchor="ctr">
            <a:noAutofit/>
          </a:bodyPr>
          <a:lstStyle>
            <a:lvl1pPr marL="0" indent="0">
              <a:buFont typeface="Arial" panose="020B0604020202020204" pitchFamily="34" charse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 If Yes - Reactive via MI, Reactive via MI </a:t>
            </a:r>
            <a:r>
              <a:rPr lang="en-US" err="1"/>
              <a:t>SciP</a:t>
            </a:r>
            <a:r>
              <a:rPr lang="en-US"/>
              <a:t>, or Proactive</a:t>
            </a:r>
          </a:p>
        </p:txBody>
      </p:sp>
      <p:sp>
        <p:nvSpPr>
          <p:cNvPr id="21" name="Text Placeholder 20">
            <a:extLst>
              <a:ext uri="{FF2B5EF4-FFF2-40B4-BE49-F238E27FC236}">
                <a16:creationId xmlns:a16="http://schemas.microsoft.com/office/drawing/2014/main" id="{277F15F9-6B04-4325-BA35-6D4FC8B30B7D}"/>
              </a:ext>
            </a:extLst>
          </p:cNvPr>
          <p:cNvSpPr>
            <a:spLocks noGrp="1"/>
          </p:cNvSpPr>
          <p:nvPr>
            <p:ph type="body" sz="quarter" idx="19" hasCustomPrompt="1"/>
          </p:nvPr>
        </p:nvSpPr>
        <p:spPr>
          <a:xfrm>
            <a:off x="2972005" y="3046924"/>
            <a:ext cx="3936722"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Any Medical Personnel</a:t>
            </a:r>
          </a:p>
        </p:txBody>
      </p:sp>
      <p:sp>
        <p:nvSpPr>
          <p:cNvPr id="27" name="Text Placeholder 26">
            <a:extLst>
              <a:ext uri="{FF2B5EF4-FFF2-40B4-BE49-F238E27FC236}">
                <a16:creationId xmlns:a16="http://schemas.microsoft.com/office/drawing/2014/main" id="{DD881301-6455-4429-AC98-70F1B2B5BC88}"/>
              </a:ext>
            </a:extLst>
          </p:cNvPr>
          <p:cNvSpPr>
            <a:spLocks noGrp="1"/>
          </p:cNvSpPr>
          <p:nvPr>
            <p:ph type="body" sz="quarter" idx="22" hasCustomPrompt="1"/>
          </p:nvPr>
        </p:nvSpPr>
        <p:spPr>
          <a:xfrm>
            <a:off x="6785856" y="2269289"/>
            <a:ext cx="3284423"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Any HCP, MM Only, Contracted EE, or Other</a:t>
            </a:r>
          </a:p>
        </p:txBody>
      </p:sp>
      <p:sp>
        <p:nvSpPr>
          <p:cNvPr id="29" name="Text Placeholder 28">
            <a:extLst>
              <a:ext uri="{FF2B5EF4-FFF2-40B4-BE49-F238E27FC236}">
                <a16:creationId xmlns:a16="http://schemas.microsoft.com/office/drawing/2014/main" id="{110857ED-F4F0-4AED-89F7-6595C2BD781E}"/>
              </a:ext>
            </a:extLst>
          </p:cNvPr>
          <p:cNvSpPr>
            <a:spLocks noGrp="1"/>
          </p:cNvSpPr>
          <p:nvPr>
            <p:ph type="body" sz="quarter" idx="23" hasCustomPrompt="1"/>
          </p:nvPr>
        </p:nvSpPr>
        <p:spPr>
          <a:xfrm>
            <a:off x="2972008" y="2269289"/>
            <a:ext cx="891692"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Yes or No</a:t>
            </a:r>
          </a:p>
        </p:txBody>
      </p:sp>
      <p:sp>
        <p:nvSpPr>
          <p:cNvPr id="31" name="Text Placeholder 30">
            <a:extLst>
              <a:ext uri="{FF2B5EF4-FFF2-40B4-BE49-F238E27FC236}">
                <a16:creationId xmlns:a16="http://schemas.microsoft.com/office/drawing/2014/main" id="{1C3ADFAF-903D-45A8-9EC3-263C6B88C9B5}"/>
              </a:ext>
            </a:extLst>
          </p:cNvPr>
          <p:cNvSpPr>
            <a:spLocks noGrp="1"/>
          </p:cNvSpPr>
          <p:nvPr>
            <p:ph type="body" sz="quarter" idx="24" hasCustomPrompt="1"/>
          </p:nvPr>
        </p:nvSpPr>
        <p:spPr>
          <a:xfrm>
            <a:off x="3900044" y="2269289"/>
            <a:ext cx="1212311"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If Yes - MM/YY</a:t>
            </a:r>
          </a:p>
        </p:txBody>
      </p:sp>
      <p:sp>
        <p:nvSpPr>
          <p:cNvPr id="33" name="Text Placeholder 32">
            <a:extLst>
              <a:ext uri="{FF2B5EF4-FFF2-40B4-BE49-F238E27FC236}">
                <a16:creationId xmlns:a16="http://schemas.microsoft.com/office/drawing/2014/main" id="{699D1E98-12E4-4111-B43B-8EF5E67629AC}"/>
              </a:ext>
            </a:extLst>
          </p:cNvPr>
          <p:cNvSpPr>
            <a:spLocks noGrp="1"/>
          </p:cNvSpPr>
          <p:nvPr>
            <p:ph type="body" sz="quarter" idx="25" hasCustomPrompt="1"/>
          </p:nvPr>
        </p:nvSpPr>
        <p:spPr>
          <a:xfrm>
            <a:off x="2972006" y="5042742"/>
            <a:ext cx="891692"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Yes or No</a:t>
            </a:r>
          </a:p>
        </p:txBody>
      </p:sp>
      <p:sp>
        <p:nvSpPr>
          <p:cNvPr id="35" name="Text Placeholder 34">
            <a:extLst>
              <a:ext uri="{FF2B5EF4-FFF2-40B4-BE49-F238E27FC236}">
                <a16:creationId xmlns:a16="http://schemas.microsoft.com/office/drawing/2014/main" id="{B511FB73-1515-4896-A191-A9E5140DA205}"/>
              </a:ext>
            </a:extLst>
          </p:cNvPr>
          <p:cNvSpPr>
            <a:spLocks noGrp="1"/>
          </p:cNvSpPr>
          <p:nvPr>
            <p:ph type="body" sz="quarter" idx="26" hasCustomPrompt="1"/>
          </p:nvPr>
        </p:nvSpPr>
        <p:spPr>
          <a:xfrm>
            <a:off x="2972006" y="5379477"/>
            <a:ext cx="8106581" cy="258532"/>
          </a:xfrm>
        </p:spPr>
        <p:txBody>
          <a:bodyPr wrap="square" anchor="ctr">
            <a:sp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N/A or Enter Instructions</a:t>
            </a:r>
          </a:p>
        </p:txBody>
      </p:sp>
      <p:sp>
        <p:nvSpPr>
          <p:cNvPr id="37" name="Text Placeholder 36">
            <a:extLst>
              <a:ext uri="{FF2B5EF4-FFF2-40B4-BE49-F238E27FC236}">
                <a16:creationId xmlns:a16="http://schemas.microsoft.com/office/drawing/2014/main" id="{1E7DEFF9-F91F-49E6-94A9-010D12455C1C}"/>
              </a:ext>
            </a:extLst>
          </p:cNvPr>
          <p:cNvSpPr>
            <a:spLocks noGrp="1"/>
          </p:cNvSpPr>
          <p:nvPr>
            <p:ph type="body" sz="quarter" idx="27" hasCustomPrompt="1"/>
          </p:nvPr>
        </p:nvSpPr>
        <p:spPr>
          <a:xfrm>
            <a:off x="2972005" y="4043882"/>
            <a:ext cx="4454030"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New, Renewal, or Renewal with Changes</a:t>
            </a:r>
          </a:p>
        </p:txBody>
      </p:sp>
      <p:sp>
        <p:nvSpPr>
          <p:cNvPr id="39" name="Text Placeholder 38">
            <a:extLst>
              <a:ext uri="{FF2B5EF4-FFF2-40B4-BE49-F238E27FC236}">
                <a16:creationId xmlns:a16="http://schemas.microsoft.com/office/drawing/2014/main" id="{FA339AE6-73E5-47C9-8111-E129355C911C}"/>
              </a:ext>
            </a:extLst>
          </p:cNvPr>
          <p:cNvSpPr>
            <a:spLocks noGrp="1"/>
          </p:cNvSpPr>
          <p:nvPr>
            <p:ph type="body" sz="quarter" idx="28" hasCustomPrompt="1"/>
          </p:nvPr>
        </p:nvSpPr>
        <p:spPr>
          <a:xfrm>
            <a:off x="9040224" y="4050835"/>
            <a:ext cx="2019200"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PromoMats/</a:t>
            </a:r>
            <a:r>
              <a:rPr lang="en-US" err="1"/>
              <a:t>MedComms</a:t>
            </a:r>
            <a:r>
              <a:rPr lang="en-US"/>
              <a:t> #</a:t>
            </a:r>
          </a:p>
        </p:txBody>
      </p:sp>
      <p:sp>
        <p:nvSpPr>
          <p:cNvPr id="41" name="Text Placeholder 40">
            <a:extLst>
              <a:ext uri="{FF2B5EF4-FFF2-40B4-BE49-F238E27FC236}">
                <a16:creationId xmlns:a16="http://schemas.microsoft.com/office/drawing/2014/main" id="{F085F8C8-CE31-4A7B-87E4-06397B5B41DA}"/>
              </a:ext>
            </a:extLst>
          </p:cNvPr>
          <p:cNvSpPr>
            <a:spLocks noGrp="1"/>
          </p:cNvSpPr>
          <p:nvPr>
            <p:ph type="body" sz="quarter" idx="29" hasCustomPrompt="1"/>
          </p:nvPr>
        </p:nvSpPr>
        <p:spPr>
          <a:xfrm>
            <a:off x="2972005" y="3657303"/>
            <a:ext cx="4454030"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Asset Owner Name</a:t>
            </a:r>
          </a:p>
        </p:txBody>
      </p:sp>
      <p:sp>
        <p:nvSpPr>
          <p:cNvPr id="43" name="Text Placeholder 42">
            <a:extLst>
              <a:ext uri="{FF2B5EF4-FFF2-40B4-BE49-F238E27FC236}">
                <a16:creationId xmlns:a16="http://schemas.microsoft.com/office/drawing/2014/main" id="{D6785EC2-7CE7-4B29-BFA7-2A8950DFE928}"/>
              </a:ext>
            </a:extLst>
          </p:cNvPr>
          <p:cNvSpPr>
            <a:spLocks noGrp="1"/>
          </p:cNvSpPr>
          <p:nvPr>
            <p:ph type="body" sz="quarter" idx="30" hasCustomPrompt="1"/>
          </p:nvPr>
        </p:nvSpPr>
        <p:spPr>
          <a:xfrm>
            <a:off x="2972006" y="4646823"/>
            <a:ext cx="899316"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Yes or No</a:t>
            </a:r>
          </a:p>
        </p:txBody>
      </p:sp>
      <p:sp>
        <p:nvSpPr>
          <p:cNvPr id="45" name="Text Placeholder 44">
            <a:extLst>
              <a:ext uri="{FF2B5EF4-FFF2-40B4-BE49-F238E27FC236}">
                <a16:creationId xmlns:a16="http://schemas.microsoft.com/office/drawing/2014/main" id="{02111F09-1B27-4A1F-9662-63D673AA517F}"/>
              </a:ext>
            </a:extLst>
          </p:cNvPr>
          <p:cNvSpPr>
            <a:spLocks noGrp="1"/>
          </p:cNvSpPr>
          <p:nvPr>
            <p:ph type="body" sz="quarter" idx="31" hasCustomPrompt="1"/>
          </p:nvPr>
        </p:nvSpPr>
        <p:spPr>
          <a:xfrm>
            <a:off x="5989385" y="4646823"/>
            <a:ext cx="877792"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Yes or No</a:t>
            </a:r>
          </a:p>
        </p:txBody>
      </p:sp>
      <p:sp>
        <p:nvSpPr>
          <p:cNvPr id="47" name="Text Placeholder 46">
            <a:extLst>
              <a:ext uri="{FF2B5EF4-FFF2-40B4-BE49-F238E27FC236}">
                <a16:creationId xmlns:a16="http://schemas.microsoft.com/office/drawing/2014/main" id="{31A21B67-AE66-4D44-8C58-A71F0B4E972C}"/>
              </a:ext>
            </a:extLst>
          </p:cNvPr>
          <p:cNvSpPr>
            <a:spLocks noGrp="1"/>
          </p:cNvSpPr>
          <p:nvPr>
            <p:ph type="body" sz="quarter" idx="32" hasCustomPrompt="1"/>
          </p:nvPr>
        </p:nvSpPr>
        <p:spPr>
          <a:xfrm>
            <a:off x="5989386" y="5042742"/>
            <a:ext cx="1271909"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If Yes - $Value</a:t>
            </a:r>
          </a:p>
        </p:txBody>
      </p:sp>
      <p:sp>
        <p:nvSpPr>
          <p:cNvPr id="49" name="Text Placeholder 48">
            <a:extLst>
              <a:ext uri="{FF2B5EF4-FFF2-40B4-BE49-F238E27FC236}">
                <a16:creationId xmlns:a16="http://schemas.microsoft.com/office/drawing/2014/main" id="{FFBD88D7-1F68-4A55-9958-01B92024FDF7}"/>
              </a:ext>
            </a:extLst>
          </p:cNvPr>
          <p:cNvSpPr>
            <a:spLocks noGrp="1"/>
          </p:cNvSpPr>
          <p:nvPr>
            <p:ph type="body" sz="quarter" idx="33" hasCustomPrompt="1"/>
          </p:nvPr>
        </p:nvSpPr>
        <p:spPr>
          <a:xfrm>
            <a:off x="2972008" y="1880471"/>
            <a:ext cx="1747099"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Brand or TA Name</a:t>
            </a:r>
          </a:p>
        </p:txBody>
      </p:sp>
      <p:sp>
        <p:nvSpPr>
          <p:cNvPr id="51" name="Text Placeholder 50">
            <a:extLst>
              <a:ext uri="{FF2B5EF4-FFF2-40B4-BE49-F238E27FC236}">
                <a16:creationId xmlns:a16="http://schemas.microsoft.com/office/drawing/2014/main" id="{D75479AB-AB9C-4737-A1D0-F9E28AC4F163}"/>
              </a:ext>
            </a:extLst>
          </p:cNvPr>
          <p:cNvSpPr>
            <a:spLocks noGrp="1"/>
          </p:cNvSpPr>
          <p:nvPr>
            <p:ph type="body" sz="quarter" idx="34" hasCustomPrompt="1"/>
          </p:nvPr>
        </p:nvSpPr>
        <p:spPr>
          <a:xfrm>
            <a:off x="9991674" y="1494084"/>
            <a:ext cx="923131"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a:t>Yes or No</a:t>
            </a:r>
          </a:p>
        </p:txBody>
      </p:sp>
      <p:sp>
        <p:nvSpPr>
          <p:cNvPr id="52" name="TextBox 51">
            <a:extLst>
              <a:ext uri="{FF2B5EF4-FFF2-40B4-BE49-F238E27FC236}">
                <a16:creationId xmlns:a16="http://schemas.microsoft.com/office/drawing/2014/main" id="{7085AA13-451C-453D-AD0D-E8AF815127C2}"/>
              </a:ext>
            </a:extLst>
          </p:cNvPr>
          <p:cNvSpPr txBox="1"/>
          <p:nvPr userDrawn="1"/>
        </p:nvSpPr>
        <p:spPr>
          <a:xfrm>
            <a:off x="1132578" y="1036716"/>
            <a:ext cx="1828800" cy="365760"/>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Asset Title</a:t>
            </a:r>
          </a:p>
        </p:txBody>
      </p:sp>
      <p:sp>
        <p:nvSpPr>
          <p:cNvPr id="53" name="TextBox 52">
            <a:extLst>
              <a:ext uri="{FF2B5EF4-FFF2-40B4-BE49-F238E27FC236}">
                <a16:creationId xmlns:a16="http://schemas.microsoft.com/office/drawing/2014/main" id="{A88B6979-D240-45DF-8FFB-111611A15632}"/>
              </a:ext>
            </a:extLst>
          </p:cNvPr>
          <p:cNvSpPr txBox="1"/>
          <p:nvPr userDrawn="1"/>
        </p:nvSpPr>
        <p:spPr>
          <a:xfrm>
            <a:off x="5348628" y="1423839"/>
            <a:ext cx="1371600" cy="365760"/>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Approval Date</a:t>
            </a:r>
          </a:p>
        </p:txBody>
      </p:sp>
      <p:sp>
        <p:nvSpPr>
          <p:cNvPr id="54" name="TextBox 53">
            <a:extLst>
              <a:ext uri="{FF2B5EF4-FFF2-40B4-BE49-F238E27FC236}">
                <a16:creationId xmlns:a16="http://schemas.microsoft.com/office/drawing/2014/main" id="{13F32247-E803-4B9D-8739-4086AE7EDFE5}"/>
              </a:ext>
            </a:extLst>
          </p:cNvPr>
          <p:cNvSpPr txBox="1"/>
          <p:nvPr userDrawn="1"/>
        </p:nvSpPr>
        <p:spPr>
          <a:xfrm>
            <a:off x="1132578" y="1423839"/>
            <a:ext cx="1828800" cy="365760"/>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Intended Use</a:t>
            </a:r>
          </a:p>
        </p:txBody>
      </p:sp>
      <p:sp>
        <p:nvSpPr>
          <p:cNvPr id="55" name="TextBox 54">
            <a:extLst>
              <a:ext uri="{FF2B5EF4-FFF2-40B4-BE49-F238E27FC236}">
                <a16:creationId xmlns:a16="http://schemas.microsoft.com/office/drawing/2014/main" id="{142B0649-53B3-4494-A56E-67DCF07E8290}"/>
              </a:ext>
            </a:extLst>
          </p:cNvPr>
          <p:cNvSpPr txBox="1"/>
          <p:nvPr userDrawn="1"/>
        </p:nvSpPr>
        <p:spPr>
          <a:xfrm>
            <a:off x="5348628" y="1810962"/>
            <a:ext cx="1371600" cy="365760"/>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Expiration Date</a:t>
            </a:r>
          </a:p>
        </p:txBody>
      </p:sp>
      <p:sp>
        <p:nvSpPr>
          <p:cNvPr id="56" name="TextBox 55">
            <a:extLst>
              <a:ext uri="{FF2B5EF4-FFF2-40B4-BE49-F238E27FC236}">
                <a16:creationId xmlns:a16="http://schemas.microsoft.com/office/drawing/2014/main" id="{149F3220-7D9B-445A-8058-358753CF9360}"/>
              </a:ext>
            </a:extLst>
          </p:cNvPr>
          <p:cNvSpPr txBox="1"/>
          <p:nvPr userDrawn="1"/>
        </p:nvSpPr>
        <p:spPr>
          <a:xfrm>
            <a:off x="1132578" y="2585208"/>
            <a:ext cx="1828800" cy="365760"/>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Distribution</a:t>
            </a:r>
          </a:p>
        </p:txBody>
      </p:sp>
      <p:sp>
        <p:nvSpPr>
          <p:cNvPr id="58" name="TextBox 57">
            <a:extLst>
              <a:ext uri="{FF2B5EF4-FFF2-40B4-BE49-F238E27FC236}">
                <a16:creationId xmlns:a16="http://schemas.microsoft.com/office/drawing/2014/main" id="{447AD0CF-AE31-45DA-96AF-9BF462D0EBD5}"/>
              </a:ext>
            </a:extLst>
          </p:cNvPr>
          <p:cNvSpPr txBox="1"/>
          <p:nvPr userDrawn="1"/>
        </p:nvSpPr>
        <p:spPr>
          <a:xfrm>
            <a:off x="1132578" y="2972330"/>
            <a:ext cx="1828800" cy="365760"/>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Approved for Use By</a:t>
            </a:r>
          </a:p>
        </p:txBody>
      </p:sp>
      <p:sp>
        <p:nvSpPr>
          <p:cNvPr id="61" name="TextBox 60">
            <a:extLst>
              <a:ext uri="{FF2B5EF4-FFF2-40B4-BE49-F238E27FC236}">
                <a16:creationId xmlns:a16="http://schemas.microsoft.com/office/drawing/2014/main" id="{EC74B5DD-D8E4-46DE-A3C8-C17D4C0070F8}"/>
              </a:ext>
            </a:extLst>
          </p:cNvPr>
          <p:cNvSpPr txBox="1"/>
          <p:nvPr userDrawn="1"/>
        </p:nvSpPr>
        <p:spPr>
          <a:xfrm>
            <a:off x="5348628" y="2198085"/>
            <a:ext cx="1371600" cy="365760"/>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Audience</a:t>
            </a:r>
          </a:p>
        </p:txBody>
      </p:sp>
      <p:sp>
        <p:nvSpPr>
          <p:cNvPr id="66" name="TextBox 65">
            <a:extLst>
              <a:ext uri="{FF2B5EF4-FFF2-40B4-BE49-F238E27FC236}">
                <a16:creationId xmlns:a16="http://schemas.microsoft.com/office/drawing/2014/main" id="{67900F06-4765-44ED-A269-1CD58C5E952C}"/>
              </a:ext>
            </a:extLst>
          </p:cNvPr>
          <p:cNvSpPr txBox="1"/>
          <p:nvPr userDrawn="1"/>
        </p:nvSpPr>
        <p:spPr>
          <a:xfrm>
            <a:off x="1132578" y="2198085"/>
            <a:ext cx="1828800" cy="365760"/>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One Time Use</a:t>
            </a:r>
          </a:p>
        </p:txBody>
      </p:sp>
      <p:sp>
        <p:nvSpPr>
          <p:cNvPr id="68" name="TextBox 67">
            <a:extLst>
              <a:ext uri="{FF2B5EF4-FFF2-40B4-BE49-F238E27FC236}">
                <a16:creationId xmlns:a16="http://schemas.microsoft.com/office/drawing/2014/main" id="{CA229345-0EF5-4489-BFD2-ED28EF6A19AF}"/>
              </a:ext>
            </a:extLst>
          </p:cNvPr>
          <p:cNvSpPr txBox="1"/>
          <p:nvPr userDrawn="1"/>
        </p:nvSpPr>
        <p:spPr>
          <a:xfrm>
            <a:off x="1132578" y="4974162"/>
            <a:ext cx="1828800" cy="365760"/>
          </a:xfrm>
          <a:prstGeom prst="rect">
            <a:avLst/>
          </a:prstGeom>
          <a:solidFill>
            <a:schemeClr val="tx1">
              <a:lumMod val="65000"/>
              <a:lumOff val="35000"/>
            </a:schemeClr>
          </a:solidFill>
          <a:ln>
            <a:noFill/>
          </a:ln>
        </p:spPr>
        <p:txBody>
          <a:bodyPr wrap="none" rtlCol="0" anchor="ctr">
            <a:noAutofit/>
          </a:bodyPr>
          <a:lstStyle/>
          <a:p>
            <a:pPr marL="0" marR="0" lvl="0" indent="0" algn="r" defTabSz="914378"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en-US" sz="1200" b="1">
                <a:solidFill>
                  <a:schemeClr val="bg1"/>
                </a:solidFill>
              </a:rPr>
              <a:t>MSL Leave-behind</a:t>
            </a:r>
          </a:p>
        </p:txBody>
      </p:sp>
      <p:sp>
        <p:nvSpPr>
          <p:cNvPr id="69" name="TextBox 68">
            <a:extLst>
              <a:ext uri="{FF2B5EF4-FFF2-40B4-BE49-F238E27FC236}">
                <a16:creationId xmlns:a16="http://schemas.microsoft.com/office/drawing/2014/main" id="{621D8C32-5CB3-4252-B385-54C66A9E1EE6}"/>
              </a:ext>
            </a:extLst>
          </p:cNvPr>
          <p:cNvSpPr txBox="1"/>
          <p:nvPr userDrawn="1"/>
        </p:nvSpPr>
        <p:spPr>
          <a:xfrm>
            <a:off x="3" y="123146"/>
            <a:ext cx="12191998" cy="461665"/>
          </a:xfrm>
          <a:prstGeom prst="rect">
            <a:avLst/>
          </a:prstGeom>
          <a:solidFill>
            <a:schemeClr val="accent2"/>
          </a:solidFill>
          <a:ln>
            <a:noFill/>
          </a:ln>
        </p:spPr>
        <p:txBody>
          <a:bodyPr wrap="square" rtlCol="0" anchor="ctr">
            <a:spAutoFit/>
          </a:bodyPr>
          <a:lstStyle/>
          <a:p>
            <a:pPr marL="0" indent="0" algn="ctr">
              <a:buClr>
                <a:schemeClr val="accent1"/>
              </a:buClr>
              <a:buFont typeface="Arial" panose="020B0604020202020204" pitchFamily="34" charset="0"/>
              <a:buNone/>
            </a:pPr>
            <a:r>
              <a:rPr lang="en-US" sz="2400" b="1">
                <a:solidFill>
                  <a:schemeClr val="bg1"/>
                </a:solidFill>
              </a:rPr>
              <a:t>US Medical Asset Cover Sheet</a:t>
            </a:r>
          </a:p>
        </p:txBody>
      </p:sp>
      <p:sp>
        <p:nvSpPr>
          <p:cNvPr id="70" name="TextBox 69">
            <a:extLst>
              <a:ext uri="{FF2B5EF4-FFF2-40B4-BE49-F238E27FC236}">
                <a16:creationId xmlns:a16="http://schemas.microsoft.com/office/drawing/2014/main" id="{6811B402-BB33-4FBF-A25A-6A132332CC41}"/>
              </a:ext>
            </a:extLst>
          </p:cNvPr>
          <p:cNvSpPr txBox="1"/>
          <p:nvPr userDrawn="1"/>
        </p:nvSpPr>
        <p:spPr>
          <a:xfrm>
            <a:off x="1132578" y="5372146"/>
            <a:ext cx="1828800" cy="461665"/>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Special Instructions</a:t>
            </a:r>
            <a:br>
              <a:rPr lang="en-US" sz="1200" b="1">
                <a:solidFill>
                  <a:schemeClr val="bg1"/>
                </a:solidFill>
              </a:rPr>
            </a:br>
            <a:r>
              <a:rPr lang="en-US" sz="1200" b="1">
                <a:solidFill>
                  <a:schemeClr val="bg1"/>
                </a:solidFill>
              </a:rPr>
              <a:t>and/or Disclaimers</a:t>
            </a:r>
          </a:p>
        </p:txBody>
      </p:sp>
      <p:sp>
        <p:nvSpPr>
          <p:cNvPr id="71" name="TextBox 70">
            <a:extLst>
              <a:ext uri="{FF2B5EF4-FFF2-40B4-BE49-F238E27FC236}">
                <a16:creationId xmlns:a16="http://schemas.microsoft.com/office/drawing/2014/main" id="{A1A1B573-DC23-488B-93DB-AD4DD88A4651}"/>
              </a:ext>
            </a:extLst>
          </p:cNvPr>
          <p:cNvSpPr txBox="1"/>
          <p:nvPr userDrawn="1"/>
        </p:nvSpPr>
        <p:spPr>
          <a:xfrm>
            <a:off x="8451354" y="1423839"/>
            <a:ext cx="1371600" cy="365760"/>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Website</a:t>
            </a:r>
          </a:p>
        </p:txBody>
      </p:sp>
      <p:sp>
        <p:nvSpPr>
          <p:cNvPr id="72" name="TextBox 71">
            <a:extLst>
              <a:ext uri="{FF2B5EF4-FFF2-40B4-BE49-F238E27FC236}">
                <a16:creationId xmlns:a16="http://schemas.microsoft.com/office/drawing/2014/main" id="{A294A206-A31C-476D-ACCB-00ABD9DE8B78}"/>
              </a:ext>
            </a:extLst>
          </p:cNvPr>
          <p:cNvSpPr txBox="1"/>
          <p:nvPr userDrawn="1"/>
        </p:nvSpPr>
        <p:spPr>
          <a:xfrm>
            <a:off x="1132578" y="3979411"/>
            <a:ext cx="1828800"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New Asset/Renewal</a:t>
            </a:r>
          </a:p>
        </p:txBody>
      </p:sp>
      <p:sp>
        <p:nvSpPr>
          <p:cNvPr id="73" name="TextBox 72">
            <a:extLst>
              <a:ext uri="{FF2B5EF4-FFF2-40B4-BE49-F238E27FC236}">
                <a16:creationId xmlns:a16="http://schemas.microsoft.com/office/drawing/2014/main" id="{759580AA-6B1E-4C65-9D3B-8A40CBD8E220}"/>
              </a:ext>
            </a:extLst>
          </p:cNvPr>
          <p:cNvSpPr txBox="1"/>
          <p:nvPr userDrawn="1"/>
        </p:nvSpPr>
        <p:spPr>
          <a:xfrm>
            <a:off x="7527637" y="3979411"/>
            <a:ext cx="1512587"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Based On Asset</a:t>
            </a:r>
          </a:p>
        </p:txBody>
      </p:sp>
      <p:sp>
        <p:nvSpPr>
          <p:cNvPr id="74" name="TextBox 73">
            <a:extLst>
              <a:ext uri="{FF2B5EF4-FFF2-40B4-BE49-F238E27FC236}">
                <a16:creationId xmlns:a16="http://schemas.microsoft.com/office/drawing/2014/main" id="{00EE63BC-019F-46D2-85ED-E2FABA47A87D}"/>
              </a:ext>
            </a:extLst>
          </p:cNvPr>
          <p:cNvSpPr txBox="1"/>
          <p:nvPr userDrawn="1"/>
        </p:nvSpPr>
        <p:spPr>
          <a:xfrm>
            <a:off x="1132578" y="3585295"/>
            <a:ext cx="1828800"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Asset Owner</a:t>
            </a:r>
          </a:p>
        </p:txBody>
      </p:sp>
      <p:sp>
        <p:nvSpPr>
          <p:cNvPr id="75" name="TextBox 74">
            <a:extLst>
              <a:ext uri="{FF2B5EF4-FFF2-40B4-BE49-F238E27FC236}">
                <a16:creationId xmlns:a16="http://schemas.microsoft.com/office/drawing/2014/main" id="{18F3D524-8618-4B93-A131-5DAC4985A561}"/>
              </a:ext>
            </a:extLst>
          </p:cNvPr>
          <p:cNvSpPr txBox="1"/>
          <p:nvPr userDrawn="1"/>
        </p:nvSpPr>
        <p:spPr>
          <a:xfrm>
            <a:off x="1132578" y="4575502"/>
            <a:ext cx="1828800"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Veeva CRM</a:t>
            </a:r>
          </a:p>
        </p:txBody>
      </p:sp>
      <p:sp>
        <p:nvSpPr>
          <p:cNvPr id="76" name="TextBox 75">
            <a:extLst>
              <a:ext uri="{FF2B5EF4-FFF2-40B4-BE49-F238E27FC236}">
                <a16:creationId xmlns:a16="http://schemas.microsoft.com/office/drawing/2014/main" id="{29BCA70B-07F3-4184-B119-07E8A73B0D29}"/>
              </a:ext>
            </a:extLst>
          </p:cNvPr>
          <p:cNvSpPr txBox="1"/>
          <p:nvPr userDrawn="1"/>
        </p:nvSpPr>
        <p:spPr>
          <a:xfrm>
            <a:off x="3961877" y="4575502"/>
            <a:ext cx="2011680"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Restricted Use</a:t>
            </a:r>
          </a:p>
        </p:txBody>
      </p:sp>
      <p:sp>
        <p:nvSpPr>
          <p:cNvPr id="77" name="TextBox 76">
            <a:extLst>
              <a:ext uri="{FF2B5EF4-FFF2-40B4-BE49-F238E27FC236}">
                <a16:creationId xmlns:a16="http://schemas.microsoft.com/office/drawing/2014/main" id="{ABC6F0CE-3EF3-4748-8537-A266C0CD9329}"/>
              </a:ext>
            </a:extLst>
          </p:cNvPr>
          <p:cNvSpPr txBox="1"/>
          <p:nvPr userDrawn="1"/>
        </p:nvSpPr>
        <p:spPr>
          <a:xfrm>
            <a:off x="3961877" y="4974162"/>
            <a:ext cx="2011680"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If Yes, Fair Market Value</a:t>
            </a:r>
          </a:p>
        </p:txBody>
      </p:sp>
      <p:sp>
        <p:nvSpPr>
          <p:cNvPr id="78" name="TextBox 77">
            <a:extLst>
              <a:ext uri="{FF2B5EF4-FFF2-40B4-BE49-F238E27FC236}">
                <a16:creationId xmlns:a16="http://schemas.microsoft.com/office/drawing/2014/main" id="{D3001B95-73C8-4B7F-998E-B0AE7A43DE82}"/>
              </a:ext>
            </a:extLst>
          </p:cNvPr>
          <p:cNvSpPr txBox="1"/>
          <p:nvPr userDrawn="1"/>
        </p:nvSpPr>
        <p:spPr>
          <a:xfrm>
            <a:off x="1132578" y="1810962"/>
            <a:ext cx="1828800" cy="365760"/>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Brand or TA Name</a:t>
            </a:r>
          </a:p>
        </p:txBody>
      </p:sp>
      <p:sp>
        <p:nvSpPr>
          <p:cNvPr id="48" name="TextBox 47">
            <a:extLst>
              <a:ext uri="{FF2B5EF4-FFF2-40B4-BE49-F238E27FC236}">
                <a16:creationId xmlns:a16="http://schemas.microsoft.com/office/drawing/2014/main" id="{F0DE83F5-9900-4234-8A5B-4EFEB16F6D34}"/>
              </a:ext>
            </a:extLst>
          </p:cNvPr>
          <p:cNvSpPr txBox="1"/>
          <p:nvPr userDrawn="1"/>
        </p:nvSpPr>
        <p:spPr>
          <a:xfrm>
            <a:off x="7527637" y="3585295"/>
            <a:ext cx="1512587"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a:solidFill>
                  <a:schemeClr val="bg1"/>
                </a:solidFill>
              </a:rPr>
              <a:t>Document #</a:t>
            </a:r>
          </a:p>
        </p:txBody>
      </p:sp>
      <p:graphicFrame>
        <p:nvGraphicFramePr>
          <p:cNvPr id="59" name="Table 58">
            <a:extLst>
              <a:ext uri="{FF2B5EF4-FFF2-40B4-BE49-F238E27FC236}">
                <a16:creationId xmlns:a16="http://schemas.microsoft.com/office/drawing/2014/main" id="{26419F55-E696-4649-B99D-36B08665CB7C}"/>
              </a:ext>
            </a:extLst>
          </p:cNvPr>
          <p:cNvGraphicFramePr>
            <a:graphicFrameLocks noGrp="1"/>
          </p:cNvGraphicFramePr>
          <p:nvPr userDrawn="1">
            <p:extLst>
              <p:ext uri="{D42A27DB-BD31-4B8C-83A1-F6EECF244321}">
                <p14:modId xmlns:p14="http://schemas.microsoft.com/office/powerpoint/2010/main" val="1506937628"/>
              </p:ext>
            </p:extLst>
          </p:nvPr>
        </p:nvGraphicFramePr>
        <p:xfrm>
          <a:off x="1131937" y="4566546"/>
          <a:ext cx="9949787" cy="778996"/>
        </p:xfrm>
        <a:graphic>
          <a:graphicData uri="http://schemas.openxmlformats.org/drawingml/2006/table">
            <a:tbl>
              <a:tblPr>
                <a:tableStyleId>{21E4AEA4-8DFA-4A89-87EB-49C32662AFE0}</a:tableStyleId>
              </a:tblPr>
              <a:tblGrid>
                <a:gridCol w="2931948">
                  <a:extLst>
                    <a:ext uri="{9D8B030D-6E8A-4147-A177-3AD203B41FA5}">
                      <a16:colId xmlns:a16="http://schemas.microsoft.com/office/drawing/2014/main" val="3458750997"/>
                    </a:ext>
                  </a:extLst>
                </a:gridCol>
                <a:gridCol w="3701243">
                  <a:extLst>
                    <a:ext uri="{9D8B030D-6E8A-4147-A177-3AD203B41FA5}">
                      <a16:colId xmlns:a16="http://schemas.microsoft.com/office/drawing/2014/main" val="4071395440"/>
                    </a:ext>
                  </a:extLst>
                </a:gridCol>
                <a:gridCol w="3316596">
                  <a:extLst>
                    <a:ext uri="{9D8B030D-6E8A-4147-A177-3AD203B41FA5}">
                      <a16:colId xmlns:a16="http://schemas.microsoft.com/office/drawing/2014/main" val="668771908"/>
                    </a:ext>
                  </a:extLst>
                </a:gridCol>
              </a:tblGrid>
              <a:tr h="389498">
                <a:tc>
                  <a:txBody>
                    <a:bodyPr/>
                    <a:lstStyle/>
                    <a:p>
                      <a:endParaRPr lang="en-US" sz="10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0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0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532524754"/>
                  </a:ext>
                </a:extLst>
              </a:tr>
              <a:tr h="389498">
                <a:tc>
                  <a:txBody>
                    <a:bodyPr/>
                    <a:lstStyle/>
                    <a:p>
                      <a:endParaRPr lang="en-US" sz="10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0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0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152630277"/>
                  </a:ext>
                </a:extLst>
              </a:tr>
            </a:tbl>
          </a:graphicData>
        </a:graphic>
      </p:graphicFrame>
      <p:sp>
        <p:nvSpPr>
          <p:cNvPr id="7" name="Text Placeholder 6">
            <a:extLst>
              <a:ext uri="{FF2B5EF4-FFF2-40B4-BE49-F238E27FC236}">
                <a16:creationId xmlns:a16="http://schemas.microsoft.com/office/drawing/2014/main" id="{C399C3AD-3A79-4CAB-8984-EE85DD84E0A2}"/>
              </a:ext>
            </a:extLst>
          </p:cNvPr>
          <p:cNvSpPr>
            <a:spLocks noGrp="1"/>
          </p:cNvSpPr>
          <p:nvPr>
            <p:ph type="body" sz="quarter" idx="35" hasCustomPrompt="1"/>
          </p:nvPr>
        </p:nvSpPr>
        <p:spPr>
          <a:xfrm>
            <a:off x="9039199" y="3656903"/>
            <a:ext cx="2020226" cy="238125"/>
          </a:xfrm>
        </p:spPr>
        <p:txBody>
          <a:bodyPr>
            <a:noAutofit/>
          </a:bodyPr>
          <a:lstStyle>
            <a:lvl1pPr marL="0" indent="0">
              <a:buNone/>
              <a:defRPr sz="1200"/>
            </a:lvl1pPr>
            <a:lvl2pPr marL="228594" indent="0">
              <a:buNone/>
              <a:defRPr/>
            </a:lvl2pPr>
            <a:lvl3pPr marL="457189" indent="0">
              <a:buNone/>
              <a:defRPr/>
            </a:lvl3pPr>
            <a:lvl4pPr marL="685783" indent="0">
              <a:buNone/>
              <a:defRPr/>
            </a:lvl4pPr>
            <a:lvl5pPr marL="914378" indent="0">
              <a:buNone/>
              <a:defRPr/>
            </a:lvl5pPr>
          </a:lstStyle>
          <a:p>
            <a:pPr lvl="0"/>
            <a:r>
              <a:rPr lang="en-US"/>
              <a:t>ML-XXXX-US-XXXX</a:t>
            </a:r>
          </a:p>
        </p:txBody>
      </p:sp>
    </p:spTree>
    <p:extLst>
      <p:ext uri="{BB962C8B-B14F-4D97-AF65-F5344CB8AC3E}">
        <p14:creationId xmlns:p14="http://schemas.microsoft.com/office/powerpoint/2010/main" val="4070423213"/>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Do Not Use-&gt;">
    <p:bg>
      <p:bgPr>
        <a:solidFill>
          <a:schemeClr val="tx1"/>
        </a:solidFill>
        <a:effectLst/>
      </p:bgPr>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0956BE7-CD1E-4053-9515-31D954D7F822}"/>
              </a:ext>
            </a:extLst>
          </p:cNvPr>
          <p:cNvSpPr>
            <a:spLocks noGrp="1"/>
          </p:cNvSpPr>
          <p:nvPr>
            <p:ph type="dt" sz="half" idx="10"/>
          </p:nvPr>
        </p:nvSpPr>
        <p:spPr/>
        <p:txBody>
          <a:bodyPr/>
          <a:lstStyle/>
          <a:p>
            <a:fld id="{2283A143-6994-4325-BDBA-C93064E5959B}" type="datetime1">
              <a:rPr lang="en-US" smtClean="0"/>
              <a:t>7/19/2023</a:t>
            </a:fld>
            <a:endParaRPr lang="en-US"/>
          </a:p>
        </p:txBody>
      </p:sp>
      <p:sp>
        <p:nvSpPr>
          <p:cNvPr id="4" name="Footer Placeholder 3">
            <a:extLst>
              <a:ext uri="{FF2B5EF4-FFF2-40B4-BE49-F238E27FC236}">
                <a16:creationId xmlns:a16="http://schemas.microsoft.com/office/drawing/2014/main" id="{0C667D6A-BD1D-455C-A68F-2B5E1FF8E70F}"/>
              </a:ext>
            </a:extLst>
          </p:cNvPr>
          <p:cNvSpPr>
            <a:spLocks noGrp="1"/>
          </p:cNvSpPr>
          <p:nvPr>
            <p:ph type="ftr" sz="quarter" idx="11"/>
          </p:nvPr>
        </p:nvSpPr>
        <p:spPr/>
        <p:txBody>
          <a:bodyPr/>
          <a:lstStyle/>
          <a:p>
            <a:endParaRPr lang="en-US"/>
          </a:p>
        </p:txBody>
      </p:sp>
      <p:sp>
        <p:nvSpPr>
          <p:cNvPr id="6" name="TextBox 5">
            <a:extLst>
              <a:ext uri="{FF2B5EF4-FFF2-40B4-BE49-F238E27FC236}">
                <a16:creationId xmlns:a16="http://schemas.microsoft.com/office/drawing/2014/main" id="{E6BF02FB-EFBA-4E7D-9306-E2A3E6AEDB9F}"/>
              </a:ext>
            </a:extLst>
          </p:cNvPr>
          <p:cNvSpPr txBox="1"/>
          <p:nvPr userDrawn="1"/>
        </p:nvSpPr>
        <p:spPr>
          <a:xfrm>
            <a:off x="1842207" y="1928917"/>
            <a:ext cx="2892137" cy="1323439"/>
          </a:xfrm>
          <a:prstGeom prst="rect">
            <a:avLst/>
          </a:prstGeom>
          <a:noFill/>
        </p:spPr>
        <p:txBody>
          <a:bodyPr wrap="none" rtlCol="0">
            <a:spAutoFit/>
          </a:bodyPr>
          <a:lstStyle/>
          <a:p>
            <a:pPr marL="0" indent="0" algn="ctr">
              <a:buClr>
                <a:schemeClr val="accent1"/>
              </a:buClr>
              <a:buFont typeface="Arial" panose="020B0604020202020204" pitchFamily="34" charset="0"/>
              <a:buNone/>
            </a:pPr>
            <a:r>
              <a:rPr lang="en-US" sz="4000" b="1">
                <a:solidFill>
                  <a:schemeClr val="bg1"/>
                </a:solidFill>
              </a:rPr>
              <a:t>Use These </a:t>
            </a:r>
            <a:br>
              <a:rPr lang="en-US" sz="4000" b="1">
                <a:solidFill>
                  <a:schemeClr val="bg1"/>
                </a:solidFill>
              </a:rPr>
            </a:br>
            <a:r>
              <a:rPr lang="en-US" sz="4000" b="1">
                <a:solidFill>
                  <a:schemeClr val="bg1"/>
                </a:solidFill>
              </a:rPr>
              <a:t>Layouts</a:t>
            </a:r>
          </a:p>
        </p:txBody>
      </p:sp>
      <p:sp>
        <p:nvSpPr>
          <p:cNvPr id="7" name="TextBox 6">
            <a:extLst>
              <a:ext uri="{FF2B5EF4-FFF2-40B4-BE49-F238E27FC236}">
                <a16:creationId xmlns:a16="http://schemas.microsoft.com/office/drawing/2014/main" id="{83043284-78F9-4E81-A97D-42F957CD6C75}"/>
              </a:ext>
            </a:extLst>
          </p:cNvPr>
          <p:cNvSpPr txBox="1"/>
          <p:nvPr userDrawn="1"/>
        </p:nvSpPr>
        <p:spPr>
          <a:xfrm>
            <a:off x="7640333" y="1313363"/>
            <a:ext cx="2892137" cy="1938992"/>
          </a:xfrm>
          <a:prstGeom prst="rect">
            <a:avLst/>
          </a:prstGeom>
          <a:noFill/>
        </p:spPr>
        <p:txBody>
          <a:bodyPr wrap="none" rtlCol="0">
            <a:spAutoFit/>
          </a:bodyPr>
          <a:lstStyle/>
          <a:p>
            <a:pPr marL="0" indent="0" algn="ctr">
              <a:buClr>
                <a:schemeClr val="accent1"/>
              </a:buClr>
              <a:buFont typeface="Arial" panose="020B0604020202020204" pitchFamily="34" charset="0"/>
              <a:buNone/>
            </a:pPr>
            <a:r>
              <a:rPr lang="en-US" sz="4000" b="1">
                <a:solidFill>
                  <a:schemeClr val="bg1"/>
                </a:solidFill>
              </a:rPr>
              <a:t>DO NOT</a:t>
            </a:r>
          </a:p>
          <a:p>
            <a:pPr marL="0" indent="0" algn="ctr">
              <a:buClr>
                <a:schemeClr val="accent1"/>
              </a:buClr>
              <a:buFont typeface="Arial" panose="020B0604020202020204" pitchFamily="34" charset="0"/>
              <a:buNone/>
            </a:pPr>
            <a:r>
              <a:rPr lang="en-US" sz="4000" b="1">
                <a:solidFill>
                  <a:schemeClr val="bg1"/>
                </a:solidFill>
              </a:rPr>
              <a:t>Use These </a:t>
            </a:r>
            <a:br>
              <a:rPr lang="en-US" sz="4000" b="1">
                <a:solidFill>
                  <a:schemeClr val="bg1"/>
                </a:solidFill>
              </a:rPr>
            </a:br>
            <a:r>
              <a:rPr lang="en-US" sz="4000" b="1">
                <a:solidFill>
                  <a:schemeClr val="bg1"/>
                </a:solidFill>
              </a:rPr>
              <a:t>Layouts</a:t>
            </a:r>
          </a:p>
        </p:txBody>
      </p:sp>
      <p:sp>
        <p:nvSpPr>
          <p:cNvPr id="8" name="Arrow: Right 7">
            <a:extLst>
              <a:ext uri="{FF2B5EF4-FFF2-40B4-BE49-F238E27FC236}">
                <a16:creationId xmlns:a16="http://schemas.microsoft.com/office/drawing/2014/main" id="{7A78AFAA-7418-4F48-AE4E-B278A265CE75}"/>
              </a:ext>
            </a:extLst>
          </p:cNvPr>
          <p:cNvSpPr/>
          <p:nvPr userDrawn="1"/>
        </p:nvSpPr>
        <p:spPr>
          <a:xfrm>
            <a:off x="6961910" y="3464646"/>
            <a:ext cx="4301836" cy="2182091"/>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Arrow: Right 8">
            <a:extLst>
              <a:ext uri="{FF2B5EF4-FFF2-40B4-BE49-F238E27FC236}">
                <a16:creationId xmlns:a16="http://schemas.microsoft.com/office/drawing/2014/main" id="{304CDD4A-5E0D-4DF4-B3F7-19367E77F2F4}"/>
              </a:ext>
            </a:extLst>
          </p:cNvPr>
          <p:cNvSpPr/>
          <p:nvPr userDrawn="1"/>
        </p:nvSpPr>
        <p:spPr>
          <a:xfrm flipH="1">
            <a:off x="987139" y="3464646"/>
            <a:ext cx="4301836" cy="2182091"/>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477013057"/>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ACB930-CE3F-4743-B072-2338D7EF26EF}" type="datetime1">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432E5-F8E0-41AE-9A6B-AD730338B005}" type="slidenum">
              <a:rPr lang="en-US" smtClean="0"/>
              <a:pPr/>
              <a:t>‹#›</a:t>
            </a:fld>
            <a:endParaRPr lang="en-US" dirty="0"/>
          </a:p>
        </p:txBody>
      </p:sp>
      <p:sp>
        <p:nvSpPr>
          <p:cNvPr id="8" name="Text Placeholder 7"/>
          <p:cNvSpPr>
            <a:spLocks noGrp="1"/>
          </p:cNvSpPr>
          <p:nvPr>
            <p:ph type="body" sz="quarter" idx="13" hasCustomPrompt="1"/>
          </p:nvPr>
        </p:nvSpPr>
        <p:spPr>
          <a:xfrm>
            <a:off x="457200" y="5852160"/>
            <a:ext cx="10058400" cy="1005840"/>
          </a:xfrm>
        </p:spPr>
        <p:txBody>
          <a:bodyPr anchor="b">
            <a:normAutofit/>
          </a:bodyPr>
          <a:lstStyle>
            <a:lvl1pPr marL="0" indent="0">
              <a:spcBef>
                <a:spcPts val="300"/>
              </a:spcBef>
              <a:buNone/>
              <a:defRPr sz="1000">
                <a:solidFill>
                  <a:schemeClr val="tx1"/>
                </a:solidFill>
              </a:defRPr>
            </a:lvl1pPr>
            <a:lvl2pPr marL="228594" indent="0">
              <a:buNone/>
              <a:defRPr>
                <a:solidFill>
                  <a:schemeClr val="tx1"/>
                </a:solidFill>
              </a:defRPr>
            </a:lvl2pPr>
            <a:lvl3pPr marL="457189" indent="0">
              <a:buNone/>
              <a:defRPr>
                <a:solidFill>
                  <a:schemeClr val="tx1"/>
                </a:solidFill>
              </a:defRPr>
            </a:lvl3pPr>
            <a:lvl4pPr marL="685783" indent="0">
              <a:buNone/>
              <a:defRPr>
                <a:solidFill>
                  <a:schemeClr val="tx1"/>
                </a:solidFill>
              </a:defRPr>
            </a:lvl4pPr>
            <a:lvl5pPr marL="914378" indent="0">
              <a:buNone/>
              <a:defRPr>
                <a:solidFill>
                  <a:schemeClr val="tx1"/>
                </a:solidFill>
              </a:defRPr>
            </a:lvl5pPr>
          </a:lstStyle>
          <a:p>
            <a:pPr lvl="0"/>
            <a:r>
              <a:rPr lang="en-US" dirty="0"/>
              <a:t>Reference(s)</a:t>
            </a:r>
          </a:p>
        </p:txBody>
      </p:sp>
    </p:spTree>
    <p:extLst>
      <p:ext uri="{BB962C8B-B14F-4D97-AF65-F5344CB8AC3E}">
        <p14:creationId xmlns:p14="http://schemas.microsoft.com/office/powerpoint/2010/main" val="3055838226"/>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35713D-D566-4186-9787-C5E97CA19282}" type="datetime1">
              <a:rPr lang="en-US" smtClean="0"/>
              <a:t>7/19/2023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432E5-F8E0-41AE-9A6B-AD730338B005}" type="slidenum">
              <a:rPr lang="en-US" smtClean="0"/>
              <a:pPr/>
              <a:t>‹#›</a:t>
            </a:fld>
            <a:endParaRPr lang="en-US" dirty="0"/>
          </a:p>
        </p:txBody>
      </p:sp>
      <p:sp>
        <p:nvSpPr>
          <p:cNvPr id="7" name="Text Placeholder 6"/>
          <p:cNvSpPr>
            <a:spLocks noGrp="1"/>
          </p:cNvSpPr>
          <p:nvPr>
            <p:ph type="body" sz="quarter" idx="13" hasCustomPrompt="1"/>
          </p:nvPr>
        </p:nvSpPr>
        <p:spPr>
          <a:xfrm>
            <a:off x="457200" y="5852160"/>
            <a:ext cx="10058400" cy="1005840"/>
          </a:xfrm>
        </p:spPr>
        <p:txBody>
          <a:bodyPr anchor="b">
            <a:noAutofit/>
          </a:bodyPr>
          <a:lstStyle>
            <a:lvl1pPr marL="0" indent="0">
              <a:spcBef>
                <a:spcPts val="300"/>
              </a:spcBef>
              <a:buNone/>
              <a:defRPr sz="1000"/>
            </a:lvl1pPr>
            <a:lvl2pPr marL="228594" indent="0">
              <a:spcBef>
                <a:spcPts val="300"/>
              </a:spcBef>
              <a:buNone/>
              <a:defRPr sz="1000"/>
            </a:lvl2pPr>
            <a:lvl3pPr marL="457189" indent="0">
              <a:spcBef>
                <a:spcPts val="300"/>
              </a:spcBef>
              <a:buNone/>
              <a:defRPr sz="1000"/>
            </a:lvl3pPr>
            <a:lvl4pPr marL="685783" indent="0">
              <a:spcBef>
                <a:spcPts val="300"/>
              </a:spcBef>
              <a:buNone/>
              <a:defRPr sz="1000"/>
            </a:lvl4pPr>
            <a:lvl5pPr marL="914378" indent="0">
              <a:spcBef>
                <a:spcPts val="300"/>
              </a:spcBef>
              <a:buNone/>
              <a:defRPr sz="1000"/>
            </a:lvl5pPr>
          </a:lstStyle>
          <a:p>
            <a:pPr lvl="0"/>
            <a:r>
              <a:rPr lang="en-US" dirty="0"/>
              <a:t>Reference(s)</a:t>
            </a:r>
          </a:p>
        </p:txBody>
      </p:sp>
    </p:spTree>
    <p:extLst>
      <p:ext uri="{BB962C8B-B14F-4D97-AF65-F5344CB8AC3E}">
        <p14:creationId xmlns:p14="http://schemas.microsoft.com/office/powerpoint/2010/main" val="3840774492"/>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2" name="Rectangle 11"/>
          <p:cNvSpPr/>
          <p:nvPr userDrawn="1"/>
        </p:nvSpPr>
        <p:spPr>
          <a:xfrm>
            <a:off x="10027466" y="6531200"/>
            <a:ext cx="2069284" cy="2574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userDrawn="1"/>
        </p:nvSpPr>
        <p:spPr>
          <a:xfrm>
            <a:off x="192001" y="3566964"/>
            <a:ext cx="11795760" cy="31481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4" name="Date Placeholder 3"/>
          <p:cNvSpPr>
            <a:spLocks noGrp="1"/>
          </p:cNvSpPr>
          <p:nvPr>
            <p:ph type="dt" sz="half" idx="10"/>
          </p:nvPr>
        </p:nvSpPr>
        <p:spPr/>
        <p:txBody>
          <a:bodyPr/>
          <a:lstStyle/>
          <a:p>
            <a:fld id="{F5AB0D45-D70F-4565-90F4-8B70029F68B1}" type="datetime1">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9" name="TextBox 8"/>
          <p:cNvSpPr txBox="1"/>
          <p:nvPr userDrawn="1"/>
        </p:nvSpPr>
        <p:spPr>
          <a:xfrm>
            <a:off x="10122716" y="6458243"/>
            <a:ext cx="1878784" cy="246221"/>
          </a:xfrm>
          <a:prstGeom prst="rect">
            <a:avLst/>
          </a:prstGeom>
          <a:noFill/>
        </p:spPr>
        <p:txBody>
          <a:bodyPr wrap="square" rtlCol="0">
            <a:spAutoFit/>
          </a:bodyPr>
          <a:lstStyle/>
          <a:p>
            <a:pPr algn="r"/>
            <a:r>
              <a:rPr lang="en-US" sz="1000" dirty="0">
                <a:solidFill>
                  <a:srgbClr val="FFFFFF"/>
                </a:solidFill>
                <a:cs typeface="Arial" pitchFamily="34" charset="0"/>
              </a:rPr>
              <a:t>© AstraZeneca </a:t>
            </a:r>
            <a:fld id="{14C37AE1-B0D7-4988-87D2-C1230745B1AF}" type="datetimeyyyy">
              <a:rPr lang="en-US" sz="1000" smtClean="0">
                <a:solidFill>
                  <a:srgbClr val="FFFFFF"/>
                </a:solidFill>
                <a:cs typeface="Arial" pitchFamily="34" charset="0"/>
              </a:rPr>
              <a:t>2023</a:t>
            </a:fld>
            <a:endParaRPr lang="en-US" sz="1000" dirty="0">
              <a:solidFill>
                <a:srgbClr val="FFFFFF"/>
              </a:solidFill>
              <a:cs typeface="Arial" pitchFamily="34" charset="0"/>
            </a:endParaRPr>
          </a:p>
        </p:txBody>
      </p:sp>
      <p:sp>
        <p:nvSpPr>
          <p:cNvPr id="3" name="Subtitle 2"/>
          <p:cNvSpPr>
            <a:spLocks noGrp="1"/>
          </p:cNvSpPr>
          <p:nvPr>
            <p:ph type="subTitle" idx="1"/>
          </p:nvPr>
        </p:nvSpPr>
        <p:spPr>
          <a:xfrm>
            <a:off x="457201" y="3902256"/>
            <a:ext cx="11277602" cy="1655762"/>
          </a:xfrm>
        </p:spPr>
        <p:txBody>
          <a:bodyPr>
            <a:normAutofit/>
          </a:bodyPr>
          <a:lstStyle>
            <a:lvl1pPr marL="0" indent="0" algn="l">
              <a:buNone/>
              <a:defRPr sz="2800">
                <a:solidFill>
                  <a:schemeClr val="bg1"/>
                </a:solidFill>
              </a:defRPr>
            </a:lvl1pPr>
            <a:lvl2pPr marL="457189" indent="0" algn="ctr">
              <a:buNone/>
              <a:defRPr sz="2000"/>
            </a:lvl2pPr>
            <a:lvl3pPr marL="914378" indent="0" algn="ctr">
              <a:buNone/>
              <a:defRPr sz="1800"/>
            </a:lvl3pPr>
            <a:lvl4pPr marL="1371566" indent="0" algn="ctr">
              <a:buNone/>
              <a:defRPr sz="1600"/>
            </a:lvl4pPr>
            <a:lvl5pPr marL="1828754" indent="0" algn="ctr">
              <a:buNone/>
              <a:defRPr sz="1600"/>
            </a:lvl5pPr>
            <a:lvl6pPr marL="2285943" indent="0" algn="ctr">
              <a:buNone/>
              <a:defRPr sz="1600"/>
            </a:lvl6pPr>
            <a:lvl7pPr marL="2743132"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13" name="Text Placeholder 12"/>
          <p:cNvSpPr>
            <a:spLocks noGrp="1"/>
          </p:cNvSpPr>
          <p:nvPr>
            <p:ph type="body" sz="quarter" idx="12" hasCustomPrompt="1"/>
          </p:nvPr>
        </p:nvSpPr>
        <p:spPr>
          <a:xfrm>
            <a:off x="457200" y="5836501"/>
            <a:ext cx="10021888" cy="885825"/>
          </a:xfrm>
        </p:spPr>
        <p:txBody>
          <a:bodyPr anchor="b">
            <a:normAutofit/>
          </a:bodyPr>
          <a:lstStyle>
            <a:lvl1pPr marL="0" indent="0">
              <a:spcBef>
                <a:spcPts val="300"/>
              </a:spcBef>
              <a:buNone/>
              <a:defRPr sz="1000">
                <a:solidFill>
                  <a:schemeClr val="bg1"/>
                </a:solidFill>
              </a:defRPr>
            </a:lvl1pPr>
            <a:lvl2pPr marL="228594" indent="0">
              <a:buNone/>
              <a:defRPr>
                <a:solidFill>
                  <a:schemeClr val="bg1"/>
                </a:solidFill>
              </a:defRPr>
            </a:lvl2pPr>
            <a:lvl3pPr marL="457189" indent="0">
              <a:buNone/>
              <a:defRPr>
                <a:solidFill>
                  <a:schemeClr val="bg1"/>
                </a:solidFill>
              </a:defRPr>
            </a:lvl3pPr>
            <a:lvl4pPr marL="685783" indent="0">
              <a:buNone/>
              <a:defRPr>
                <a:solidFill>
                  <a:schemeClr val="bg1"/>
                </a:solidFill>
              </a:defRPr>
            </a:lvl4pPr>
            <a:lvl5pPr marL="914378" indent="0">
              <a:buNone/>
              <a:defRPr>
                <a:solidFill>
                  <a:schemeClr val="bg1"/>
                </a:solidFill>
              </a:defRPr>
            </a:lvl5pPr>
          </a:lstStyle>
          <a:p>
            <a:pPr lvl="0"/>
            <a:r>
              <a:rPr lang="en-US" dirty="0"/>
              <a:t>Reference(s)</a:t>
            </a:r>
          </a:p>
        </p:txBody>
      </p:sp>
      <p:sp>
        <p:nvSpPr>
          <p:cNvPr id="2" name="Title 1"/>
          <p:cNvSpPr>
            <a:spLocks noGrp="1"/>
          </p:cNvSpPr>
          <p:nvPr>
            <p:ph type="ctrTitle"/>
          </p:nvPr>
        </p:nvSpPr>
        <p:spPr>
          <a:xfrm>
            <a:off x="457200" y="1299370"/>
            <a:ext cx="11277600" cy="2129630"/>
          </a:xfrm>
        </p:spPr>
        <p:txBody>
          <a:bodyPr anchor="t" anchorCtr="0">
            <a:normAutofit/>
          </a:bodyPr>
          <a:lstStyle>
            <a:lvl1pPr algn="l">
              <a:defRPr sz="4400">
                <a:solidFill>
                  <a:schemeClr val="tx2"/>
                </a:solidFill>
              </a:defRPr>
            </a:lvl1pPr>
          </a:lstStyle>
          <a:p>
            <a:r>
              <a:rPr lang="en-US"/>
              <a:t>Click to edit Master title style</a:t>
            </a:r>
            <a:endParaRPr lang="en-US" dirty="0"/>
          </a:p>
        </p:txBody>
      </p:sp>
      <p:sp>
        <p:nvSpPr>
          <p:cNvPr id="17" name="Rectangle 16">
            <a:extLst>
              <a:ext uri="{FF2B5EF4-FFF2-40B4-BE49-F238E27FC236}">
                <a16:creationId xmlns:a16="http://schemas.microsoft.com/office/drawing/2014/main" id="{FDEA1B75-62AE-479F-A417-ACF060C05D1E}"/>
              </a:ext>
            </a:extLst>
          </p:cNvPr>
          <p:cNvSpPr/>
          <p:nvPr userDrawn="1"/>
        </p:nvSpPr>
        <p:spPr>
          <a:xfrm>
            <a:off x="192001" y="3566964"/>
            <a:ext cx="11795760" cy="10636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7658935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Global Title Slide">
    <p:spTree>
      <p:nvGrpSpPr>
        <p:cNvPr id="1" name=""/>
        <p:cNvGrpSpPr/>
        <p:nvPr/>
      </p:nvGrpSpPr>
      <p:grpSpPr>
        <a:xfrm>
          <a:off x="0" y="0"/>
          <a:ext cx="0" cy="0"/>
          <a:chOff x="0" y="0"/>
          <a:chExt cx="0" cy="0"/>
        </a:xfrm>
      </p:grpSpPr>
      <p:pic>
        <p:nvPicPr>
          <p:cNvPr id="2" name="Picture 1" descr="AZ_RGB_H_COL.jpg"/>
          <p:cNvPicPr>
            <a:picLocks noChangeAspect="1"/>
          </p:cNvPicPr>
          <p:nvPr userDrawn="1"/>
        </p:nvPicPr>
        <p:blipFill>
          <a:blip r:embed="rId2" cstate="print">
            <a:alphaModFix/>
            <a:extLst>
              <a:ext uri="{28A0092B-C50C-407E-A947-70E740481C1C}">
                <a14:useLocalDpi xmlns:a14="http://schemas.microsoft.com/office/drawing/2010/main" val="0"/>
              </a:ext>
            </a:extLst>
          </a:blip>
          <a:stretch>
            <a:fillRect/>
          </a:stretch>
        </p:blipFill>
        <p:spPr>
          <a:xfrm>
            <a:off x="9385013" y="142425"/>
            <a:ext cx="2664000" cy="879972"/>
          </a:xfrm>
          <a:prstGeom prst="rect">
            <a:avLst/>
          </a:prstGeom>
        </p:spPr>
      </p:pic>
      <p:sp>
        <p:nvSpPr>
          <p:cNvPr id="8" name="Rectangle 7"/>
          <p:cNvSpPr/>
          <p:nvPr userDrawn="1"/>
        </p:nvSpPr>
        <p:spPr>
          <a:xfrm>
            <a:off x="241013" y="1692146"/>
            <a:ext cx="11808000" cy="497102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chemeClr val="bg1"/>
              </a:solidFill>
              <a:effectLst/>
            </a:endParaRPr>
          </a:p>
        </p:txBody>
      </p:sp>
      <p:sp>
        <p:nvSpPr>
          <p:cNvPr id="13" name="Title 8"/>
          <p:cNvSpPr>
            <a:spLocks noGrp="1"/>
          </p:cNvSpPr>
          <p:nvPr>
            <p:ph type="title" hasCustomPrompt="1"/>
          </p:nvPr>
        </p:nvSpPr>
        <p:spPr>
          <a:xfrm>
            <a:off x="288002" y="1848643"/>
            <a:ext cx="9097012" cy="672000"/>
          </a:xfrm>
          <a:prstGeom prst="rect">
            <a:avLst/>
          </a:prstGeom>
        </p:spPr>
        <p:txBody>
          <a:bodyPr vert="horz" anchor="t"/>
          <a:lstStyle>
            <a:lvl1pPr algn="l">
              <a:lnSpc>
                <a:spcPct val="90000"/>
              </a:lnSpc>
              <a:defRPr sz="3733" b="1" baseline="0">
                <a:solidFill>
                  <a:srgbClr val="FFFFFF"/>
                </a:solidFill>
                <a:latin typeface="Arial" pitchFamily="34" charset="0"/>
                <a:cs typeface="Arial" pitchFamily="34" charset="0"/>
              </a:defRPr>
            </a:lvl1pPr>
          </a:lstStyle>
          <a:p>
            <a:r>
              <a:rPr lang="en-GB" noProof="0"/>
              <a:t>Click to add presentation title</a:t>
            </a:r>
          </a:p>
        </p:txBody>
      </p:sp>
      <p:sp>
        <p:nvSpPr>
          <p:cNvPr id="9" name="Text Placeholder 29"/>
          <p:cNvSpPr>
            <a:spLocks noGrp="1"/>
          </p:cNvSpPr>
          <p:nvPr>
            <p:ph type="body" sz="quarter" idx="11" hasCustomPrompt="1"/>
          </p:nvPr>
        </p:nvSpPr>
        <p:spPr>
          <a:xfrm>
            <a:off x="288002" y="3190257"/>
            <a:ext cx="9097012" cy="1594294"/>
          </a:xfrm>
          <a:prstGeom prst="rect">
            <a:avLst/>
          </a:prstGeom>
        </p:spPr>
        <p:txBody>
          <a:bodyPr vert="horz" anchor="ctr">
            <a:normAutofit/>
          </a:bodyPr>
          <a:lstStyle>
            <a:lvl1pPr marL="0" indent="0">
              <a:lnSpc>
                <a:spcPts val="1467"/>
              </a:lnSpc>
              <a:spcBef>
                <a:spcPts val="0"/>
              </a:spcBef>
              <a:buNone/>
              <a:defRPr sz="3000" b="0">
                <a:solidFill>
                  <a:schemeClr val="bg1"/>
                </a:solidFill>
                <a:latin typeface="Arial" pitchFamily="34" charset="0"/>
                <a:cs typeface="Arial" pitchFamily="34" charset="0"/>
              </a:defRPr>
            </a:lvl1pPr>
          </a:lstStyle>
          <a:p>
            <a:pPr lvl="0"/>
            <a:r>
              <a:rPr lang="en-GB" noProof="0"/>
              <a:t>Click to add subtitle if necessary</a:t>
            </a:r>
          </a:p>
        </p:txBody>
      </p:sp>
      <p:sp>
        <p:nvSpPr>
          <p:cNvPr id="14" name="TextBox 13">
            <a:extLst>
              <a:ext uri="{FF2B5EF4-FFF2-40B4-BE49-F238E27FC236}">
                <a16:creationId xmlns:a16="http://schemas.microsoft.com/office/drawing/2014/main" id="{73483441-21AE-4117-994A-6649DC930E5E}"/>
              </a:ext>
            </a:extLst>
          </p:cNvPr>
          <p:cNvSpPr txBox="1"/>
          <p:nvPr userDrawn="1"/>
        </p:nvSpPr>
        <p:spPr>
          <a:xfrm>
            <a:off x="10160000" y="6611780"/>
            <a:ext cx="2032000" cy="246221"/>
          </a:xfrm>
          <a:prstGeom prst="rect">
            <a:avLst/>
          </a:prstGeom>
          <a:noFill/>
        </p:spPr>
        <p:txBody>
          <a:bodyPr wrap="square" rtlCol="0">
            <a:spAutoFit/>
          </a:bodyPr>
          <a:lstStyle/>
          <a:p>
            <a:pPr algn="r"/>
            <a:r>
              <a:rPr lang="en-US" sz="1000" b="0" baseline="0">
                <a:solidFill>
                  <a:schemeClr val="tx1"/>
                </a:solidFill>
                <a:latin typeface="Arial" pitchFamily="34" charset="0"/>
                <a:cs typeface="Arial" pitchFamily="34" charset="0"/>
              </a:rPr>
              <a:t>© AstraZeneca </a:t>
            </a:r>
            <a:fld id="{E63621C8-499B-49C1-9996-8B424FAB77AA}" type="datetimeyyyy">
              <a:rPr lang="en-US" sz="1000" b="0" baseline="0" smtClean="0">
                <a:solidFill>
                  <a:schemeClr val="tx1"/>
                </a:solidFill>
                <a:latin typeface="Arial" pitchFamily="34" charset="0"/>
                <a:cs typeface="Arial" pitchFamily="34" charset="0"/>
              </a:rPr>
              <a:t>2023</a:t>
            </a:fld>
            <a:endParaRPr lang="en-US" sz="1000" b="0" baseline="0">
              <a:solidFill>
                <a:schemeClr val="tx1"/>
              </a:solidFill>
              <a:latin typeface="Arial" pitchFamily="34" charset="0"/>
              <a:cs typeface="Arial" pitchFamily="34" charset="0"/>
            </a:endParaRPr>
          </a:p>
        </p:txBody>
      </p:sp>
      <p:sp>
        <p:nvSpPr>
          <p:cNvPr id="10" name="Text Placeholder 7">
            <a:extLst>
              <a:ext uri="{FF2B5EF4-FFF2-40B4-BE49-F238E27FC236}">
                <a16:creationId xmlns:a16="http://schemas.microsoft.com/office/drawing/2014/main" id="{1FCA5801-9220-4E7B-9EDF-28B499B9CC48}"/>
              </a:ext>
            </a:extLst>
          </p:cNvPr>
          <p:cNvSpPr>
            <a:spLocks noGrp="1"/>
          </p:cNvSpPr>
          <p:nvPr>
            <p:ph type="body" sz="quarter" idx="14" hasCustomPrompt="1"/>
          </p:nvPr>
        </p:nvSpPr>
        <p:spPr>
          <a:xfrm>
            <a:off x="2883730" y="5865464"/>
            <a:ext cx="1451150" cy="182880"/>
          </a:xfrm>
        </p:spPr>
        <p:txBody>
          <a:bodyPr anchor="t">
            <a:noAutofit/>
          </a:bodyPr>
          <a:lstStyle>
            <a:lvl1pPr marL="0" indent="0">
              <a:spcBef>
                <a:spcPts val="300"/>
              </a:spcBef>
              <a:buNone/>
              <a:defRPr sz="1000">
                <a:solidFill>
                  <a:schemeClr val="bg1"/>
                </a:solidFill>
              </a:defRPr>
            </a:lvl1pPr>
            <a:lvl2pPr marL="228594" indent="0">
              <a:buNone/>
              <a:defRPr/>
            </a:lvl2pPr>
            <a:lvl3pPr marL="457189" indent="0">
              <a:buNone/>
              <a:defRPr/>
            </a:lvl3pPr>
            <a:lvl4pPr marL="685783" indent="0">
              <a:buNone/>
              <a:defRPr/>
            </a:lvl4pPr>
            <a:lvl5pPr marL="914378" indent="0">
              <a:buNone/>
              <a:defRPr/>
            </a:lvl5pPr>
          </a:lstStyle>
          <a:p>
            <a:pPr lvl="0"/>
            <a:r>
              <a:rPr lang="en-US"/>
              <a:t>ML-XXXX-ALL-XXXX</a:t>
            </a:r>
          </a:p>
        </p:txBody>
      </p:sp>
      <p:sp>
        <p:nvSpPr>
          <p:cNvPr id="5" name="TextBox 4">
            <a:extLst>
              <a:ext uri="{FF2B5EF4-FFF2-40B4-BE49-F238E27FC236}">
                <a16:creationId xmlns:a16="http://schemas.microsoft.com/office/drawing/2014/main" id="{E8AE57FD-B4CA-4FEC-8695-AC40C5080EF3}"/>
              </a:ext>
            </a:extLst>
          </p:cNvPr>
          <p:cNvSpPr txBox="1"/>
          <p:nvPr userDrawn="1"/>
        </p:nvSpPr>
        <p:spPr>
          <a:xfrm>
            <a:off x="288003" y="5803221"/>
            <a:ext cx="2855248" cy="756297"/>
          </a:xfrm>
          <a:prstGeom prst="rect">
            <a:avLst/>
          </a:prstGeom>
          <a:noFill/>
        </p:spPr>
        <p:txBody>
          <a:bodyPr wrap="square" rtlCol="0">
            <a:spAutoFit/>
          </a:bodyPr>
          <a:lstStyle/>
          <a:p>
            <a:pPr>
              <a:lnSpc>
                <a:spcPct val="150000"/>
              </a:lnSpc>
              <a:spcBef>
                <a:spcPts val="600"/>
              </a:spcBef>
              <a:spcAft>
                <a:spcPts val="600"/>
              </a:spcAft>
            </a:pPr>
            <a:r>
              <a:rPr lang="en-US" sz="1000">
                <a:solidFill>
                  <a:schemeClr val="bg1"/>
                </a:solidFill>
              </a:rPr>
              <a:t>Veeva Vault MedComms Document Number: </a:t>
            </a:r>
            <a:br>
              <a:rPr lang="en-US" sz="1000">
                <a:solidFill>
                  <a:schemeClr val="bg1"/>
                </a:solidFill>
              </a:rPr>
            </a:br>
            <a:r>
              <a:rPr lang="en-US" sz="1000">
                <a:solidFill>
                  <a:schemeClr val="bg1"/>
                </a:solidFill>
              </a:rPr>
              <a:t>Approval Date:</a:t>
            </a:r>
            <a:br>
              <a:rPr lang="en-US" sz="1000">
                <a:solidFill>
                  <a:schemeClr val="bg1"/>
                </a:solidFill>
              </a:rPr>
            </a:br>
            <a:r>
              <a:rPr lang="en-US" sz="1000">
                <a:solidFill>
                  <a:schemeClr val="bg1"/>
                </a:solidFill>
              </a:rPr>
              <a:t>Expiration Date:</a:t>
            </a:r>
          </a:p>
        </p:txBody>
      </p:sp>
      <p:sp>
        <p:nvSpPr>
          <p:cNvPr id="16" name="Text Placeholder 7">
            <a:extLst>
              <a:ext uri="{FF2B5EF4-FFF2-40B4-BE49-F238E27FC236}">
                <a16:creationId xmlns:a16="http://schemas.microsoft.com/office/drawing/2014/main" id="{15AE65CC-53A8-4B6D-A45D-F840C8C137F5}"/>
              </a:ext>
            </a:extLst>
          </p:cNvPr>
          <p:cNvSpPr>
            <a:spLocks noGrp="1"/>
          </p:cNvSpPr>
          <p:nvPr>
            <p:ph type="body" sz="quarter" idx="16" hasCustomPrompt="1"/>
          </p:nvPr>
        </p:nvSpPr>
        <p:spPr>
          <a:xfrm>
            <a:off x="1309189" y="6321258"/>
            <a:ext cx="1451150" cy="182880"/>
          </a:xfrm>
        </p:spPr>
        <p:txBody>
          <a:bodyPr anchor="t">
            <a:noAutofit/>
          </a:bodyPr>
          <a:lstStyle>
            <a:lvl1pPr marL="0" indent="0">
              <a:spcBef>
                <a:spcPts val="300"/>
              </a:spcBef>
              <a:buNone/>
              <a:defRPr sz="1000">
                <a:solidFill>
                  <a:schemeClr val="bg1"/>
                </a:solidFill>
              </a:defRPr>
            </a:lvl1pPr>
            <a:lvl2pPr marL="228594" indent="0">
              <a:buNone/>
              <a:defRPr/>
            </a:lvl2pPr>
            <a:lvl3pPr marL="457189" indent="0">
              <a:buNone/>
              <a:defRPr/>
            </a:lvl3pPr>
            <a:lvl4pPr marL="685783" indent="0">
              <a:buNone/>
              <a:defRPr/>
            </a:lvl4pPr>
            <a:lvl5pPr marL="914378" indent="0">
              <a:buNone/>
              <a:defRPr/>
            </a:lvl5pPr>
          </a:lstStyle>
          <a:p>
            <a:pPr lvl="0"/>
            <a:r>
              <a:rPr lang="en-US"/>
              <a:t>MM/YY</a:t>
            </a:r>
          </a:p>
        </p:txBody>
      </p:sp>
      <p:sp>
        <p:nvSpPr>
          <p:cNvPr id="17" name="Text Placeholder 7">
            <a:extLst>
              <a:ext uri="{FF2B5EF4-FFF2-40B4-BE49-F238E27FC236}">
                <a16:creationId xmlns:a16="http://schemas.microsoft.com/office/drawing/2014/main" id="{C46DDC66-D58B-400F-82BF-795384A740E7}"/>
              </a:ext>
            </a:extLst>
          </p:cNvPr>
          <p:cNvSpPr>
            <a:spLocks noGrp="1"/>
          </p:cNvSpPr>
          <p:nvPr>
            <p:ph type="body" sz="quarter" idx="17" hasCustomPrompt="1"/>
          </p:nvPr>
        </p:nvSpPr>
        <p:spPr>
          <a:xfrm>
            <a:off x="1304733" y="6097533"/>
            <a:ext cx="1451150" cy="183970"/>
          </a:xfrm>
        </p:spPr>
        <p:txBody>
          <a:bodyPr anchor="t">
            <a:noAutofit/>
          </a:bodyPr>
          <a:lstStyle>
            <a:lvl1pPr marL="0" indent="0">
              <a:spcBef>
                <a:spcPts val="300"/>
              </a:spcBef>
              <a:buNone/>
              <a:defRPr sz="1000">
                <a:solidFill>
                  <a:schemeClr val="bg1"/>
                </a:solidFill>
              </a:defRPr>
            </a:lvl1pPr>
            <a:lvl2pPr marL="228594" indent="0">
              <a:buNone/>
              <a:defRPr/>
            </a:lvl2pPr>
            <a:lvl3pPr marL="457189" indent="0">
              <a:buNone/>
              <a:defRPr/>
            </a:lvl3pPr>
            <a:lvl4pPr marL="685783" indent="0">
              <a:buNone/>
              <a:defRPr/>
            </a:lvl4pPr>
            <a:lvl5pPr marL="914378" indent="0">
              <a:buNone/>
              <a:defRPr/>
            </a:lvl5pPr>
          </a:lstStyle>
          <a:p>
            <a:pPr lvl="0"/>
            <a:r>
              <a:rPr lang="en-US"/>
              <a:t>MM/YY</a:t>
            </a:r>
          </a:p>
        </p:txBody>
      </p:sp>
    </p:spTree>
    <p:extLst>
      <p:ext uri="{BB962C8B-B14F-4D97-AF65-F5344CB8AC3E}">
        <p14:creationId xmlns:p14="http://schemas.microsoft.com/office/powerpoint/2010/main" val="559842636"/>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Global Title Slide">
    <p:spTree>
      <p:nvGrpSpPr>
        <p:cNvPr id="1" name=""/>
        <p:cNvGrpSpPr/>
        <p:nvPr/>
      </p:nvGrpSpPr>
      <p:grpSpPr>
        <a:xfrm>
          <a:off x="0" y="0"/>
          <a:ext cx="0" cy="0"/>
          <a:chOff x="0" y="0"/>
          <a:chExt cx="0" cy="0"/>
        </a:xfrm>
      </p:grpSpPr>
      <p:pic>
        <p:nvPicPr>
          <p:cNvPr id="2" name="Picture 1" descr="AZ_RGB_H_COL.jpg"/>
          <p:cNvPicPr>
            <a:picLocks noChangeAspect="1"/>
          </p:cNvPicPr>
          <p:nvPr userDrawn="1"/>
        </p:nvPicPr>
        <p:blipFill>
          <a:blip r:embed="rId2" cstate="print">
            <a:alphaModFix/>
            <a:extLst>
              <a:ext uri="{28A0092B-C50C-407E-A947-70E740481C1C}">
                <a14:useLocalDpi xmlns:a14="http://schemas.microsoft.com/office/drawing/2010/main" val="0"/>
              </a:ext>
            </a:extLst>
          </a:blip>
          <a:stretch>
            <a:fillRect/>
          </a:stretch>
        </p:blipFill>
        <p:spPr>
          <a:xfrm>
            <a:off x="9385013" y="142425"/>
            <a:ext cx="2664000" cy="879972"/>
          </a:xfrm>
          <a:prstGeom prst="rect">
            <a:avLst/>
          </a:prstGeom>
        </p:spPr>
      </p:pic>
      <p:sp>
        <p:nvSpPr>
          <p:cNvPr id="8" name="Rectangle 7"/>
          <p:cNvSpPr/>
          <p:nvPr userDrawn="1"/>
        </p:nvSpPr>
        <p:spPr>
          <a:xfrm>
            <a:off x="241013" y="1692146"/>
            <a:ext cx="11808000" cy="497102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bg1"/>
              </a:solidFill>
              <a:effectLst/>
            </a:endParaRPr>
          </a:p>
        </p:txBody>
      </p:sp>
      <p:sp>
        <p:nvSpPr>
          <p:cNvPr id="13" name="Title 8"/>
          <p:cNvSpPr>
            <a:spLocks noGrp="1"/>
          </p:cNvSpPr>
          <p:nvPr>
            <p:ph type="title" hasCustomPrompt="1"/>
          </p:nvPr>
        </p:nvSpPr>
        <p:spPr>
          <a:xfrm>
            <a:off x="288002" y="1848643"/>
            <a:ext cx="9097012" cy="672000"/>
          </a:xfrm>
          <a:prstGeom prst="rect">
            <a:avLst/>
          </a:prstGeom>
        </p:spPr>
        <p:txBody>
          <a:bodyPr vert="horz" anchor="t"/>
          <a:lstStyle>
            <a:lvl1pPr algn="l">
              <a:lnSpc>
                <a:spcPct val="90000"/>
              </a:lnSpc>
              <a:defRPr sz="3733" b="1" baseline="0">
                <a:solidFill>
                  <a:srgbClr val="FFFFFF"/>
                </a:solidFill>
                <a:latin typeface="Arial" pitchFamily="34" charset="0"/>
                <a:cs typeface="Arial" pitchFamily="34" charset="0"/>
              </a:defRPr>
            </a:lvl1pPr>
          </a:lstStyle>
          <a:p>
            <a:r>
              <a:rPr lang="en-GB" noProof="0" dirty="0"/>
              <a:t>Click to add presentation title</a:t>
            </a:r>
          </a:p>
        </p:txBody>
      </p:sp>
      <p:sp>
        <p:nvSpPr>
          <p:cNvPr id="9" name="Text Placeholder 29"/>
          <p:cNvSpPr>
            <a:spLocks noGrp="1"/>
          </p:cNvSpPr>
          <p:nvPr>
            <p:ph type="body" sz="quarter" idx="11" hasCustomPrompt="1"/>
          </p:nvPr>
        </p:nvSpPr>
        <p:spPr>
          <a:xfrm>
            <a:off x="288002" y="3190257"/>
            <a:ext cx="9097012" cy="1594294"/>
          </a:xfrm>
          <a:prstGeom prst="rect">
            <a:avLst/>
          </a:prstGeom>
        </p:spPr>
        <p:txBody>
          <a:bodyPr vert="horz" anchor="ctr">
            <a:normAutofit/>
          </a:bodyPr>
          <a:lstStyle>
            <a:lvl1pPr marL="0" indent="0">
              <a:lnSpc>
                <a:spcPts val="1467"/>
              </a:lnSpc>
              <a:spcBef>
                <a:spcPts val="0"/>
              </a:spcBef>
              <a:buNone/>
              <a:defRPr sz="3000" b="0">
                <a:solidFill>
                  <a:schemeClr val="bg1"/>
                </a:solidFill>
                <a:latin typeface="Arial" pitchFamily="34" charset="0"/>
                <a:cs typeface="Arial" pitchFamily="34" charset="0"/>
              </a:defRPr>
            </a:lvl1pPr>
          </a:lstStyle>
          <a:p>
            <a:pPr lvl="0"/>
            <a:r>
              <a:rPr lang="en-GB" noProof="0" dirty="0"/>
              <a:t>Click to add subtitle if necessary</a:t>
            </a:r>
          </a:p>
        </p:txBody>
      </p:sp>
      <p:sp>
        <p:nvSpPr>
          <p:cNvPr id="14" name="TextBox 13">
            <a:extLst>
              <a:ext uri="{FF2B5EF4-FFF2-40B4-BE49-F238E27FC236}">
                <a16:creationId xmlns:a16="http://schemas.microsoft.com/office/drawing/2014/main" id="{73483441-21AE-4117-994A-6649DC930E5E}"/>
              </a:ext>
            </a:extLst>
          </p:cNvPr>
          <p:cNvSpPr txBox="1"/>
          <p:nvPr userDrawn="1"/>
        </p:nvSpPr>
        <p:spPr>
          <a:xfrm>
            <a:off x="10160000" y="6611780"/>
            <a:ext cx="2032000" cy="246221"/>
          </a:xfrm>
          <a:prstGeom prst="rect">
            <a:avLst/>
          </a:prstGeom>
          <a:noFill/>
        </p:spPr>
        <p:txBody>
          <a:bodyPr wrap="square" rtlCol="0">
            <a:spAutoFit/>
          </a:bodyPr>
          <a:lstStyle/>
          <a:p>
            <a:pPr algn="r"/>
            <a:r>
              <a:rPr lang="en-US" sz="1000" b="0" baseline="0" dirty="0">
                <a:solidFill>
                  <a:schemeClr val="tx1"/>
                </a:solidFill>
                <a:latin typeface="Arial" pitchFamily="34" charset="0"/>
                <a:cs typeface="Arial" pitchFamily="34" charset="0"/>
              </a:rPr>
              <a:t>© AstraZeneca </a:t>
            </a:r>
            <a:fld id="{E63621C8-499B-49C1-9996-8B424FAB77AA}" type="datetimeyyyy">
              <a:rPr lang="en-US" sz="1000" b="0" baseline="0" smtClean="0">
                <a:solidFill>
                  <a:schemeClr val="tx1"/>
                </a:solidFill>
                <a:latin typeface="Arial" pitchFamily="34" charset="0"/>
                <a:cs typeface="Arial" pitchFamily="34" charset="0"/>
              </a:rPr>
              <a:t>2023</a:t>
            </a:fld>
            <a:endParaRPr lang="en-US" sz="1000" b="0" baseline="0" dirty="0">
              <a:solidFill>
                <a:schemeClr val="tx1"/>
              </a:solidFill>
              <a:latin typeface="Arial" pitchFamily="34" charset="0"/>
              <a:cs typeface="Arial" pitchFamily="34" charset="0"/>
            </a:endParaRPr>
          </a:p>
        </p:txBody>
      </p:sp>
      <p:sp>
        <p:nvSpPr>
          <p:cNvPr id="10" name="Text Placeholder 7">
            <a:extLst>
              <a:ext uri="{FF2B5EF4-FFF2-40B4-BE49-F238E27FC236}">
                <a16:creationId xmlns:a16="http://schemas.microsoft.com/office/drawing/2014/main" id="{1FCA5801-9220-4E7B-9EDF-28B499B9CC48}"/>
              </a:ext>
            </a:extLst>
          </p:cNvPr>
          <p:cNvSpPr>
            <a:spLocks noGrp="1"/>
          </p:cNvSpPr>
          <p:nvPr>
            <p:ph type="body" sz="quarter" idx="14" hasCustomPrompt="1"/>
          </p:nvPr>
        </p:nvSpPr>
        <p:spPr>
          <a:xfrm>
            <a:off x="2883730" y="5865464"/>
            <a:ext cx="1451150" cy="182880"/>
          </a:xfrm>
        </p:spPr>
        <p:txBody>
          <a:bodyPr anchor="t">
            <a:noAutofit/>
          </a:bodyPr>
          <a:lstStyle>
            <a:lvl1pPr marL="0" indent="0">
              <a:spcBef>
                <a:spcPts val="300"/>
              </a:spcBef>
              <a:buNone/>
              <a:defRPr sz="1000">
                <a:solidFill>
                  <a:schemeClr val="bg1"/>
                </a:solidFill>
              </a:defRPr>
            </a:lvl1pPr>
            <a:lvl2pPr marL="228594" indent="0">
              <a:buNone/>
              <a:defRPr/>
            </a:lvl2pPr>
            <a:lvl3pPr marL="457189" indent="0">
              <a:buNone/>
              <a:defRPr/>
            </a:lvl3pPr>
            <a:lvl4pPr marL="685783" indent="0">
              <a:buNone/>
              <a:defRPr/>
            </a:lvl4pPr>
            <a:lvl5pPr marL="914378" indent="0">
              <a:buNone/>
              <a:defRPr/>
            </a:lvl5pPr>
          </a:lstStyle>
          <a:p>
            <a:pPr lvl="0"/>
            <a:r>
              <a:rPr lang="en-US" dirty="0"/>
              <a:t>ML-XXXX-ALL-XXXX</a:t>
            </a:r>
          </a:p>
        </p:txBody>
      </p:sp>
      <p:sp>
        <p:nvSpPr>
          <p:cNvPr id="5" name="TextBox 4">
            <a:extLst>
              <a:ext uri="{FF2B5EF4-FFF2-40B4-BE49-F238E27FC236}">
                <a16:creationId xmlns:a16="http://schemas.microsoft.com/office/drawing/2014/main" id="{E8AE57FD-B4CA-4FEC-8695-AC40C5080EF3}"/>
              </a:ext>
            </a:extLst>
          </p:cNvPr>
          <p:cNvSpPr txBox="1"/>
          <p:nvPr userDrawn="1"/>
        </p:nvSpPr>
        <p:spPr>
          <a:xfrm>
            <a:off x="288003" y="5803221"/>
            <a:ext cx="2855248" cy="756297"/>
          </a:xfrm>
          <a:prstGeom prst="rect">
            <a:avLst/>
          </a:prstGeom>
          <a:noFill/>
        </p:spPr>
        <p:txBody>
          <a:bodyPr wrap="square" rtlCol="0">
            <a:spAutoFit/>
          </a:bodyPr>
          <a:lstStyle/>
          <a:p>
            <a:pPr>
              <a:lnSpc>
                <a:spcPct val="150000"/>
              </a:lnSpc>
              <a:spcBef>
                <a:spcPts val="600"/>
              </a:spcBef>
              <a:spcAft>
                <a:spcPts val="600"/>
              </a:spcAft>
            </a:pPr>
            <a:r>
              <a:rPr lang="en-US" sz="1000" dirty="0">
                <a:solidFill>
                  <a:schemeClr val="bg1"/>
                </a:solidFill>
              </a:rPr>
              <a:t>Veeva Vault MedComms Document Number: </a:t>
            </a:r>
            <a:br>
              <a:rPr lang="en-US" sz="1000" dirty="0">
                <a:solidFill>
                  <a:schemeClr val="bg1"/>
                </a:solidFill>
              </a:rPr>
            </a:br>
            <a:r>
              <a:rPr lang="en-US" sz="1000" dirty="0">
                <a:solidFill>
                  <a:schemeClr val="bg1"/>
                </a:solidFill>
              </a:rPr>
              <a:t>Approval Date:</a:t>
            </a:r>
            <a:br>
              <a:rPr lang="en-US" sz="1000" dirty="0">
                <a:solidFill>
                  <a:schemeClr val="bg1"/>
                </a:solidFill>
              </a:rPr>
            </a:br>
            <a:r>
              <a:rPr lang="en-US" sz="1000" dirty="0">
                <a:solidFill>
                  <a:schemeClr val="bg1"/>
                </a:solidFill>
              </a:rPr>
              <a:t>Expiration Date:</a:t>
            </a:r>
          </a:p>
        </p:txBody>
      </p:sp>
      <p:sp>
        <p:nvSpPr>
          <p:cNvPr id="16" name="Text Placeholder 7">
            <a:extLst>
              <a:ext uri="{FF2B5EF4-FFF2-40B4-BE49-F238E27FC236}">
                <a16:creationId xmlns:a16="http://schemas.microsoft.com/office/drawing/2014/main" id="{15AE65CC-53A8-4B6D-A45D-F840C8C137F5}"/>
              </a:ext>
            </a:extLst>
          </p:cNvPr>
          <p:cNvSpPr>
            <a:spLocks noGrp="1"/>
          </p:cNvSpPr>
          <p:nvPr>
            <p:ph type="body" sz="quarter" idx="16" hasCustomPrompt="1"/>
          </p:nvPr>
        </p:nvSpPr>
        <p:spPr>
          <a:xfrm>
            <a:off x="1309189" y="6321258"/>
            <a:ext cx="1451150" cy="182880"/>
          </a:xfrm>
        </p:spPr>
        <p:txBody>
          <a:bodyPr anchor="t">
            <a:noAutofit/>
          </a:bodyPr>
          <a:lstStyle>
            <a:lvl1pPr marL="0" indent="0">
              <a:spcBef>
                <a:spcPts val="300"/>
              </a:spcBef>
              <a:buNone/>
              <a:defRPr sz="1000">
                <a:solidFill>
                  <a:schemeClr val="bg1"/>
                </a:solidFill>
              </a:defRPr>
            </a:lvl1pPr>
            <a:lvl2pPr marL="228594" indent="0">
              <a:buNone/>
              <a:defRPr/>
            </a:lvl2pPr>
            <a:lvl3pPr marL="457189" indent="0">
              <a:buNone/>
              <a:defRPr/>
            </a:lvl3pPr>
            <a:lvl4pPr marL="685783" indent="0">
              <a:buNone/>
              <a:defRPr/>
            </a:lvl4pPr>
            <a:lvl5pPr marL="914378" indent="0">
              <a:buNone/>
              <a:defRPr/>
            </a:lvl5pPr>
          </a:lstStyle>
          <a:p>
            <a:pPr lvl="0"/>
            <a:r>
              <a:rPr lang="en-US" dirty="0"/>
              <a:t>MM/YY</a:t>
            </a:r>
          </a:p>
        </p:txBody>
      </p:sp>
      <p:sp>
        <p:nvSpPr>
          <p:cNvPr id="17" name="Text Placeholder 7">
            <a:extLst>
              <a:ext uri="{FF2B5EF4-FFF2-40B4-BE49-F238E27FC236}">
                <a16:creationId xmlns:a16="http://schemas.microsoft.com/office/drawing/2014/main" id="{C46DDC66-D58B-400F-82BF-795384A740E7}"/>
              </a:ext>
            </a:extLst>
          </p:cNvPr>
          <p:cNvSpPr>
            <a:spLocks noGrp="1"/>
          </p:cNvSpPr>
          <p:nvPr>
            <p:ph type="body" sz="quarter" idx="17" hasCustomPrompt="1"/>
          </p:nvPr>
        </p:nvSpPr>
        <p:spPr>
          <a:xfrm>
            <a:off x="1304733" y="6097533"/>
            <a:ext cx="1451150" cy="183970"/>
          </a:xfrm>
        </p:spPr>
        <p:txBody>
          <a:bodyPr anchor="t">
            <a:noAutofit/>
          </a:bodyPr>
          <a:lstStyle>
            <a:lvl1pPr marL="0" indent="0">
              <a:spcBef>
                <a:spcPts val="300"/>
              </a:spcBef>
              <a:buNone/>
              <a:defRPr sz="1000">
                <a:solidFill>
                  <a:schemeClr val="bg1"/>
                </a:solidFill>
              </a:defRPr>
            </a:lvl1pPr>
            <a:lvl2pPr marL="228594" indent="0">
              <a:buNone/>
              <a:defRPr/>
            </a:lvl2pPr>
            <a:lvl3pPr marL="457189" indent="0">
              <a:buNone/>
              <a:defRPr/>
            </a:lvl3pPr>
            <a:lvl4pPr marL="685783" indent="0">
              <a:buNone/>
              <a:defRPr/>
            </a:lvl4pPr>
            <a:lvl5pPr marL="914378" indent="0">
              <a:buNone/>
              <a:defRPr/>
            </a:lvl5pPr>
          </a:lstStyle>
          <a:p>
            <a:pPr lvl="0"/>
            <a:r>
              <a:rPr lang="en-US" dirty="0"/>
              <a:t>MM/YY</a:t>
            </a:r>
          </a:p>
        </p:txBody>
      </p:sp>
    </p:spTree>
    <p:extLst>
      <p:ext uri="{BB962C8B-B14F-4D97-AF65-F5344CB8AC3E}">
        <p14:creationId xmlns:p14="http://schemas.microsoft.com/office/powerpoint/2010/main" val="2200640054"/>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10027466" y="6531200"/>
            <a:ext cx="2069284" cy="2574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userDrawn="1"/>
        </p:nvSpPr>
        <p:spPr>
          <a:xfrm>
            <a:off x="193500" y="156117"/>
            <a:ext cx="11808000" cy="6559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TextBox 7"/>
          <p:cNvSpPr txBox="1"/>
          <p:nvPr userDrawn="1"/>
        </p:nvSpPr>
        <p:spPr>
          <a:xfrm>
            <a:off x="10122716" y="6453514"/>
            <a:ext cx="1878784" cy="246221"/>
          </a:xfrm>
          <a:prstGeom prst="rect">
            <a:avLst/>
          </a:prstGeom>
          <a:noFill/>
        </p:spPr>
        <p:txBody>
          <a:bodyPr wrap="square" rtlCol="0">
            <a:spAutoFit/>
          </a:bodyPr>
          <a:lstStyle/>
          <a:p>
            <a:pPr algn="r"/>
            <a:r>
              <a:rPr lang="en-US" sz="1000" dirty="0">
                <a:solidFill>
                  <a:srgbClr val="FFFFFF"/>
                </a:solidFill>
                <a:cs typeface="Arial" pitchFamily="34" charset="0"/>
              </a:rPr>
              <a:t>© AstraZeneca </a:t>
            </a:r>
            <a:fld id="{A4958079-C8E6-44E1-A683-939A710283EE}" type="datetimeyyyy">
              <a:rPr lang="en-US" sz="1000" smtClean="0">
                <a:solidFill>
                  <a:srgbClr val="FFFFFF"/>
                </a:solidFill>
                <a:cs typeface="Arial" pitchFamily="34" charset="0"/>
              </a:rPr>
              <a:t>2023</a:t>
            </a:fld>
            <a:endParaRPr lang="en-US" sz="1000" dirty="0">
              <a:solidFill>
                <a:srgbClr val="FFFFFF"/>
              </a:solidFill>
              <a:cs typeface="Arial" pitchFamily="34" charset="0"/>
            </a:endParaRPr>
          </a:p>
        </p:txBody>
      </p:sp>
      <p:sp>
        <p:nvSpPr>
          <p:cNvPr id="2" name="Title 1"/>
          <p:cNvSpPr>
            <a:spLocks noGrp="1"/>
          </p:cNvSpPr>
          <p:nvPr>
            <p:ph type="title"/>
          </p:nvPr>
        </p:nvSpPr>
        <p:spPr>
          <a:xfrm>
            <a:off x="476251" y="1295176"/>
            <a:ext cx="11258549" cy="914400"/>
          </a:xfrm>
        </p:spPr>
        <p:txBody>
          <a:bodyPr anchor="b">
            <a:normAutofit/>
          </a:bodyPr>
          <a:lstStyle>
            <a:lvl1pPr>
              <a:defRPr sz="36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76251" y="3435620"/>
            <a:ext cx="11258549" cy="1554480"/>
          </a:xfrm>
        </p:spPr>
        <p:txBody>
          <a:bodyPr>
            <a:noAutofit/>
          </a:bodyPr>
          <a:lstStyle>
            <a:lvl1pPr marL="0" indent="0">
              <a:buNone/>
              <a:defRPr sz="2400">
                <a:solidFill>
                  <a:schemeClr val="bg1"/>
                </a:solidFill>
              </a:defRPr>
            </a:lvl1pPr>
            <a:lvl2pPr marL="457189" indent="0">
              <a:buNone/>
              <a:defRPr sz="2000">
                <a:solidFill>
                  <a:schemeClr val="tx1">
                    <a:tint val="75000"/>
                  </a:schemeClr>
                </a:solidFill>
              </a:defRPr>
            </a:lvl2pPr>
            <a:lvl3pPr marL="914378"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2"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A87EDD-928B-42CB-AB33-238AA66A31C6}" type="datetime1">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11" name="Text Placeholder 10"/>
          <p:cNvSpPr>
            <a:spLocks noGrp="1"/>
          </p:cNvSpPr>
          <p:nvPr>
            <p:ph type="body" sz="quarter" idx="12" hasCustomPrompt="1"/>
          </p:nvPr>
        </p:nvSpPr>
        <p:spPr>
          <a:xfrm>
            <a:off x="457200" y="5829301"/>
            <a:ext cx="10058400" cy="885825"/>
          </a:xfrm>
        </p:spPr>
        <p:txBody>
          <a:bodyPr anchor="b" anchorCtr="0">
            <a:normAutofit/>
          </a:bodyPr>
          <a:lstStyle>
            <a:lvl1pPr marL="0" indent="0">
              <a:spcBef>
                <a:spcPts val="300"/>
              </a:spcBef>
              <a:buNone/>
              <a:defRPr sz="1000">
                <a:solidFill>
                  <a:schemeClr val="bg1"/>
                </a:solidFill>
              </a:defRPr>
            </a:lvl1pPr>
            <a:lvl2pPr marL="228594" indent="0">
              <a:buNone/>
              <a:defRPr>
                <a:solidFill>
                  <a:schemeClr val="bg1"/>
                </a:solidFill>
              </a:defRPr>
            </a:lvl2pPr>
            <a:lvl3pPr marL="457189" indent="0">
              <a:buNone/>
              <a:defRPr>
                <a:solidFill>
                  <a:schemeClr val="bg1"/>
                </a:solidFill>
              </a:defRPr>
            </a:lvl3pPr>
            <a:lvl4pPr marL="685783" indent="0">
              <a:buNone/>
              <a:defRPr>
                <a:solidFill>
                  <a:schemeClr val="bg1"/>
                </a:solidFill>
              </a:defRPr>
            </a:lvl4pPr>
            <a:lvl5pPr marL="914378" indent="0">
              <a:buNone/>
              <a:defRPr>
                <a:solidFill>
                  <a:schemeClr val="bg1"/>
                </a:solidFill>
              </a:defRPr>
            </a:lvl5pPr>
          </a:lstStyle>
          <a:p>
            <a:pPr lvl="0"/>
            <a:r>
              <a:rPr lang="en-US" dirty="0"/>
              <a:t>Reference(s)</a:t>
            </a:r>
          </a:p>
        </p:txBody>
      </p:sp>
    </p:spTree>
    <p:extLst>
      <p:ext uri="{BB962C8B-B14F-4D97-AF65-F5344CB8AC3E}">
        <p14:creationId xmlns:p14="http://schemas.microsoft.com/office/powerpoint/2010/main" val="1211092758"/>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1" y="1257301"/>
            <a:ext cx="5562601"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257301"/>
            <a:ext cx="5562601"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2AC1F25-382D-4CE5-99D2-D389D07019C3}" type="datetime1">
              <a:rPr lang="en-US" smtClean="0"/>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432E5-F8E0-41AE-9A6B-AD730338B005}" type="slidenum">
              <a:rPr lang="en-US" smtClean="0"/>
              <a:pPr/>
              <a:t>‹#›</a:t>
            </a:fld>
            <a:endParaRPr lang="en-US" dirty="0"/>
          </a:p>
        </p:txBody>
      </p:sp>
      <p:sp>
        <p:nvSpPr>
          <p:cNvPr id="9" name="Text Placeholder 8"/>
          <p:cNvSpPr>
            <a:spLocks noGrp="1"/>
          </p:cNvSpPr>
          <p:nvPr>
            <p:ph type="body" sz="quarter" idx="13" hasCustomPrompt="1"/>
          </p:nvPr>
        </p:nvSpPr>
        <p:spPr>
          <a:xfrm>
            <a:off x="457200" y="5852160"/>
            <a:ext cx="10058400" cy="1005840"/>
          </a:xfrm>
        </p:spPr>
        <p:txBody>
          <a:bodyPr anchor="b">
            <a:normAutofit/>
          </a:bodyPr>
          <a:lstStyle>
            <a:lvl1pPr marL="0" indent="0">
              <a:spcBef>
                <a:spcPts val="300"/>
              </a:spcBef>
              <a:buNone/>
              <a:defRPr sz="1000"/>
            </a:lvl1pPr>
            <a:lvl2pPr marL="228594" indent="0">
              <a:spcBef>
                <a:spcPts val="300"/>
              </a:spcBef>
              <a:buNone/>
              <a:defRPr/>
            </a:lvl2pPr>
            <a:lvl3pPr marL="457189" indent="0">
              <a:spcBef>
                <a:spcPts val="300"/>
              </a:spcBef>
              <a:buNone/>
              <a:defRPr/>
            </a:lvl3pPr>
            <a:lvl4pPr marL="685783" indent="0">
              <a:spcBef>
                <a:spcPts val="300"/>
              </a:spcBef>
              <a:buNone/>
              <a:defRPr/>
            </a:lvl4pPr>
            <a:lvl5pPr marL="914378" indent="0">
              <a:spcBef>
                <a:spcPts val="300"/>
              </a:spcBef>
              <a:buNone/>
              <a:defRPr/>
            </a:lvl5pPr>
          </a:lstStyle>
          <a:p>
            <a:pPr lvl="0"/>
            <a:r>
              <a:rPr lang="en-US" dirty="0"/>
              <a:t>Reference(s)</a:t>
            </a:r>
          </a:p>
        </p:txBody>
      </p:sp>
    </p:spTree>
    <p:extLst>
      <p:ext uri="{BB962C8B-B14F-4D97-AF65-F5344CB8AC3E}">
        <p14:creationId xmlns:p14="http://schemas.microsoft.com/office/powerpoint/2010/main" val="635393180"/>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6933" y="228601"/>
            <a:ext cx="11257867" cy="8001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6931" y="1274765"/>
            <a:ext cx="5520644" cy="548640"/>
          </a:xfrm>
        </p:spPr>
        <p:txBody>
          <a:bodyPr anchor="b">
            <a:normAutofit/>
          </a:bodyPr>
          <a:lstStyle>
            <a:lvl1pPr marL="0" indent="0">
              <a:buNone/>
              <a:defRPr sz="20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76931" y="1823406"/>
            <a:ext cx="5520644" cy="40058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199" y="1274765"/>
            <a:ext cx="5562599" cy="548640"/>
          </a:xfrm>
        </p:spPr>
        <p:txBody>
          <a:bodyPr anchor="b">
            <a:normAutofit/>
          </a:bodyPr>
          <a:lstStyle>
            <a:lvl1pPr marL="0" indent="0">
              <a:buNone/>
              <a:defRPr sz="20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2" y="1823406"/>
            <a:ext cx="5562597" cy="40058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E13010-457D-497C-BC1F-8982A0CFCC8F}" type="datetime1">
              <a:rPr lang="en-US" smtClean="0"/>
              <a:t>7/19/2023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7432E5-F8E0-41AE-9A6B-AD730338B005}" type="slidenum">
              <a:rPr lang="en-US" smtClean="0"/>
              <a:pPr/>
              <a:t>‹#›</a:t>
            </a:fld>
            <a:endParaRPr lang="en-US" dirty="0"/>
          </a:p>
        </p:txBody>
      </p:sp>
      <p:sp>
        <p:nvSpPr>
          <p:cNvPr id="11" name="Text Placeholder 10"/>
          <p:cNvSpPr>
            <a:spLocks noGrp="1"/>
          </p:cNvSpPr>
          <p:nvPr>
            <p:ph type="body" sz="quarter" idx="13" hasCustomPrompt="1"/>
          </p:nvPr>
        </p:nvSpPr>
        <p:spPr>
          <a:xfrm>
            <a:off x="476931" y="5852160"/>
            <a:ext cx="10038667" cy="1005840"/>
          </a:xfrm>
        </p:spPr>
        <p:txBody>
          <a:bodyPr anchor="b">
            <a:noAutofit/>
          </a:bodyPr>
          <a:lstStyle>
            <a:lvl1pPr marL="0" indent="0">
              <a:spcBef>
                <a:spcPts val="300"/>
              </a:spcBef>
              <a:buNone/>
              <a:defRPr sz="1000"/>
            </a:lvl1pPr>
            <a:lvl2pPr marL="228594" indent="0">
              <a:spcBef>
                <a:spcPts val="300"/>
              </a:spcBef>
              <a:buNone/>
              <a:defRPr sz="1000"/>
            </a:lvl2pPr>
            <a:lvl3pPr marL="457189" indent="0">
              <a:spcBef>
                <a:spcPts val="300"/>
              </a:spcBef>
              <a:buNone/>
              <a:defRPr sz="1000"/>
            </a:lvl3pPr>
            <a:lvl4pPr marL="685783" indent="0">
              <a:spcBef>
                <a:spcPts val="300"/>
              </a:spcBef>
              <a:buNone/>
              <a:defRPr sz="1000"/>
            </a:lvl4pPr>
            <a:lvl5pPr marL="914378" indent="0">
              <a:spcBef>
                <a:spcPts val="300"/>
              </a:spcBef>
              <a:buNone/>
              <a:defRPr sz="1000"/>
            </a:lvl5pPr>
          </a:lstStyle>
          <a:p>
            <a:pPr lvl="0"/>
            <a:r>
              <a:rPr lang="en-US" dirty="0"/>
              <a:t>Reference(s)</a:t>
            </a:r>
          </a:p>
        </p:txBody>
      </p:sp>
    </p:spTree>
    <p:extLst>
      <p:ext uri="{BB962C8B-B14F-4D97-AF65-F5344CB8AC3E}">
        <p14:creationId xmlns:p14="http://schemas.microsoft.com/office/powerpoint/2010/main" val="2367463533"/>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284131"/>
            <a:ext cx="11277600" cy="4100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0F1DF4-9EBB-415C-A0BA-652D75990D66}" type="datetime1">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432E5-F8E0-41AE-9A6B-AD730338B005}" type="slidenum">
              <a:rPr lang="en-US" smtClean="0"/>
              <a:pPr/>
              <a:t>‹#›</a:t>
            </a:fld>
            <a:endParaRPr lang="en-US" dirty="0"/>
          </a:p>
        </p:txBody>
      </p:sp>
      <p:sp>
        <p:nvSpPr>
          <p:cNvPr id="8" name="Text Placeholder 7"/>
          <p:cNvSpPr>
            <a:spLocks noGrp="1"/>
          </p:cNvSpPr>
          <p:nvPr>
            <p:ph type="body" sz="quarter" idx="13" hasCustomPrompt="1"/>
          </p:nvPr>
        </p:nvSpPr>
        <p:spPr>
          <a:xfrm>
            <a:off x="457200" y="5852160"/>
            <a:ext cx="10058400" cy="1005840"/>
          </a:xfrm>
        </p:spPr>
        <p:txBody>
          <a:bodyPr anchor="b">
            <a:normAutofit/>
          </a:bodyPr>
          <a:lstStyle>
            <a:lvl1pPr marL="0" indent="0">
              <a:spcBef>
                <a:spcPts val="300"/>
              </a:spcBef>
              <a:buNone/>
              <a:defRPr sz="1000">
                <a:solidFill>
                  <a:schemeClr val="tx1"/>
                </a:solidFill>
              </a:defRPr>
            </a:lvl1pPr>
            <a:lvl2pPr marL="228594" indent="0">
              <a:buNone/>
              <a:defRPr>
                <a:solidFill>
                  <a:schemeClr val="tx1"/>
                </a:solidFill>
              </a:defRPr>
            </a:lvl2pPr>
            <a:lvl3pPr marL="457189" indent="0">
              <a:buNone/>
              <a:defRPr>
                <a:solidFill>
                  <a:schemeClr val="tx1"/>
                </a:solidFill>
              </a:defRPr>
            </a:lvl3pPr>
            <a:lvl4pPr marL="685783" indent="0">
              <a:buNone/>
              <a:defRPr>
                <a:solidFill>
                  <a:schemeClr val="tx1"/>
                </a:solidFill>
              </a:defRPr>
            </a:lvl4pPr>
            <a:lvl5pPr marL="914378" indent="0">
              <a:buNone/>
              <a:defRPr>
                <a:solidFill>
                  <a:schemeClr val="tx1"/>
                </a:solidFill>
              </a:defRPr>
            </a:lvl5pPr>
          </a:lstStyle>
          <a:p>
            <a:pPr lvl="0"/>
            <a:r>
              <a:rPr lang="en-US" dirty="0"/>
              <a:t>Reference(s)</a:t>
            </a:r>
          </a:p>
        </p:txBody>
      </p:sp>
      <p:sp>
        <p:nvSpPr>
          <p:cNvPr id="9" name="Text Placeholder 8"/>
          <p:cNvSpPr>
            <a:spLocks noGrp="1"/>
          </p:cNvSpPr>
          <p:nvPr>
            <p:ph type="body" sz="quarter" idx="14" hasCustomPrompt="1"/>
          </p:nvPr>
        </p:nvSpPr>
        <p:spPr>
          <a:xfrm>
            <a:off x="1306289" y="5424412"/>
            <a:ext cx="9601200" cy="377976"/>
          </a:xfrm>
          <a:prstGeom prst="roundRect">
            <a:avLst/>
          </a:prstGeom>
          <a:solidFill>
            <a:schemeClr val="accent2"/>
          </a:solidFill>
        </p:spPr>
        <p:txBody>
          <a:bodyPr anchor="b" anchorCtr="0">
            <a:spAutoFit/>
          </a:bodyPr>
          <a:lstStyle>
            <a:lvl1pPr marL="0" indent="0" algn="ctr">
              <a:buNone/>
              <a:defRPr sz="1800" b="1">
                <a:solidFill>
                  <a:schemeClr val="bg1"/>
                </a:solidFill>
              </a:defRPr>
            </a:lvl1pPr>
            <a:lvl2pPr marL="228594" indent="0">
              <a:buNone/>
              <a:defRPr/>
            </a:lvl2pPr>
            <a:lvl3pPr marL="457189" indent="0">
              <a:buNone/>
              <a:defRPr/>
            </a:lvl3pPr>
            <a:lvl4pPr marL="685783" indent="0">
              <a:buNone/>
              <a:defRPr/>
            </a:lvl4pPr>
            <a:lvl5pPr marL="914378" indent="0">
              <a:buNone/>
              <a:defRPr/>
            </a:lvl5pPr>
          </a:lstStyle>
          <a:p>
            <a:pPr lvl="0"/>
            <a:r>
              <a:rPr lang="en-US" dirty="0"/>
              <a:t>Click to edit caption</a:t>
            </a:r>
          </a:p>
        </p:txBody>
      </p:sp>
    </p:spTree>
    <p:extLst>
      <p:ext uri="{BB962C8B-B14F-4D97-AF65-F5344CB8AC3E}">
        <p14:creationId xmlns:p14="http://schemas.microsoft.com/office/powerpoint/2010/main" val="3853784884"/>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Only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C0A5CC-DF79-4C1F-BC9C-A9BAE87DA578}" type="datetime1">
              <a:rPr lang="en-US" smtClean="0"/>
              <a:t>7/19/2023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432E5-F8E0-41AE-9A6B-AD730338B005}" type="slidenum">
              <a:rPr lang="en-US" smtClean="0"/>
              <a:pPr/>
              <a:t>‹#›</a:t>
            </a:fld>
            <a:endParaRPr lang="en-US" dirty="0"/>
          </a:p>
        </p:txBody>
      </p:sp>
      <p:sp>
        <p:nvSpPr>
          <p:cNvPr id="7" name="Text Placeholder 6"/>
          <p:cNvSpPr>
            <a:spLocks noGrp="1"/>
          </p:cNvSpPr>
          <p:nvPr>
            <p:ph type="body" sz="quarter" idx="13" hasCustomPrompt="1"/>
          </p:nvPr>
        </p:nvSpPr>
        <p:spPr>
          <a:xfrm>
            <a:off x="457200" y="5829300"/>
            <a:ext cx="10058400" cy="1028700"/>
          </a:xfrm>
        </p:spPr>
        <p:txBody>
          <a:bodyPr anchor="b">
            <a:noAutofit/>
          </a:bodyPr>
          <a:lstStyle>
            <a:lvl1pPr marL="0" indent="0">
              <a:spcBef>
                <a:spcPts val="300"/>
              </a:spcBef>
              <a:buNone/>
              <a:defRPr sz="1000"/>
            </a:lvl1pPr>
            <a:lvl2pPr marL="228594" indent="0">
              <a:spcBef>
                <a:spcPts val="300"/>
              </a:spcBef>
              <a:buNone/>
              <a:defRPr sz="1000"/>
            </a:lvl2pPr>
            <a:lvl3pPr marL="457189" indent="0">
              <a:spcBef>
                <a:spcPts val="300"/>
              </a:spcBef>
              <a:buNone/>
              <a:defRPr sz="1000"/>
            </a:lvl3pPr>
            <a:lvl4pPr marL="685783" indent="0">
              <a:spcBef>
                <a:spcPts val="300"/>
              </a:spcBef>
              <a:buNone/>
              <a:defRPr sz="1000"/>
            </a:lvl4pPr>
            <a:lvl5pPr marL="914378" indent="0">
              <a:spcBef>
                <a:spcPts val="300"/>
              </a:spcBef>
              <a:buNone/>
              <a:defRPr sz="1000"/>
            </a:lvl5pPr>
          </a:lstStyle>
          <a:p>
            <a:pPr lvl="0"/>
            <a:r>
              <a:rPr lang="en-US" dirty="0"/>
              <a:t>Reference(s)</a:t>
            </a:r>
          </a:p>
        </p:txBody>
      </p:sp>
      <p:sp>
        <p:nvSpPr>
          <p:cNvPr id="8" name="Text Placeholder 7"/>
          <p:cNvSpPr>
            <a:spLocks noGrp="1"/>
          </p:cNvSpPr>
          <p:nvPr>
            <p:ph type="body" sz="quarter" idx="14" hasCustomPrompt="1"/>
          </p:nvPr>
        </p:nvSpPr>
        <p:spPr>
          <a:xfrm>
            <a:off x="1299034" y="5428720"/>
            <a:ext cx="9601200" cy="377976"/>
          </a:xfrm>
          <a:prstGeom prst="roundRect">
            <a:avLst/>
          </a:prstGeom>
          <a:solidFill>
            <a:schemeClr val="accent2"/>
          </a:solidFill>
        </p:spPr>
        <p:txBody>
          <a:bodyPr anchor="b" anchorCtr="0">
            <a:spAutoFit/>
          </a:bodyPr>
          <a:lstStyle>
            <a:lvl1pPr marL="0" indent="0" algn="ctr">
              <a:buNone/>
              <a:defRPr sz="1800" b="1">
                <a:solidFill>
                  <a:schemeClr val="bg1"/>
                </a:solidFill>
              </a:defRPr>
            </a:lvl1pPr>
            <a:lvl2pPr marL="228594" indent="0" algn="ctr">
              <a:buNone/>
              <a:defRPr b="1">
                <a:solidFill>
                  <a:schemeClr val="bg1"/>
                </a:solidFill>
              </a:defRPr>
            </a:lvl2pPr>
            <a:lvl3pPr marL="457189" indent="0" algn="ctr">
              <a:buNone/>
              <a:defRPr b="1">
                <a:solidFill>
                  <a:schemeClr val="bg1"/>
                </a:solidFill>
              </a:defRPr>
            </a:lvl3pPr>
            <a:lvl4pPr marL="685783" indent="0" algn="ctr">
              <a:buNone/>
              <a:defRPr b="1">
                <a:solidFill>
                  <a:schemeClr val="bg1"/>
                </a:solidFill>
              </a:defRPr>
            </a:lvl4pPr>
            <a:lvl5pPr marL="914378" indent="0" algn="ctr">
              <a:buNone/>
              <a:defRPr b="1">
                <a:solidFill>
                  <a:schemeClr val="bg1"/>
                </a:solidFill>
              </a:defRPr>
            </a:lvl5pPr>
          </a:lstStyle>
          <a:p>
            <a:pPr lvl="0"/>
            <a:r>
              <a:rPr lang="en-US" dirty="0"/>
              <a:t>Click to edit caption</a:t>
            </a:r>
          </a:p>
        </p:txBody>
      </p:sp>
    </p:spTree>
    <p:extLst>
      <p:ext uri="{BB962C8B-B14F-4D97-AF65-F5344CB8AC3E}">
        <p14:creationId xmlns:p14="http://schemas.microsoft.com/office/powerpoint/2010/main" val="3716507290"/>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ontent No Lin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D7E3D9C-0853-494F-954A-AEC44A66CB01}" type="datetime1">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432E5-F8E0-41AE-9A6B-AD730338B005}" type="slidenum">
              <a:rPr lang="en-US" smtClean="0"/>
              <a:pPr/>
              <a:t>‹#›</a:t>
            </a:fld>
            <a:endParaRPr lang="en-US" dirty="0"/>
          </a:p>
        </p:txBody>
      </p:sp>
      <p:sp>
        <p:nvSpPr>
          <p:cNvPr id="8" name="Text Placeholder 7"/>
          <p:cNvSpPr>
            <a:spLocks noGrp="1"/>
          </p:cNvSpPr>
          <p:nvPr>
            <p:ph type="body" sz="quarter" idx="13" hasCustomPrompt="1"/>
          </p:nvPr>
        </p:nvSpPr>
        <p:spPr>
          <a:xfrm>
            <a:off x="457200" y="5852160"/>
            <a:ext cx="10058400" cy="1005840"/>
          </a:xfrm>
        </p:spPr>
        <p:txBody>
          <a:bodyPr anchor="b">
            <a:normAutofit/>
          </a:bodyPr>
          <a:lstStyle>
            <a:lvl1pPr marL="0" indent="0">
              <a:spcBef>
                <a:spcPts val="300"/>
              </a:spcBef>
              <a:buNone/>
              <a:defRPr sz="1000">
                <a:solidFill>
                  <a:schemeClr val="tx1"/>
                </a:solidFill>
              </a:defRPr>
            </a:lvl1pPr>
            <a:lvl2pPr marL="228594" indent="0">
              <a:buNone/>
              <a:defRPr>
                <a:solidFill>
                  <a:schemeClr val="tx1"/>
                </a:solidFill>
              </a:defRPr>
            </a:lvl2pPr>
            <a:lvl3pPr marL="457189" indent="0">
              <a:buNone/>
              <a:defRPr>
                <a:solidFill>
                  <a:schemeClr val="tx1"/>
                </a:solidFill>
              </a:defRPr>
            </a:lvl3pPr>
            <a:lvl4pPr marL="685783" indent="0">
              <a:buNone/>
              <a:defRPr>
                <a:solidFill>
                  <a:schemeClr val="tx1"/>
                </a:solidFill>
              </a:defRPr>
            </a:lvl4pPr>
            <a:lvl5pPr marL="914378" indent="0">
              <a:buNone/>
              <a:defRPr>
                <a:solidFill>
                  <a:schemeClr val="tx1"/>
                </a:solidFill>
              </a:defRPr>
            </a:lvl5pPr>
          </a:lstStyle>
          <a:p>
            <a:pPr lvl="0"/>
            <a:r>
              <a:rPr lang="en-US" dirty="0"/>
              <a:t>Reference(s)</a:t>
            </a:r>
          </a:p>
        </p:txBody>
      </p:sp>
      <p:sp>
        <p:nvSpPr>
          <p:cNvPr id="9" name="Rectangle 8"/>
          <p:cNvSpPr/>
          <p:nvPr userDrawn="1"/>
        </p:nvSpPr>
        <p:spPr>
          <a:xfrm>
            <a:off x="193500" y="1028701"/>
            <a:ext cx="11998500" cy="2505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457200" y="1028701"/>
            <a:ext cx="11277600" cy="4800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10178723"/>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Only No Line">
    <p:spTree>
      <p:nvGrpSpPr>
        <p:cNvPr id="1" name=""/>
        <p:cNvGrpSpPr/>
        <p:nvPr/>
      </p:nvGrpSpPr>
      <p:grpSpPr>
        <a:xfrm>
          <a:off x="0" y="0"/>
          <a:ext cx="0" cy="0"/>
          <a:chOff x="0" y="0"/>
          <a:chExt cx="0" cy="0"/>
        </a:xfrm>
      </p:grpSpPr>
      <p:sp>
        <p:nvSpPr>
          <p:cNvPr id="8" name="Rectangle 7"/>
          <p:cNvSpPr/>
          <p:nvPr userDrawn="1"/>
        </p:nvSpPr>
        <p:spPr>
          <a:xfrm>
            <a:off x="193500" y="1028701"/>
            <a:ext cx="11998500" cy="2505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6B50EDE-1F01-4A88-89D9-A077A040CD42}" type="datetime1">
              <a:rPr lang="en-US" smtClean="0"/>
              <a:t>7/19/2023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432E5-F8E0-41AE-9A6B-AD730338B005}" type="slidenum">
              <a:rPr lang="en-US" smtClean="0"/>
              <a:pPr/>
              <a:t>‹#›</a:t>
            </a:fld>
            <a:endParaRPr lang="en-US" dirty="0"/>
          </a:p>
        </p:txBody>
      </p:sp>
      <p:sp>
        <p:nvSpPr>
          <p:cNvPr id="7" name="Text Placeholder 6"/>
          <p:cNvSpPr>
            <a:spLocks noGrp="1"/>
          </p:cNvSpPr>
          <p:nvPr>
            <p:ph type="body" sz="quarter" idx="13" hasCustomPrompt="1"/>
          </p:nvPr>
        </p:nvSpPr>
        <p:spPr>
          <a:xfrm>
            <a:off x="457200" y="5852160"/>
            <a:ext cx="10058400" cy="1005840"/>
          </a:xfrm>
        </p:spPr>
        <p:txBody>
          <a:bodyPr anchor="b">
            <a:noAutofit/>
          </a:bodyPr>
          <a:lstStyle>
            <a:lvl1pPr marL="0" indent="0">
              <a:spcBef>
                <a:spcPts val="300"/>
              </a:spcBef>
              <a:buNone/>
              <a:defRPr sz="1000"/>
            </a:lvl1pPr>
            <a:lvl2pPr marL="228594" indent="0">
              <a:spcBef>
                <a:spcPts val="300"/>
              </a:spcBef>
              <a:buNone/>
              <a:defRPr sz="1000"/>
            </a:lvl2pPr>
            <a:lvl3pPr marL="457189" indent="0">
              <a:spcBef>
                <a:spcPts val="300"/>
              </a:spcBef>
              <a:buNone/>
              <a:defRPr sz="1000"/>
            </a:lvl3pPr>
            <a:lvl4pPr marL="685783" indent="0">
              <a:spcBef>
                <a:spcPts val="300"/>
              </a:spcBef>
              <a:buNone/>
              <a:defRPr sz="1000"/>
            </a:lvl4pPr>
            <a:lvl5pPr marL="914378" indent="0">
              <a:spcBef>
                <a:spcPts val="300"/>
              </a:spcBef>
              <a:buNone/>
              <a:defRPr sz="1000"/>
            </a:lvl5pPr>
          </a:lstStyle>
          <a:p>
            <a:pPr lvl="0"/>
            <a:r>
              <a:rPr lang="en-US" dirty="0"/>
              <a:t>Reference(s)</a:t>
            </a:r>
          </a:p>
        </p:txBody>
      </p:sp>
    </p:spTree>
    <p:extLst>
      <p:ext uri="{BB962C8B-B14F-4D97-AF65-F5344CB8AC3E}">
        <p14:creationId xmlns:p14="http://schemas.microsoft.com/office/powerpoint/2010/main" val="2988572235"/>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959C31-8071-4657-BA84-2004C5131029}" type="datetime1">
              <a:rPr lang="en-US" smtClean="0"/>
              <a:t>7/19/2023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432E5-F8E0-41AE-9A6B-AD730338B005}" type="slidenum">
              <a:rPr lang="en-US" smtClean="0"/>
              <a:pPr/>
              <a:t>‹#›</a:t>
            </a:fld>
            <a:endParaRPr lang="en-US" dirty="0"/>
          </a:p>
        </p:txBody>
      </p:sp>
      <p:sp>
        <p:nvSpPr>
          <p:cNvPr id="6" name="Text Placeholder 5"/>
          <p:cNvSpPr>
            <a:spLocks noGrp="1"/>
          </p:cNvSpPr>
          <p:nvPr>
            <p:ph type="body" sz="quarter" idx="13" hasCustomPrompt="1"/>
          </p:nvPr>
        </p:nvSpPr>
        <p:spPr>
          <a:xfrm>
            <a:off x="486229" y="5852160"/>
            <a:ext cx="10058398" cy="1005840"/>
          </a:xfrm>
        </p:spPr>
        <p:txBody>
          <a:bodyPr anchor="b">
            <a:noAutofit/>
          </a:bodyPr>
          <a:lstStyle>
            <a:lvl1pPr marL="0" indent="0">
              <a:spcBef>
                <a:spcPts val="300"/>
              </a:spcBef>
              <a:buNone/>
              <a:defRPr sz="1000"/>
            </a:lvl1pPr>
            <a:lvl2pPr marL="228594" indent="0">
              <a:spcBef>
                <a:spcPts val="300"/>
              </a:spcBef>
              <a:buNone/>
              <a:defRPr sz="1000"/>
            </a:lvl2pPr>
            <a:lvl3pPr marL="457189" indent="0">
              <a:spcBef>
                <a:spcPts val="300"/>
              </a:spcBef>
              <a:buNone/>
              <a:defRPr sz="1000"/>
            </a:lvl3pPr>
            <a:lvl4pPr marL="685783" indent="0">
              <a:spcBef>
                <a:spcPts val="300"/>
              </a:spcBef>
              <a:buNone/>
              <a:defRPr sz="1000"/>
            </a:lvl4pPr>
            <a:lvl5pPr marL="914378" indent="0">
              <a:spcBef>
                <a:spcPts val="300"/>
              </a:spcBef>
              <a:buNone/>
              <a:defRPr sz="1000"/>
            </a:lvl5pPr>
          </a:lstStyle>
          <a:p>
            <a:pPr lvl="0"/>
            <a:r>
              <a:rPr lang="en-US" dirty="0"/>
              <a:t>Reference(s)</a:t>
            </a:r>
          </a:p>
        </p:txBody>
      </p:sp>
      <p:sp>
        <p:nvSpPr>
          <p:cNvPr id="7" name="Rectangle 6"/>
          <p:cNvSpPr/>
          <p:nvPr userDrawn="1"/>
        </p:nvSpPr>
        <p:spPr>
          <a:xfrm>
            <a:off x="193500" y="1028701"/>
            <a:ext cx="11998500" cy="2505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641993688"/>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Disclaimer">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E1287E9-EBEB-4648-982B-10337D55F8BE}"/>
              </a:ext>
            </a:extLst>
          </p:cNvPr>
          <p:cNvSpPr>
            <a:spLocks noGrp="1"/>
          </p:cNvSpPr>
          <p:nvPr>
            <p:ph type="dt" sz="half" idx="10"/>
          </p:nvPr>
        </p:nvSpPr>
        <p:spPr/>
        <p:txBody>
          <a:bodyPr/>
          <a:lstStyle/>
          <a:p>
            <a:fld id="{E2EF650A-C38E-40FB-BCF6-2303E9A7CC69}" type="datetime1">
              <a:rPr lang="en-US" smtClean="0"/>
              <a:t>7/19/2023</a:t>
            </a:fld>
            <a:endParaRPr lang="en-US"/>
          </a:p>
        </p:txBody>
      </p:sp>
      <p:sp>
        <p:nvSpPr>
          <p:cNvPr id="4" name="Footer Placeholder 3">
            <a:extLst>
              <a:ext uri="{FF2B5EF4-FFF2-40B4-BE49-F238E27FC236}">
                <a16:creationId xmlns:a16="http://schemas.microsoft.com/office/drawing/2014/main" id="{6D9B78B9-0DDE-46C9-8ACD-9F2A63B731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89C07F-8571-41D4-9A89-601A8B9C53DC}"/>
              </a:ext>
            </a:extLst>
          </p:cNvPr>
          <p:cNvSpPr>
            <a:spLocks noGrp="1"/>
          </p:cNvSpPr>
          <p:nvPr>
            <p:ph type="sldNum" sz="quarter" idx="12"/>
          </p:nvPr>
        </p:nvSpPr>
        <p:spPr/>
        <p:txBody>
          <a:bodyPr/>
          <a:lstStyle/>
          <a:p>
            <a:fld id="{CC7432E5-F8E0-41AE-9A6B-AD730338B005}" type="slidenum">
              <a:rPr lang="en-US" smtClean="0"/>
              <a:pPr/>
              <a:t>‹#›</a:t>
            </a:fld>
            <a:endParaRPr lang="en-US" dirty="0"/>
          </a:p>
        </p:txBody>
      </p:sp>
      <p:sp>
        <p:nvSpPr>
          <p:cNvPr id="7" name="Content Placeholder 6">
            <a:extLst>
              <a:ext uri="{FF2B5EF4-FFF2-40B4-BE49-F238E27FC236}">
                <a16:creationId xmlns:a16="http://schemas.microsoft.com/office/drawing/2014/main" id="{065F5103-6F75-4D29-92B7-D96304B0DF91}"/>
              </a:ext>
            </a:extLst>
          </p:cNvPr>
          <p:cNvSpPr>
            <a:spLocks noGrp="1"/>
          </p:cNvSpPr>
          <p:nvPr>
            <p:ph sz="quarter" idx="13"/>
          </p:nvPr>
        </p:nvSpPr>
        <p:spPr>
          <a:xfrm>
            <a:off x="457200" y="1092426"/>
            <a:ext cx="11277600" cy="4736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47459428"/>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10027466" y="6531200"/>
            <a:ext cx="2069284" cy="2574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userDrawn="1"/>
        </p:nvSpPr>
        <p:spPr>
          <a:xfrm>
            <a:off x="193500" y="156117"/>
            <a:ext cx="11808000" cy="6559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TextBox 7"/>
          <p:cNvSpPr txBox="1"/>
          <p:nvPr userDrawn="1"/>
        </p:nvSpPr>
        <p:spPr>
          <a:xfrm>
            <a:off x="10122716" y="6453514"/>
            <a:ext cx="1878784" cy="246221"/>
          </a:xfrm>
          <a:prstGeom prst="rect">
            <a:avLst/>
          </a:prstGeom>
          <a:noFill/>
        </p:spPr>
        <p:txBody>
          <a:bodyPr wrap="square" rtlCol="0">
            <a:spAutoFit/>
          </a:bodyPr>
          <a:lstStyle/>
          <a:p>
            <a:pPr algn="r"/>
            <a:r>
              <a:rPr lang="en-US" sz="1000">
                <a:solidFill>
                  <a:srgbClr val="FFFFFF"/>
                </a:solidFill>
                <a:cs typeface="Arial" pitchFamily="34" charset="0"/>
              </a:rPr>
              <a:t>© AstraZeneca </a:t>
            </a:r>
            <a:fld id="{A4958079-C8E6-44E1-A683-939A710283EE}" type="datetimeyyyy">
              <a:rPr lang="en-US" sz="1000" smtClean="0">
                <a:solidFill>
                  <a:srgbClr val="FFFFFF"/>
                </a:solidFill>
                <a:cs typeface="Arial" pitchFamily="34" charset="0"/>
              </a:rPr>
              <a:t>2023</a:t>
            </a:fld>
            <a:endParaRPr lang="en-US" sz="1000">
              <a:solidFill>
                <a:srgbClr val="FFFFFF"/>
              </a:solidFill>
              <a:cs typeface="Arial" pitchFamily="34" charset="0"/>
            </a:endParaRPr>
          </a:p>
        </p:txBody>
      </p:sp>
      <p:sp>
        <p:nvSpPr>
          <p:cNvPr id="2" name="Title 1"/>
          <p:cNvSpPr>
            <a:spLocks noGrp="1"/>
          </p:cNvSpPr>
          <p:nvPr>
            <p:ph type="title"/>
          </p:nvPr>
        </p:nvSpPr>
        <p:spPr>
          <a:xfrm>
            <a:off x="476251" y="1295176"/>
            <a:ext cx="11258549" cy="914400"/>
          </a:xfrm>
        </p:spPr>
        <p:txBody>
          <a:bodyPr anchor="b">
            <a:normAutofit/>
          </a:bodyPr>
          <a:lstStyle>
            <a:lvl1pPr>
              <a:defRPr sz="360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476251" y="3435620"/>
            <a:ext cx="11258549" cy="1554480"/>
          </a:xfrm>
        </p:spPr>
        <p:txBody>
          <a:bodyPr>
            <a:noAutofit/>
          </a:bodyPr>
          <a:lstStyle>
            <a:lvl1pPr marL="0" indent="0">
              <a:buNone/>
              <a:defRPr sz="2400">
                <a:solidFill>
                  <a:schemeClr val="bg1"/>
                </a:solidFill>
              </a:defRPr>
            </a:lvl1pPr>
            <a:lvl2pPr marL="457189" indent="0">
              <a:buNone/>
              <a:defRPr sz="2000">
                <a:solidFill>
                  <a:schemeClr val="tx1">
                    <a:tint val="75000"/>
                  </a:schemeClr>
                </a:solidFill>
              </a:defRPr>
            </a:lvl2pPr>
            <a:lvl3pPr marL="914378"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2"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CD1747-B993-4956-81B7-68AD8F0F7B6C}" type="datetime1">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11" name="Text Placeholder 10"/>
          <p:cNvSpPr>
            <a:spLocks noGrp="1"/>
          </p:cNvSpPr>
          <p:nvPr>
            <p:ph type="body" sz="quarter" idx="12" hasCustomPrompt="1"/>
          </p:nvPr>
        </p:nvSpPr>
        <p:spPr>
          <a:xfrm>
            <a:off x="457200" y="5829301"/>
            <a:ext cx="10058400" cy="885825"/>
          </a:xfrm>
        </p:spPr>
        <p:txBody>
          <a:bodyPr anchor="b" anchorCtr="0">
            <a:normAutofit/>
          </a:bodyPr>
          <a:lstStyle>
            <a:lvl1pPr marL="0" indent="0">
              <a:spcBef>
                <a:spcPts val="300"/>
              </a:spcBef>
              <a:buNone/>
              <a:defRPr sz="1000">
                <a:solidFill>
                  <a:schemeClr val="bg1"/>
                </a:solidFill>
              </a:defRPr>
            </a:lvl1pPr>
            <a:lvl2pPr marL="228594" indent="0">
              <a:buNone/>
              <a:defRPr>
                <a:solidFill>
                  <a:schemeClr val="bg1"/>
                </a:solidFill>
              </a:defRPr>
            </a:lvl2pPr>
            <a:lvl3pPr marL="457189" indent="0">
              <a:buNone/>
              <a:defRPr>
                <a:solidFill>
                  <a:schemeClr val="bg1"/>
                </a:solidFill>
              </a:defRPr>
            </a:lvl3pPr>
            <a:lvl4pPr marL="685783" indent="0">
              <a:buNone/>
              <a:defRPr>
                <a:solidFill>
                  <a:schemeClr val="bg1"/>
                </a:solidFill>
              </a:defRPr>
            </a:lvl4pPr>
            <a:lvl5pPr marL="914378" indent="0">
              <a:buNone/>
              <a:defRPr>
                <a:solidFill>
                  <a:schemeClr val="bg1"/>
                </a:solidFill>
              </a:defRPr>
            </a:lvl5pPr>
          </a:lstStyle>
          <a:p>
            <a:pPr lvl="0"/>
            <a:r>
              <a:rPr lang="en-US"/>
              <a:t>Reference(s)</a:t>
            </a:r>
          </a:p>
        </p:txBody>
      </p:sp>
    </p:spTree>
    <p:extLst>
      <p:ext uri="{BB962C8B-B14F-4D97-AF65-F5344CB8AC3E}">
        <p14:creationId xmlns:p14="http://schemas.microsoft.com/office/powerpoint/2010/main" val="1845510080"/>
      </p:ext>
    </p:extLst>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US Cover Sheet">
    <p:spTree>
      <p:nvGrpSpPr>
        <p:cNvPr id="1" name=""/>
        <p:cNvGrpSpPr/>
        <p:nvPr/>
      </p:nvGrpSpPr>
      <p:grpSpPr>
        <a:xfrm>
          <a:off x="0" y="0"/>
          <a:ext cx="0" cy="0"/>
          <a:chOff x="0" y="0"/>
          <a:chExt cx="0" cy="0"/>
        </a:xfrm>
      </p:grpSpPr>
      <p:sp>
        <p:nvSpPr>
          <p:cNvPr id="79" name="TextBox 78">
            <a:extLst>
              <a:ext uri="{FF2B5EF4-FFF2-40B4-BE49-F238E27FC236}">
                <a16:creationId xmlns:a16="http://schemas.microsoft.com/office/drawing/2014/main" id="{86D12817-4053-40BC-82BB-7AF5EE51AEBA}"/>
              </a:ext>
            </a:extLst>
          </p:cNvPr>
          <p:cNvSpPr txBox="1"/>
          <p:nvPr userDrawn="1"/>
        </p:nvSpPr>
        <p:spPr>
          <a:xfrm>
            <a:off x="2893625" y="6314749"/>
            <a:ext cx="6404747" cy="461665"/>
          </a:xfrm>
          <a:prstGeom prst="rect">
            <a:avLst/>
          </a:prstGeom>
          <a:noFill/>
          <a:ln>
            <a:noFill/>
          </a:ln>
        </p:spPr>
        <p:txBody>
          <a:bodyPr wrap="square" rtlCol="0" anchor="ctr">
            <a:spAutoFit/>
          </a:bodyPr>
          <a:lstStyle/>
          <a:p>
            <a:pPr marL="0" indent="0" algn="ctr">
              <a:buClr>
                <a:schemeClr val="accent1"/>
              </a:buClr>
              <a:buFont typeface="Arial" panose="020B0604020202020204" pitchFamily="34" charset="0"/>
              <a:buNone/>
            </a:pPr>
            <a:r>
              <a:rPr lang="en-US" sz="1400" b="1" dirty="0">
                <a:solidFill>
                  <a:schemeClr val="tx1"/>
                </a:solidFill>
              </a:rPr>
              <a:t>This Material is for Use by AstraZeneca Medical Personnel Only</a:t>
            </a:r>
          </a:p>
          <a:p>
            <a:pPr marL="0" indent="0" algn="ctr">
              <a:buClr>
                <a:schemeClr val="accent1"/>
              </a:buClr>
              <a:buFont typeface="Arial" panose="020B0604020202020204" pitchFamily="34" charset="0"/>
              <a:buNone/>
            </a:pPr>
            <a:r>
              <a:rPr lang="en-US" sz="1000" b="0" dirty="0">
                <a:solidFill>
                  <a:schemeClr val="tx1"/>
                </a:solidFill>
              </a:rPr>
              <a:t>Speaker notes are for internal use only and are not to be shown or disseminated outside of AstraZeneca</a:t>
            </a:r>
          </a:p>
        </p:txBody>
      </p:sp>
      <p:graphicFrame>
        <p:nvGraphicFramePr>
          <p:cNvPr id="50" name="Table 49">
            <a:extLst>
              <a:ext uri="{FF2B5EF4-FFF2-40B4-BE49-F238E27FC236}">
                <a16:creationId xmlns:a16="http://schemas.microsoft.com/office/drawing/2014/main" id="{83D05D04-05CE-47AA-8F7B-B08C33B32C3F}"/>
              </a:ext>
            </a:extLst>
          </p:cNvPr>
          <p:cNvGraphicFramePr>
            <a:graphicFrameLocks noGrp="1"/>
          </p:cNvGraphicFramePr>
          <p:nvPr userDrawn="1">
            <p:extLst>
              <p:ext uri="{D42A27DB-BD31-4B8C-83A1-F6EECF244321}">
                <p14:modId xmlns:p14="http://schemas.microsoft.com/office/powerpoint/2010/main" val="3110790233"/>
              </p:ext>
            </p:extLst>
          </p:nvPr>
        </p:nvGraphicFramePr>
        <p:xfrm>
          <a:off x="1128801" y="3577114"/>
          <a:ext cx="9949787" cy="768058"/>
        </p:xfrm>
        <a:graphic>
          <a:graphicData uri="http://schemas.openxmlformats.org/drawingml/2006/table">
            <a:tbl>
              <a:tblPr>
                <a:tableStyleId>{21E4AEA4-8DFA-4A89-87EB-49C32662AFE0}</a:tableStyleId>
              </a:tblPr>
              <a:tblGrid>
                <a:gridCol w="2931948">
                  <a:extLst>
                    <a:ext uri="{9D8B030D-6E8A-4147-A177-3AD203B41FA5}">
                      <a16:colId xmlns:a16="http://schemas.microsoft.com/office/drawing/2014/main" val="3458750997"/>
                    </a:ext>
                  </a:extLst>
                </a:gridCol>
                <a:gridCol w="3701243">
                  <a:extLst>
                    <a:ext uri="{9D8B030D-6E8A-4147-A177-3AD203B41FA5}">
                      <a16:colId xmlns:a16="http://schemas.microsoft.com/office/drawing/2014/main" val="4071395440"/>
                    </a:ext>
                  </a:extLst>
                </a:gridCol>
                <a:gridCol w="3316596">
                  <a:extLst>
                    <a:ext uri="{9D8B030D-6E8A-4147-A177-3AD203B41FA5}">
                      <a16:colId xmlns:a16="http://schemas.microsoft.com/office/drawing/2014/main" val="668771908"/>
                    </a:ext>
                  </a:extLst>
                </a:gridCol>
              </a:tblGrid>
              <a:tr h="384029">
                <a:tc>
                  <a:txBody>
                    <a:bodyPr/>
                    <a:lstStyle/>
                    <a:p>
                      <a:endParaRPr lang="en-US" sz="10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0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000" dirty="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532524754"/>
                  </a:ext>
                </a:extLst>
              </a:tr>
              <a:tr h="384029">
                <a:tc>
                  <a:txBody>
                    <a:bodyPr/>
                    <a:lstStyle/>
                    <a:p>
                      <a:endParaRPr lang="en-US" sz="10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0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000" dirty="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152630277"/>
                  </a:ext>
                </a:extLst>
              </a:tr>
            </a:tbl>
          </a:graphicData>
        </a:graphic>
      </p:graphicFrame>
      <p:graphicFrame>
        <p:nvGraphicFramePr>
          <p:cNvPr id="5" name="Table 4">
            <a:extLst>
              <a:ext uri="{FF2B5EF4-FFF2-40B4-BE49-F238E27FC236}">
                <a16:creationId xmlns:a16="http://schemas.microsoft.com/office/drawing/2014/main" id="{3C8DCB22-4BDC-4256-9886-290008A41E58}"/>
              </a:ext>
            </a:extLst>
          </p:cNvPr>
          <p:cNvGraphicFramePr>
            <a:graphicFrameLocks noGrp="1"/>
          </p:cNvGraphicFramePr>
          <p:nvPr userDrawn="1">
            <p:extLst>
              <p:ext uri="{D42A27DB-BD31-4B8C-83A1-F6EECF244321}">
                <p14:modId xmlns:p14="http://schemas.microsoft.com/office/powerpoint/2010/main" val="1756266423"/>
              </p:ext>
            </p:extLst>
          </p:nvPr>
        </p:nvGraphicFramePr>
        <p:xfrm>
          <a:off x="1128801" y="1039470"/>
          <a:ext cx="9949787" cy="2298618"/>
        </p:xfrm>
        <a:graphic>
          <a:graphicData uri="http://schemas.openxmlformats.org/drawingml/2006/table">
            <a:tbl>
              <a:tblPr>
                <a:tableStyleId>{21E4AEA4-8DFA-4A89-87EB-49C32662AFE0}</a:tableStyleId>
              </a:tblPr>
              <a:tblGrid>
                <a:gridCol w="2931948">
                  <a:extLst>
                    <a:ext uri="{9D8B030D-6E8A-4147-A177-3AD203B41FA5}">
                      <a16:colId xmlns:a16="http://schemas.microsoft.com/office/drawing/2014/main" val="3458750997"/>
                    </a:ext>
                  </a:extLst>
                </a:gridCol>
                <a:gridCol w="3701243">
                  <a:extLst>
                    <a:ext uri="{9D8B030D-6E8A-4147-A177-3AD203B41FA5}">
                      <a16:colId xmlns:a16="http://schemas.microsoft.com/office/drawing/2014/main" val="4071395440"/>
                    </a:ext>
                  </a:extLst>
                </a:gridCol>
                <a:gridCol w="3316596">
                  <a:extLst>
                    <a:ext uri="{9D8B030D-6E8A-4147-A177-3AD203B41FA5}">
                      <a16:colId xmlns:a16="http://schemas.microsoft.com/office/drawing/2014/main" val="668771908"/>
                    </a:ext>
                  </a:extLst>
                </a:gridCol>
              </a:tblGrid>
              <a:tr h="383103">
                <a:tc>
                  <a:txBody>
                    <a:bodyPr/>
                    <a:lstStyle/>
                    <a:p>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23421394"/>
                  </a:ext>
                </a:extLst>
              </a:tr>
              <a:tr h="383103">
                <a:tc>
                  <a:txBody>
                    <a:bodyPr/>
                    <a:lstStyle/>
                    <a:p>
                      <a:endParaRPr lang="en-US" sz="12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68834974"/>
                  </a:ext>
                </a:extLst>
              </a:tr>
              <a:tr h="383103">
                <a:tc>
                  <a:txBody>
                    <a:bodyPr/>
                    <a:lstStyle/>
                    <a:p>
                      <a:endParaRPr lang="en-US" sz="12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051146587"/>
                  </a:ext>
                </a:extLst>
              </a:tr>
              <a:tr h="383103">
                <a:tc>
                  <a:txBody>
                    <a:bodyPr/>
                    <a:lstStyle/>
                    <a:p>
                      <a:endParaRPr lang="en-US" sz="12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dirty="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061963846"/>
                  </a:ext>
                </a:extLst>
              </a:tr>
              <a:tr h="383103">
                <a:tc>
                  <a:txBody>
                    <a:bodyPr/>
                    <a:lstStyle/>
                    <a:p>
                      <a:endParaRPr lang="en-US" sz="12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532524754"/>
                  </a:ext>
                </a:extLst>
              </a:tr>
              <a:tr h="383103">
                <a:tc>
                  <a:txBody>
                    <a:bodyPr/>
                    <a:lstStyle/>
                    <a:p>
                      <a:endParaRPr lang="en-US" sz="12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200" dirty="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152630277"/>
                  </a:ext>
                </a:extLst>
              </a:tr>
            </a:tbl>
          </a:graphicData>
        </a:graphic>
      </p:graphicFrame>
      <p:sp>
        <p:nvSpPr>
          <p:cNvPr id="2" name="Date Placeholder 1"/>
          <p:cNvSpPr>
            <a:spLocks noGrp="1"/>
          </p:cNvSpPr>
          <p:nvPr>
            <p:ph type="dt" sz="half" idx="10"/>
          </p:nvPr>
        </p:nvSpPr>
        <p:spPr/>
        <p:txBody>
          <a:bodyPr/>
          <a:lstStyle/>
          <a:p>
            <a:fld id="{4B959C31-8071-4657-BA84-2004C5131029}" type="datetime1">
              <a:rPr lang="en-US" smtClean="0"/>
              <a:t>7/19/2023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432E5-F8E0-41AE-9A6B-AD730338B005}" type="slidenum">
              <a:rPr lang="en-US" smtClean="0"/>
              <a:pPr/>
              <a:t>‹#›</a:t>
            </a:fld>
            <a:endParaRPr lang="en-US" dirty="0"/>
          </a:p>
        </p:txBody>
      </p:sp>
      <p:sp>
        <p:nvSpPr>
          <p:cNvPr id="8" name="TextBox 7">
            <a:extLst>
              <a:ext uri="{FF2B5EF4-FFF2-40B4-BE49-F238E27FC236}">
                <a16:creationId xmlns:a16="http://schemas.microsoft.com/office/drawing/2014/main" id="{FF897A55-CB79-4D07-BEF1-54B1E974D126}"/>
              </a:ext>
            </a:extLst>
          </p:cNvPr>
          <p:cNvSpPr txBox="1"/>
          <p:nvPr userDrawn="1"/>
        </p:nvSpPr>
        <p:spPr>
          <a:xfrm>
            <a:off x="10160000" y="6611780"/>
            <a:ext cx="2032000" cy="246221"/>
          </a:xfrm>
          <a:prstGeom prst="rect">
            <a:avLst/>
          </a:prstGeom>
          <a:noFill/>
        </p:spPr>
        <p:txBody>
          <a:bodyPr wrap="square" rtlCol="0" anchor="b" anchorCtr="0">
            <a:spAutoFit/>
          </a:bodyPr>
          <a:lstStyle/>
          <a:p>
            <a:pPr algn="r"/>
            <a:r>
              <a:rPr lang="en-US" sz="1000" b="0" baseline="0" dirty="0">
                <a:solidFill>
                  <a:schemeClr val="tx1"/>
                </a:solidFill>
                <a:latin typeface="Arial" pitchFamily="34" charset="0"/>
                <a:cs typeface="Arial" pitchFamily="34" charset="0"/>
              </a:rPr>
              <a:t>© AstraZeneca </a:t>
            </a:r>
            <a:fld id="{4EE36229-DA3E-40CD-B190-673CEA6DC5F4}" type="datetimeyyyy">
              <a:rPr lang="en-US" sz="1000" b="0" baseline="0" smtClean="0">
                <a:solidFill>
                  <a:schemeClr val="tx1"/>
                </a:solidFill>
                <a:latin typeface="Arial" pitchFamily="34" charset="0"/>
                <a:cs typeface="Arial" pitchFamily="34" charset="0"/>
              </a:rPr>
              <a:t>2023</a:t>
            </a:fld>
            <a:endParaRPr lang="en-US" sz="1000" b="0" baseline="0" dirty="0">
              <a:solidFill>
                <a:schemeClr val="tx1"/>
              </a:solidFill>
              <a:latin typeface="Arial" pitchFamily="34" charset="0"/>
              <a:cs typeface="Arial" pitchFamily="34" charset="0"/>
            </a:endParaRPr>
          </a:p>
        </p:txBody>
      </p:sp>
      <p:sp>
        <p:nvSpPr>
          <p:cNvPr id="9" name="Text Placeholder 8">
            <a:extLst>
              <a:ext uri="{FF2B5EF4-FFF2-40B4-BE49-F238E27FC236}">
                <a16:creationId xmlns:a16="http://schemas.microsoft.com/office/drawing/2014/main" id="{A9E08680-4520-4EA6-B4A7-FD0062F8A6E5}"/>
              </a:ext>
            </a:extLst>
          </p:cNvPr>
          <p:cNvSpPr>
            <a:spLocks noGrp="1"/>
          </p:cNvSpPr>
          <p:nvPr>
            <p:ph type="body" sz="quarter" idx="13" hasCustomPrompt="1"/>
          </p:nvPr>
        </p:nvSpPr>
        <p:spPr>
          <a:xfrm>
            <a:off x="2972008" y="1102835"/>
            <a:ext cx="8106580" cy="228600"/>
          </a:xfrm>
        </p:spPr>
        <p:txBody>
          <a:bodyPr anchor="ctr">
            <a:normAutofit/>
          </a:bodyPr>
          <a:lstStyle>
            <a:lvl1pPr marL="0" indent="0">
              <a:buFont typeface="Arial" panose="020B0604020202020204" pitchFamily="34" charset="0"/>
              <a:buNone/>
              <a:defRPr sz="1200"/>
            </a:lvl1pPr>
            <a:lvl2pPr marL="228594" indent="0">
              <a:buNone/>
              <a:defRPr/>
            </a:lvl2pPr>
            <a:lvl3pPr marL="457189" indent="0">
              <a:buNone/>
              <a:defRPr/>
            </a:lvl3pPr>
            <a:lvl4pPr marL="685783" indent="0">
              <a:buNone/>
              <a:defRPr/>
            </a:lvl4pPr>
            <a:lvl5pPr marL="914378" indent="0">
              <a:buNone/>
              <a:defRPr/>
            </a:lvl5pPr>
          </a:lstStyle>
          <a:p>
            <a:pPr lvl="0"/>
            <a:r>
              <a:rPr lang="en-US" dirty="0"/>
              <a:t>&lt;MARP/MAAZAP&gt; &lt;#######&gt; &lt;TA&gt; &lt;Asset Title&gt; 70 character limit</a:t>
            </a:r>
          </a:p>
        </p:txBody>
      </p:sp>
      <p:sp>
        <p:nvSpPr>
          <p:cNvPr id="11" name="Text Placeholder 10">
            <a:extLst>
              <a:ext uri="{FF2B5EF4-FFF2-40B4-BE49-F238E27FC236}">
                <a16:creationId xmlns:a16="http://schemas.microsoft.com/office/drawing/2014/main" id="{CF687FD7-F293-4468-AE23-E28EE4619773}"/>
              </a:ext>
            </a:extLst>
          </p:cNvPr>
          <p:cNvSpPr>
            <a:spLocks noGrp="1"/>
          </p:cNvSpPr>
          <p:nvPr>
            <p:ph type="body" sz="quarter" idx="14" hasCustomPrompt="1"/>
          </p:nvPr>
        </p:nvSpPr>
        <p:spPr>
          <a:xfrm>
            <a:off x="6785854" y="1491653"/>
            <a:ext cx="1496779" cy="228600"/>
          </a:xfrm>
        </p:spPr>
        <p:txBody>
          <a:bodyPr anchor="ctr">
            <a:noAutofit/>
          </a:bodyPr>
          <a:lstStyle>
            <a:lvl1pPr marL="0" indent="0">
              <a:buFont typeface="Arial" panose="020B0604020202020204" pitchFamily="34" charse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dirty="0"/>
              <a:t>MM/YY</a:t>
            </a:r>
          </a:p>
        </p:txBody>
      </p:sp>
      <p:sp>
        <p:nvSpPr>
          <p:cNvPr id="13" name="Text Placeholder 12">
            <a:extLst>
              <a:ext uri="{FF2B5EF4-FFF2-40B4-BE49-F238E27FC236}">
                <a16:creationId xmlns:a16="http://schemas.microsoft.com/office/drawing/2014/main" id="{5BA6C7CD-771E-461C-A133-67764B81E611}"/>
              </a:ext>
            </a:extLst>
          </p:cNvPr>
          <p:cNvSpPr>
            <a:spLocks noGrp="1"/>
          </p:cNvSpPr>
          <p:nvPr>
            <p:ph type="body" sz="quarter" idx="15" hasCustomPrompt="1"/>
          </p:nvPr>
        </p:nvSpPr>
        <p:spPr>
          <a:xfrm>
            <a:off x="2972006" y="1491653"/>
            <a:ext cx="1797602" cy="228600"/>
          </a:xfrm>
        </p:spPr>
        <p:txBody>
          <a:bodyPr anchor="ctr">
            <a:noAutofit/>
          </a:bodyPr>
          <a:lstStyle>
            <a:lvl1pPr marL="0" indent="0">
              <a:buFont typeface="Arial" panose="020B0604020202020204" pitchFamily="34" charse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dirty="0"/>
              <a:t>Reactive or Proactive</a:t>
            </a:r>
          </a:p>
        </p:txBody>
      </p:sp>
      <p:sp>
        <p:nvSpPr>
          <p:cNvPr id="15" name="Text Placeholder 14">
            <a:extLst>
              <a:ext uri="{FF2B5EF4-FFF2-40B4-BE49-F238E27FC236}">
                <a16:creationId xmlns:a16="http://schemas.microsoft.com/office/drawing/2014/main" id="{6E33F1E3-ED30-4982-A86D-2C076E1C3B62}"/>
              </a:ext>
            </a:extLst>
          </p:cNvPr>
          <p:cNvSpPr>
            <a:spLocks noGrp="1"/>
          </p:cNvSpPr>
          <p:nvPr>
            <p:ph type="body" sz="quarter" idx="16" hasCustomPrompt="1"/>
          </p:nvPr>
        </p:nvSpPr>
        <p:spPr>
          <a:xfrm>
            <a:off x="6785854" y="1880471"/>
            <a:ext cx="1496779" cy="228600"/>
          </a:xfrm>
        </p:spPr>
        <p:txBody>
          <a:bodyPr anchor="ctr">
            <a:noAutofit/>
          </a:bodyPr>
          <a:lstStyle>
            <a:lvl1pPr marL="0" indent="0">
              <a:buFont typeface="Arial" panose="020B0604020202020204" pitchFamily="34" charse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dirty="0"/>
              <a:t>MM/YY (if &lt;1 year)</a:t>
            </a:r>
          </a:p>
        </p:txBody>
      </p:sp>
      <p:sp>
        <p:nvSpPr>
          <p:cNvPr id="17" name="Text Placeholder 16">
            <a:extLst>
              <a:ext uri="{FF2B5EF4-FFF2-40B4-BE49-F238E27FC236}">
                <a16:creationId xmlns:a16="http://schemas.microsoft.com/office/drawing/2014/main" id="{12286C0F-7CF6-40B2-B8FA-7AF1D25B9922}"/>
              </a:ext>
            </a:extLst>
          </p:cNvPr>
          <p:cNvSpPr>
            <a:spLocks noGrp="1"/>
          </p:cNvSpPr>
          <p:nvPr>
            <p:ph type="body" sz="quarter" idx="17" hasCustomPrompt="1"/>
          </p:nvPr>
        </p:nvSpPr>
        <p:spPr>
          <a:xfrm>
            <a:off x="2972008" y="2658107"/>
            <a:ext cx="891692" cy="228600"/>
          </a:xfrm>
        </p:spPr>
        <p:txBody>
          <a:bodyPr anchor="ctr">
            <a:noAutofit/>
          </a:bodyPr>
          <a:lstStyle>
            <a:lvl1pPr marL="0" indent="0">
              <a:buFont typeface="Arial" panose="020B0604020202020204" pitchFamily="34" charse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dirty="0"/>
              <a:t>Yes or No</a:t>
            </a:r>
          </a:p>
        </p:txBody>
      </p:sp>
      <p:sp>
        <p:nvSpPr>
          <p:cNvPr id="19" name="Text Placeholder 18">
            <a:extLst>
              <a:ext uri="{FF2B5EF4-FFF2-40B4-BE49-F238E27FC236}">
                <a16:creationId xmlns:a16="http://schemas.microsoft.com/office/drawing/2014/main" id="{A1F28B02-DF8E-4C7E-90E9-0214CD384EA9}"/>
              </a:ext>
            </a:extLst>
          </p:cNvPr>
          <p:cNvSpPr>
            <a:spLocks noGrp="1"/>
          </p:cNvSpPr>
          <p:nvPr>
            <p:ph type="body" sz="quarter" idx="18" hasCustomPrompt="1"/>
          </p:nvPr>
        </p:nvSpPr>
        <p:spPr>
          <a:xfrm>
            <a:off x="3893972" y="2658107"/>
            <a:ext cx="4221919" cy="228600"/>
          </a:xfrm>
        </p:spPr>
        <p:txBody>
          <a:bodyPr anchor="ctr">
            <a:noAutofit/>
          </a:bodyPr>
          <a:lstStyle>
            <a:lvl1pPr marL="0" indent="0">
              <a:buFont typeface="Arial" panose="020B0604020202020204" pitchFamily="34" charse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dirty="0"/>
              <a:t> If Yes - Reactive via MI, Reactive via MA </a:t>
            </a:r>
            <a:r>
              <a:rPr lang="en-US" dirty="0" err="1"/>
              <a:t>SciP</a:t>
            </a:r>
            <a:r>
              <a:rPr lang="en-US" dirty="0"/>
              <a:t>, or Proactive</a:t>
            </a:r>
          </a:p>
        </p:txBody>
      </p:sp>
      <p:sp>
        <p:nvSpPr>
          <p:cNvPr id="21" name="Text Placeholder 20">
            <a:extLst>
              <a:ext uri="{FF2B5EF4-FFF2-40B4-BE49-F238E27FC236}">
                <a16:creationId xmlns:a16="http://schemas.microsoft.com/office/drawing/2014/main" id="{277F15F9-6B04-4325-BA35-6D4FC8B30B7D}"/>
              </a:ext>
            </a:extLst>
          </p:cNvPr>
          <p:cNvSpPr>
            <a:spLocks noGrp="1"/>
          </p:cNvSpPr>
          <p:nvPr>
            <p:ph type="body" sz="quarter" idx="19" hasCustomPrompt="1"/>
          </p:nvPr>
        </p:nvSpPr>
        <p:spPr>
          <a:xfrm>
            <a:off x="2972005" y="3046924"/>
            <a:ext cx="3936722"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dirty="0"/>
              <a:t>Any Medical Personnel</a:t>
            </a:r>
          </a:p>
        </p:txBody>
      </p:sp>
      <p:sp>
        <p:nvSpPr>
          <p:cNvPr id="27" name="Text Placeholder 26">
            <a:extLst>
              <a:ext uri="{FF2B5EF4-FFF2-40B4-BE49-F238E27FC236}">
                <a16:creationId xmlns:a16="http://schemas.microsoft.com/office/drawing/2014/main" id="{DD881301-6455-4429-AC98-70F1B2B5BC88}"/>
              </a:ext>
            </a:extLst>
          </p:cNvPr>
          <p:cNvSpPr>
            <a:spLocks noGrp="1"/>
          </p:cNvSpPr>
          <p:nvPr>
            <p:ph type="body" sz="quarter" idx="22" hasCustomPrompt="1"/>
          </p:nvPr>
        </p:nvSpPr>
        <p:spPr>
          <a:xfrm>
            <a:off x="6785856" y="2269289"/>
            <a:ext cx="3284423"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dirty="0"/>
              <a:t>Any HCP, MM Only, Contracted EE, or Other</a:t>
            </a:r>
          </a:p>
        </p:txBody>
      </p:sp>
      <p:sp>
        <p:nvSpPr>
          <p:cNvPr id="29" name="Text Placeholder 28">
            <a:extLst>
              <a:ext uri="{FF2B5EF4-FFF2-40B4-BE49-F238E27FC236}">
                <a16:creationId xmlns:a16="http://schemas.microsoft.com/office/drawing/2014/main" id="{110857ED-F4F0-4AED-89F7-6595C2BD781E}"/>
              </a:ext>
            </a:extLst>
          </p:cNvPr>
          <p:cNvSpPr>
            <a:spLocks noGrp="1"/>
          </p:cNvSpPr>
          <p:nvPr>
            <p:ph type="body" sz="quarter" idx="23" hasCustomPrompt="1"/>
          </p:nvPr>
        </p:nvSpPr>
        <p:spPr>
          <a:xfrm>
            <a:off x="2972008" y="2269289"/>
            <a:ext cx="891692"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dirty="0"/>
              <a:t>Yes or No</a:t>
            </a:r>
          </a:p>
        </p:txBody>
      </p:sp>
      <p:sp>
        <p:nvSpPr>
          <p:cNvPr id="31" name="Text Placeholder 30">
            <a:extLst>
              <a:ext uri="{FF2B5EF4-FFF2-40B4-BE49-F238E27FC236}">
                <a16:creationId xmlns:a16="http://schemas.microsoft.com/office/drawing/2014/main" id="{1C3ADFAF-903D-45A8-9EC3-263C6B88C9B5}"/>
              </a:ext>
            </a:extLst>
          </p:cNvPr>
          <p:cNvSpPr>
            <a:spLocks noGrp="1"/>
          </p:cNvSpPr>
          <p:nvPr>
            <p:ph type="body" sz="quarter" idx="24" hasCustomPrompt="1"/>
          </p:nvPr>
        </p:nvSpPr>
        <p:spPr>
          <a:xfrm>
            <a:off x="3900044" y="2269289"/>
            <a:ext cx="1212311"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dirty="0"/>
              <a:t>If Yes - MM/YY</a:t>
            </a:r>
          </a:p>
        </p:txBody>
      </p:sp>
      <p:sp>
        <p:nvSpPr>
          <p:cNvPr id="33" name="Text Placeholder 32">
            <a:extLst>
              <a:ext uri="{FF2B5EF4-FFF2-40B4-BE49-F238E27FC236}">
                <a16:creationId xmlns:a16="http://schemas.microsoft.com/office/drawing/2014/main" id="{699D1E98-12E4-4111-B43B-8EF5E67629AC}"/>
              </a:ext>
            </a:extLst>
          </p:cNvPr>
          <p:cNvSpPr>
            <a:spLocks noGrp="1"/>
          </p:cNvSpPr>
          <p:nvPr>
            <p:ph type="body" sz="quarter" idx="25" hasCustomPrompt="1"/>
          </p:nvPr>
        </p:nvSpPr>
        <p:spPr>
          <a:xfrm>
            <a:off x="2972006" y="5042742"/>
            <a:ext cx="891692"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dirty="0"/>
              <a:t>Yes or No</a:t>
            </a:r>
          </a:p>
        </p:txBody>
      </p:sp>
      <p:sp>
        <p:nvSpPr>
          <p:cNvPr id="35" name="Text Placeholder 34">
            <a:extLst>
              <a:ext uri="{FF2B5EF4-FFF2-40B4-BE49-F238E27FC236}">
                <a16:creationId xmlns:a16="http://schemas.microsoft.com/office/drawing/2014/main" id="{B511FB73-1515-4896-A191-A9E5140DA205}"/>
              </a:ext>
            </a:extLst>
          </p:cNvPr>
          <p:cNvSpPr>
            <a:spLocks noGrp="1"/>
          </p:cNvSpPr>
          <p:nvPr>
            <p:ph type="body" sz="quarter" idx="26" hasCustomPrompt="1"/>
          </p:nvPr>
        </p:nvSpPr>
        <p:spPr>
          <a:xfrm>
            <a:off x="2972006" y="5379477"/>
            <a:ext cx="8106581" cy="258532"/>
          </a:xfrm>
        </p:spPr>
        <p:txBody>
          <a:bodyPr wrap="square" anchor="ctr">
            <a:sp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dirty="0"/>
              <a:t>N/A or Enter Instructions</a:t>
            </a:r>
          </a:p>
        </p:txBody>
      </p:sp>
      <p:sp>
        <p:nvSpPr>
          <p:cNvPr id="37" name="Text Placeholder 36">
            <a:extLst>
              <a:ext uri="{FF2B5EF4-FFF2-40B4-BE49-F238E27FC236}">
                <a16:creationId xmlns:a16="http://schemas.microsoft.com/office/drawing/2014/main" id="{1E7DEFF9-F91F-49E6-94A9-010D12455C1C}"/>
              </a:ext>
            </a:extLst>
          </p:cNvPr>
          <p:cNvSpPr>
            <a:spLocks noGrp="1"/>
          </p:cNvSpPr>
          <p:nvPr>
            <p:ph type="body" sz="quarter" idx="27" hasCustomPrompt="1"/>
          </p:nvPr>
        </p:nvSpPr>
        <p:spPr>
          <a:xfrm>
            <a:off x="2972005" y="4043882"/>
            <a:ext cx="4454030"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dirty="0"/>
              <a:t>New, Renewal, or Renewal with Changes</a:t>
            </a:r>
          </a:p>
        </p:txBody>
      </p:sp>
      <p:sp>
        <p:nvSpPr>
          <p:cNvPr id="39" name="Text Placeholder 38">
            <a:extLst>
              <a:ext uri="{FF2B5EF4-FFF2-40B4-BE49-F238E27FC236}">
                <a16:creationId xmlns:a16="http://schemas.microsoft.com/office/drawing/2014/main" id="{FA339AE6-73E5-47C9-8111-E129355C911C}"/>
              </a:ext>
            </a:extLst>
          </p:cNvPr>
          <p:cNvSpPr>
            <a:spLocks noGrp="1"/>
          </p:cNvSpPr>
          <p:nvPr>
            <p:ph type="body" sz="quarter" idx="28" hasCustomPrompt="1"/>
          </p:nvPr>
        </p:nvSpPr>
        <p:spPr>
          <a:xfrm>
            <a:off x="9040224" y="4050835"/>
            <a:ext cx="2019200"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dirty="0"/>
              <a:t>PromoMats/</a:t>
            </a:r>
            <a:r>
              <a:rPr lang="en-US" dirty="0" err="1"/>
              <a:t>MedComms</a:t>
            </a:r>
            <a:r>
              <a:rPr lang="en-US" dirty="0"/>
              <a:t> #</a:t>
            </a:r>
          </a:p>
        </p:txBody>
      </p:sp>
      <p:sp>
        <p:nvSpPr>
          <p:cNvPr id="41" name="Text Placeholder 40">
            <a:extLst>
              <a:ext uri="{FF2B5EF4-FFF2-40B4-BE49-F238E27FC236}">
                <a16:creationId xmlns:a16="http://schemas.microsoft.com/office/drawing/2014/main" id="{F085F8C8-CE31-4A7B-87E4-06397B5B41DA}"/>
              </a:ext>
            </a:extLst>
          </p:cNvPr>
          <p:cNvSpPr>
            <a:spLocks noGrp="1"/>
          </p:cNvSpPr>
          <p:nvPr>
            <p:ph type="body" sz="quarter" idx="29" hasCustomPrompt="1"/>
          </p:nvPr>
        </p:nvSpPr>
        <p:spPr>
          <a:xfrm>
            <a:off x="2972005" y="3657303"/>
            <a:ext cx="4454030"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dirty="0"/>
              <a:t>Asset Owner Name</a:t>
            </a:r>
          </a:p>
        </p:txBody>
      </p:sp>
      <p:sp>
        <p:nvSpPr>
          <p:cNvPr id="43" name="Text Placeholder 42">
            <a:extLst>
              <a:ext uri="{FF2B5EF4-FFF2-40B4-BE49-F238E27FC236}">
                <a16:creationId xmlns:a16="http://schemas.microsoft.com/office/drawing/2014/main" id="{D6785EC2-7CE7-4B29-BFA7-2A8950DFE928}"/>
              </a:ext>
            </a:extLst>
          </p:cNvPr>
          <p:cNvSpPr>
            <a:spLocks noGrp="1"/>
          </p:cNvSpPr>
          <p:nvPr>
            <p:ph type="body" sz="quarter" idx="30" hasCustomPrompt="1"/>
          </p:nvPr>
        </p:nvSpPr>
        <p:spPr>
          <a:xfrm>
            <a:off x="2972006" y="4646823"/>
            <a:ext cx="899316"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dirty="0"/>
              <a:t>Yes or No</a:t>
            </a:r>
          </a:p>
        </p:txBody>
      </p:sp>
      <p:sp>
        <p:nvSpPr>
          <p:cNvPr id="45" name="Text Placeholder 44">
            <a:extLst>
              <a:ext uri="{FF2B5EF4-FFF2-40B4-BE49-F238E27FC236}">
                <a16:creationId xmlns:a16="http://schemas.microsoft.com/office/drawing/2014/main" id="{02111F09-1B27-4A1F-9662-63D673AA517F}"/>
              </a:ext>
            </a:extLst>
          </p:cNvPr>
          <p:cNvSpPr>
            <a:spLocks noGrp="1"/>
          </p:cNvSpPr>
          <p:nvPr>
            <p:ph type="body" sz="quarter" idx="31" hasCustomPrompt="1"/>
          </p:nvPr>
        </p:nvSpPr>
        <p:spPr>
          <a:xfrm>
            <a:off x="5989385" y="4646823"/>
            <a:ext cx="877792"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dirty="0"/>
              <a:t>Yes or No</a:t>
            </a:r>
          </a:p>
        </p:txBody>
      </p:sp>
      <p:sp>
        <p:nvSpPr>
          <p:cNvPr id="47" name="Text Placeholder 46">
            <a:extLst>
              <a:ext uri="{FF2B5EF4-FFF2-40B4-BE49-F238E27FC236}">
                <a16:creationId xmlns:a16="http://schemas.microsoft.com/office/drawing/2014/main" id="{31A21B67-AE66-4D44-8C58-A71F0B4E972C}"/>
              </a:ext>
            </a:extLst>
          </p:cNvPr>
          <p:cNvSpPr>
            <a:spLocks noGrp="1"/>
          </p:cNvSpPr>
          <p:nvPr>
            <p:ph type="body" sz="quarter" idx="32" hasCustomPrompt="1"/>
          </p:nvPr>
        </p:nvSpPr>
        <p:spPr>
          <a:xfrm>
            <a:off x="5989386" y="5042742"/>
            <a:ext cx="1271909"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dirty="0"/>
              <a:t>If Yes - $Value</a:t>
            </a:r>
          </a:p>
        </p:txBody>
      </p:sp>
      <p:sp>
        <p:nvSpPr>
          <p:cNvPr id="49" name="Text Placeholder 48">
            <a:extLst>
              <a:ext uri="{FF2B5EF4-FFF2-40B4-BE49-F238E27FC236}">
                <a16:creationId xmlns:a16="http://schemas.microsoft.com/office/drawing/2014/main" id="{FFBD88D7-1F68-4A55-9958-01B92024FDF7}"/>
              </a:ext>
            </a:extLst>
          </p:cNvPr>
          <p:cNvSpPr>
            <a:spLocks noGrp="1"/>
          </p:cNvSpPr>
          <p:nvPr>
            <p:ph type="body" sz="quarter" idx="33" hasCustomPrompt="1"/>
          </p:nvPr>
        </p:nvSpPr>
        <p:spPr>
          <a:xfrm>
            <a:off x="2972008" y="1880471"/>
            <a:ext cx="1747099"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dirty="0"/>
              <a:t>Brand or TA Name</a:t>
            </a:r>
          </a:p>
        </p:txBody>
      </p:sp>
      <p:sp>
        <p:nvSpPr>
          <p:cNvPr id="51" name="Text Placeholder 50">
            <a:extLst>
              <a:ext uri="{FF2B5EF4-FFF2-40B4-BE49-F238E27FC236}">
                <a16:creationId xmlns:a16="http://schemas.microsoft.com/office/drawing/2014/main" id="{D75479AB-AB9C-4737-A1D0-F9E28AC4F163}"/>
              </a:ext>
            </a:extLst>
          </p:cNvPr>
          <p:cNvSpPr>
            <a:spLocks noGrp="1"/>
          </p:cNvSpPr>
          <p:nvPr>
            <p:ph type="body" sz="quarter" idx="34" hasCustomPrompt="1"/>
          </p:nvPr>
        </p:nvSpPr>
        <p:spPr>
          <a:xfrm>
            <a:off x="9991674" y="1494084"/>
            <a:ext cx="923131"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dirty="0"/>
              <a:t>Yes or No</a:t>
            </a:r>
          </a:p>
        </p:txBody>
      </p:sp>
      <p:sp>
        <p:nvSpPr>
          <p:cNvPr id="52" name="TextBox 51">
            <a:extLst>
              <a:ext uri="{FF2B5EF4-FFF2-40B4-BE49-F238E27FC236}">
                <a16:creationId xmlns:a16="http://schemas.microsoft.com/office/drawing/2014/main" id="{7085AA13-451C-453D-AD0D-E8AF815127C2}"/>
              </a:ext>
            </a:extLst>
          </p:cNvPr>
          <p:cNvSpPr txBox="1"/>
          <p:nvPr userDrawn="1"/>
        </p:nvSpPr>
        <p:spPr>
          <a:xfrm>
            <a:off x="1132578" y="1036716"/>
            <a:ext cx="1828800" cy="365760"/>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dirty="0">
                <a:solidFill>
                  <a:schemeClr val="bg1"/>
                </a:solidFill>
              </a:rPr>
              <a:t>Asset Title</a:t>
            </a:r>
          </a:p>
        </p:txBody>
      </p:sp>
      <p:sp>
        <p:nvSpPr>
          <p:cNvPr id="53" name="TextBox 52">
            <a:extLst>
              <a:ext uri="{FF2B5EF4-FFF2-40B4-BE49-F238E27FC236}">
                <a16:creationId xmlns:a16="http://schemas.microsoft.com/office/drawing/2014/main" id="{A88B6979-D240-45DF-8FFB-111611A15632}"/>
              </a:ext>
            </a:extLst>
          </p:cNvPr>
          <p:cNvSpPr txBox="1"/>
          <p:nvPr userDrawn="1"/>
        </p:nvSpPr>
        <p:spPr>
          <a:xfrm>
            <a:off x="5348628" y="1423839"/>
            <a:ext cx="1371600" cy="365760"/>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dirty="0">
                <a:solidFill>
                  <a:schemeClr val="bg1"/>
                </a:solidFill>
              </a:rPr>
              <a:t>Approval Date</a:t>
            </a:r>
          </a:p>
        </p:txBody>
      </p:sp>
      <p:sp>
        <p:nvSpPr>
          <p:cNvPr id="54" name="TextBox 53">
            <a:extLst>
              <a:ext uri="{FF2B5EF4-FFF2-40B4-BE49-F238E27FC236}">
                <a16:creationId xmlns:a16="http://schemas.microsoft.com/office/drawing/2014/main" id="{13F32247-E803-4B9D-8739-4086AE7EDFE5}"/>
              </a:ext>
            </a:extLst>
          </p:cNvPr>
          <p:cNvSpPr txBox="1"/>
          <p:nvPr userDrawn="1"/>
        </p:nvSpPr>
        <p:spPr>
          <a:xfrm>
            <a:off x="1132578" y="1423839"/>
            <a:ext cx="1828800" cy="365760"/>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dirty="0">
                <a:solidFill>
                  <a:schemeClr val="bg1"/>
                </a:solidFill>
              </a:rPr>
              <a:t>Intended Use</a:t>
            </a:r>
          </a:p>
        </p:txBody>
      </p:sp>
      <p:sp>
        <p:nvSpPr>
          <p:cNvPr id="55" name="TextBox 54">
            <a:extLst>
              <a:ext uri="{FF2B5EF4-FFF2-40B4-BE49-F238E27FC236}">
                <a16:creationId xmlns:a16="http://schemas.microsoft.com/office/drawing/2014/main" id="{142B0649-53B3-4494-A56E-67DCF07E8290}"/>
              </a:ext>
            </a:extLst>
          </p:cNvPr>
          <p:cNvSpPr txBox="1"/>
          <p:nvPr userDrawn="1"/>
        </p:nvSpPr>
        <p:spPr>
          <a:xfrm>
            <a:off x="5348628" y="1810962"/>
            <a:ext cx="1371600" cy="365760"/>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dirty="0">
                <a:solidFill>
                  <a:schemeClr val="bg1"/>
                </a:solidFill>
              </a:rPr>
              <a:t>Expiration Date</a:t>
            </a:r>
          </a:p>
        </p:txBody>
      </p:sp>
      <p:sp>
        <p:nvSpPr>
          <p:cNvPr id="56" name="TextBox 55">
            <a:extLst>
              <a:ext uri="{FF2B5EF4-FFF2-40B4-BE49-F238E27FC236}">
                <a16:creationId xmlns:a16="http://schemas.microsoft.com/office/drawing/2014/main" id="{149F3220-7D9B-445A-8058-358753CF9360}"/>
              </a:ext>
            </a:extLst>
          </p:cNvPr>
          <p:cNvSpPr txBox="1"/>
          <p:nvPr userDrawn="1"/>
        </p:nvSpPr>
        <p:spPr>
          <a:xfrm>
            <a:off x="1132578" y="2585208"/>
            <a:ext cx="1828800" cy="365760"/>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dirty="0">
                <a:solidFill>
                  <a:schemeClr val="bg1"/>
                </a:solidFill>
              </a:rPr>
              <a:t>Distribution</a:t>
            </a:r>
          </a:p>
        </p:txBody>
      </p:sp>
      <p:sp>
        <p:nvSpPr>
          <p:cNvPr id="58" name="TextBox 57">
            <a:extLst>
              <a:ext uri="{FF2B5EF4-FFF2-40B4-BE49-F238E27FC236}">
                <a16:creationId xmlns:a16="http://schemas.microsoft.com/office/drawing/2014/main" id="{447AD0CF-AE31-45DA-96AF-9BF462D0EBD5}"/>
              </a:ext>
            </a:extLst>
          </p:cNvPr>
          <p:cNvSpPr txBox="1"/>
          <p:nvPr userDrawn="1"/>
        </p:nvSpPr>
        <p:spPr>
          <a:xfrm>
            <a:off x="1132578" y="2972330"/>
            <a:ext cx="1828800" cy="365760"/>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dirty="0">
                <a:solidFill>
                  <a:schemeClr val="bg1"/>
                </a:solidFill>
              </a:rPr>
              <a:t>Approved for Use By</a:t>
            </a:r>
          </a:p>
        </p:txBody>
      </p:sp>
      <p:sp>
        <p:nvSpPr>
          <p:cNvPr id="61" name="TextBox 60">
            <a:extLst>
              <a:ext uri="{FF2B5EF4-FFF2-40B4-BE49-F238E27FC236}">
                <a16:creationId xmlns:a16="http://schemas.microsoft.com/office/drawing/2014/main" id="{EC74B5DD-D8E4-46DE-A3C8-C17D4C0070F8}"/>
              </a:ext>
            </a:extLst>
          </p:cNvPr>
          <p:cNvSpPr txBox="1"/>
          <p:nvPr userDrawn="1"/>
        </p:nvSpPr>
        <p:spPr>
          <a:xfrm>
            <a:off x="5348628" y="2198085"/>
            <a:ext cx="1371600" cy="365760"/>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dirty="0">
                <a:solidFill>
                  <a:schemeClr val="bg1"/>
                </a:solidFill>
              </a:rPr>
              <a:t>Audience</a:t>
            </a:r>
          </a:p>
        </p:txBody>
      </p:sp>
      <p:sp>
        <p:nvSpPr>
          <p:cNvPr id="66" name="TextBox 65">
            <a:extLst>
              <a:ext uri="{FF2B5EF4-FFF2-40B4-BE49-F238E27FC236}">
                <a16:creationId xmlns:a16="http://schemas.microsoft.com/office/drawing/2014/main" id="{67900F06-4765-44ED-A269-1CD58C5E952C}"/>
              </a:ext>
            </a:extLst>
          </p:cNvPr>
          <p:cNvSpPr txBox="1"/>
          <p:nvPr userDrawn="1"/>
        </p:nvSpPr>
        <p:spPr>
          <a:xfrm>
            <a:off x="1132578" y="2198085"/>
            <a:ext cx="1828800" cy="365760"/>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dirty="0">
                <a:solidFill>
                  <a:schemeClr val="bg1"/>
                </a:solidFill>
              </a:rPr>
              <a:t>One Time Use</a:t>
            </a:r>
          </a:p>
        </p:txBody>
      </p:sp>
      <p:sp>
        <p:nvSpPr>
          <p:cNvPr id="68" name="TextBox 67">
            <a:extLst>
              <a:ext uri="{FF2B5EF4-FFF2-40B4-BE49-F238E27FC236}">
                <a16:creationId xmlns:a16="http://schemas.microsoft.com/office/drawing/2014/main" id="{CA229345-0EF5-4489-BFD2-ED28EF6A19AF}"/>
              </a:ext>
            </a:extLst>
          </p:cNvPr>
          <p:cNvSpPr txBox="1"/>
          <p:nvPr userDrawn="1"/>
        </p:nvSpPr>
        <p:spPr>
          <a:xfrm>
            <a:off x="1132578" y="4974162"/>
            <a:ext cx="1828800" cy="365760"/>
          </a:xfrm>
          <a:prstGeom prst="rect">
            <a:avLst/>
          </a:prstGeom>
          <a:solidFill>
            <a:schemeClr val="tx1">
              <a:lumMod val="65000"/>
              <a:lumOff val="35000"/>
            </a:schemeClr>
          </a:solidFill>
          <a:ln>
            <a:noFill/>
          </a:ln>
        </p:spPr>
        <p:txBody>
          <a:bodyPr wrap="none" rtlCol="0" anchor="ctr">
            <a:noAutofit/>
          </a:bodyPr>
          <a:lstStyle/>
          <a:p>
            <a:pPr marL="0" marR="0" lvl="0" indent="0" algn="r" defTabSz="914378"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en-US" sz="1200" b="1" dirty="0">
                <a:solidFill>
                  <a:schemeClr val="bg1"/>
                </a:solidFill>
              </a:rPr>
              <a:t>MSL Leave-behind</a:t>
            </a:r>
          </a:p>
        </p:txBody>
      </p:sp>
      <p:sp>
        <p:nvSpPr>
          <p:cNvPr id="69" name="TextBox 68">
            <a:extLst>
              <a:ext uri="{FF2B5EF4-FFF2-40B4-BE49-F238E27FC236}">
                <a16:creationId xmlns:a16="http://schemas.microsoft.com/office/drawing/2014/main" id="{621D8C32-5CB3-4252-B385-54C66A9E1EE6}"/>
              </a:ext>
            </a:extLst>
          </p:cNvPr>
          <p:cNvSpPr txBox="1"/>
          <p:nvPr userDrawn="1"/>
        </p:nvSpPr>
        <p:spPr>
          <a:xfrm>
            <a:off x="3" y="123146"/>
            <a:ext cx="12191998" cy="461665"/>
          </a:xfrm>
          <a:prstGeom prst="rect">
            <a:avLst/>
          </a:prstGeom>
          <a:solidFill>
            <a:schemeClr val="accent2"/>
          </a:solidFill>
          <a:ln>
            <a:noFill/>
          </a:ln>
        </p:spPr>
        <p:txBody>
          <a:bodyPr wrap="square" rtlCol="0" anchor="ctr">
            <a:spAutoFit/>
          </a:bodyPr>
          <a:lstStyle/>
          <a:p>
            <a:pPr marL="0" indent="0" algn="ctr">
              <a:buClr>
                <a:schemeClr val="accent1"/>
              </a:buClr>
              <a:buFont typeface="Arial" panose="020B0604020202020204" pitchFamily="34" charset="0"/>
              <a:buNone/>
            </a:pPr>
            <a:r>
              <a:rPr lang="en-US" sz="2400" b="1" dirty="0">
                <a:solidFill>
                  <a:schemeClr val="bg1"/>
                </a:solidFill>
              </a:rPr>
              <a:t>US Medical Asset Cover Sheet</a:t>
            </a:r>
          </a:p>
        </p:txBody>
      </p:sp>
      <p:sp>
        <p:nvSpPr>
          <p:cNvPr id="70" name="TextBox 69">
            <a:extLst>
              <a:ext uri="{FF2B5EF4-FFF2-40B4-BE49-F238E27FC236}">
                <a16:creationId xmlns:a16="http://schemas.microsoft.com/office/drawing/2014/main" id="{6811B402-BB33-4FBF-A25A-6A132332CC41}"/>
              </a:ext>
            </a:extLst>
          </p:cNvPr>
          <p:cNvSpPr txBox="1"/>
          <p:nvPr userDrawn="1"/>
        </p:nvSpPr>
        <p:spPr>
          <a:xfrm>
            <a:off x="1132578" y="5372146"/>
            <a:ext cx="1828800" cy="461665"/>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dirty="0">
                <a:solidFill>
                  <a:schemeClr val="bg1"/>
                </a:solidFill>
              </a:rPr>
              <a:t>Special Instructions</a:t>
            </a:r>
            <a:br>
              <a:rPr lang="en-US" sz="1200" b="1" dirty="0">
                <a:solidFill>
                  <a:schemeClr val="bg1"/>
                </a:solidFill>
              </a:rPr>
            </a:br>
            <a:r>
              <a:rPr lang="en-US" sz="1200" b="1" dirty="0">
                <a:solidFill>
                  <a:schemeClr val="bg1"/>
                </a:solidFill>
              </a:rPr>
              <a:t>and/or Disclaimers</a:t>
            </a:r>
          </a:p>
        </p:txBody>
      </p:sp>
      <p:sp>
        <p:nvSpPr>
          <p:cNvPr id="71" name="TextBox 70">
            <a:extLst>
              <a:ext uri="{FF2B5EF4-FFF2-40B4-BE49-F238E27FC236}">
                <a16:creationId xmlns:a16="http://schemas.microsoft.com/office/drawing/2014/main" id="{A1A1B573-DC23-488B-93DB-AD4DD88A4651}"/>
              </a:ext>
            </a:extLst>
          </p:cNvPr>
          <p:cNvSpPr txBox="1"/>
          <p:nvPr userDrawn="1"/>
        </p:nvSpPr>
        <p:spPr>
          <a:xfrm>
            <a:off x="8451354" y="1423839"/>
            <a:ext cx="1371600" cy="365760"/>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dirty="0">
                <a:solidFill>
                  <a:schemeClr val="bg1"/>
                </a:solidFill>
              </a:rPr>
              <a:t>Website</a:t>
            </a:r>
          </a:p>
        </p:txBody>
      </p:sp>
      <p:sp>
        <p:nvSpPr>
          <p:cNvPr id="72" name="TextBox 71">
            <a:extLst>
              <a:ext uri="{FF2B5EF4-FFF2-40B4-BE49-F238E27FC236}">
                <a16:creationId xmlns:a16="http://schemas.microsoft.com/office/drawing/2014/main" id="{A294A206-A31C-476D-ACCB-00ABD9DE8B78}"/>
              </a:ext>
            </a:extLst>
          </p:cNvPr>
          <p:cNvSpPr txBox="1"/>
          <p:nvPr userDrawn="1"/>
        </p:nvSpPr>
        <p:spPr>
          <a:xfrm>
            <a:off x="1132578" y="3979411"/>
            <a:ext cx="1828800"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dirty="0">
                <a:solidFill>
                  <a:schemeClr val="bg1"/>
                </a:solidFill>
              </a:rPr>
              <a:t>New Asset/Renewal</a:t>
            </a:r>
          </a:p>
        </p:txBody>
      </p:sp>
      <p:sp>
        <p:nvSpPr>
          <p:cNvPr id="73" name="TextBox 72">
            <a:extLst>
              <a:ext uri="{FF2B5EF4-FFF2-40B4-BE49-F238E27FC236}">
                <a16:creationId xmlns:a16="http://schemas.microsoft.com/office/drawing/2014/main" id="{759580AA-6B1E-4C65-9D3B-8A40CBD8E220}"/>
              </a:ext>
            </a:extLst>
          </p:cNvPr>
          <p:cNvSpPr txBox="1"/>
          <p:nvPr userDrawn="1"/>
        </p:nvSpPr>
        <p:spPr>
          <a:xfrm>
            <a:off x="7527637" y="3979411"/>
            <a:ext cx="1512587"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dirty="0">
                <a:solidFill>
                  <a:schemeClr val="bg1"/>
                </a:solidFill>
              </a:rPr>
              <a:t>Based On Asset</a:t>
            </a:r>
          </a:p>
        </p:txBody>
      </p:sp>
      <p:sp>
        <p:nvSpPr>
          <p:cNvPr id="74" name="TextBox 73">
            <a:extLst>
              <a:ext uri="{FF2B5EF4-FFF2-40B4-BE49-F238E27FC236}">
                <a16:creationId xmlns:a16="http://schemas.microsoft.com/office/drawing/2014/main" id="{00EE63BC-019F-46D2-85ED-E2FABA47A87D}"/>
              </a:ext>
            </a:extLst>
          </p:cNvPr>
          <p:cNvSpPr txBox="1"/>
          <p:nvPr userDrawn="1"/>
        </p:nvSpPr>
        <p:spPr>
          <a:xfrm>
            <a:off x="1132578" y="3585295"/>
            <a:ext cx="1828800"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dirty="0">
                <a:solidFill>
                  <a:schemeClr val="bg1"/>
                </a:solidFill>
              </a:rPr>
              <a:t>Asset Owner</a:t>
            </a:r>
          </a:p>
        </p:txBody>
      </p:sp>
      <p:sp>
        <p:nvSpPr>
          <p:cNvPr id="75" name="TextBox 74">
            <a:extLst>
              <a:ext uri="{FF2B5EF4-FFF2-40B4-BE49-F238E27FC236}">
                <a16:creationId xmlns:a16="http://schemas.microsoft.com/office/drawing/2014/main" id="{18F3D524-8618-4B93-A131-5DAC4985A561}"/>
              </a:ext>
            </a:extLst>
          </p:cNvPr>
          <p:cNvSpPr txBox="1"/>
          <p:nvPr userDrawn="1"/>
        </p:nvSpPr>
        <p:spPr>
          <a:xfrm>
            <a:off x="1132578" y="4575502"/>
            <a:ext cx="1828800"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dirty="0">
                <a:solidFill>
                  <a:schemeClr val="bg1"/>
                </a:solidFill>
              </a:rPr>
              <a:t>Veeva CRM</a:t>
            </a:r>
          </a:p>
        </p:txBody>
      </p:sp>
      <p:sp>
        <p:nvSpPr>
          <p:cNvPr id="76" name="TextBox 75">
            <a:extLst>
              <a:ext uri="{FF2B5EF4-FFF2-40B4-BE49-F238E27FC236}">
                <a16:creationId xmlns:a16="http://schemas.microsoft.com/office/drawing/2014/main" id="{29BCA70B-07F3-4184-B119-07E8A73B0D29}"/>
              </a:ext>
            </a:extLst>
          </p:cNvPr>
          <p:cNvSpPr txBox="1"/>
          <p:nvPr userDrawn="1"/>
        </p:nvSpPr>
        <p:spPr>
          <a:xfrm>
            <a:off x="3961877" y="4575502"/>
            <a:ext cx="2011680"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dirty="0">
                <a:solidFill>
                  <a:schemeClr val="bg1"/>
                </a:solidFill>
              </a:rPr>
              <a:t>Restricted Use</a:t>
            </a:r>
          </a:p>
        </p:txBody>
      </p:sp>
      <p:sp>
        <p:nvSpPr>
          <p:cNvPr id="77" name="TextBox 76">
            <a:extLst>
              <a:ext uri="{FF2B5EF4-FFF2-40B4-BE49-F238E27FC236}">
                <a16:creationId xmlns:a16="http://schemas.microsoft.com/office/drawing/2014/main" id="{ABC6F0CE-3EF3-4748-8537-A266C0CD9329}"/>
              </a:ext>
            </a:extLst>
          </p:cNvPr>
          <p:cNvSpPr txBox="1"/>
          <p:nvPr userDrawn="1"/>
        </p:nvSpPr>
        <p:spPr>
          <a:xfrm>
            <a:off x="3961877" y="4974162"/>
            <a:ext cx="2011680"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dirty="0">
                <a:solidFill>
                  <a:schemeClr val="bg1"/>
                </a:solidFill>
              </a:rPr>
              <a:t>If Yes, Fair Market Value</a:t>
            </a:r>
          </a:p>
        </p:txBody>
      </p:sp>
      <p:sp>
        <p:nvSpPr>
          <p:cNvPr id="78" name="TextBox 77">
            <a:extLst>
              <a:ext uri="{FF2B5EF4-FFF2-40B4-BE49-F238E27FC236}">
                <a16:creationId xmlns:a16="http://schemas.microsoft.com/office/drawing/2014/main" id="{D3001B95-73C8-4B7F-998E-B0AE7A43DE82}"/>
              </a:ext>
            </a:extLst>
          </p:cNvPr>
          <p:cNvSpPr txBox="1"/>
          <p:nvPr userDrawn="1"/>
        </p:nvSpPr>
        <p:spPr>
          <a:xfrm>
            <a:off x="1132578" y="1810962"/>
            <a:ext cx="1828800" cy="365760"/>
          </a:xfrm>
          <a:prstGeom prst="rect">
            <a:avLst/>
          </a:prstGeom>
          <a:solidFill>
            <a:schemeClr val="accent2"/>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dirty="0">
                <a:solidFill>
                  <a:schemeClr val="bg1"/>
                </a:solidFill>
              </a:rPr>
              <a:t>Brand or TA Name</a:t>
            </a:r>
          </a:p>
        </p:txBody>
      </p:sp>
      <p:sp>
        <p:nvSpPr>
          <p:cNvPr id="48" name="TextBox 47">
            <a:extLst>
              <a:ext uri="{FF2B5EF4-FFF2-40B4-BE49-F238E27FC236}">
                <a16:creationId xmlns:a16="http://schemas.microsoft.com/office/drawing/2014/main" id="{F0DE83F5-9900-4234-8A5B-4EFEB16F6D34}"/>
              </a:ext>
            </a:extLst>
          </p:cNvPr>
          <p:cNvSpPr txBox="1"/>
          <p:nvPr userDrawn="1"/>
        </p:nvSpPr>
        <p:spPr>
          <a:xfrm>
            <a:off x="7527637" y="3585295"/>
            <a:ext cx="1512587"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dirty="0">
                <a:solidFill>
                  <a:schemeClr val="bg1"/>
                </a:solidFill>
              </a:rPr>
              <a:t>Document #</a:t>
            </a:r>
          </a:p>
        </p:txBody>
      </p:sp>
      <p:graphicFrame>
        <p:nvGraphicFramePr>
          <p:cNvPr id="59" name="Table 58">
            <a:extLst>
              <a:ext uri="{FF2B5EF4-FFF2-40B4-BE49-F238E27FC236}">
                <a16:creationId xmlns:a16="http://schemas.microsoft.com/office/drawing/2014/main" id="{26419F55-E696-4649-B99D-36B08665CB7C}"/>
              </a:ext>
            </a:extLst>
          </p:cNvPr>
          <p:cNvGraphicFramePr>
            <a:graphicFrameLocks noGrp="1"/>
          </p:cNvGraphicFramePr>
          <p:nvPr userDrawn="1">
            <p:extLst>
              <p:ext uri="{D42A27DB-BD31-4B8C-83A1-F6EECF244321}">
                <p14:modId xmlns:p14="http://schemas.microsoft.com/office/powerpoint/2010/main" val="1180601841"/>
              </p:ext>
            </p:extLst>
          </p:nvPr>
        </p:nvGraphicFramePr>
        <p:xfrm>
          <a:off x="1131937" y="4566546"/>
          <a:ext cx="9949787" cy="778996"/>
        </p:xfrm>
        <a:graphic>
          <a:graphicData uri="http://schemas.openxmlformats.org/drawingml/2006/table">
            <a:tbl>
              <a:tblPr>
                <a:tableStyleId>{21E4AEA4-8DFA-4A89-87EB-49C32662AFE0}</a:tableStyleId>
              </a:tblPr>
              <a:tblGrid>
                <a:gridCol w="2931948">
                  <a:extLst>
                    <a:ext uri="{9D8B030D-6E8A-4147-A177-3AD203B41FA5}">
                      <a16:colId xmlns:a16="http://schemas.microsoft.com/office/drawing/2014/main" val="3458750997"/>
                    </a:ext>
                  </a:extLst>
                </a:gridCol>
                <a:gridCol w="3701243">
                  <a:extLst>
                    <a:ext uri="{9D8B030D-6E8A-4147-A177-3AD203B41FA5}">
                      <a16:colId xmlns:a16="http://schemas.microsoft.com/office/drawing/2014/main" val="4071395440"/>
                    </a:ext>
                  </a:extLst>
                </a:gridCol>
                <a:gridCol w="3316596">
                  <a:extLst>
                    <a:ext uri="{9D8B030D-6E8A-4147-A177-3AD203B41FA5}">
                      <a16:colId xmlns:a16="http://schemas.microsoft.com/office/drawing/2014/main" val="668771908"/>
                    </a:ext>
                  </a:extLst>
                </a:gridCol>
              </a:tblGrid>
              <a:tr h="389498">
                <a:tc>
                  <a:txBody>
                    <a:bodyPr/>
                    <a:lstStyle/>
                    <a:p>
                      <a:endParaRPr lang="en-US" sz="10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0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000" dirty="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532524754"/>
                  </a:ext>
                </a:extLst>
              </a:tr>
              <a:tr h="389498">
                <a:tc>
                  <a:txBody>
                    <a:bodyPr/>
                    <a:lstStyle/>
                    <a:p>
                      <a:endParaRPr lang="en-US" sz="10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0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000" dirty="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152630277"/>
                  </a:ext>
                </a:extLst>
              </a:tr>
            </a:tbl>
          </a:graphicData>
        </a:graphic>
      </p:graphicFrame>
      <p:sp>
        <p:nvSpPr>
          <p:cNvPr id="7" name="Text Placeholder 6">
            <a:extLst>
              <a:ext uri="{FF2B5EF4-FFF2-40B4-BE49-F238E27FC236}">
                <a16:creationId xmlns:a16="http://schemas.microsoft.com/office/drawing/2014/main" id="{C399C3AD-3A79-4CAB-8984-EE85DD84E0A2}"/>
              </a:ext>
            </a:extLst>
          </p:cNvPr>
          <p:cNvSpPr>
            <a:spLocks noGrp="1"/>
          </p:cNvSpPr>
          <p:nvPr>
            <p:ph type="body" sz="quarter" idx="35" hasCustomPrompt="1"/>
          </p:nvPr>
        </p:nvSpPr>
        <p:spPr>
          <a:xfrm>
            <a:off x="9039199" y="3656903"/>
            <a:ext cx="2020226" cy="238125"/>
          </a:xfrm>
        </p:spPr>
        <p:txBody>
          <a:bodyPr>
            <a:noAutofit/>
          </a:bodyPr>
          <a:lstStyle>
            <a:lvl1pPr marL="0" indent="0">
              <a:buNone/>
              <a:defRPr sz="1200"/>
            </a:lvl1pPr>
            <a:lvl2pPr marL="228594" indent="0">
              <a:buNone/>
              <a:defRPr/>
            </a:lvl2pPr>
            <a:lvl3pPr marL="457189" indent="0">
              <a:buNone/>
              <a:defRPr/>
            </a:lvl3pPr>
            <a:lvl4pPr marL="685783" indent="0">
              <a:buNone/>
              <a:defRPr/>
            </a:lvl4pPr>
            <a:lvl5pPr marL="914378" indent="0">
              <a:buNone/>
              <a:defRPr/>
            </a:lvl5pPr>
          </a:lstStyle>
          <a:p>
            <a:pPr lvl="0"/>
            <a:r>
              <a:rPr lang="en-US" dirty="0"/>
              <a:t>ML-XXXX-US-XXXX</a:t>
            </a:r>
          </a:p>
        </p:txBody>
      </p:sp>
    </p:spTree>
    <p:extLst>
      <p:ext uri="{BB962C8B-B14F-4D97-AF65-F5344CB8AC3E}">
        <p14:creationId xmlns:p14="http://schemas.microsoft.com/office/powerpoint/2010/main" val="4035323251"/>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Global Cover Sheet">
    <p:spTree>
      <p:nvGrpSpPr>
        <p:cNvPr id="1" name=""/>
        <p:cNvGrpSpPr/>
        <p:nvPr/>
      </p:nvGrpSpPr>
      <p:grpSpPr>
        <a:xfrm>
          <a:off x="0" y="0"/>
          <a:ext cx="0" cy="0"/>
          <a:chOff x="0" y="0"/>
          <a:chExt cx="0" cy="0"/>
        </a:xfrm>
      </p:grpSpPr>
      <p:sp>
        <p:nvSpPr>
          <p:cNvPr id="79" name="TextBox 78">
            <a:extLst>
              <a:ext uri="{FF2B5EF4-FFF2-40B4-BE49-F238E27FC236}">
                <a16:creationId xmlns:a16="http://schemas.microsoft.com/office/drawing/2014/main" id="{86D12817-4053-40BC-82BB-7AF5EE51AEBA}"/>
              </a:ext>
            </a:extLst>
          </p:cNvPr>
          <p:cNvSpPr txBox="1"/>
          <p:nvPr userDrawn="1"/>
        </p:nvSpPr>
        <p:spPr>
          <a:xfrm>
            <a:off x="526473" y="6034668"/>
            <a:ext cx="11208327" cy="830997"/>
          </a:xfrm>
          <a:prstGeom prst="rect">
            <a:avLst/>
          </a:prstGeom>
          <a:noFill/>
          <a:ln>
            <a:noFill/>
          </a:ln>
        </p:spPr>
        <p:txBody>
          <a:bodyPr wrap="square" rtlCol="0" anchor="b">
            <a:spAutoFit/>
          </a:bodyPr>
          <a:lstStyle/>
          <a:p>
            <a:pPr marL="0" indent="0" algn="ctr">
              <a:buClr>
                <a:schemeClr val="accent1"/>
              </a:buClr>
              <a:buFont typeface="Arial" panose="020B0604020202020204" pitchFamily="34" charset="0"/>
              <a:buNone/>
            </a:pPr>
            <a:r>
              <a:rPr lang="en-US" sz="1400" b="1" dirty="0">
                <a:solidFill>
                  <a:schemeClr val="tx1"/>
                </a:solidFill>
              </a:rPr>
              <a:t>External use of any of the content must be approved for release </a:t>
            </a:r>
            <a:br>
              <a:rPr lang="en-US" sz="1400" b="1" dirty="0">
                <a:solidFill>
                  <a:schemeClr val="tx1"/>
                </a:solidFill>
              </a:rPr>
            </a:br>
            <a:r>
              <a:rPr lang="en-US" sz="1400" b="1" dirty="0">
                <a:solidFill>
                  <a:schemeClr val="tx1"/>
                </a:solidFill>
              </a:rPr>
              <a:t>by your local nominated signatory/local medical process to ensure compliance with local regulations. </a:t>
            </a:r>
          </a:p>
          <a:p>
            <a:pPr marL="0" indent="0" algn="ctr">
              <a:buClr>
                <a:schemeClr val="accent1"/>
              </a:buClr>
              <a:buFont typeface="Arial" panose="020B0604020202020204" pitchFamily="34" charset="0"/>
              <a:buNone/>
            </a:pPr>
            <a:r>
              <a:rPr lang="en-US" sz="1000" b="0" dirty="0">
                <a:solidFill>
                  <a:schemeClr val="tx1"/>
                </a:solidFill>
              </a:rPr>
              <a:t>Refer to the General Properties for this asset in GMIP Content (Veeva Vault </a:t>
            </a:r>
            <a:r>
              <a:rPr lang="en-US" sz="1000" b="0" dirty="0" err="1">
                <a:solidFill>
                  <a:schemeClr val="tx1"/>
                </a:solidFill>
              </a:rPr>
              <a:t>MedComms</a:t>
            </a:r>
            <a:r>
              <a:rPr lang="en-US" sz="1000" b="0" dirty="0">
                <a:solidFill>
                  <a:schemeClr val="tx1"/>
                </a:solidFill>
              </a:rPr>
              <a:t>) for additional details. </a:t>
            </a:r>
          </a:p>
          <a:p>
            <a:pPr marL="0" indent="0" algn="ctr">
              <a:buClr>
                <a:schemeClr val="accent1"/>
              </a:buClr>
              <a:buFont typeface="Arial" panose="020B0604020202020204" pitchFamily="34" charset="0"/>
              <a:buNone/>
            </a:pPr>
            <a:r>
              <a:rPr lang="en-US" sz="1000" b="0" dirty="0">
                <a:solidFill>
                  <a:schemeClr val="tx1"/>
                </a:solidFill>
              </a:rPr>
              <a:t>Questions on this asset should be directed to asset owners.</a:t>
            </a:r>
          </a:p>
        </p:txBody>
      </p:sp>
      <p:graphicFrame>
        <p:nvGraphicFramePr>
          <p:cNvPr id="50" name="Table 49">
            <a:extLst>
              <a:ext uri="{FF2B5EF4-FFF2-40B4-BE49-F238E27FC236}">
                <a16:creationId xmlns:a16="http://schemas.microsoft.com/office/drawing/2014/main" id="{83D05D04-05CE-47AA-8F7B-B08C33B32C3F}"/>
              </a:ext>
            </a:extLst>
          </p:cNvPr>
          <p:cNvGraphicFramePr>
            <a:graphicFrameLocks noGrp="1"/>
          </p:cNvGraphicFramePr>
          <p:nvPr userDrawn="1">
            <p:extLst>
              <p:ext uri="{D42A27DB-BD31-4B8C-83A1-F6EECF244321}">
                <p14:modId xmlns:p14="http://schemas.microsoft.com/office/powerpoint/2010/main" val="429134625"/>
              </p:ext>
            </p:extLst>
          </p:nvPr>
        </p:nvGraphicFramePr>
        <p:xfrm>
          <a:off x="1128801" y="2274791"/>
          <a:ext cx="9949787" cy="1529404"/>
        </p:xfrm>
        <a:graphic>
          <a:graphicData uri="http://schemas.openxmlformats.org/drawingml/2006/table">
            <a:tbl>
              <a:tblPr>
                <a:tableStyleId>{21E4AEA4-8DFA-4A89-87EB-49C32662AFE0}</a:tableStyleId>
              </a:tblPr>
              <a:tblGrid>
                <a:gridCol w="2931948">
                  <a:extLst>
                    <a:ext uri="{9D8B030D-6E8A-4147-A177-3AD203B41FA5}">
                      <a16:colId xmlns:a16="http://schemas.microsoft.com/office/drawing/2014/main" val="3458750997"/>
                    </a:ext>
                  </a:extLst>
                </a:gridCol>
                <a:gridCol w="3701243">
                  <a:extLst>
                    <a:ext uri="{9D8B030D-6E8A-4147-A177-3AD203B41FA5}">
                      <a16:colId xmlns:a16="http://schemas.microsoft.com/office/drawing/2014/main" val="4071395440"/>
                    </a:ext>
                  </a:extLst>
                </a:gridCol>
                <a:gridCol w="3316596">
                  <a:extLst>
                    <a:ext uri="{9D8B030D-6E8A-4147-A177-3AD203B41FA5}">
                      <a16:colId xmlns:a16="http://schemas.microsoft.com/office/drawing/2014/main" val="668771908"/>
                    </a:ext>
                  </a:extLst>
                </a:gridCol>
              </a:tblGrid>
              <a:tr h="382351">
                <a:tc>
                  <a:txBody>
                    <a:bodyPr/>
                    <a:lstStyle/>
                    <a:p>
                      <a:endParaRPr lang="en-US" sz="1800" dirty="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8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800" dirty="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89134820"/>
                  </a:ext>
                </a:extLst>
              </a:tr>
              <a:tr h="382351">
                <a:tc>
                  <a:txBody>
                    <a:bodyPr/>
                    <a:lstStyle/>
                    <a:p>
                      <a:endParaRPr lang="en-US" sz="18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8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800" dirty="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89025149"/>
                  </a:ext>
                </a:extLst>
              </a:tr>
              <a:tr h="382351">
                <a:tc>
                  <a:txBody>
                    <a:bodyPr/>
                    <a:lstStyle/>
                    <a:p>
                      <a:endParaRPr lang="en-US" sz="18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8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800" dirty="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532524754"/>
                  </a:ext>
                </a:extLst>
              </a:tr>
              <a:tr h="382351">
                <a:tc>
                  <a:txBody>
                    <a:bodyPr/>
                    <a:lstStyle/>
                    <a:p>
                      <a:endParaRPr lang="en-US" sz="18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800" dirty="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152630277"/>
                  </a:ext>
                </a:extLst>
              </a:tr>
            </a:tbl>
          </a:graphicData>
        </a:graphic>
      </p:graphicFrame>
      <p:graphicFrame>
        <p:nvGraphicFramePr>
          <p:cNvPr id="5" name="Table 4">
            <a:extLst>
              <a:ext uri="{FF2B5EF4-FFF2-40B4-BE49-F238E27FC236}">
                <a16:creationId xmlns:a16="http://schemas.microsoft.com/office/drawing/2014/main" id="{3C8DCB22-4BDC-4256-9886-290008A41E58}"/>
              </a:ext>
            </a:extLst>
          </p:cNvPr>
          <p:cNvGraphicFramePr>
            <a:graphicFrameLocks noGrp="1"/>
          </p:cNvGraphicFramePr>
          <p:nvPr userDrawn="1">
            <p:extLst>
              <p:ext uri="{D42A27DB-BD31-4B8C-83A1-F6EECF244321}">
                <p14:modId xmlns:p14="http://schemas.microsoft.com/office/powerpoint/2010/main" val="4120293828"/>
              </p:ext>
            </p:extLst>
          </p:nvPr>
        </p:nvGraphicFramePr>
        <p:xfrm>
          <a:off x="1128801" y="1039471"/>
          <a:ext cx="9949787" cy="1147053"/>
        </p:xfrm>
        <a:graphic>
          <a:graphicData uri="http://schemas.openxmlformats.org/drawingml/2006/table">
            <a:tbl>
              <a:tblPr>
                <a:tableStyleId>{21E4AEA4-8DFA-4A89-87EB-49C32662AFE0}</a:tableStyleId>
              </a:tblPr>
              <a:tblGrid>
                <a:gridCol w="2931948">
                  <a:extLst>
                    <a:ext uri="{9D8B030D-6E8A-4147-A177-3AD203B41FA5}">
                      <a16:colId xmlns:a16="http://schemas.microsoft.com/office/drawing/2014/main" val="3458750997"/>
                    </a:ext>
                  </a:extLst>
                </a:gridCol>
                <a:gridCol w="3701243">
                  <a:extLst>
                    <a:ext uri="{9D8B030D-6E8A-4147-A177-3AD203B41FA5}">
                      <a16:colId xmlns:a16="http://schemas.microsoft.com/office/drawing/2014/main" val="4071395440"/>
                    </a:ext>
                  </a:extLst>
                </a:gridCol>
                <a:gridCol w="3316596">
                  <a:extLst>
                    <a:ext uri="{9D8B030D-6E8A-4147-A177-3AD203B41FA5}">
                      <a16:colId xmlns:a16="http://schemas.microsoft.com/office/drawing/2014/main" val="668771908"/>
                    </a:ext>
                  </a:extLst>
                </a:gridCol>
              </a:tblGrid>
              <a:tr h="382351">
                <a:tc>
                  <a:txBody>
                    <a:bodyPr/>
                    <a:lstStyle/>
                    <a:p>
                      <a:endParaRPr lang="en-US" sz="1800" dirty="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8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8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23421394"/>
                  </a:ext>
                </a:extLst>
              </a:tr>
              <a:tr h="382351">
                <a:tc>
                  <a:txBody>
                    <a:bodyPr/>
                    <a:lstStyle/>
                    <a:p>
                      <a:endParaRPr lang="en-US" sz="18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8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80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68834974"/>
                  </a:ext>
                </a:extLst>
              </a:tr>
              <a:tr h="382351">
                <a:tc>
                  <a:txBody>
                    <a:bodyPr/>
                    <a:lstStyle/>
                    <a:p>
                      <a:endParaRPr lang="en-US" sz="1800"/>
                    </a:p>
                  </a:txBody>
                  <a:tcP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8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endParaRPr lang="en-US" sz="1800" dirty="0"/>
                    </a:p>
                  </a:txBody>
                  <a:tcP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051146587"/>
                  </a:ext>
                </a:extLst>
              </a:tr>
            </a:tbl>
          </a:graphicData>
        </a:graphic>
      </p:graphicFrame>
      <p:sp>
        <p:nvSpPr>
          <p:cNvPr id="2" name="Date Placeholder 1"/>
          <p:cNvSpPr>
            <a:spLocks noGrp="1"/>
          </p:cNvSpPr>
          <p:nvPr>
            <p:ph type="dt" sz="half" idx="10"/>
          </p:nvPr>
        </p:nvSpPr>
        <p:spPr/>
        <p:txBody>
          <a:bodyPr/>
          <a:lstStyle/>
          <a:p>
            <a:fld id="{4B959C31-8071-4657-BA84-2004C5131029}" type="datetime1">
              <a:rPr lang="en-US" smtClean="0"/>
              <a:t>7/19/2023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432E5-F8E0-41AE-9A6B-AD730338B005}" type="slidenum">
              <a:rPr lang="en-US" smtClean="0"/>
              <a:pPr/>
              <a:t>‹#›</a:t>
            </a:fld>
            <a:endParaRPr lang="en-US" dirty="0"/>
          </a:p>
        </p:txBody>
      </p:sp>
      <p:sp>
        <p:nvSpPr>
          <p:cNvPr id="8" name="TextBox 7">
            <a:extLst>
              <a:ext uri="{FF2B5EF4-FFF2-40B4-BE49-F238E27FC236}">
                <a16:creationId xmlns:a16="http://schemas.microsoft.com/office/drawing/2014/main" id="{FF897A55-CB79-4D07-BEF1-54B1E974D126}"/>
              </a:ext>
            </a:extLst>
          </p:cNvPr>
          <p:cNvSpPr txBox="1"/>
          <p:nvPr userDrawn="1"/>
        </p:nvSpPr>
        <p:spPr>
          <a:xfrm>
            <a:off x="10160000" y="6611780"/>
            <a:ext cx="2032000" cy="246221"/>
          </a:xfrm>
          <a:prstGeom prst="rect">
            <a:avLst/>
          </a:prstGeom>
          <a:noFill/>
        </p:spPr>
        <p:txBody>
          <a:bodyPr wrap="square" rtlCol="0" anchor="b" anchorCtr="0">
            <a:spAutoFit/>
          </a:bodyPr>
          <a:lstStyle/>
          <a:p>
            <a:pPr algn="r"/>
            <a:r>
              <a:rPr lang="en-US" sz="1000" b="0" baseline="0" dirty="0">
                <a:solidFill>
                  <a:schemeClr val="tx1"/>
                </a:solidFill>
                <a:latin typeface="Arial" pitchFamily="34" charset="0"/>
                <a:cs typeface="Arial" pitchFamily="34" charset="0"/>
              </a:rPr>
              <a:t>© AstraZeneca </a:t>
            </a:r>
            <a:fld id="{E86B8DE1-4020-4A49-9267-F9ACDA6D789A}" type="datetimeyyyy">
              <a:rPr lang="en-US" sz="1000" b="0" baseline="0" smtClean="0">
                <a:solidFill>
                  <a:schemeClr val="tx1"/>
                </a:solidFill>
                <a:latin typeface="Arial" pitchFamily="34" charset="0"/>
                <a:cs typeface="Arial" pitchFamily="34" charset="0"/>
              </a:rPr>
              <a:t>2023</a:t>
            </a:fld>
            <a:endParaRPr lang="en-US" sz="1000" b="0" baseline="0" dirty="0">
              <a:solidFill>
                <a:schemeClr val="tx1"/>
              </a:solidFill>
              <a:latin typeface="Arial" pitchFamily="34" charset="0"/>
              <a:cs typeface="Arial" pitchFamily="34" charset="0"/>
            </a:endParaRPr>
          </a:p>
        </p:txBody>
      </p:sp>
      <p:sp>
        <p:nvSpPr>
          <p:cNvPr id="9" name="Text Placeholder 8">
            <a:extLst>
              <a:ext uri="{FF2B5EF4-FFF2-40B4-BE49-F238E27FC236}">
                <a16:creationId xmlns:a16="http://schemas.microsoft.com/office/drawing/2014/main" id="{A9E08680-4520-4EA6-B4A7-FD0062F8A6E5}"/>
              </a:ext>
            </a:extLst>
          </p:cNvPr>
          <p:cNvSpPr>
            <a:spLocks noGrp="1"/>
          </p:cNvSpPr>
          <p:nvPr>
            <p:ph type="body" sz="quarter" idx="13" hasCustomPrompt="1"/>
          </p:nvPr>
        </p:nvSpPr>
        <p:spPr>
          <a:xfrm>
            <a:off x="3260437" y="1102835"/>
            <a:ext cx="7798987" cy="228600"/>
          </a:xfrm>
        </p:spPr>
        <p:txBody>
          <a:bodyPr anchor="ctr">
            <a:normAutofit/>
          </a:bodyPr>
          <a:lstStyle>
            <a:lvl1pPr marL="0" indent="0">
              <a:buFont typeface="Arial" panose="020B0604020202020204" pitchFamily="34" charset="0"/>
              <a:buNone/>
              <a:defRPr sz="1200"/>
            </a:lvl1pPr>
            <a:lvl2pPr marL="228594" indent="0">
              <a:buNone/>
              <a:defRPr/>
            </a:lvl2pPr>
            <a:lvl3pPr marL="457189" indent="0">
              <a:buNone/>
              <a:defRPr/>
            </a:lvl3pPr>
            <a:lvl4pPr marL="685783" indent="0">
              <a:buNone/>
              <a:defRPr/>
            </a:lvl4pPr>
            <a:lvl5pPr marL="914378" indent="0">
              <a:buNone/>
              <a:defRPr/>
            </a:lvl5pPr>
          </a:lstStyle>
          <a:p>
            <a:pPr lvl="0"/>
            <a:r>
              <a:rPr lang="en-US" dirty="0"/>
              <a:t>&lt;Generic Name&gt; - &lt;Title from Veeva Vault&gt;</a:t>
            </a:r>
          </a:p>
        </p:txBody>
      </p:sp>
      <p:sp>
        <p:nvSpPr>
          <p:cNvPr id="11" name="Text Placeholder 10">
            <a:extLst>
              <a:ext uri="{FF2B5EF4-FFF2-40B4-BE49-F238E27FC236}">
                <a16:creationId xmlns:a16="http://schemas.microsoft.com/office/drawing/2014/main" id="{CF687FD7-F293-4468-AE23-E28EE4619773}"/>
              </a:ext>
            </a:extLst>
          </p:cNvPr>
          <p:cNvSpPr>
            <a:spLocks noGrp="1"/>
          </p:cNvSpPr>
          <p:nvPr>
            <p:ph type="body" sz="quarter" idx="14" hasCustomPrompt="1"/>
          </p:nvPr>
        </p:nvSpPr>
        <p:spPr>
          <a:xfrm>
            <a:off x="8191826" y="3110879"/>
            <a:ext cx="720437" cy="228600"/>
          </a:xfrm>
        </p:spPr>
        <p:txBody>
          <a:bodyPr anchor="ctr">
            <a:noAutofit/>
          </a:bodyPr>
          <a:lstStyle>
            <a:lvl1pPr marL="0" indent="0">
              <a:buFont typeface="Arial" panose="020B0604020202020204" pitchFamily="34" charse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dirty="0"/>
              <a:t>MM/YY</a:t>
            </a:r>
          </a:p>
        </p:txBody>
      </p:sp>
      <p:sp>
        <p:nvSpPr>
          <p:cNvPr id="13" name="Text Placeholder 12">
            <a:extLst>
              <a:ext uri="{FF2B5EF4-FFF2-40B4-BE49-F238E27FC236}">
                <a16:creationId xmlns:a16="http://schemas.microsoft.com/office/drawing/2014/main" id="{5BA6C7CD-771E-461C-A133-67764B81E611}"/>
              </a:ext>
            </a:extLst>
          </p:cNvPr>
          <p:cNvSpPr>
            <a:spLocks noGrp="1"/>
          </p:cNvSpPr>
          <p:nvPr>
            <p:ph type="body" sz="quarter" idx="15" hasCustomPrompt="1"/>
          </p:nvPr>
        </p:nvSpPr>
        <p:spPr>
          <a:xfrm>
            <a:off x="3260436" y="1491653"/>
            <a:ext cx="7620000" cy="228600"/>
          </a:xfrm>
        </p:spPr>
        <p:txBody>
          <a:bodyPr anchor="ctr">
            <a:noAutofit/>
          </a:bodyPr>
          <a:lstStyle>
            <a:lvl1pPr marL="0" indent="0">
              <a:buFont typeface="Arial" panose="020B0604020202020204" pitchFamily="34" charse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dirty="0"/>
              <a:t>Reactive, Internal, or Reactive/Proactive by Local Nominated Signatory Review</a:t>
            </a:r>
          </a:p>
        </p:txBody>
      </p:sp>
      <p:sp>
        <p:nvSpPr>
          <p:cNvPr id="15" name="Text Placeholder 14">
            <a:extLst>
              <a:ext uri="{FF2B5EF4-FFF2-40B4-BE49-F238E27FC236}">
                <a16:creationId xmlns:a16="http://schemas.microsoft.com/office/drawing/2014/main" id="{6E33F1E3-ED30-4982-A86D-2C076E1C3B62}"/>
              </a:ext>
            </a:extLst>
          </p:cNvPr>
          <p:cNvSpPr>
            <a:spLocks noGrp="1"/>
          </p:cNvSpPr>
          <p:nvPr>
            <p:ph type="body" sz="quarter" idx="16" hasCustomPrompt="1"/>
          </p:nvPr>
        </p:nvSpPr>
        <p:spPr>
          <a:xfrm>
            <a:off x="5103652" y="3507944"/>
            <a:ext cx="5850676" cy="228600"/>
          </a:xfrm>
        </p:spPr>
        <p:txBody>
          <a:bodyPr anchor="ctr">
            <a:noAutofit/>
          </a:bodyPr>
          <a:lstStyle>
            <a:lvl1pPr marL="0" indent="0">
              <a:buFont typeface="Arial" panose="020B0604020202020204" pitchFamily="34" charse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dirty="0"/>
              <a:t>Yes, No, or N/A </a:t>
            </a:r>
          </a:p>
        </p:txBody>
      </p:sp>
      <p:sp>
        <p:nvSpPr>
          <p:cNvPr id="17" name="Text Placeholder 16">
            <a:extLst>
              <a:ext uri="{FF2B5EF4-FFF2-40B4-BE49-F238E27FC236}">
                <a16:creationId xmlns:a16="http://schemas.microsoft.com/office/drawing/2014/main" id="{12286C0F-7CF6-40B2-B8FA-7AF1D25B9922}"/>
              </a:ext>
            </a:extLst>
          </p:cNvPr>
          <p:cNvSpPr>
            <a:spLocks noGrp="1"/>
          </p:cNvSpPr>
          <p:nvPr>
            <p:ph type="body" sz="quarter" idx="17" hasCustomPrompt="1"/>
          </p:nvPr>
        </p:nvSpPr>
        <p:spPr>
          <a:xfrm>
            <a:off x="5103651" y="3119257"/>
            <a:ext cx="1795083" cy="228600"/>
          </a:xfrm>
        </p:spPr>
        <p:txBody>
          <a:bodyPr anchor="ctr">
            <a:noAutofit/>
          </a:bodyPr>
          <a:lstStyle>
            <a:lvl1pPr marL="0" indent="0">
              <a:buFont typeface="Arial" panose="020B0604020202020204" pitchFamily="34" charse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dirty="0"/>
              <a:t>Yes or No/List 3rd Party</a:t>
            </a:r>
          </a:p>
        </p:txBody>
      </p:sp>
      <p:sp>
        <p:nvSpPr>
          <p:cNvPr id="29" name="Text Placeholder 28">
            <a:extLst>
              <a:ext uri="{FF2B5EF4-FFF2-40B4-BE49-F238E27FC236}">
                <a16:creationId xmlns:a16="http://schemas.microsoft.com/office/drawing/2014/main" id="{110857ED-F4F0-4AED-89F7-6595C2BD781E}"/>
              </a:ext>
            </a:extLst>
          </p:cNvPr>
          <p:cNvSpPr>
            <a:spLocks noGrp="1"/>
          </p:cNvSpPr>
          <p:nvPr>
            <p:ph type="body" sz="quarter" idx="23" hasCustomPrompt="1"/>
          </p:nvPr>
        </p:nvSpPr>
        <p:spPr>
          <a:xfrm>
            <a:off x="10362377" y="3112464"/>
            <a:ext cx="711200"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dirty="0"/>
              <a:t>MM/YY</a:t>
            </a:r>
          </a:p>
        </p:txBody>
      </p:sp>
      <p:sp>
        <p:nvSpPr>
          <p:cNvPr id="35" name="Text Placeholder 34">
            <a:extLst>
              <a:ext uri="{FF2B5EF4-FFF2-40B4-BE49-F238E27FC236}">
                <a16:creationId xmlns:a16="http://schemas.microsoft.com/office/drawing/2014/main" id="{B511FB73-1515-4896-A191-A9E5140DA205}"/>
              </a:ext>
            </a:extLst>
          </p:cNvPr>
          <p:cNvSpPr>
            <a:spLocks noGrp="1"/>
          </p:cNvSpPr>
          <p:nvPr>
            <p:ph type="body" sz="quarter" idx="26" hasCustomPrompt="1"/>
          </p:nvPr>
        </p:nvSpPr>
        <p:spPr>
          <a:xfrm>
            <a:off x="3251201" y="4843764"/>
            <a:ext cx="7808084" cy="258532"/>
          </a:xfrm>
        </p:spPr>
        <p:txBody>
          <a:bodyPr wrap="square" anchor="ctr">
            <a:sp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dirty="0"/>
              <a:t>N/A or Enter Instructions</a:t>
            </a:r>
          </a:p>
        </p:txBody>
      </p:sp>
      <p:sp>
        <p:nvSpPr>
          <p:cNvPr id="37" name="Text Placeholder 36">
            <a:extLst>
              <a:ext uri="{FF2B5EF4-FFF2-40B4-BE49-F238E27FC236}">
                <a16:creationId xmlns:a16="http://schemas.microsoft.com/office/drawing/2014/main" id="{1E7DEFF9-F91F-49E6-94A9-010D12455C1C}"/>
              </a:ext>
            </a:extLst>
          </p:cNvPr>
          <p:cNvSpPr>
            <a:spLocks noGrp="1"/>
          </p:cNvSpPr>
          <p:nvPr>
            <p:ph type="body" sz="quarter" idx="27" hasCustomPrompt="1"/>
          </p:nvPr>
        </p:nvSpPr>
        <p:spPr>
          <a:xfrm>
            <a:off x="2741821" y="2741564"/>
            <a:ext cx="2983416"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dirty="0"/>
              <a:t>New, Renewal, or Renewal with Changes</a:t>
            </a:r>
          </a:p>
        </p:txBody>
      </p:sp>
      <p:sp>
        <p:nvSpPr>
          <p:cNvPr id="39" name="Text Placeholder 38">
            <a:extLst>
              <a:ext uri="{FF2B5EF4-FFF2-40B4-BE49-F238E27FC236}">
                <a16:creationId xmlns:a16="http://schemas.microsoft.com/office/drawing/2014/main" id="{FA339AE6-73E5-47C9-8111-E129355C911C}"/>
              </a:ext>
            </a:extLst>
          </p:cNvPr>
          <p:cNvSpPr>
            <a:spLocks noGrp="1"/>
          </p:cNvSpPr>
          <p:nvPr>
            <p:ph type="body" sz="quarter" idx="28" hasCustomPrompt="1"/>
          </p:nvPr>
        </p:nvSpPr>
        <p:spPr>
          <a:xfrm>
            <a:off x="7258510" y="2748517"/>
            <a:ext cx="3800914"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dirty="0"/>
              <a:t>PromoMats/</a:t>
            </a:r>
            <a:r>
              <a:rPr lang="en-US" dirty="0" err="1"/>
              <a:t>MedComms</a:t>
            </a:r>
            <a:r>
              <a:rPr lang="en-US" dirty="0"/>
              <a:t> #</a:t>
            </a:r>
          </a:p>
        </p:txBody>
      </p:sp>
      <p:sp>
        <p:nvSpPr>
          <p:cNvPr id="41" name="Text Placeholder 40">
            <a:extLst>
              <a:ext uri="{FF2B5EF4-FFF2-40B4-BE49-F238E27FC236}">
                <a16:creationId xmlns:a16="http://schemas.microsoft.com/office/drawing/2014/main" id="{F085F8C8-CE31-4A7B-87E4-06397B5B41DA}"/>
              </a:ext>
            </a:extLst>
          </p:cNvPr>
          <p:cNvSpPr>
            <a:spLocks noGrp="1"/>
          </p:cNvSpPr>
          <p:nvPr>
            <p:ph type="body" sz="quarter" idx="29" hasCustomPrompt="1"/>
          </p:nvPr>
        </p:nvSpPr>
        <p:spPr>
          <a:xfrm>
            <a:off x="2741821" y="2354985"/>
            <a:ext cx="2983416"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dirty="0"/>
              <a:t>AZ MI Lead/Global Medical Affairs Lead</a:t>
            </a:r>
          </a:p>
        </p:txBody>
      </p:sp>
      <p:sp>
        <p:nvSpPr>
          <p:cNvPr id="49" name="Text Placeholder 48">
            <a:extLst>
              <a:ext uri="{FF2B5EF4-FFF2-40B4-BE49-F238E27FC236}">
                <a16:creationId xmlns:a16="http://schemas.microsoft.com/office/drawing/2014/main" id="{FFBD88D7-1F68-4A55-9958-01B92024FDF7}"/>
              </a:ext>
            </a:extLst>
          </p:cNvPr>
          <p:cNvSpPr>
            <a:spLocks noGrp="1"/>
          </p:cNvSpPr>
          <p:nvPr>
            <p:ph type="body" sz="quarter" idx="33" hasCustomPrompt="1"/>
          </p:nvPr>
        </p:nvSpPr>
        <p:spPr>
          <a:xfrm>
            <a:off x="3260438" y="1880471"/>
            <a:ext cx="3555167"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dirty="0"/>
              <a:t>No or Yes, Pending Local Market Approval</a:t>
            </a:r>
          </a:p>
        </p:txBody>
      </p:sp>
      <p:sp>
        <p:nvSpPr>
          <p:cNvPr id="51" name="Text Placeholder 50">
            <a:extLst>
              <a:ext uri="{FF2B5EF4-FFF2-40B4-BE49-F238E27FC236}">
                <a16:creationId xmlns:a16="http://schemas.microsoft.com/office/drawing/2014/main" id="{D75479AB-AB9C-4737-A1D0-F9E28AC4F163}"/>
              </a:ext>
            </a:extLst>
          </p:cNvPr>
          <p:cNvSpPr>
            <a:spLocks noGrp="1"/>
          </p:cNvSpPr>
          <p:nvPr>
            <p:ph type="body" sz="quarter" idx="34" hasCustomPrompt="1"/>
          </p:nvPr>
        </p:nvSpPr>
        <p:spPr>
          <a:xfrm>
            <a:off x="8191826" y="1881207"/>
            <a:ext cx="2867599" cy="228600"/>
          </a:xfrm>
        </p:spPr>
        <p:txBody>
          <a:bodyPr anchor="ctr">
            <a:noAutofit/>
          </a:bodyPr>
          <a:lstStyle>
            <a:lvl1pPr marL="0" indent="0">
              <a:buNone/>
              <a:defRPr sz="1200"/>
            </a:lvl1pPr>
            <a:lvl2pPr marL="228594" indent="0">
              <a:buNone/>
              <a:defRPr sz="1200"/>
            </a:lvl2pPr>
            <a:lvl3pPr marL="457189" indent="0">
              <a:buNone/>
              <a:defRPr sz="1200"/>
            </a:lvl3pPr>
            <a:lvl4pPr marL="685783" indent="0">
              <a:buNone/>
              <a:defRPr sz="1200"/>
            </a:lvl4pPr>
            <a:lvl5pPr marL="914378" indent="0">
              <a:buNone/>
              <a:defRPr sz="1200"/>
            </a:lvl5pPr>
          </a:lstStyle>
          <a:p>
            <a:pPr lvl="0"/>
            <a:r>
              <a:rPr lang="en-US" dirty="0"/>
              <a:t>Therapy Area</a:t>
            </a:r>
          </a:p>
        </p:txBody>
      </p:sp>
      <p:sp>
        <p:nvSpPr>
          <p:cNvPr id="52" name="TextBox 51">
            <a:extLst>
              <a:ext uri="{FF2B5EF4-FFF2-40B4-BE49-F238E27FC236}">
                <a16:creationId xmlns:a16="http://schemas.microsoft.com/office/drawing/2014/main" id="{7085AA13-451C-453D-AD0D-E8AF815127C2}"/>
              </a:ext>
            </a:extLst>
          </p:cNvPr>
          <p:cNvSpPr txBox="1"/>
          <p:nvPr userDrawn="1"/>
        </p:nvSpPr>
        <p:spPr>
          <a:xfrm>
            <a:off x="1127566" y="1036716"/>
            <a:ext cx="2044732" cy="365760"/>
          </a:xfrm>
          <a:prstGeom prst="rect">
            <a:avLst/>
          </a:prstGeom>
          <a:solidFill>
            <a:schemeClr val="accent1"/>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dirty="0">
                <a:solidFill>
                  <a:schemeClr val="bg1"/>
                </a:solidFill>
              </a:rPr>
              <a:t>Asset Title</a:t>
            </a:r>
          </a:p>
        </p:txBody>
      </p:sp>
      <p:sp>
        <p:nvSpPr>
          <p:cNvPr id="53" name="TextBox 52">
            <a:extLst>
              <a:ext uri="{FF2B5EF4-FFF2-40B4-BE49-F238E27FC236}">
                <a16:creationId xmlns:a16="http://schemas.microsoft.com/office/drawing/2014/main" id="{A88B6979-D240-45DF-8FFB-111611A15632}"/>
              </a:ext>
            </a:extLst>
          </p:cNvPr>
          <p:cNvSpPr txBox="1"/>
          <p:nvPr userDrawn="1"/>
        </p:nvSpPr>
        <p:spPr>
          <a:xfrm>
            <a:off x="6898734" y="3043065"/>
            <a:ext cx="1209963"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dirty="0">
                <a:solidFill>
                  <a:schemeClr val="bg1"/>
                </a:solidFill>
              </a:rPr>
              <a:t>Approval Date</a:t>
            </a:r>
          </a:p>
        </p:txBody>
      </p:sp>
      <p:sp>
        <p:nvSpPr>
          <p:cNvPr id="54" name="TextBox 53">
            <a:extLst>
              <a:ext uri="{FF2B5EF4-FFF2-40B4-BE49-F238E27FC236}">
                <a16:creationId xmlns:a16="http://schemas.microsoft.com/office/drawing/2014/main" id="{13F32247-E803-4B9D-8739-4086AE7EDFE5}"/>
              </a:ext>
            </a:extLst>
          </p:cNvPr>
          <p:cNvSpPr txBox="1"/>
          <p:nvPr userDrawn="1"/>
        </p:nvSpPr>
        <p:spPr>
          <a:xfrm>
            <a:off x="1127566" y="1423839"/>
            <a:ext cx="2044732" cy="365760"/>
          </a:xfrm>
          <a:prstGeom prst="rect">
            <a:avLst/>
          </a:prstGeom>
          <a:solidFill>
            <a:schemeClr val="accent1"/>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dirty="0">
                <a:solidFill>
                  <a:schemeClr val="bg1"/>
                </a:solidFill>
              </a:rPr>
              <a:t>Intended Use</a:t>
            </a:r>
          </a:p>
        </p:txBody>
      </p:sp>
      <p:sp>
        <p:nvSpPr>
          <p:cNvPr id="55" name="TextBox 54">
            <a:extLst>
              <a:ext uri="{FF2B5EF4-FFF2-40B4-BE49-F238E27FC236}">
                <a16:creationId xmlns:a16="http://schemas.microsoft.com/office/drawing/2014/main" id="{142B0649-53B3-4494-A56E-67DCF07E8290}"/>
              </a:ext>
            </a:extLst>
          </p:cNvPr>
          <p:cNvSpPr txBox="1"/>
          <p:nvPr userDrawn="1"/>
        </p:nvSpPr>
        <p:spPr>
          <a:xfrm>
            <a:off x="1127567" y="3438435"/>
            <a:ext cx="3976084"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dirty="0">
                <a:solidFill>
                  <a:schemeClr val="bg1"/>
                </a:solidFill>
              </a:rPr>
              <a:t>Copyright Permissions Obtained for Graphics</a:t>
            </a:r>
          </a:p>
        </p:txBody>
      </p:sp>
      <p:sp>
        <p:nvSpPr>
          <p:cNvPr id="66" name="TextBox 65">
            <a:extLst>
              <a:ext uri="{FF2B5EF4-FFF2-40B4-BE49-F238E27FC236}">
                <a16:creationId xmlns:a16="http://schemas.microsoft.com/office/drawing/2014/main" id="{67900F06-4765-44ED-A269-1CD58C5E952C}"/>
              </a:ext>
            </a:extLst>
          </p:cNvPr>
          <p:cNvSpPr txBox="1"/>
          <p:nvPr userDrawn="1"/>
        </p:nvSpPr>
        <p:spPr>
          <a:xfrm>
            <a:off x="8920974" y="3041260"/>
            <a:ext cx="1321330" cy="365760"/>
          </a:xfrm>
          <a:prstGeom prst="rect">
            <a:avLst/>
          </a:prstGeom>
          <a:solidFill>
            <a:schemeClr val="tx1">
              <a:lumMod val="65000"/>
              <a:lumOff val="35000"/>
            </a:schemeClr>
          </a:solidFill>
          <a:ln>
            <a:noFill/>
          </a:ln>
        </p:spPr>
        <p:txBody>
          <a:bodyPr wrap="none" rtlCol="0" anchor="ctr">
            <a:noAutofit/>
          </a:bodyPr>
          <a:lstStyle/>
          <a:p>
            <a:pPr marL="0" marR="0" lvl="0" indent="0" algn="r" defTabSz="914378"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en-US" sz="1200" b="1" dirty="0">
                <a:solidFill>
                  <a:schemeClr val="bg1"/>
                </a:solidFill>
              </a:rPr>
              <a:t> Expiration Date</a:t>
            </a:r>
          </a:p>
        </p:txBody>
      </p:sp>
      <p:sp>
        <p:nvSpPr>
          <p:cNvPr id="69" name="TextBox 68">
            <a:extLst>
              <a:ext uri="{FF2B5EF4-FFF2-40B4-BE49-F238E27FC236}">
                <a16:creationId xmlns:a16="http://schemas.microsoft.com/office/drawing/2014/main" id="{621D8C32-5CB3-4252-B385-54C66A9E1EE6}"/>
              </a:ext>
            </a:extLst>
          </p:cNvPr>
          <p:cNvSpPr txBox="1"/>
          <p:nvPr userDrawn="1"/>
        </p:nvSpPr>
        <p:spPr>
          <a:xfrm>
            <a:off x="3" y="123146"/>
            <a:ext cx="12191998" cy="461665"/>
          </a:xfrm>
          <a:prstGeom prst="rect">
            <a:avLst/>
          </a:prstGeom>
          <a:solidFill>
            <a:schemeClr val="accent1"/>
          </a:solidFill>
          <a:ln>
            <a:noFill/>
          </a:ln>
        </p:spPr>
        <p:txBody>
          <a:bodyPr wrap="square" rtlCol="0" anchor="ctr">
            <a:spAutoFit/>
          </a:bodyPr>
          <a:lstStyle/>
          <a:p>
            <a:pPr marL="0" indent="0" algn="ctr">
              <a:buClr>
                <a:schemeClr val="accent1"/>
              </a:buClr>
              <a:buFont typeface="Arial" panose="020B0604020202020204" pitchFamily="34" charset="0"/>
              <a:buNone/>
            </a:pPr>
            <a:r>
              <a:rPr lang="en-US" sz="2400" b="1" dirty="0">
                <a:solidFill>
                  <a:schemeClr val="bg1"/>
                </a:solidFill>
              </a:rPr>
              <a:t>Global Medical Asset Cover Sheet</a:t>
            </a:r>
          </a:p>
        </p:txBody>
      </p:sp>
      <p:sp>
        <p:nvSpPr>
          <p:cNvPr id="70" name="TextBox 69">
            <a:extLst>
              <a:ext uri="{FF2B5EF4-FFF2-40B4-BE49-F238E27FC236}">
                <a16:creationId xmlns:a16="http://schemas.microsoft.com/office/drawing/2014/main" id="{6811B402-BB33-4FBF-A25A-6A132332CC41}"/>
              </a:ext>
            </a:extLst>
          </p:cNvPr>
          <p:cNvSpPr txBox="1"/>
          <p:nvPr userDrawn="1"/>
        </p:nvSpPr>
        <p:spPr>
          <a:xfrm>
            <a:off x="1127567" y="4808725"/>
            <a:ext cx="2044731" cy="461665"/>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dirty="0">
                <a:solidFill>
                  <a:schemeClr val="bg1"/>
                </a:solidFill>
              </a:rPr>
              <a:t>Special Instructions</a:t>
            </a:r>
            <a:br>
              <a:rPr lang="en-US" sz="1200" b="1" dirty="0">
                <a:solidFill>
                  <a:schemeClr val="bg1"/>
                </a:solidFill>
              </a:rPr>
            </a:br>
            <a:r>
              <a:rPr lang="en-US" sz="1200" b="1" dirty="0">
                <a:solidFill>
                  <a:schemeClr val="bg1"/>
                </a:solidFill>
              </a:rPr>
              <a:t>and/or Disclaimers</a:t>
            </a:r>
          </a:p>
        </p:txBody>
      </p:sp>
      <p:sp>
        <p:nvSpPr>
          <p:cNvPr id="71" name="TextBox 70">
            <a:extLst>
              <a:ext uri="{FF2B5EF4-FFF2-40B4-BE49-F238E27FC236}">
                <a16:creationId xmlns:a16="http://schemas.microsoft.com/office/drawing/2014/main" id="{A1A1B573-DC23-488B-93DB-AD4DD88A4651}"/>
              </a:ext>
            </a:extLst>
          </p:cNvPr>
          <p:cNvSpPr txBox="1"/>
          <p:nvPr userDrawn="1"/>
        </p:nvSpPr>
        <p:spPr>
          <a:xfrm>
            <a:off x="6898734" y="1810962"/>
            <a:ext cx="1209963" cy="365760"/>
          </a:xfrm>
          <a:prstGeom prst="rect">
            <a:avLst/>
          </a:prstGeom>
          <a:solidFill>
            <a:schemeClr val="accent1"/>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dirty="0">
                <a:solidFill>
                  <a:schemeClr val="bg1"/>
                </a:solidFill>
              </a:rPr>
              <a:t>Therapy Area</a:t>
            </a:r>
          </a:p>
        </p:txBody>
      </p:sp>
      <p:sp>
        <p:nvSpPr>
          <p:cNvPr id="72" name="TextBox 71">
            <a:extLst>
              <a:ext uri="{FF2B5EF4-FFF2-40B4-BE49-F238E27FC236}">
                <a16:creationId xmlns:a16="http://schemas.microsoft.com/office/drawing/2014/main" id="{A294A206-A31C-476D-ACCB-00ABD9DE8B78}"/>
              </a:ext>
            </a:extLst>
          </p:cNvPr>
          <p:cNvSpPr txBox="1"/>
          <p:nvPr userDrawn="1"/>
        </p:nvSpPr>
        <p:spPr>
          <a:xfrm>
            <a:off x="1127566" y="2677093"/>
            <a:ext cx="1633640"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dirty="0">
                <a:solidFill>
                  <a:schemeClr val="bg1"/>
                </a:solidFill>
              </a:rPr>
              <a:t>New Asset/Renewal</a:t>
            </a:r>
          </a:p>
        </p:txBody>
      </p:sp>
      <p:sp>
        <p:nvSpPr>
          <p:cNvPr id="73" name="TextBox 72">
            <a:extLst>
              <a:ext uri="{FF2B5EF4-FFF2-40B4-BE49-F238E27FC236}">
                <a16:creationId xmlns:a16="http://schemas.microsoft.com/office/drawing/2014/main" id="{759580AA-6B1E-4C65-9D3B-8A40CBD8E220}"/>
              </a:ext>
            </a:extLst>
          </p:cNvPr>
          <p:cNvSpPr txBox="1"/>
          <p:nvPr userDrawn="1"/>
        </p:nvSpPr>
        <p:spPr>
          <a:xfrm>
            <a:off x="5835586" y="2677093"/>
            <a:ext cx="1431636"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dirty="0">
                <a:solidFill>
                  <a:schemeClr val="bg1"/>
                </a:solidFill>
              </a:rPr>
              <a:t>Based On Asset</a:t>
            </a:r>
          </a:p>
        </p:txBody>
      </p:sp>
      <p:sp>
        <p:nvSpPr>
          <p:cNvPr id="74" name="TextBox 73">
            <a:extLst>
              <a:ext uri="{FF2B5EF4-FFF2-40B4-BE49-F238E27FC236}">
                <a16:creationId xmlns:a16="http://schemas.microsoft.com/office/drawing/2014/main" id="{00EE63BC-019F-46D2-85ED-E2FABA47A87D}"/>
              </a:ext>
            </a:extLst>
          </p:cNvPr>
          <p:cNvSpPr txBox="1"/>
          <p:nvPr userDrawn="1"/>
        </p:nvSpPr>
        <p:spPr>
          <a:xfrm>
            <a:off x="1127566" y="2282977"/>
            <a:ext cx="1633640"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dirty="0">
                <a:solidFill>
                  <a:schemeClr val="bg1"/>
                </a:solidFill>
              </a:rPr>
              <a:t>Asset Owner(s)</a:t>
            </a:r>
          </a:p>
        </p:txBody>
      </p:sp>
      <p:sp>
        <p:nvSpPr>
          <p:cNvPr id="78" name="TextBox 77">
            <a:extLst>
              <a:ext uri="{FF2B5EF4-FFF2-40B4-BE49-F238E27FC236}">
                <a16:creationId xmlns:a16="http://schemas.microsoft.com/office/drawing/2014/main" id="{D3001B95-73C8-4B7F-998E-B0AE7A43DE82}"/>
              </a:ext>
            </a:extLst>
          </p:cNvPr>
          <p:cNvSpPr txBox="1"/>
          <p:nvPr userDrawn="1"/>
        </p:nvSpPr>
        <p:spPr>
          <a:xfrm>
            <a:off x="1127566" y="1810962"/>
            <a:ext cx="2044732" cy="365760"/>
          </a:xfrm>
          <a:prstGeom prst="rect">
            <a:avLst/>
          </a:prstGeom>
          <a:solidFill>
            <a:schemeClr val="accent1"/>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dirty="0">
                <a:solidFill>
                  <a:schemeClr val="bg1"/>
                </a:solidFill>
              </a:rPr>
              <a:t>Approved for Distribution</a:t>
            </a:r>
          </a:p>
        </p:txBody>
      </p:sp>
      <p:sp>
        <p:nvSpPr>
          <p:cNvPr id="48" name="TextBox 47">
            <a:extLst>
              <a:ext uri="{FF2B5EF4-FFF2-40B4-BE49-F238E27FC236}">
                <a16:creationId xmlns:a16="http://schemas.microsoft.com/office/drawing/2014/main" id="{F0DE83F5-9900-4234-8A5B-4EFEB16F6D34}"/>
              </a:ext>
            </a:extLst>
          </p:cNvPr>
          <p:cNvSpPr txBox="1"/>
          <p:nvPr userDrawn="1"/>
        </p:nvSpPr>
        <p:spPr>
          <a:xfrm>
            <a:off x="5835586" y="2282977"/>
            <a:ext cx="1431636"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dirty="0">
                <a:solidFill>
                  <a:schemeClr val="bg1"/>
                </a:solidFill>
              </a:rPr>
              <a:t>Document #</a:t>
            </a:r>
          </a:p>
        </p:txBody>
      </p:sp>
      <p:sp>
        <p:nvSpPr>
          <p:cNvPr id="7" name="Text Placeholder 6">
            <a:extLst>
              <a:ext uri="{FF2B5EF4-FFF2-40B4-BE49-F238E27FC236}">
                <a16:creationId xmlns:a16="http://schemas.microsoft.com/office/drawing/2014/main" id="{C399C3AD-3A79-4CAB-8984-EE85DD84E0A2}"/>
              </a:ext>
            </a:extLst>
          </p:cNvPr>
          <p:cNvSpPr>
            <a:spLocks noGrp="1"/>
          </p:cNvSpPr>
          <p:nvPr>
            <p:ph type="body" sz="quarter" idx="35" hasCustomPrompt="1"/>
          </p:nvPr>
        </p:nvSpPr>
        <p:spPr>
          <a:xfrm>
            <a:off x="7267222" y="2354585"/>
            <a:ext cx="3792203" cy="238125"/>
          </a:xfrm>
        </p:spPr>
        <p:txBody>
          <a:bodyPr>
            <a:noAutofit/>
          </a:bodyPr>
          <a:lstStyle>
            <a:lvl1pPr marL="0" indent="0">
              <a:buNone/>
              <a:defRPr sz="1200"/>
            </a:lvl1pPr>
            <a:lvl2pPr marL="228594" indent="0">
              <a:buNone/>
              <a:defRPr/>
            </a:lvl2pPr>
            <a:lvl3pPr marL="457189" indent="0">
              <a:buNone/>
              <a:defRPr/>
            </a:lvl3pPr>
            <a:lvl4pPr marL="685783" indent="0">
              <a:buNone/>
              <a:defRPr/>
            </a:lvl4pPr>
            <a:lvl5pPr marL="914378" indent="0">
              <a:buNone/>
              <a:defRPr/>
            </a:lvl5pPr>
          </a:lstStyle>
          <a:p>
            <a:pPr lvl="0"/>
            <a:r>
              <a:rPr lang="en-US" dirty="0"/>
              <a:t>ML-XXXX-ALL-XXXX</a:t>
            </a:r>
          </a:p>
        </p:txBody>
      </p:sp>
      <p:sp>
        <p:nvSpPr>
          <p:cNvPr id="57" name="TextBox 56">
            <a:extLst>
              <a:ext uri="{FF2B5EF4-FFF2-40B4-BE49-F238E27FC236}">
                <a16:creationId xmlns:a16="http://schemas.microsoft.com/office/drawing/2014/main" id="{71FDDFED-CF51-4158-8A3B-DD9E176FC125}"/>
              </a:ext>
            </a:extLst>
          </p:cNvPr>
          <p:cNvSpPr txBox="1"/>
          <p:nvPr userDrawn="1"/>
        </p:nvSpPr>
        <p:spPr>
          <a:xfrm>
            <a:off x="1127569" y="3060427"/>
            <a:ext cx="3976084" cy="365760"/>
          </a:xfrm>
          <a:prstGeom prst="rect">
            <a:avLst/>
          </a:prstGeom>
          <a:solidFill>
            <a:schemeClr val="tx1">
              <a:lumMod val="65000"/>
              <a:lumOff val="35000"/>
            </a:schemeClr>
          </a:solidFill>
          <a:ln>
            <a:noFill/>
          </a:ln>
        </p:spPr>
        <p:txBody>
          <a:bodyPr wrap="none" rtlCol="0" anchor="ctr">
            <a:noAutofit/>
          </a:bodyPr>
          <a:lstStyle/>
          <a:p>
            <a:pPr marL="0" indent="0" algn="r">
              <a:buClr>
                <a:schemeClr val="accent1"/>
              </a:buClr>
              <a:buFont typeface="Arial" panose="020B0604020202020204" pitchFamily="34" charset="0"/>
              <a:buNone/>
            </a:pPr>
            <a:r>
              <a:rPr lang="en-US" sz="1200" b="1" dirty="0">
                <a:solidFill>
                  <a:schemeClr val="bg1"/>
                </a:solidFill>
              </a:rPr>
              <a:t>Technical Review/Fact Check by Medical Information</a:t>
            </a:r>
          </a:p>
        </p:txBody>
      </p:sp>
      <p:sp>
        <p:nvSpPr>
          <p:cNvPr id="62" name="TextBox 61">
            <a:extLst>
              <a:ext uri="{FF2B5EF4-FFF2-40B4-BE49-F238E27FC236}">
                <a16:creationId xmlns:a16="http://schemas.microsoft.com/office/drawing/2014/main" id="{65509915-7361-4754-AA26-9EB5B15ABE0F}"/>
              </a:ext>
            </a:extLst>
          </p:cNvPr>
          <p:cNvSpPr txBox="1"/>
          <p:nvPr userDrawn="1"/>
        </p:nvSpPr>
        <p:spPr>
          <a:xfrm>
            <a:off x="1127568" y="4112135"/>
            <a:ext cx="9946009" cy="717459"/>
          </a:xfrm>
          <a:prstGeom prst="rect">
            <a:avLst/>
          </a:prstGeom>
          <a:solidFill>
            <a:schemeClr val="accent1"/>
          </a:solidFill>
          <a:ln>
            <a:noFill/>
          </a:ln>
        </p:spPr>
        <p:txBody>
          <a:bodyPr wrap="none" rtlCol="0" anchor="ctr">
            <a:noAutofit/>
          </a:bodyPr>
          <a:lstStyle/>
          <a:p>
            <a:pPr marL="0" indent="0" algn="ctr">
              <a:buClr>
                <a:schemeClr val="accent1"/>
              </a:buClr>
              <a:buFont typeface="Arial" panose="020B0604020202020204" pitchFamily="34" charset="0"/>
              <a:buNone/>
            </a:pPr>
            <a:r>
              <a:rPr lang="en-US" sz="1200" b="1" dirty="0">
                <a:solidFill>
                  <a:schemeClr val="bg1"/>
                </a:solidFill>
              </a:rPr>
              <a:t>This material is globally approved for use by AstraZeneca Medical Personnel only. The local market is responsible for interpreting, </a:t>
            </a:r>
            <a:br>
              <a:rPr lang="en-US" sz="1200" b="1" dirty="0">
                <a:solidFill>
                  <a:schemeClr val="bg1"/>
                </a:solidFill>
              </a:rPr>
            </a:br>
            <a:r>
              <a:rPr lang="en-US" sz="1200" b="1" dirty="0">
                <a:solidFill>
                  <a:schemeClr val="bg1"/>
                </a:solidFill>
              </a:rPr>
              <a:t>reviewing, and approving the content according to their local label, rules, and regulations.</a:t>
            </a:r>
          </a:p>
          <a:p>
            <a:pPr marL="0" indent="0" algn="ctr">
              <a:buClr>
                <a:schemeClr val="accent1"/>
              </a:buClr>
              <a:buFont typeface="Arial" panose="020B0604020202020204" pitchFamily="34" charset="0"/>
              <a:buNone/>
            </a:pPr>
            <a:r>
              <a:rPr lang="en-US" sz="1200" b="1" dirty="0">
                <a:solidFill>
                  <a:schemeClr val="bg1"/>
                </a:solidFill>
              </a:rPr>
              <a:t>AstraZeneca does not, under any circumstances, promote its products for off-label or unapproved uses. </a:t>
            </a:r>
          </a:p>
        </p:txBody>
      </p:sp>
    </p:spTree>
    <p:extLst>
      <p:ext uri="{BB962C8B-B14F-4D97-AF65-F5344CB8AC3E}">
        <p14:creationId xmlns:p14="http://schemas.microsoft.com/office/powerpoint/2010/main" val="2794812532"/>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Do Not Use-&gt;">
    <p:bg>
      <p:bgPr>
        <a:solidFill>
          <a:schemeClr val="tx1"/>
        </a:solidFill>
        <a:effectLst/>
      </p:bgPr>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0956BE7-CD1E-4053-9515-31D954D7F822}"/>
              </a:ext>
            </a:extLst>
          </p:cNvPr>
          <p:cNvSpPr>
            <a:spLocks noGrp="1"/>
          </p:cNvSpPr>
          <p:nvPr>
            <p:ph type="dt" sz="half" idx="10"/>
          </p:nvPr>
        </p:nvSpPr>
        <p:spPr/>
        <p:txBody>
          <a:bodyPr/>
          <a:lstStyle/>
          <a:p>
            <a:fld id="{CD760F18-88F3-4EF5-B415-6A2DEC6930B5}" type="datetime1">
              <a:rPr lang="en-US" smtClean="0"/>
              <a:t>7/19/2023</a:t>
            </a:fld>
            <a:endParaRPr lang="en-US"/>
          </a:p>
        </p:txBody>
      </p:sp>
      <p:sp>
        <p:nvSpPr>
          <p:cNvPr id="4" name="Footer Placeholder 3">
            <a:extLst>
              <a:ext uri="{FF2B5EF4-FFF2-40B4-BE49-F238E27FC236}">
                <a16:creationId xmlns:a16="http://schemas.microsoft.com/office/drawing/2014/main" id="{0C667D6A-BD1D-455C-A68F-2B5E1FF8E70F}"/>
              </a:ext>
            </a:extLst>
          </p:cNvPr>
          <p:cNvSpPr>
            <a:spLocks noGrp="1"/>
          </p:cNvSpPr>
          <p:nvPr>
            <p:ph type="ftr" sz="quarter" idx="11"/>
          </p:nvPr>
        </p:nvSpPr>
        <p:spPr/>
        <p:txBody>
          <a:bodyPr/>
          <a:lstStyle/>
          <a:p>
            <a:endParaRPr lang="en-US"/>
          </a:p>
        </p:txBody>
      </p:sp>
      <p:sp>
        <p:nvSpPr>
          <p:cNvPr id="6" name="TextBox 5">
            <a:extLst>
              <a:ext uri="{FF2B5EF4-FFF2-40B4-BE49-F238E27FC236}">
                <a16:creationId xmlns:a16="http://schemas.microsoft.com/office/drawing/2014/main" id="{E6BF02FB-EFBA-4E7D-9306-E2A3E6AEDB9F}"/>
              </a:ext>
            </a:extLst>
          </p:cNvPr>
          <p:cNvSpPr txBox="1"/>
          <p:nvPr userDrawn="1"/>
        </p:nvSpPr>
        <p:spPr>
          <a:xfrm>
            <a:off x="1842207" y="1928917"/>
            <a:ext cx="2892137" cy="1323439"/>
          </a:xfrm>
          <a:prstGeom prst="rect">
            <a:avLst/>
          </a:prstGeom>
          <a:noFill/>
        </p:spPr>
        <p:txBody>
          <a:bodyPr wrap="none" rtlCol="0">
            <a:spAutoFit/>
          </a:bodyPr>
          <a:lstStyle/>
          <a:p>
            <a:pPr marL="0" indent="0" algn="ctr">
              <a:buClr>
                <a:schemeClr val="accent1"/>
              </a:buClr>
              <a:buFont typeface="Arial" panose="020B0604020202020204" pitchFamily="34" charset="0"/>
              <a:buNone/>
            </a:pPr>
            <a:r>
              <a:rPr lang="en-US" sz="4000" b="1" dirty="0">
                <a:solidFill>
                  <a:schemeClr val="bg1"/>
                </a:solidFill>
              </a:rPr>
              <a:t>Use These </a:t>
            </a:r>
            <a:br>
              <a:rPr lang="en-US" sz="4000" b="1" dirty="0">
                <a:solidFill>
                  <a:schemeClr val="bg1"/>
                </a:solidFill>
              </a:rPr>
            </a:br>
            <a:r>
              <a:rPr lang="en-US" sz="4000" b="1" dirty="0">
                <a:solidFill>
                  <a:schemeClr val="bg1"/>
                </a:solidFill>
              </a:rPr>
              <a:t>Layouts</a:t>
            </a:r>
          </a:p>
        </p:txBody>
      </p:sp>
      <p:sp>
        <p:nvSpPr>
          <p:cNvPr id="7" name="TextBox 6">
            <a:extLst>
              <a:ext uri="{FF2B5EF4-FFF2-40B4-BE49-F238E27FC236}">
                <a16:creationId xmlns:a16="http://schemas.microsoft.com/office/drawing/2014/main" id="{83043284-78F9-4E81-A97D-42F957CD6C75}"/>
              </a:ext>
            </a:extLst>
          </p:cNvPr>
          <p:cNvSpPr txBox="1"/>
          <p:nvPr userDrawn="1"/>
        </p:nvSpPr>
        <p:spPr>
          <a:xfrm>
            <a:off x="7640333" y="1313363"/>
            <a:ext cx="2892137" cy="1938992"/>
          </a:xfrm>
          <a:prstGeom prst="rect">
            <a:avLst/>
          </a:prstGeom>
          <a:noFill/>
        </p:spPr>
        <p:txBody>
          <a:bodyPr wrap="none" rtlCol="0">
            <a:spAutoFit/>
          </a:bodyPr>
          <a:lstStyle/>
          <a:p>
            <a:pPr marL="0" indent="0" algn="ctr">
              <a:buClr>
                <a:schemeClr val="accent1"/>
              </a:buClr>
              <a:buFont typeface="Arial" panose="020B0604020202020204" pitchFamily="34" charset="0"/>
              <a:buNone/>
            </a:pPr>
            <a:r>
              <a:rPr lang="en-US" sz="4000" b="1" dirty="0">
                <a:solidFill>
                  <a:schemeClr val="bg1"/>
                </a:solidFill>
              </a:rPr>
              <a:t>DO NOT</a:t>
            </a:r>
          </a:p>
          <a:p>
            <a:pPr marL="0" indent="0" algn="ctr">
              <a:buClr>
                <a:schemeClr val="accent1"/>
              </a:buClr>
              <a:buFont typeface="Arial" panose="020B0604020202020204" pitchFamily="34" charset="0"/>
              <a:buNone/>
            </a:pPr>
            <a:r>
              <a:rPr lang="en-US" sz="4000" b="1" dirty="0">
                <a:solidFill>
                  <a:schemeClr val="bg1"/>
                </a:solidFill>
              </a:rPr>
              <a:t>Use These </a:t>
            </a:r>
            <a:br>
              <a:rPr lang="en-US" sz="4000" b="1" dirty="0">
                <a:solidFill>
                  <a:schemeClr val="bg1"/>
                </a:solidFill>
              </a:rPr>
            </a:br>
            <a:r>
              <a:rPr lang="en-US" sz="4000" b="1" dirty="0">
                <a:solidFill>
                  <a:schemeClr val="bg1"/>
                </a:solidFill>
              </a:rPr>
              <a:t>Layouts</a:t>
            </a:r>
          </a:p>
        </p:txBody>
      </p:sp>
      <p:sp>
        <p:nvSpPr>
          <p:cNvPr id="8" name="Arrow: Right 7">
            <a:extLst>
              <a:ext uri="{FF2B5EF4-FFF2-40B4-BE49-F238E27FC236}">
                <a16:creationId xmlns:a16="http://schemas.microsoft.com/office/drawing/2014/main" id="{7A78AFAA-7418-4F48-AE4E-B278A265CE75}"/>
              </a:ext>
            </a:extLst>
          </p:cNvPr>
          <p:cNvSpPr/>
          <p:nvPr userDrawn="1"/>
        </p:nvSpPr>
        <p:spPr>
          <a:xfrm>
            <a:off x="6961910" y="3464646"/>
            <a:ext cx="4301836" cy="2182091"/>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Arrow: Right 8">
            <a:extLst>
              <a:ext uri="{FF2B5EF4-FFF2-40B4-BE49-F238E27FC236}">
                <a16:creationId xmlns:a16="http://schemas.microsoft.com/office/drawing/2014/main" id="{304CDD4A-5E0D-4DF4-B3F7-19367E77F2F4}"/>
              </a:ext>
            </a:extLst>
          </p:cNvPr>
          <p:cNvSpPr/>
          <p:nvPr userDrawn="1"/>
        </p:nvSpPr>
        <p:spPr>
          <a:xfrm flipH="1">
            <a:off x="987139" y="3464646"/>
            <a:ext cx="4301836" cy="2182091"/>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365265893"/>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userDrawn="1">
  <p:cSld name="Section Header Blue ">
    <p:spTree>
      <p:nvGrpSpPr>
        <p:cNvPr id="1" name=""/>
        <p:cNvGrpSpPr/>
        <p:nvPr/>
      </p:nvGrpSpPr>
      <p:grpSpPr>
        <a:xfrm>
          <a:off x="0" y="0"/>
          <a:ext cx="0" cy="0"/>
          <a:chOff x="0" y="0"/>
          <a:chExt cx="0" cy="0"/>
        </a:xfrm>
      </p:grpSpPr>
      <p:sp>
        <p:nvSpPr>
          <p:cNvPr id="9" name="Rectangle 8"/>
          <p:cNvSpPr/>
          <p:nvPr userDrawn="1"/>
        </p:nvSpPr>
        <p:spPr>
          <a:xfrm>
            <a:off x="10027466" y="6531200"/>
            <a:ext cx="2069284" cy="2574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userDrawn="1"/>
        </p:nvSpPr>
        <p:spPr>
          <a:xfrm>
            <a:off x="193500" y="156117"/>
            <a:ext cx="11808000" cy="6559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TextBox 7"/>
          <p:cNvSpPr txBox="1"/>
          <p:nvPr userDrawn="1"/>
        </p:nvSpPr>
        <p:spPr>
          <a:xfrm>
            <a:off x="10122716" y="6453514"/>
            <a:ext cx="1878784" cy="246221"/>
          </a:xfrm>
          <a:prstGeom prst="rect">
            <a:avLst/>
          </a:prstGeom>
          <a:noFill/>
        </p:spPr>
        <p:txBody>
          <a:bodyPr wrap="square" rtlCol="0">
            <a:spAutoFit/>
          </a:bodyPr>
          <a:lstStyle/>
          <a:p>
            <a:pPr algn="r"/>
            <a:r>
              <a:rPr lang="en-US" sz="1000">
                <a:solidFill>
                  <a:srgbClr val="FFFFFF"/>
                </a:solidFill>
                <a:cs typeface="Arial" pitchFamily="34" charset="0"/>
              </a:rPr>
              <a:t>© AstraZeneca </a:t>
            </a:r>
            <a:fld id="{A4958079-C8E6-44E1-A683-939A710283EE}" type="datetimeyyyy">
              <a:rPr lang="en-US" sz="1000" smtClean="0">
                <a:solidFill>
                  <a:srgbClr val="FFFFFF"/>
                </a:solidFill>
                <a:cs typeface="Arial" pitchFamily="34" charset="0"/>
              </a:rPr>
              <a:t>2023</a:t>
            </a:fld>
            <a:endParaRPr lang="en-US" sz="1000">
              <a:solidFill>
                <a:srgbClr val="FFFFFF"/>
              </a:solidFill>
              <a:cs typeface="Arial" pitchFamily="34" charset="0"/>
            </a:endParaRPr>
          </a:p>
        </p:txBody>
      </p:sp>
      <p:sp>
        <p:nvSpPr>
          <p:cNvPr id="2" name="Title 1"/>
          <p:cNvSpPr>
            <a:spLocks noGrp="1"/>
          </p:cNvSpPr>
          <p:nvPr>
            <p:ph type="title"/>
          </p:nvPr>
        </p:nvSpPr>
        <p:spPr>
          <a:xfrm>
            <a:off x="476251" y="1295176"/>
            <a:ext cx="11258549" cy="914400"/>
          </a:xfrm>
        </p:spPr>
        <p:txBody>
          <a:bodyPr anchor="b">
            <a:normAutofit/>
          </a:bodyPr>
          <a:lstStyle>
            <a:lvl1pPr>
              <a:defRPr sz="360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476251" y="3435620"/>
            <a:ext cx="11258549" cy="1554480"/>
          </a:xfrm>
        </p:spPr>
        <p:txBody>
          <a:bodyPr>
            <a:noAutofit/>
          </a:bodyPr>
          <a:lstStyle>
            <a:lvl1pPr marL="0" indent="0">
              <a:buNone/>
              <a:defRPr sz="2400">
                <a:solidFill>
                  <a:schemeClr val="bg1"/>
                </a:solidFill>
              </a:defRPr>
            </a:lvl1pPr>
            <a:lvl2pPr marL="457189" indent="0">
              <a:buNone/>
              <a:defRPr sz="2000">
                <a:solidFill>
                  <a:schemeClr val="tx1">
                    <a:tint val="75000"/>
                  </a:schemeClr>
                </a:solidFill>
              </a:defRPr>
            </a:lvl2pPr>
            <a:lvl3pPr marL="914378"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2"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22B411-8459-4007-8D86-BC029859D847}" type="datetime1">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11" name="Text Placeholder 10"/>
          <p:cNvSpPr>
            <a:spLocks noGrp="1"/>
          </p:cNvSpPr>
          <p:nvPr>
            <p:ph type="body" sz="quarter" idx="12" hasCustomPrompt="1"/>
          </p:nvPr>
        </p:nvSpPr>
        <p:spPr>
          <a:xfrm>
            <a:off x="457200" y="5829301"/>
            <a:ext cx="10058400" cy="885825"/>
          </a:xfrm>
        </p:spPr>
        <p:txBody>
          <a:bodyPr anchor="b" anchorCtr="0">
            <a:normAutofit/>
          </a:bodyPr>
          <a:lstStyle>
            <a:lvl1pPr marL="0" indent="0">
              <a:spcBef>
                <a:spcPts val="300"/>
              </a:spcBef>
              <a:buNone/>
              <a:defRPr sz="1000">
                <a:solidFill>
                  <a:schemeClr val="bg1"/>
                </a:solidFill>
              </a:defRPr>
            </a:lvl1pPr>
            <a:lvl2pPr marL="228594" indent="0">
              <a:buNone/>
              <a:defRPr>
                <a:solidFill>
                  <a:schemeClr val="bg1"/>
                </a:solidFill>
              </a:defRPr>
            </a:lvl2pPr>
            <a:lvl3pPr marL="457189" indent="0">
              <a:buNone/>
              <a:defRPr>
                <a:solidFill>
                  <a:schemeClr val="bg1"/>
                </a:solidFill>
              </a:defRPr>
            </a:lvl3pPr>
            <a:lvl4pPr marL="685783" indent="0">
              <a:buNone/>
              <a:defRPr>
                <a:solidFill>
                  <a:schemeClr val="bg1"/>
                </a:solidFill>
              </a:defRPr>
            </a:lvl4pPr>
            <a:lvl5pPr marL="914378" indent="0">
              <a:buNone/>
              <a:defRPr>
                <a:solidFill>
                  <a:schemeClr val="bg1"/>
                </a:solidFill>
              </a:defRPr>
            </a:lvl5pPr>
          </a:lstStyle>
          <a:p>
            <a:pPr lvl="0"/>
            <a:r>
              <a:rPr lang="en-US"/>
              <a:t>Reference(s)</a:t>
            </a:r>
          </a:p>
        </p:txBody>
      </p:sp>
    </p:spTree>
    <p:extLst>
      <p:ext uri="{BB962C8B-B14F-4D97-AF65-F5344CB8AC3E}">
        <p14:creationId xmlns:p14="http://schemas.microsoft.com/office/powerpoint/2010/main" val="2026510450"/>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Section Header Teal ">
    <p:spTree>
      <p:nvGrpSpPr>
        <p:cNvPr id="1" name=""/>
        <p:cNvGrpSpPr/>
        <p:nvPr/>
      </p:nvGrpSpPr>
      <p:grpSpPr>
        <a:xfrm>
          <a:off x="0" y="0"/>
          <a:ext cx="0" cy="0"/>
          <a:chOff x="0" y="0"/>
          <a:chExt cx="0" cy="0"/>
        </a:xfrm>
      </p:grpSpPr>
      <p:sp>
        <p:nvSpPr>
          <p:cNvPr id="9" name="Rectangle 8"/>
          <p:cNvSpPr/>
          <p:nvPr userDrawn="1"/>
        </p:nvSpPr>
        <p:spPr>
          <a:xfrm>
            <a:off x="10027466" y="6531200"/>
            <a:ext cx="2069284" cy="2574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userDrawn="1"/>
        </p:nvSpPr>
        <p:spPr>
          <a:xfrm>
            <a:off x="193500" y="156117"/>
            <a:ext cx="11808000" cy="6559008"/>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8" name="TextBox 7"/>
          <p:cNvSpPr txBox="1"/>
          <p:nvPr userDrawn="1"/>
        </p:nvSpPr>
        <p:spPr>
          <a:xfrm>
            <a:off x="10122716" y="6453514"/>
            <a:ext cx="1878784" cy="246221"/>
          </a:xfrm>
          <a:prstGeom prst="rect">
            <a:avLst/>
          </a:prstGeom>
          <a:noFill/>
        </p:spPr>
        <p:txBody>
          <a:bodyPr wrap="square" rtlCol="0">
            <a:spAutoFit/>
          </a:bodyPr>
          <a:lstStyle/>
          <a:p>
            <a:pPr algn="r"/>
            <a:r>
              <a:rPr lang="en-US" sz="1000">
                <a:solidFill>
                  <a:srgbClr val="FFFFFF"/>
                </a:solidFill>
                <a:cs typeface="Arial" pitchFamily="34" charset="0"/>
              </a:rPr>
              <a:t>© AstraZeneca </a:t>
            </a:r>
            <a:fld id="{A4958079-C8E6-44E1-A683-939A710283EE}" type="datetimeyyyy">
              <a:rPr lang="en-US" sz="1000" smtClean="0">
                <a:solidFill>
                  <a:srgbClr val="FFFFFF"/>
                </a:solidFill>
                <a:cs typeface="Arial" pitchFamily="34" charset="0"/>
              </a:rPr>
              <a:t>2023</a:t>
            </a:fld>
            <a:endParaRPr lang="en-US" sz="1000">
              <a:solidFill>
                <a:srgbClr val="FFFFFF"/>
              </a:solidFill>
              <a:cs typeface="Arial" pitchFamily="34" charset="0"/>
            </a:endParaRPr>
          </a:p>
        </p:txBody>
      </p:sp>
      <p:sp>
        <p:nvSpPr>
          <p:cNvPr id="2" name="Title 1"/>
          <p:cNvSpPr>
            <a:spLocks noGrp="1"/>
          </p:cNvSpPr>
          <p:nvPr>
            <p:ph type="title"/>
          </p:nvPr>
        </p:nvSpPr>
        <p:spPr>
          <a:xfrm>
            <a:off x="476251" y="1295176"/>
            <a:ext cx="11258549" cy="914400"/>
          </a:xfrm>
        </p:spPr>
        <p:txBody>
          <a:bodyPr anchor="b">
            <a:normAutofit/>
          </a:bodyPr>
          <a:lstStyle>
            <a:lvl1pPr>
              <a:defRPr sz="360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476251" y="3435620"/>
            <a:ext cx="11258549" cy="1554480"/>
          </a:xfrm>
        </p:spPr>
        <p:txBody>
          <a:bodyPr>
            <a:noAutofit/>
          </a:bodyPr>
          <a:lstStyle>
            <a:lvl1pPr marL="0" indent="0">
              <a:buNone/>
              <a:defRPr sz="2400">
                <a:solidFill>
                  <a:schemeClr val="bg1"/>
                </a:solidFill>
              </a:defRPr>
            </a:lvl1pPr>
            <a:lvl2pPr marL="457189" indent="0">
              <a:buNone/>
              <a:defRPr sz="2000">
                <a:solidFill>
                  <a:schemeClr val="tx1">
                    <a:tint val="75000"/>
                  </a:schemeClr>
                </a:solidFill>
              </a:defRPr>
            </a:lvl2pPr>
            <a:lvl3pPr marL="914378"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2"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25B427-FF35-4B9A-B9C2-33E183727300}" type="datetime1">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11" name="Text Placeholder 10"/>
          <p:cNvSpPr>
            <a:spLocks noGrp="1"/>
          </p:cNvSpPr>
          <p:nvPr>
            <p:ph type="body" sz="quarter" idx="12" hasCustomPrompt="1"/>
          </p:nvPr>
        </p:nvSpPr>
        <p:spPr>
          <a:xfrm>
            <a:off x="457200" y="5829301"/>
            <a:ext cx="10058400" cy="885825"/>
          </a:xfrm>
        </p:spPr>
        <p:txBody>
          <a:bodyPr anchor="b" anchorCtr="0">
            <a:normAutofit/>
          </a:bodyPr>
          <a:lstStyle>
            <a:lvl1pPr marL="0" indent="0">
              <a:spcBef>
                <a:spcPts val="300"/>
              </a:spcBef>
              <a:buNone/>
              <a:defRPr sz="1000">
                <a:solidFill>
                  <a:schemeClr val="bg1"/>
                </a:solidFill>
              </a:defRPr>
            </a:lvl1pPr>
            <a:lvl2pPr marL="228594" indent="0">
              <a:buNone/>
              <a:defRPr>
                <a:solidFill>
                  <a:schemeClr val="bg1"/>
                </a:solidFill>
              </a:defRPr>
            </a:lvl2pPr>
            <a:lvl3pPr marL="457189" indent="0">
              <a:buNone/>
              <a:defRPr>
                <a:solidFill>
                  <a:schemeClr val="bg1"/>
                </a:solidFill>
              </a:defRPr>
            </a:lvl3pPr>
            <a:lvl4pPr marL="685783" indent="0">
              <a:buNone/>
              <a:defRPr>
                <a:solidFill>
                  <a:schemeClr val="bg1"/>
                </a:solidFill>
              </a:defRPr>
            </a:lvl4pPr>
            <a:lvl5pPr marL="914378" indent="0">
              <a:buNone/>
              <a:defRPr>
                <a:solidFill>
                  <a:schemeClr val="bg1"/>
                </a:solidFill>
              </a:defRPr>
            </a:lvl5pPr>
          </a:lstStyle>
          <a:p>
            <a:pPr lvl="0"/>
            <a:r>
              <a:rPr lang="en-US"/>
              <a:t>Reference(s)</a:t>
            </a:r>
          </a:p>
        </p:txBody>
      </p:sp>
    </p:spTree>
    <p:extLst>
      <p:ext uri="{BB962C8B-B14F-4D97-AF65-F5344CB8AC3E}">
        <p14:creationId xmlns:p14="http://schemas.microsoft.com/office/powerpoint/2010/main" val="1700846765"/>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Section Header Purple">
    <p:spTree>
      <p:nvGrpSpPr>
        <p:cNvPr id="1" name=""/>
        <p:cNvGrpSpPr/>
        <p:nvPr/>
      </p:nvGrpSpPr>
      <p:grpSpPr>
        <a:xfrm>
          <a:off x="0" y="0"/>
          <a:ext cx="0" cy="0"/>
          <a:chOff x="0" y="0"/>
          <a:chExt cx="0" cy="0"/>
        </a:xfrm>
      </p:grpSpPr>
      <p:sp>
        <p:nvSpPr>
          <p:cNvPr id="9" name="Rectangle 8"/>
          <p:cNvSpPr/>
          <p:nvPr userDrawn="1"/>
        </p:nvSpPr>
        <p:spPr>
          <a:xfrm>
            <a:off x="10027466" y="6531200"/>
            <a:ext cx="2069284" cy="2574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userDrawn="1"/>
        </p:nvSpPr>
        <p:spPr>
          <a:xfrm>
            <a:off x="193500" y="156117"/>
            <a:ext cx="11808000" cy="6559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8" name="TextBox 7"/>
          <p:cNvSpPr txBox="1"/>
          <p:nvPr userDrawn="1"/>
        </p:nvSpPr>
        <p:spPr>
          <a:xfrm>
            <a:off x="10122716" y="6453514"/>
            <a:ext cx="1878784" cy="246221"/>
          </a:xfrm>
          <a:prstGeom prst="rect">
            <a:avLst/>
          </a:prstGeom>
          <a:noFill/>
        </p:spPr>
        <p:txBody>
          <a:bodyPr wrap="square" rtlCol="0">
            <a:spAutoFit/>
          </a:bodyPr>
          <a:lstStyle/>
          <a:p>
            <a:pPr algn="r"/>
            <a:r>
              <a:rPr lang="en-US" sz="1000">
                <a:solidFill>
                  <a:srgbClr val="FFFFFF"/>
                </a:solidFill>
                <a:cs typeface="Arial" pitchFamily="34" charset="0"/>
              </a:rPr>
              <a:t>© AstraZeneca </a:t>
            </a:r>
            <a:fld id="{A4958079-C8E6-44E1-A683-939A710283EE}" type="datetimeyyyy">
              <a:rPr lang="en-US" sz="1000" smtClean="0">
                <a:solidFill>
                  <a:srgbClr val="FFFFFF"/>
                </a:solidFill>
                <a:cs typeface="Arial" pitchFamily="34" charset="0"/>
              </a:rPr>
              <a:t>2023</a:t>
            </a:fld>
            <a:endParaRPr lang="en-US" sz="1000">
              <a:solidFill>
                <a:srgbClr val="FFFFFF"/>
              </a:solidFill>
              <a:cs typeface="Arial" pitchFamily="34" charset="0"/>
            </a:endParaRPr>
          </a:p>
        </p:txBody>
      </p:sp>
      <p:sp>
        <p:nvSpPr>
          <p:cNvPr id="2" name="Title 1"/>
          <p:cNvSpPr>
            <a:spLocks noGrp="1"/>
          </p:cNvSpPr>
          <p:nvPr>
            <p:ph type="title"/>
          </p:nvPr>
        </p:nvSpPr>
        <p:spPr>
          <a:xfrm>
            <a:off x="476251" y="1295176"/>
            <a:ext cx="11258549" cy="914400"/>
          </a:xfrm>
        </p:spPr>
        <p:txBody>
          <a:bodyPr anchor="b">
            <a:normAutofit/>
          </a:bodyPr>
          <a:lstStyle>
            <a:lvl1pPr>
              <a:defRPr sz="360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476251" y="3435620"/>
            <a:ext cx="11258549" cy="1554480"/>
          </a:xfrm>
        </p:spPr>
        <p:txBody>
          <a:bodyPr>
            <a:noAutofit/>
          </a:bodyPr>
          <a:lstStyle>
            <a:lvl1pPr marL="0" indent="0">
              <a:buNone/>
              <a:defRPr sz="2400">
                <a:solidFill>
                  <a:schemeClr val="bg1"/>
                </a:solidFill>
              </a:defRPr>
            </a:lvl1pPr>
            <a:lvl2pPr marL="457189" indent="0">
              <a:buNone/>
              <a:defRPr sz="2000">
                <a:solidFill>
                  <a:schemeClr val="tx1">
                    <a:tint val="75000"/>
                  </a:schemeClr>
                </a:solidFill>
              </a:defRPr>
            </a:lvl2pPr>
            <a:lvl3pPr marL="914378"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2"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3E85A7-1A56-418D-882F-9D50A43B49BD}" type="datetime1">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11" name="Text Placeholder 10"/>
          <p:cNvSpPr>
            <a:spLocks noGrp="1"/>
          </p:cNvSpPr>
          <p:nvPr>
            <p:ph type="body" sz="quarter" idx="12" hasCustomPrompt="1"/>
          </p:nvPr>
        </p:nvSpPr>
        <p:spPr>
          <a:xfrm>
            <a:off x="457200" y="5829301"/>
            <a:ext cx="10058400" cy="885825"/>
          </a:xfrm>
        </p:spPr>
        <p:txBody>
          <a:bodyPr anchor="b" anchorCtr="0">
            <a:normAutofit/>
          </a:bodyPr>
          <a:lstStyle>
            <a:lvl1pPr marL="0" indent="0">
              <a:spcBef>
                <a:spcPts val="300"/>
              </a:spcBef>
              <a:buNone/>
              <a:defRPr sz="1000">
                <a:solidFill>
                  <a:schemeClr val="bg1"/>
                </a:solidFill>
              </a:defRPr>
            </a:lvl1pPr>
            <a:lvl2pPr marL="228594" indent="0">
              <a:buNone/>
              <a:defRPr>
                <a:solidFill>
                  <a:schemeClr val="bg1"/>
                </a:solidFill>
              </a:defRPr>
            </a:lvl2pPr>
            <a:lvl3pPr marL="457189" indent="0">
              <a:buNone/>
              <a:defRPr>
                <a:solidFill>
                  <a:schemeClr val="bg1"/>
                </a:solidFill>
              </a:defRPr>
            </a:lvl3pPr>
            <a:lvl4pPr marL="685783" indent="0">
              <a:buNone/>
              <a:defRPr>
                <a:solidFill>
                  <a:schemeClr val="bg1"/>
                </a:solidFill>
              </a:defRPr>
            </a:lvl4pPr>
            <a:lvl5pPr marL="914378" indent="0">
              <a:buNone/>
              <a:defRPr>
                <a:solidFill>
                  <a:schemeClr val="bg1"/>
                </a:solidFill>
              </a:defRPr>
            </a:lvl5pPr>
          </a:lstStyle>
          <a:p>
            <a:pPr lvl="0"/>
            <a:r>
              <a:rPr lang="en-US"/>
              <a:t>Reference(s)</a:t>
            </a:r>
          </a:p>
        </p:txBody>
      </p:sp>
    </p:spTree>
    <p:extLst>
      <p:ext uri="{BB962C8B-B14F-4D97-AF65-F5344CB8AC3E}">
        <p14:creationId xmlns:p14="http://schemas.microsoft.com/office/powerpoint/2010/main" val="914651219"/>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ctr"/>
            <a:fld id="{CC7432E5-F8E0-41AE-9A6B-AD730338B005}" type="slidenum">
              <a:rPr lang="en-US" smtClean="0"/>
              <a:pPr algn="ctr"/>
              <a:t>‹#›</a:t>
            </a:fld>
            <a:endParaRPr lang="en-US"/>
          </a:p>
        </p:txBody>
      </p:sp>
      <p:sp>
        <p:nvSpPr>
          <p:cNvPr id="8" name="Text Placeholder 7"/>
          <p:cNvSpPr>
            <a:spLocks noGrp="1"/>
          </p:cNvSpPr>
          <p:nvPr>
            <p:ph type="body" sz="quarter" idx="13" hasCustomPrompt="1"/>
          </p:nvPr>
        </p:nvSpPr>
        <p:spPr>
          <a:xfrm>
            <a:off x="457200" y="5851602"/>
            <a:ext cx="11277600" cy="1005840"/>
          </a:xfrm>
        </p:spPr>
        <p:txBody>
          <a:bodyPr anchor="b">
            <a:normAutofit/>
          </a:bodyPr>
          <a:lstStyle>
            <a:lvl1pPr marL="0" indent="0">
              <a:spcBef>
                <a:spcPts val="300"/>
              </a:spcBef>
              <a:buNone/>
              <a:defRPr sz="1000"/>
            </a:lvl1pPr>
            <a:lvl2pPr marL="228600" indent="0">
              <a:buNone/>
              <a:defRPr/>
            </a:lvl2pPr>
            <a:lvl3pPr marL="457200" indent="0">
              <a:buNone/>
              <a:defRPr/>
            </a:lvl3pPr>
            <a:lvl4pPr marL="685800" indent="0">
              <a:buNone/>
              <a:defRPr/>
            </a:lvl4pPr>
            <a:lvl5pPr marL="914400" indent="0">
              <a:buNone/>
              <a:defRPr/>
            </a:lvl5pPr>
          </a:lstStyle>
          <a:p>
            <a:pPr lvl="0"/>
            <a:r>
              <a:rPr lang="en-US"/>
              <a:t>Reference(s)</a:t>
            </a:r>
          </a:p>
        </p:txBody>
      </p:sp>
      <p:sp>
        <p:nvSpPr>
          <p:cNvPr id="3" name="Content Placeholder 2"/>
          <p:cNvSpPr>
            <a:spLocks noGrp="1"/>
          </p:cNvSpPr>
          <p:nvPr>
            <p:ph idx="1"/>
          </p:nvPr>
        </p:nvSpPr>
        <p:spPr>
          <a:xfrm>
            <a:off x="457200" y="1261872"/>
            <a:ext cx="1127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558622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bg1"/>
        </a:solidFill>
        <a:effectLst/>
      </p:bgPr>
    </p:bg>
    <p:spTree>
      <p:nvGrpSpPr>
        <p:cNvPr id="1" name=""/>
        <p:cNvGrpSpPr/>
        <p:nvPr/>
      </p:nvGrpSpPr>
      <p:grpSpPr>
        <a:xfrm>
          <a:off x="0" y="0"/>
          <a:ext cx="0" cy="0"/>
          <a:chOff x="0" y="0"/>
          <a:chExt cx="0" cy="0"/>
        </a:xfrm>
      </p:grpSpPr>
      <p:sp>
        <p:nvSpPr>
          <p:cNvPr id="10" name="Rectangle 9"/>
          <p:cNvSpPr/>
          <p:nvPr userDrawn="1"/>
        </p:nvSpPr>
        <p:spPr>
          <a:xfrm>
            <a:off x="193500" y="156117"/>
            <a:ext cx="11808000" cy="64556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a:xfrm>
            <a:off x="457200" y="1270365"/>
            <a:ext cx="11277600" cy="535531"/>
          </a:xfrm>
        </p:spPr>
        <p:txBody>
          <a:bodyPr anchor="t">
            <a:spAutoFit/>
          </a:bodyPr>
          <a:lstStyle>
            <a:lvl1pPr>
              <a:defRPr sz="3200">
                <a:solidFill>
                  <a:schemeClr val="bg1"/>
                </a:solidFill>
              </a:defRPr>
            </a:lvl1pPr>
          </a:lstStyle>
          <a:p>
            <a:r>
              <a:rPr lang="en-US"/>
              <a:t>Click to add divider title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11" name="Text Placeholder 6">
            <a:extLst>
              <a:ext uri="{FF2B5EF4-FFF2-40B4-BE49-F238E27FC236}">
                <a16:creationId xmlns:a16="http://schemas.microsoft.com/office/drawing/2014/main" id="{C290D6F0-A744-4762-BA4F-BBADC0F28504}"/>
              </a:ext>
            </a:extLst>
          </p:cNvPr>
          <p:cNvSpPr>
            <a:spLocks noGrp="1"/>
          </p:cNvSpPr>
          <p:nvPr>
            <p:ph type="body" sz="quarter" idx="13" hasCustomPrompt="1"/>
          </p:nvPr>
        </p:nvSpPr>
        <p:spPr>
          <a:xfrm>
            <a:off x="457200" y="5590502"/>
            <a:ext cx="11277600" cy="1005840"/>
          </a:xfrm>
        </p:spPr>
        <p:txBody>
          <a:bodyPr anchor="b">
            <a:noAutofit/>
          </a:bodyPr>
          <a:lstStyle>
            <a:lvl1pPr marL="0" indent="0">
              <a:spcBef>
                <a:spcPts val="300"/>
              </a:spcBef>
              <a:buNone/>
              <a:defRPr sz="1000">
                <a:solidFill>
                  <a:schemeClr val="bg1"/>
                </a:solidFill>
              </a:defRPr>
            </a:lvl1pPr>
            <a:lvl2pPr marL="228600" indent="0">
              <a:buNone/>
              <a:defRPr sz="1000"/>
            </a:lvl2pPr>
            <a:lvl3pPr marL="457200" indent="0">
              <a:buNone/>
              <a:defRPr sz="1000"/>
            </a:lvl3pPr>
            <a:lvl4pPr marL="685800" indent="0">
              <a:buNone/>
              <a:defRPr sz="1000"/>
            </a:lvl4pPr>
            <a:lvl5pPr marL="914400" indent="0">
              <a:buNone/>
              <a:defRPr sz="1000"/>
            </a:lvl5pPr>
          </a:lstStyle>
          <a:p>
            <a:pPr lvl="0"/>
            <a:r>
              <a:rPr lang="en-US"/>
              <a:t>Reference(s)</a:t>
            </a:r>
          </a:p>
        </p:txBody>
      </p:sp>
    </p:spTree>
    <p:extLst>
      <p:ext uri="{BB962C8B-B14F-4D97-AF65-F5344CB8AC3E}">
        <p14:creationId xmlns:p14="http://schemas.microsoft.com/office/powerpoint/2010/main" val="45624897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lgn="ctr">
              <a:defRPr/>
            </a:lvl1pPr>
          </a:lstStyle>
          <a:p>
            <a:fld id="{CC7432E5-F8E0-41AE-9A6B-AD730338B005}" type="slidenum">
              <a:rPr lang="en-US" smtClean="0"/>
              <a:pPr/>
              <a:t>‹#›</a:t>
            </a:fld>
            <a:endParaRPr lang="en-US"/>
          </a:p>
        </p:txBody>
      </p:sp>
      <p:sp>
        <p:nvSpPr>
          <p:cNvPr id="7" name="Text Placeholder 6"/>
          <p:cNvSpPr>
            <a:spLocks noGrp="1"/>
          </p:cNvSpPr>
          <p:nvPr>
            <p:ph type="body" sz="quarter" idx="13" hasCustomPrompt="1"/>
          </p:nvPr>
        </p:nvSpPr>
        <p:spPr>
          <a:xfrm>
            <a:off x="457200" y="5851602"/>
            <a:ext cx="11277600" cy="1005840"/>
          </a:xfrm>
        </p:spPr>
        <p:txBody>
          <a:bodyPr anchor="b">
            <a:noAutofit/>
          </a:bodyPr>
          <a:lstStyle>
            <a:lvl1pPr marL="0" indent="0">
              <a:spcBef>
                <a:spcPts val="300"/>
              </a:spcBef>
              <a:buNone/>
              <a:defRPr sz="1000"/>
            </a:lvl1pPr>
            <a:lvl2pPr marL="228600" indent="0">
              <a:buNone/>
              <a:defRPr sz="1000"/>
            </a:lvl2pPr>
            <a:lvl3pPr marL="457200" indent="0">
              <a:buNone/>
              <a:defRPr sz="1000"/>
            </a:lvl3pPr>
            <a:lvl4pPr marL="685800" indent="0">
              <a:buNone/>
              <a:defRPr sz="1000"/>
            </a:lvl4pPr>
            <a:lvl5pPr marL="914400" indent="0">
              <a:buNone/>
              <a:defRPr sz="1000"/>
            </a:lvl5pPr>
          </a:lstStyle>
          <a:p>
            <a:pPr lvl="0"/>
            <a:r>
              <a:rPr lang="en-US"/>
              <a:t>Reference(s)</a:t>
            </a:r>
          </a:p>
        </p:txBody>
      </p:sp>
    </p:spTree>
    <p:extLst>
      <p:ext uri="{BB962C8B-B14F-4D97-AF65-F5344CB8AC3E}">
        <p14:creationId xmlns:p14="http://schemas.microsoft.com/office/powerpoint/2010/main" val="409086067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lgn="ctr">
              <a:defRPr/>
            </a:lvl1pPr>
          </a:lstStyle>
          <a:p>
            <a:fld id="{CC7432E5-F8E0-41AE-9A6B-AD730338B005}" type="slidenum">
              <a:rPr lang="en-US" smtClean="0"/>
              <a:pPr/>
              <a:t>‹#›</a:t>
            </a:fld>
            <a:endParaRPr lang="en-US"/>
          </a:p>
        </p:txBody>
      </p:sp>
      <p:sp>
        <p:nvSpPr>
          <p:cNvPr id="9" name="Text Placeholder 8"/>
          <p:cNvSpPr>
            <a:spLocks noGrp="1"/>
          </p:cNvSpPr>
          <p:nvPr>
            <p:ph type="body" sz="quarter" idx="13" hasCustomPrompt="1"/>
          </p:nvPr>
        </p:nvSpPr>
        <p:spPr>
          <a:xfrm>
            <a:off x="457200" y="5851602"/>
            <a:ext cx="11277600" cy="1005840"/>
          </a:xfrm>
        </p:spPr>
        <p:txBody>
          <a:bodyPr anchor="b">
            <a:noAutofit/>
          </a:bodyPr>
          <a:lstStyle>
            <a:lvl1pPr marL="0" indent="0">
              <a:spcBef>
                <a:spcPts val="300"/>
              </a:spcBef>
              <a:buNone/>
              <a:defRPr sz="1000"/>
            </a:lvl1pPr>
            <a:lvl2pPr marL="228600" indent="0">
              <a:buNone/>
              <a:defRPr sz="1000"/>
            </a:lvl2pPr>
            <a:lvl3pPr marL="457200" indent="0">
              <a:buNone/>
              <a:defRPr sz="1000"/>
            </a:lvl3pPr>
            <a:lvl4pPr marL="685800" indent="0">
              <a:buNone/>
              <a:defRPr sz="1000"/>
            </a:lvl4pPr>
            <a:lvl5pPr marL="914400" indent="0">
              <a:buNone/>
              <a:defRPr sz="1000"/>
            </a:lvl5pPr>
          </a:lstStyle>
          <a:p>
            <a:pPr lvl="0"/>
            <a:r>
              <a:rPr lang="en-US"/>
              <a:t>Reference(s)</a:t>
            </a:r>
          </a:p>
        </p:txBody>
      </p:sp>
      <p:sp>
        <p:nvSpPr>
          <p:cNvPr id="3" name="Content Placeholder 2"/>
          <p:cNvSpPr>
            <a:spLocks noGrp="1"/>
          </p:cNvSpPr>
          <p:nvPr>
            <p:ph sz="half" idx="1"/>
          </p:nvPr>
        </p:nvSpPr>
        <p:spPr>
          <a:xfrm>
            <a:off x="457200" y="1261872"/>
            <a:ext cx="5638800" cy="45570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6000" y="1261872"/>
            <a:ext cx="5638800" cy="45570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41225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Blue ">
    <p:spTree>
      <p:nvGrpSpPr>
        <p:cNvPr id="1" name=""/>
        <p:cNvGrpSpPr/>
        <p:nvPr/>
      </p:nvGrpSpPr>
      <p:grpSpPr>
        <a:xfrm>
          <a:off x="0" y="0"/>
          <a:ext cx="0" cy="0"/>
          <a:chOff x="0" y="0"/>
          <a:chExt cx="0" cy="0"/>
        </a:xfrm>
      </p:grpSpPr>
      <p:sp>
        <p:nvSpPr>
          <p:cNvPr id="9" name="Rectangle 8"/>
          <p:cNvSpPr/>
          <p:nvPr userDrawn="1"/>
        </p:nvSpPr>
        <p:spPr>
          <a:xfrm>
            <a:off x="10027466" y="6531200"/>
            <a:ext cx="2069284" cy="2574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userDrawn="1"/>
        </p:nvSpPr>
        <p:spPr>
          <a:xfrm>
            <a:off x="193500" y="156117"/>
            <a:ext cx="11808000" cy="6559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TextBox 7"/>
          <p:cNvSpPr txBox="1"/>
          <p:nvPr userDrawn="1"/>
        </p:nvSpPr>
        <p:spPr>
          <a:xfrm>
            <a:off x="10122716" y="6453514"/>
            <a:ext cx="1878784" cy="246221"/>
          </a:xfrm>
          <a:prstGeom prst="rect">
            <a:avLst/>
          </a:prstGeom>
          <a:noFill/>
        </p:spPr>
        <p:txBody>
          <a:bodyPr wrap="square" rtlCol="0">
            <a:spAutoFit/>
          </a:bodyPr>
          <a:lstStyle/>
          <a:p>
            <a:pPr algn="r"/>
            <a:r>
              <a:rPr lang="en-US" sz="1000">
                <a:solidFill>
                  <a:srgbClr val="FFFFFF"/>
                </a:solidFill>
                <a:cs typeface="Arial" pitchFamily="34" charset="0"/>
              </a:rPr>
              <a:t>© AstraZeneca </a:t>
            </a:r>
            <a:fld id="{A4958079-C8E6-44E1-A683-939A710283EE}" type="datetimeyyyy">
              <a:rPr lang="en-US" sz="1000" smtClean="0">
                <a:solidFill>
                  <a:srgbClr val="FFFFFF"/>
                </a:solidFill>
                <a:cs typeface="Arial" pitchFamily="34" charset="0"/>
              </a:rPr>
              <a:t>2023</a:t>
            </a:fld>
            <a:endParaRPr lang="en-US" sz="1000">
              <a:solidFill>
                <a:srgbClr val="FFFFFF"/>
              </a:solidFill>
              <a:cs typeface="Arial" pitchFamily="34" charset="0"/>
            </a:endParaRPr>
          </a:p>
        </p:txBody>
      </p:sp>
      <p:sp>
        <p:nvSpPr>
          <p:cNvPr id="2" name="Title 1"/>
          <p:cNvSpPr>
            <a:spLocks noGrp="1"/>
          </p:cNvSpPr>
          <p:nvPr>
            <p:ph type="title"/>
          </p:nvPr>
        </p:nvSpPr>
        <p:spPr>
          <a:xfrm>
            <a:off x="476251" y="1295176"/>
            <a:ext cx="11258549" cy="914400"/>
          </a:xfrm>
        </p:spPr>
        <p:txBody>
          <a:bodyPr anchor="b">
            <a:normAutofit/>
          </a:bodyPr>
          <a:lstStyle>
            <a:lvl1pPr>
              <a:defRPr sz="360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476251" y="3435620"/>
            <a:ext cx="11258549" cy="1554480"/>
          </a:xfrm>
        </p:spPr>
        <p:txBody>
          <a:bodyPr>
            <a:noAutofit/>
          </a:bodyPr>
          <a:lstStyle>
            <a:lvl1pPr marL="0" indent="0">
              <a:buNone/>
              <a:defRPr sz="2400">
                <a:solidFill>
                  <a:schemeClr val="bg1"/>
                </a:solidFill>
              </a:defRPr>
            </a:lvl1pPr>
            <a:lvl2pPr marL="457189" indent="0">
              <a:buNone/>
              <a:defRPr sz="2000">
                <a:solidFill>
                  <a:schemeClr val="tx1">
                    <a:tint val="75000"/>
                  </a:schemeClr>
                </a:solidFill>
              </a:defRPr>
            </a:lvl2pPr>
            <a:lvl3pPr marL="914378"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2"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78F74B-4DB1-4BF2-9F55-2E3A736C874F}" type="datetime1">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11" name="Text Placeholder 10"/>
          <p:cNvSpPr>
            <a:spLocks noGrp="1"/>
          </p:cNvSpPr>
          <p:nvPr>
            <p:ph type="body" sz="quarter" idx="12" hasCustomPrompt="1"/>
          </p:nvPr>
        </p:nvSpPr>
        <p:spPr>
          <a:xfrm>
            <a:off x="457200" y="5829301"/>
            <a:ext cx="10058400" cy="885825"/>
          </a:xfrm>
        </p:spPr>
        <p:txBody>
          <a:bodyPr anchor="b" anchorCtr="0">
            <a:normAutofit/>
          </a:bodyPr>
          <a:lstStyle>
            <a:lvl1pPr marL="0" indent="0">
              <a:spcBef>
                <a:spcPts val="300"/>
              </a:spcBef>
              <a:buNone/>
              <a:defRPr sz="1000">
                <a:solidFill>
                  <a:schemeClr val="bg1"/>
                </a:solidFill>
              </a:defRPr>
            </a:lvl1pPr>
            <a:lvl2pPr marL="228594" indent="0">
              <a:buNone/>
              <a:defRPr>
                <a:solidFill>
                  <a:schemeClr val="bg1"/>
                </a:solidFill>
              </a:defRPr>
            </a:lvl2pPr>
            <a:lvl3pPr marL="457189" indent="0">
              <a:buNone/>
              <a:defRPr>
                <a:solidFill>
                  <a:schemeClr val="bg1"/>
                </a:solidFill>
              </a:defRPr>
            </a:lvl3pPr>
            <a:lvl4pPr marL="685783" indent="0">
              <a:buNone/>
              <a:defRPr>
                <a:solidFill>
                  <a:schemeClr val="bg1"/>
                </a:solidFill>
              </a:defRPr>
            </a:lvl4pPr>
            <a:lvl5pPr marL="914378" indent="0">
              <a:buNone/>
              <a:defRPr>
                <a:solidFill>
                  <a:schemeClr val="bg1"/>
                </a:solidFill>
              </a:defRPr>
            </a:lvl5pPr>
          </a:lstStyle>
          <a:p>
            <a:pPr lvl="0"/>
            <a:r>
              <a:rPr lang="en-US"/>
              <a:t>Reference(s)</a:t>
            </a:r>
          </a:p>
        </p:txBody>
      </p:sp>
    </p:spTree>
    <p:extLst>
      <p:ext uri="{BB962C8B-B14F-4D97-AF65-F5344CB8AC3E}">
        <p14:creationId xmlns:p14="http://schemas.microsoft.com/office/powerpoint/2010/main" val="657506777"/>
      </p:ext>
    </p:extLst>
  </p:cSld>
  <p:clrMapOvr>
    <a:masterClrMapping/>
  </p:clrMapOvr>
  <p:transition>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1"/>
            <a:ext cx="11277600" cy="800100"/>
          </a:xfrm>
        </p:spPr>
        <p:txBody>
          <a:bodyPr/>
          <a:lstStyle/>
          <a:p>
            <a:r>
              <a:rPr lang="en-US"/>
              <a:t>Click to edit Master title style</a:t>
            </a:r>
          </a:p>
        </p:txBody>
      </p:sp>
      <p:sp>
        <p:nvSpPr>
          <p:cNvPr id="3" name="Text Placeholder 2"/>
          <p:cNvSpPr>
            <a:spLocks noGrp="1"/>
          </p:cNvSpPr>
          <p:nvPr>
            <p:ph type="body" idx="1"/>
          </p:nvPr>
        </p:nvSpPr>
        <p:spPr>
          <a:xfrm>
            <a:off x="457200" y="1264716"/>
            <a:ext cx="5638800" cy="428283"/>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6096000" y="1264716"/>
            <a:ext cx="5638800" cy="428283"/>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lvl1pPr algn="ctr">
              <a:defRPr/>
            </a:lvl1pPr>
          </a:lstStyle>
          <a:p>
            <a:fld id="{CC7432E5-F8E0-41AE-9A6B-AD730338B005}" type="slidenum">
              <a:rPr lang="en-US" smtClean="0"/>
              <a:pPr/>
              <a:t>‹#›</a:t>
            </a:fld>
            <a:endParaRPr lang="en-US"/>
          </a:p>
        </p:txBody>
      </p:sp>
      <p:sp>
        <p:nvSpPr>
          <p:cNvPr id="11" name="Text Placeholder 10"/>
          <p:cNvSpPr>
            <a:spLocks noGrp="1"/>
          </p:cNvSpPr>
          <p:nvPr>
            <p:ph type="body" sz="quarter" idx="13" hasCustomPrompt="1"/>
          </p:nvPr>
        </p:nvSpPr>
        <p:spPr>
          <a:xfrm>
            <a:off x="457200" y="5851602"/>
            <a:ext cx="11277600" cy="1005840"/>
          </a:xfrm>
        </p:spPr>
        <p:txBody>
          <a:bodyPr anchor="b">
            <a:noAutofit/>
          </a:bodyPr>
          <a:lstStyle>
            <a:lvl1pPr marL="0" indent="0">
              <a:spcBef>
                <a:spcPts val="300"/>
              </a:spcBef>
              <a:buNone/>
              <a:defRPr sz="1000"/>
            </a:lvl1pPr>
            <a:lvl2pPr marL="228600" indent="0">
              <a:buNone/>
              <a:defRPr sz="1000"/>
            </a:lvl2pPr>
            <a:lvl3pPr marL="457200" indent="0">
              <a:buNone/>
              <a:defRPr sz="1000"/>
            </a:lvl3pPr>
            <a:lvl4pPr marL="685800" indent="0">
              <a:buNone/>
              <a:defRPr sz="1000"/>
            </a:lvl4pPr>
            <a:lvl5pPr marL="914400" indent="0">
              <a:buNone/>
              <a:defRPr sz="1000"/>
            </a:lvl5pPr>
          </a:lstStyle>
          <a:p>
            <a:pPr lvl="0"/>
            <a:r>
              <a:rPr lang="en-US"/>
              <a:t>Reference(s)</a:t>
            </a:r>
          </a:p>
        </p:txBody>
      </p:sp>
      <p:sp>
        <p:nvSpPr>
          <p:cNvPr id="4" name="Content Placeholder 3"/>
          <p:cNvSpPr>
            <a:spLocks noGrp="1"/>
          </p:cNvSpPr>
          <p:nvPr>
            <p:ph sz="half" idx="2"/>
          </p:nvPr>
        </p:nvSpPr>
        <p:spPr>
          <a:xfrm>
            <a:off x="457200" y="1692998"/>
            <a:ext cx="5638800" cy="413630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096000" y="1692998"/>
            <a:ext cx="5638800" cy="413630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871685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11277600" cy="800100"/>
          </a:xfrm>
        </p:spPr>
        <p:txBody>
          <a:bodyPr anchor="b">
            <a:normAutofit/>
          </a:bodyPr>
          <a:lstStyle>
            <a:lvl1pPr>
              <a:defRPr sz="2400"/>
            </a:lvl1pPr>
          </a:lstStyle>
          <a:p>
            <a:r>
              <a:rPr lang="en-US"/>
              <a:t>Click to edit Master title style</a:t>
            </a:r>
          </a:p>
        </p:txBody>
      </p:sp>
      <p:sp>
        <p:nvSpPr>
          <p:cNvPr id="4" name="Text Placeholder 3"/>
          <p:cNvSpPr>
            <a:spLocks noGrp="1"/>
          </p:cNvSpPr>
          <p:nvPr>
            <p:ph type="body" sz="half" idx="2" hasCustomPrompt="1"/>
          </p:nvPr>
        </p:nvSpPr>
        <p:spPr>
          <a:xfrm>
            <a:off x="1170432" y="5440680"/>
            <a:ext cx="9875520" cy="365760"/>
          </a:xfrm>
          <a:prstGeom prst="roundRect">
            <a:avLst/>
          </a:prstGeom>
          <a:solidFill>
            <a:schemeClr val="accent2"/>
          </a:solidFill>
        </p:spPr>
        <p:txBody>
          <a:bodyPr anchor="ctr"/>
          <a:lstStyle>
            <a:lvl1pPr marL="0" indent="0" algn="ctr">
              <a:buNone/>
              <a:defRPr sz="1600" b="1" baseline="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enter caption</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lgn="ctr">
              <a:defRPr/>
            </a:lvl1pPr>
          </a:lstStyle>
          <a:p>
            <a:fld id="{CC7432E5-F8E0-41AE-9A6B-AD730338B005}" type="slidenum">
              <a:rPr lang="en-US" smtClean="0"/>
              <a:pPr/>
              <a:t>‹#›</a:t>
            </a:fld>
            <a:endParaRPr lang="en-US"/>
          </a:p>
        </p:txBody>
      </p:sp>
      <p:sp>
        <p:nvSpPr>
          <p:cNvPr id="9" name="Text Placeholder 8"/>
          <p:cNvSpPr>
            <a:spLocks noGrp="1"/>
          </p:cNvSpPr>
          <p:nvPr>
            <p:ph type="body" sz="quarter" idx="13" hasCustomPrompt="1"/>
          </p:nvPr>
        </p:nvSpPr>
        <p:spPr>
          <a:xfrm>
            <a:off x="457200" y="5851602"/>
            <a:ext cx="11277600" cy="1005840"/>
          </a:xfrm>
        </p:spPr>
        <p:txBody>
          <a:bodyPr anchor="b">
            <a:noAutofit/>
          </a:bodyPr>
          <a:lstStyle>
            <a:lvl1pPr marL="0" indent="0">
              <a:spcBef>
                <a:spcPts val="300"/>
              </a:spcBef>
              <a:buNone/>
              <a:defRPr sz="1000"/>
            </a:lvl1pPr>
            <a:lvl2pPr marL="228600" indent="0">
              <a:buNone/>
              <a:defRPr sz="1000"/>
            </a:lvl2pPr>
            <a:lvl3pPr marL="457200" indent="0">
              <a:buNone/>
              <a:defRPr sz="1000"/>
            </a:lvl3pPr>
            <a:lvl4pPr marL="685800" indent="0">
              <a:buNone/>
              <a:defRPr sz="1000"/>
            </a:lvl4pPr>
            <a:lvl5pPr marL="914400" indent="0">
              <a:buNone/>
              <a:defRPr sz="1000"/>
            </a:lvl5pPr>
          </a:lstStyle>
          <a:p>
            <a:pPr lvl="0"/>
            <a:r>
              <a:rPr lang="en-US"/>
              <a:t>Reference(s)</a:t>
            </a:r>
          </a:p>
        </p:txBody>
      </p:sp>
      <p:sp>
        <p:nvSpPr>
          <p:cNvPr id="3" name="Content Placeholder 2"/>
          <p:cNvSpPr>
            <a:spLocks noGrp="1"/>
          </p:cNvSpPr>
          <p:nvPr>
            <p:ph idx="1"/>
          </p:nvPr>
        </p:nvSpPr>
        <p:spPr>
          <a:xfrm>
            <a:off x="457200" y="1260476"/>
            <a:ext cx="11277600" cy="4185227"/>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773150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 Only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lgn="ctr"/>
            <a:fld id="{CC7432E5-F8E0-41AE-9A6B-AD730338B005}" type="slidenum">
              <a:rPr lang="en-US" smtClean="0"/>
              <a:pPr algn="ctr"/>
              <a:t>‹#›</a:t>
            </a:fld>
            <a:endParaRPr lang="en-US"/>
          </a:p>
        </p:txBody>
      </p:sp>
      <p:sp>
        <p:nvSpPr>
          <p:cNvPr id="8" name="Text Placeholder 7"/>
          <p:cNvSpPr>
            <a:spLocks noGrp="1"/>
          </p:cNvSpPr>
          <p:nvPr>
            <p:ph type="body" sz="quarter" idx="14" hasCustomPrompt="1"/>
          </p:nvPr>
        </p:nvSpPr>
        <p:spPr>
          <a:xfrm>
            <a:off x="1170432" y="5440680"/>
            <a:ext cx="9875520" cy="361950"/>
          </a:xfrm>
          <a:prstGeom prst="roundRect">
            <a:avLst/>
          </a:prstGeom>
          <a:solidFill>
            <a:schemeClr val="accent2"/>
          </a:solidFill>
        </p:spPr>
        <p:txBody>
          <a:bodyPr>
            <a:normAutofit/>
          </a:bodyPr>
          <a:lstStyle>
            <a:lvl1pPr marL="0" indent="0" algn="ctr">
              <a:buNone/>
              <a:defRPr sz="1600" b="1">
                <a:solidFill>
                  <a:schemeClr val="bg1"/>
                </a:solidFill>
              </a:defRPr>
            </a:lvl1pPr>
            <a:lvl2pPr marL="228600" indent="0">
              <a:buNone/>
              <a:defRPr/>
            </a:lvl2pPr>
            <a:lvl3pPr marL="457200" indent="0">
              <a:buNone/>
              <a:defRPr/>
            </a:lvl3pPr>
            <a:lvl4pPr marL="685800" indent="0">
              <a:buNone/>
              <a:defRPr/>
            </a:lvl4pPr>
            <a:lvl5pPr marL="914400" indent="0">
              <a:buNone/>
              <a:defRPr/>
            </a:lvl5pPr>
          </a:lstStyle>
          <a:p>
            <a:pPr lvl="0"/>
            <a:r>
              <a:rPr lang="en-US"/>
              <a:t>Click to enter caption</a:t>
            </a:r>
          </a:p>
        </p:txBody>
      </p:sp>
      <p:sp>
        <p:nvSpPr>
          <p:cNvPr id="7" name="Text Placeholder 6"/>
          <p:cNvSpPr>
            <a:spLocks noGrp="1"/>
          </p:cNvSpPr>
          <p:nvPr>
            <p:ph type="body" sz="quarter" idx="13" hasCustomPrompt="1"/>
          </p:nvPr>
        </p:nvSpPr>
        <p:spPr>
          <a:xfrm>
            <a:off x="457200" y="5851602"/>
            <a:ext cx="11277600" cy="1005840"/>
          </a:xfrm>
        </p:spPr>
        <p:txBody>
          <a:bodyPr anchor="b">
            <a:noAutofit/>
          </a:bodyPr>
          <a:lstStyle>
            <a:lvl1pPr marL="0" indent="0">
              <a:spcBef>
                <a:spcPts val="300"/>
              </a:spcBef>
              <a:buNone/>
              <a:defRPr sz="1000"/>
            </a:lvl1pPr>
            <a:lvl2pPr marL="228600" indent="0">
              <a:buNone/>
              <a:defRPr sz="1000"/>
            </a:lvl2pPr>
            <a:lvl3pPr marL="457200" indent="0">
              <a:buNone/>
              <a:defRPr sz="1000"/>
            </a:lvl3pPr>
            <a:lvl4pPr marL="685800" indent="0">
              <a:buNone/>
              <a:defRPr sz="1000"/>
            </a:lvl4pPr>
            <a:lvl5pPr marL="914400" indent="0">
              <a:buNone/>
              <a:defRPr sz="1000"/>
            </a:lvl5pPr>
          </a:lstStyle>
          <a:p>
            <a:pPr lvl="0"/>
            <a:r>
              <a:rPr lang="en-US"/>
              <a:t>Reference(s)</a:t>
            </a:r>
          </a:p>
        </p:txBody>
      </p:sp>
    </p:spTree>
    <p:extLst>
      <p:ext uri="{BB962C8B-B14F-4D97-AF65-F5344CB8AC3E}">
        <p14:creationId xmlns:p14="http://schemas.microsoft.com/office/powerpoint/2010/main" val="239552369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Content - No Line">
    <p:spTree>
      <p:nvGrpSpPr>
        <p:cNvPr id="1" name=""/>
        <p:cNvGrpSpPr/>
        <p:nvPr/>
      </p:nvGrpSpPr>
      <p:grpSpPr>
        <a:xfrm>
          <a:off x="0" y="0"/>
          <a:ext cx="0" cy="0"/>
          <a:chOff x="0" y="0"/>
          <a:chExt cx="0" cy="0"/>
        </a:xfrm>
      </p:grpSpPr>
      <p:sp>
        <p:nvSpPr>
          <p:cNvPr id="10" name="Rectangle 9"/>
          <p:cNvSpPr/>
          <p:nvPr userDrawn="1"/>
        </p:nvSpPr>
        <p:spPr>
          <a:xfrm>
            <a:off x="193501" y="1028700"/>
            <a:ext cx="11998500" cy="2505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lgn="ctr">
              <a:defRPr/>
            </a:lvl1pPr>
          </a:lstStyle>
          <a:p>
            <a:fld id="{CC7432E5-F8E0-41AE-9A6B-AD730338B005}" type="slidenum">
              <a:rPr lang="en-US" smtClean="0"/>
              <a:pPr/>
              <a:t>‹#›</a:t>
            </a:fld>
            <a:endParaRPr lang="en-US"/>
          </a:p>
        </p:txBody>
      </p:sp>
      <p:sp>
        <p:nvSpPr>
          <p:cNvPr id="8" name="Text Placeholder 7"/>
          <p:cNvSpPr>
            <a:spLocks noGrp="1"/>
          </p:cNvSpPr>
          <p:nvPr>
            <p:ph type="body" sz="quarter" idx="13" hasCustomPrompt="1"/>
          </p:nvPr>
        </p:nvSpPr>
        <p:spPr>
          <a:xfrm>
            <a:off x="457200" y="5851602"/>
            <a:ext cx="11277600" cy="1005840"/>
          </a:xfrm>
        </p:spPr>
        <p:txBody>
          <a:bodyPr anchor="b">
            <a:normAutofit/>
          </a:bodyPr>
          <a:lstStyle>
            <a:lvl1pPr marL="0" indent="0">
              <a:spcBef>
                <a:spcPts val="300"/>
              </a:spcBef>
              <a:buNone/>
              <a:defRPr sz="1000"/>
            </a:lvl1pPr>
            <a:lvl2pPr marL="228600" indent="0">
              <a:buNone/>
              <a:defRPr/>
            </a:lvl2pPr>
            <a:lvl3pPr marL="457200" indent="0">
              <a:buNone/>
              <a:defRPr/>
            </a:lvl3pPr>
            <a:lvl4pPr marL="685800" indent="0">
              <a:buNone/>
              <a:defRPr/>
            </a:lvl4pPr>
            <a:lvl5pPr marL="914400" indent="0">
              <a:buNone/>
              <a:defRPr/>
            </a:lvl5pPr>
          </a:lstStyle>
          <a:p>
            <a:pPr lvl="0"/>
            <a:r>
              <a:rPr lang="en-US"/>
              <a:t>Reference(s)</a:t>
            </a:r>
          </a:p>
        </p:txBody>
      </p:sp>
      <p:sp>
        <p:nvSpPr>
          <p:cNvPr id="3" name="Content Placeholder 2"/>
          <p:cNvSpPr>
            <a:spLocks noGrp="1"/>
          </p:cNvSpPr>
          <p:nvPr>
            <p:ph idx="1"/>
          </p:nvPr>
        </p:nvSpPr>
        <p:spPr>
          <a:xfrm>
            <a:off x="457200" y="1028700"/>
            <a:ext cx="11277600" cy="48051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7533684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9" name="Rectangle 8"/>
          <p:cNvSpPr/>
          <p:nvPr userDrawn="1"/>
        </p:nvSpPr>
        <p:spPr>
          <a:xfrm>
            <a:off x="9952511" y="6521477"/>
            <a:ext cx="2143300" cy="3320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userDrawn="1"/>
        </p:nvSpPr>
        <p:spPr>
          <a:xfrm>
            <a:off x="193501" y="1028700"/>
            <a:ext cx="11998500" cy="2505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lgn="ctr">
              <a:defRPr/>
            </a:lvl1pPr>
          </a:lstStyle>
          <a:p>
            <a:fld id="{CC7432E5-F8E0-41AE-9A6B-AD730338B005}" type="slidenum">
              <a:rPr lang="en-US" smtClean="0"/>
              <a:pPr/>
              <a:t>‹#›</a:t>
            </a:fld>
            <a:endParaRPr lang="en-US"/>
          </a:p>
        </p:txBody>
      </p:sp>
      <p:sp>
        <p:nvSpPr>
          <p:cNvPr id="8" name="Text Placeholder 7"/>
          <p:cNvSpPr>
            <a:spLocks noGrp="1"/>
          </p:cNvSpPr>
          <p:nvPr>
            <p:ph type="body" sz="quarter" idx="13" hasCustomPrompt="1"/>
          </p:nvPr>
        </p:nvSpPr>
        <p:spPr>
          <a:xfrm>
            <a:off x="457200" y="5851602"/>
            <a:ext cx="11277600" cy="1005840"/>
          </a:xfrm>
        </p:spPr>
        <p:txBody>
          <a:bodyPr anchor="b">
            <a:normAutofit/>
          </a:bodyPr>
          <a:lstStyle>
            <a:lvl1pPr marL="0" indent="0">
              <a:spcBef>
                <a:spcPts val="300"/>
              </a:spcBef>
              <a:buNone/>
              <a:defRPr sz="1000"/>
            </a:lvl1pPr>
            <a:lvl2pPr marL="228600" indent="0">
              <a:buNone/>
              <a:defRPr/>
            </a:lvl2pPr>
            <a:lvl3pPr marL="457200" indent="0">
              <a:buNone/>
              <a:defRPr/>
            </a:lvl3pPr>
            <a:lvl4pPr marL="685800" indent="0">
              <a:buNone/>
              <a:defRPr/>
            </a:lvl4pPr>
            <a:lvl5pPr marL="914400" indent="0">
              <a:buNone/>
              <a:defRPr/>
            </a:lvl5pPr>
          </a:lstStyle>
          <a:p>
            <a:pPr lvl="0"/>
            <a:r>
              <a:rPr lang="en-US"/>
              <a:t>Reference(s)</a:t>
            </a:r>
          </a:p>
        </p:txBody>
      </p:sp>
      <p:sp>
        <p:nvSpPr>
          <p:cNvPr id="3" name="Content Placeholder 2"/>
          <p:cNvSpPr>
            <a:spLocks noGrp="1"/>
          </p:cNvSpPr>
          <p:nvPr>
            <p:ph idx="1"/>
          </p:nvPr>
        </p:nvSpPr>
        <p:spPr>
          <a:xfrm>
            <a:off x="457200" y="1028700"/>
            <a:ext cx="11277600" cy="48051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3875896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itle Only - No Line">
    <p:spTree>
      <p:nvGrpSpPr>
        <p:cNvPr id="1" name=""/>
        <p:cNvGrpSpPr/>
        <p:nvPr/>
      </p:nvGrpSpPr>
      <p:grpSpPr>
        <a:xfrm>
          <a:off x="0" y="0"/>
          <a:ext cx="0" cy="0"/>
          <a:chOff x="0" y="0"/>
          <a:chExt cx="0" cy="0"/>
        </a:xfrm>
      </p:grpSpPr>
      <p:sp>
        <p:nvSpPr>
          <p:cNvPr id="9" name="Rectangle 8"/>
          <p:cNvSpPr/>
          <p:nvPr userDrawn="1"/>
        </p:nvSpPr>
        <p:spPr>
          <a:xfrm>
            <a:off x="193501" y="1028700"/>
            <a:ext cx="11998500" cy="2505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lgn="ctr">
              <a:defRPr/>
            </a:lvl1pPr>
          </a:lstStyle>
          <a:p>
            <a:fld id="{CC7432E5-F8E0-41AE-9A6B-AD730338B005}" type="slidenum">
              <a:rPr lang="en-US" smtClean="0"/>
              <a:pPr/>
              <a:t>‹#›</a:t>
            </a:fld>
            <a:endParaRPr lang="en-US"/>
          </a:p>
        </p:txBody>
      </p:sp>
      <p:sp>
        <p:nvSpPr>
          <p:cNvPr id="7" name="Text Placeholder 6"/>
          <p:cNvSpPr>
            <a:spLocks noGrp="1"/>
          </p:cNvSpPr>
          <p:nvPr>
            <p:ph type="body" sz="quarter" idx="13" hasCustomPrompt="1"/>
          </p:nvPr>
        </p:nvSpPr>
        <p:spPr>
          <a:xfrm>
            <a:off x="457200" y="5851602"/>
            <a:ext cx="11277600" cy="1005840"/>
          </a:xfrm>
        </p:spPr>
        <p:txBody>
          <a:bodyPr anchor="b">
            <a:noAutofit/>
          </a:bodyPr>
          <a:lstStyle>
            <a:lvl1pPr marL="0" indent="0">
              <a:spcBef>
                <a:spcPts val="300"/>
              </a:spcBef>
              <a:buNone/>
              <a:defRPr sz="1000"/>
            </a:lvl1pPr>
            <a:lvl2pPr marL="228600" indent="0">
              <a:buNone/>
              <a:defRPr sz="1000"/>
            </a:lvl2pPr>
            <a:lvl3pPr marL="457200" indent="0">
              <a:buNone/>
              <a:defRPr sz="1000"/>
            </a:lvl3pPr>
            <a:lvl4pPr marL="685800" indent="0">
              <a:buNone/>
              <a:defRPr sz="1000"/>
            </a:lvl4pPr>
            <a:lvl5pPr marL="914400" indent="0">
              <a:buNone/>
              <a:defRPr sz="1000"/>
            </a:lvl5pPr>
          </a:lstStyle>
          <a:p>
            <a:pPr lvl="0"/>
            <a:r>
              <a:rPr lang="en-US"/>
              <a:t>Reference(s)</a:t>
            </a:r>
          </a:p>
        </p:txBody>
      </p:sp>
    </p:spTree>
    <p:extLst>
      <p:ext uri="{BB962C8B-B14F-4D97-AF65-F5344CB8AC3E}">
        <p14:creationId xmlns:p14="http://schemas.microsoft.com/office/powerpoint/2010/main" val="218677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Teal ">
    <p:spTree>
      <p:nvGrpSpPr>
        <p:cNvPr id="1" name=""/>
        <p:cNvGrpSpPr/>
        <p:nvPr/>
      </p:nvGrpSpPr>
      <p:grpSpPr>
        <a:xfrm>
          <a:off x="0" y="0"/>
          <a:ext cx="0" cy="0"/>
          <a:chOff x="0" y="0"/>
          <a:chExt cx="0" cy="0"/>
        </a:xfrm>
      </p:grpSpPr>
      <p:sp>
        <p:nvSpPr>
          <p:cNvPr id="9" name="Rectangle 8"/>
          <p:cNvSpPr/>
          <p:nvPr userDrawn="1"/>
        </p:nvSpPr>
        <p:spPr>
          <a:xfrm>
            <a:off x="10027466" y="6531200"/>
            <a:ext cx="2069284" cy="2574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userDrawn="1"/>
        </p:nvSpPr>
        <p:spPr>
          <a:xfrm>
            <a:off x="193500" y="156117"/>
            <a:ext cx="11808000" cy="6559008"/>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8" name="TextBox 7"/>
          <p:cNvSpPr txBox="1"/>
          <p:nvPr userDrawn="1"/>
        </p:nvSpPr>
        <p:spPr>
          <a:xfrm>
            <a:off x="10122716" y="6453514"/>
            <a:ext cx="1878784" cy="246221"/>
          </a:xfrm>
          <a:prstGeom prst="rect">
            <a:avLst/>
          </a:prstGeom>
          <a:noFill/>
        </p:spPr>
        <p:txBody>
          <a:bodyPr wrap="square" rtlCol="0">
            <a:spAutoFit/>
          </a:bodyPr>
          <a:lstStyle/>
          <a:p>
            <a:pPr algn="r"/>
            <a:r>
              <a:rPr lang="en-US" sz="1000">
                <a:solidFill>
                  <a:srgbClr val="FFFFFF"/>
                </a:solidFill>
                <a:cs typeface="Arial" pitchFamily="34" charset="0"/>
              </a:rPr>
              <a:t>© AstraZeneca </a:t>
            </a:r>
            <a:fld id="{A4958079-C8E6-44E1-A683-939A710283EE}" type="datetimeyyyy">
              <a:rPr lang="en-US" sz="1000" smtClean="0">
                <a:solidFill>
                  <a:srgbClr val="FFFFFF"/>
                </a:solidFill>
                <a:cs typeface="Arial" pitchFamily="34" charset="0"/>
              </a:rPr>
              <a:t>2023</a:t>
            </a:fld>
            <a:endParaRPr lang="en-US" sz="1000">
              <a:solidFill>
                <a:srgbClr val="FFFFFF"/>
              </a:solidFill>
              <a:cs typeface="Arial" pitchFamily="34" charset="0"/>
            </a:endParaRPr>
          </a:p>
        </p:txBody>
      </p:sp>
      <p:sp>
        <p:nvSpPr>
          <p:cNvPr id="2" name="Title 1"/>
          <p:cNvSpPr>
            <a:spLocks noGrp="1"/>
          </p:cNvSpPr>
          <p:nvPr>
            <p:ph type="title"/>
          </p:nvPr>
        </p:nvSpPr>
        <p:spPr>
          <a:xfrm>
            <a:off x="476251" y="1295176"/>
            <a:ext cx="11258549" cy="914400"/>
          </a:xfrm>
        </p:spPr>
        <p:txBody>
          <a:bodyPr anchor="b">
            <a:normAutofit/>
          </a:bodyPr>
          <a:lstStyle>
            <a:lvl1pPr>
              <a:defRPr sz="360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476251" y="3435620"/>
            <a:ext cx="11258549" cy="1554480"/>
          </a:xfrm>
        </p:spPr>
        <p:txBody>
          <a:bodyPr>
            <a:noAutofit/>
          </a:bodyPr>
          <a:lstStyle>
            <a:lvl1pPr marL="0" indent="0">
              <a:buNone/>
              <a:defRPr sz="2400">
                <a:solidFill>
                  <a:schemeClr val="bg1"/>
                </a:solidFill>
              </a:defRPr>
            </a:lvl1pPr>
            <a:lvl2pPr marL="457189" indent="0">
              <a:buNone/>
              <a:defRPr sz="2000">
                <a:solidFill>
                  <a:schemeClr val="tx1">
                    <a:tint val="75000"/>
                  </a:schemeClr>
                </a:solidFill>
              </a:defRPr>
            </a:lvl2pPr>
            <a:lvl3pPr marL="914378"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2"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25B427-FF35-4B9A-B9C2-33E183727300}" type="datetime1">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11" name="Text Placeholder 10"/>
          <p:cNvSpPr>
            <a:spLocks noGrp="1"/>
          </p:cNvSpPr>
          <p:nvPr>
            <p:ph type="body" sz="quarter" idx="12" hasCustomPrompt="1"/>
          </p:nvPr>
        </p:nvSpPr>
        <p:spPr>
          <a:xfrm>
            <a:off x="457200" y="5829301"/>
            <a:ext cx="10058400" cy="885825"/>
          </a:xfrm>
        </p:spPr>
        <p:txBody>
          <a:bodyPr anchor="b" anchorCtr="0">
            <a:normAutofit/>
          </a:bodyPr>
          <a:lstStyle>
            <a:lvl1pPr marL="0" indent="0">
              <a:spcBef>
                <a:spcPts val="300"/>
              </a:spcBef>
              <a:buNone/>
              <a:defRPr sz="1000">
                <a:solidFill>
                  <a:schemeClr val="bg1"/>
                </a:solidFill>
              </a:defRPr>
            </a:lvl1pPr>
            <a:lvl2pPr marL="228594" indent="0">
              <a:buNone/>
              <a:defRPr>
                <a:solidFill>
                  <a:schemeClr val="bg1"/>
                </a:solidFill>
              </a:defRPr>
            </a:lvl2pPr>
            <a:lvl3pPr marL="457189" indent="0">
              <a:buNone/>
              <a:defRPr>
                <a:solidFill>
                  <a:schemeClr val="bg1"/>
                </a:solidFill>
              </a:defRPr>
            </a:lvl3pPr>
            <a:lvl4pPr marL="685783" indent="0">
              <a:buNone/>
              <a:defRPr>
                <a:solidFill>
                  <a:schemeClr val="bg1"/>
                </a:solidFill>
              </a:defRPr>
            </a:lvl4pPr>
            <a:lvl5pPr marL="914378" indent="0">
              <a:buNone/>
              <a:defRPr>
                <a:solidFill>
                  <a:schemeClr val="bg1"/>
                </a:solidFill>
              </a:defRPr>
            </a:lvl5pPr>
          </a:lstStyle>
          <a:p>
            <a:pPr lvl="0"/>
            <a:r>
              <a:rPr lang="en-US"/>
              <a:t>Reference(s)</a:t>
            </a:r>
          </a:p>
        </p:txBody>
      </p:sp>
    </p:spTree>
    <p:extLst>
      <p:ext uri="{BB962C8B-B14F-4D97-AF65-F5344CB8AC3E}">
        <p14:creationId xmlns:p14="http://schemas.microsoft.com/office/powerpoint/2010/main" val="1828871348"/>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Purple">
    <p:spTree>
      <p:nvGrpSpPr>
        <p:cNvPr id="1" name=""/>
        <p:cNvGrpSpPr/>
        <p:nvPr/>
      </p:nvGrpSpPr>
      <p:grpSpPr>
        <a:xfrm>
          <a:off x="0" y="0"/>
          <a:ext cx="0" cy="0"/>
          <a:chOff x="0" y="0"/>
          <a:chExt cx="0" cy="0"/>
        </a:xfrm>
      </p:grpSpPr>
      <p:sp>
        <p:nvSpPr>
          <p:cNvPr id="9" name="Rectangle 8"/>
          <p:cNvSpPr/>
          <p:nvPr userDrawn="1"/>
        </p:nvSpPr>
        <p:spPr>
          <a:xfrm>
            <a:off x="10027466" y="6531200"/>
            <a:ext cx="2069284" cy="2574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userDrawn="1"/>
        </p:nvSpPr>
        <p:spPr>
          <a:xfrm>
            <a:off x="193500" y="156117"/>
            <a:ext cx="11808000" cy="6559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8" name="TextBox 7"/>
          <p:cNvSpPr txBox="1"/>
          <p:nvPr userDrawn="1"/>
        </p:nvSpPr>
        <p:spPr>
          <a:xfrm>
            <a:off x="10122716" y="6453514"/>
            <a:ext cx="1878784" cy="246221"/>
          </a:xfrm>
          <a:prstGeom prst="rect">
            <a:avLst/>
          </a:prstGeom>
          <a:noFill/>
        </p:spPr>
        <p:txBody>
          <a:bodyPr wrap="square" rtlCol="0">
            <a:spAutoFit/>
          </a:bodyPr>
          <a:lstStyle/>
          <a:p>
            <a:pPr algn="r"/>
            <a:r>
              <a:rPr lang="en-US" sz="1000">
                <a:solidFill>
                  <a:srgbClr val="FFFFFF"/>
                </a:solidFill>
                <a:cs typeface="Arial" pitchFamily="34" charset="0"/>
              </a:rPr>
              <a:t>© AstraZeneca </a:t>
            </a:r>
            <a:fld id="{A4958079-C8E6-44E1-A683-939A710283EE}" type="datetimeyyyy">
              <a:rPr lang="en-US" sz="1000" smtClean="0">
                <a:solidFill>
                  <a:srgbClr val="FFFFFF"/>
                </a:solidFill>
                <a:cs typeface="Arial" pitchFamily="34" charset="0"/>
              </a:rPr>
              <a:t>2023</a:t>
            </a:fld>
            <a:endParaRPr lang="en-US" sz="1000">
              <a:solidFill>
                <a:srgbClr val="FFFFFF"/>
              </a:solidFill>
              <a:cs typeface="Arial" pitchFamily="34" charset="0"/>
            </a:endParaRPr>
          </a:p>
        </p:txBody>
      </p:sp>
      <p:sp>
        <p:nvSpPr>
          <p:cNvPr id="2" name="Title 1"/>
          <p:cNvSpPr>
            <a:spLocks noGrp="1"/>
          </p:cNvSpPr>
          <p:nvPr>
            <p:ph type="title"/>
          </p:nvPr>
        </p:nvSpPr>
        <p:spPr>
          <a:xfrm>
            <a:off x="476251" y="1295176"/>
            <a:ext cx="11258549" cy="914400"/>
          </a:xfrm>
        </p:spPr>
        <p:txBody>
          <a:bodyPr anchor="b">
            <a:normAutofit/>
          </a:bodyPr>
          <a:lstStyle>
            <a:lvl1pPr>
              <a:defRPr sz="360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476251" y="3435620"/>
            <a:ext cx="11258549" cy="1554480"/>
          </a:xfrm>
        </p:spPr>
        <p:txBody>
          <a:bodyPr>
            <a:noAutofit/>
          </a:bodyPr>
          <a:lstStyle>
            <a:lvl1pPr marL="0" indent="0">
              <a:buNone/>
              <a:defRPr sz="2400">
                <a:solidFill>
                  <a:schemeClr val="bg1"/>
                </a:solidFill>
              </a:defRPr>
            </a:lvl1pPr>
            <a:lvl2pPr marL="457189" indent="0">
              <a:buNone/>
              <a:defRPr sz="2000">
                <a:solidFill>
                  <a:schemeClr val="tx1">
                    <a:tint val="75000"/>
                  </a:schemeClr>
                </a:solidFill>
              </a:defRPr>
            </a:lvl2pPr>
            <a:lvl3pPr marL="914378"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2"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3E85A7-1A56-418D-882F-9D50A43B49BD}" type="datetime1">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11" name="Text Placeholder 10"/>
          <p:cNvSpPr>
            <a:spLocks noGrp="1"/>
          </p:cNvSpPr>
          <p:nvPr>
            <p:ph type="body" sz="quarter" idx="12" hasCustomPrompt="1"/>
          </p:nvPr>
        </p:nvSpPr>
        <p:spPr>
          <a:xfrm>
            <a:off x="457200" y="5829301"/>
            <a:ext cx="10058400" cy="885825"/>
          </a:xfrm>
        </p:spPr>
        <p:txBody>
          <a:bodyPr anchor="b" anchorCtr="0">
            <a:normAutofit/>
          </a:bodyPr>
          <a:lstStyle>
            <a:lvl1pPr marL="0" indent="0">
              <a:spcBef>
                <a:spcPts val="300"/>
              </a:spcBef>
              <a:buNone/>
              <a:defRPr sz="1000">
                <a:solidFill>
                  <a:schemeClr val="bg1"/>
                </a:solidFill>
              </a:defRPr>
            </a:lvl1pPr>
            <a:lvl2pPr marL="228594" indent="0">
              <a:buNone/>
              <a:defRPr>
                <a:solidFill>
                  <a:schemeClr val="bg1"/>
                </a:solidFill>
              </a:defRPr>
            </a:lvl2pPr>
            <a:lvl3pPr marL="457189" indent="0">
              <a:buNone/>
              <a:defRPr>
                <a:solidFill>
                  <a:schemeClr val="bg1"/>
                </a:solidFill>
              </a:defRPr>
            </a:lvl3pPr>
            <a:lvl4pPr marL="685783" indent="0">
              <a:buNone/>
              <a:defRPr>
                <a:solidFill>
                  <a:schemeClr val="bg1"/>
                </a:solidFill>
              </a:defRPr>
            </a:lvl4pPr>
            <a:lvl5pPr marL="914378" indent="0">
              <a:buNone/>
              <a:defRPr>
                <a:solidFill>
                  <a:schemeClr val="bg1"/>
                </a:solidFill>
              </a:defRPr>
            </a:lvl5pPr>
          </a:lstStyle>
          <a:p>
            <a:pPr lvl="0"/>
            <a:r>
              <a:rPr lang="en-US"/>
              <a:t>Reference(s)</a:t>
            </a:r>
          </a:p>
        </p:txBody>
      </p:sp>
    </p:spTree>
    <p:extLst>
      <p:ext uri="{BB962C8B-B14F-4D97-AF65-F5344CB8AC3E}">
        <p14:creationId xmlns:p14="http://schemas.microsoft.com/office/powerpoint/2010/main" val="833579378"/>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257301"/>
            <a:ext cx="5562601"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257301"/>
            <a:ext cx="5562601"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C7686E6-ED90-49FC-AADD-40C36D255A20}" type="datetime1">
              <a:rPr lang="en-US" smtClean="0"/>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432E5-F8E0-41AE-9A6B-AD730338B005}" type="slidenum">
              <a:rPr lang="en-US" smtClean="0"/>
              <a:pPr/>
              <a:t>‹#›</a:t>
            </a:fld>
            <a:endParaRPr lang="en-US"/>
          </a:p>
        </p:txBody>
      </p:sp>
      <p:sp>
        <p:nvSpPr>
          <p:cNvPr id="9" name="Text Placeholder 8"/>
          <p:cNvSpPr>
            <a:spLocks noGrp="1"/>
          </p:cNvSpPr>
          <p:nvPr>
            <p:ph type="body" sz="quarter" idx="13" hasCustomPrompt="1"/>
          </p:nvPr>
        </p:nvSpPr>
        <p:spPr>
          <a:xfrm>
            <a:off x="457200" y="5852160"/>
            <a:ext cx="10058400" cy="1005840"/>
          </a:xfrm>
        </p:spPr>
        <p:txBody>
          <a:bodyPr anchor="b">
            <a:normAutofit/>
          </a:bodyPr>
          <a:lstStyle>
            <a:lvl1pPr marL="0" indent="0">
              <a:spcBef>
                <a:spcPts val="300"/>
              </a:spcBef>
              <a:buNone/>
              <a:defRPr sz="1000"/>
            </a:lvl1pPr>
            <a:lvl2pPr marL="228594" indent="0">
              <a:spcBef>
                <a:spcPts val="300"/>
              </a:spcBef>
              <a:buNone/>
              <a:defRPr/>
            </a:lvl2pPr>
            <a:lvl3pPr marL="457189" indent="0">
              <a:spcBef>
                <a:spcPts val="300"/>
              </a:spcBef>
              <a:buNone/>
              <a:defRPr/>
            </a:lvl3pPr>
            <a:lvl4pPr marL="685783" indent="0">
              <a:spcBef>
                <a:spcPts val="300"/>
              </a:spcBef>
              <a:buNone/>
              <a:defRPr/>
            </a:lvl4pPr>
            <a:lvl5pPr marL="914378" indent="0">
              <a:spcBef>
                <a:spcPts val="300"/>
              </a:spcBef>
              <a:buNone/>
              <a:defRPr/>
            </a:lvl5pPr>
          </a:lstStyle>
          <a:p>
            <a:pPr lvl="0"/>
            <a:r>
              <a:rPr lang="en-US"/>
              <a:t>Reference(s)</a:t>
            </a:r>
          </a:p>
        </p:txBody>
      </p:sp>
    </p:spTree>
    <p:extLst>
      <p:ext uri="{BB962C8B-B14F-4D97-AF65-F5344CB8AC3E}">
        <p14:creationId xmlns:p14="http://schemas.microsoft.com/office/powerpoint/2010/main" val="339896655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18" Type="http://schemas.openxmlformats.org/officeDocument/2006/relationships/theme" Target="../theme/theme2.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17" Type="http://schemas.openxmlformats.org/officeDocument/2006/relationships/slideLayout" Target="../slideLayouts/slideLayout36.xml"/><Relationship Id="rId2" Type="http://schemas.openxmlformats.org/officeDocument/2006/relationships/slideLayout" Target="../slideLayouts/slideLayout21.xml"/><Relationship Id="rId16" Type="http://schemas.openxmlformats.org/officeDocument/2006/relationships/slideLayout" Target="../slideLayouts/slideLayout35.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slideLayout" Target="../slideLayouts/slideLayout3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18" Type="http://schemas.openxmlformats.org/officeDocument/2006/relationships/slideLayout" Target="../slideLayouts/slideLayout5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slideLayout" Target="../slideLayouts/slideLayout53.xml"/><Relationship Id="rId2" Type="http://schemas.openxmlformats.org/officeDocument/2006/relationships/slideLayout" Target="../slideLayouts/slideLayout38.xml"/><Relationship Id="rId16" Type="http://schemas.openxmlformats.org/officeDocument/2006/relationships/slideLayout" Target="../slideLayouts/slideLayout52.xml"/><Relationship Id="rId20" Type="http://schemas.openxmlformats.org/officeDocument/2006/relationships/theme" Target="../theme/theme3.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slideLayout" Target="../slideLayouts/slideLayout51.xml"/><Relationship Id="rId10" Type="http://schemas.openxmlformats.org/officeDocument/2006/relationships/slideLayout" Target="../slideLayouts/slideLayout46.xml"/><Relationship Id="rId19" Type="http://schemas.openxmlformats.org/officeDocument/2006/relationships/slideLayout" Target="../slideLayouts/slideLayout55.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theme" Target="../theme/theme4.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601"/>
            <a:ext cx="11277600" cy="800100"/>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457200" y="1284131"/>
            <a:ext cx="11277600" cy="45451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585211" y="5646737"/>
            <a:ext cx="2743200" cy="365125"/>
          </a:xfrm>
          <a:prstGeom prst="rect">
            <a:avLst/>
          </a:prstGeom>
        </p:spPr>
        <p:txBody>
          <a:bodyPr vert="horz" lIns="91440" tIns="45720" rIns="91440" bIns="45720" rtlCol="0" anchor="ctr"/>
          <a:lstStyle>
            <a:lvl1pPr algn="l">
              <a:defRPr sz="1200">
                <a:solidFill>
                  <a:schemeClr val="tx1"/>
                </a:solidFill>
              </a:defRPr>
            </a:lvl1pPr>
          </a:lstStyle>
          <a:p>
            <a:fld id="{7395599C-CC6E-4491-8445-6E26638757AA}" type="datetime1">
              <a:rPr lang="en-US" smtClean="0"/>
              <a:t>7/19/2023</a:t>
            </a:fld>
            <a:endParaRPr lang="en-US"/>
          </a:p>
        </p:txBody>
      </p:sp>
      <p:sp>
        <p:nvSpPr>
          <p:cNvPr id="5" name="Footer Placeholder 4"/>
          <p:cNvSpPr>
            <a:spLocks noGrp="1"/>
          </p:cNvSpPr>
          <p:nvPr>
            <p:ph type="ftr" sz="quarter" idx="3"/>
          </p:nvPr>
        </p:nvSpPr>
        <p:spPr>
          <a:xfrm>
            <a:off x="-4956810" y="6173787"/>
            <a:ext cx="4114800" cy="365125"/>
          </a:xfrm>
          <a:prstGeom prst="rect">
            <a:avLst/>
          </a:prstGeom>
        </p:spPr>
        <p:txBody>
          <a:bodyPr vert="horz" lIns="91440" tIns="45720" rIns="91440" bIns="45720" rtlCol="0" anchor="ctr"/>
          <a:lstStyle>
            <a:lvl1pPr algn="ctr">
              <a:defRPr sz="1200">
                <a:solidFill>
                  <a:schemeClr val="tx1"/>
                </a:solidFill>
              </a:defRPr>
            </a:lvl1pPr>
          </a:lstStyle>
          <a:p>
            <a:endParaRPr lang="en-US"/>
          </a:p>
        </p:txBody>
      </p:sp>
      <p:sp>
        <p:nvSpPr>
          <p:cNvPr id="6" name="Slide Number Placeholder 5"/>
          <p:cNvSpPr>
            <a:spLocks noGrp="1"/>
          </p:cNvSpPr>
          <p:nvPr>
            <p:ph type="sldNum" sz="quarter" idx="4"/>
          </p:nvPr>
        </p:nvSpPr>
        <p:spPr>
          <a:xfrm>
            <a:off x="1" y="6492876"/>
            <a:ext cx="457200" cy="365125"/>
          </a:xfrm>
          <a:prstGeom prst="rect">
            <a:avLst/>
          </a:prstGeom>
        </p:spPr>
        <p:txBody>
          <a:bodyPr vert="horz" lIns="91440" tIns="45720" rIns="91440" bIns="0" rtlCol="0" anchor="ctr"/>
          <a:lstStyle>
            <a:lvl1pPr algn="r">
              <a:defRPr sz="1000">
                <a:solidFill>
                  <a:schemeClr val="tx1"/>
                </a:solidFill>
              </a:defRPr>
            </a:lvl1pPr>
          </a:lstStyle>
          <a:p>
            <a:fld id="{CC7432E5-F8E0-41AE-9A6B-AD730338B005}" type="slidenum">
              <a:rPr lang="en-US" smtClean="0"/>
              <a:pPr/>
              <a:t>‹#›</a:t>
            </a:fld>
            <a:endParaRPr lang="en-US"/>
          </a:p>
        </p:txBody>
      </p:sp>
      <p:sp>
        <p:nvSpPr>
          <p:cNvPr id="7" name="TextBox 6"/>
          <p:cNvSpPr txBox="1"/>
          <p:nvPr userDrawn="1"/>
        </p:nvSpPr>
        <p:spPr>
          <a:xfrm>
            <a:off x="10160000" y="6611780"/>
            <a:ext cx="2032000" cy="246221"/>
          </a:xfrm>
          <a:prstGeom prst="rect">
            <a:avLst/>
          </a:prstGeom>
          <a:noFill/>
        </p:spPr>
        <p:txBody>
          <a:bodyPr wrap="square" rtlCol="0" anchor="b" anchorCtr="0">
            <a:spAutoFit/>
          </a:bodyPr>
          <a:lstStyle/>
          <a:p>
            <a:pPr algn="r"/>
            <a:r>
              <a:rPr lang="en-US" sz="1000" b="0" baseline="0">
                <a:solidFill>
                  <a:schemeClr val="tx1"/>
                </a:solidFill>
                <a:latin typeface="Arial" pitchFamily="34" charset="0"/>
                <a:cs typeface="Arial" pitchFamily="34" charset="0"/>
              </a:rPr>
              <a:t>© AstraZeneca </a:t>
            </a:r>
            <a:fld id="{B373A2DE-D3D0-4038-AC1D-6F999C464BE0}" type="datetimeyyyy">
              <a:rPr lang="en-US" sz="1000" b="0" baseline="0" smtClean="0">
                <a:solidFill>
                  <a:schemeClr val="tx1"/>
                </a:solidFill>
                <a:latin typeface="Arial" pitchFamily="34" charset="0"/>
                <a:cs typeface="Arial" pitchFamily="34" charset="0"/>
              </a:rPr>
              <a:t>2023</a:t>
            </a:fld>
            <a:endParaRPr lang="en-US" sz="1000" b="0" baseline="0">
              <a:solidFill>
                <a:schemeClr val="tx1"/>
              </a:solidFill>
              <a:latin typeface="Arial" pitchFamily="34" charset="0"/>
              <a:cs typeface="Arial" pitchFamily="34" charset="0"/>
            </a:endParaRPr>
          </a:p>
        </p:txBody>
      </p:sp>
      <p:sp>
        <p:nvSpPr>
          <p:cNvPr id="8" name="Rectangle 7"/>
          <p:cNvSpPr/>
          <p:nvPr userDrawn="1"/>
        </p:nvSpPr>
        <p:spPr>
          <a:xfrm>
            <a:off x="457201" y="1129284"/>
            <a:ext cx="11734800" cy="18288"/>
          </a:xfrm>
          <a:prstGeom prst="rect">
            <a:avLst/>
          </a:prstGeom>
          <a:gradFill flip="none" rotWithShape="1">
            <a:gsLst>
              <a:gs pos="26000">
                <a:schemeClr val="accent1"/>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1071225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729" r:id="rId16"/>
    <p:sldLayoutId id="2147483677" r:id="rId17"/>
    <p:sldLayoutId id="2147483678" r:id="rId18"/>
    <p:sldLayoutId id="2147483679" r:id="rId19"/>
  </p:sldLayoutIdLst>
  <p:transition>
    <p:fade/>
  </p:transition>
  <p:hf hdr="0" ftr="0" dt="0"/>
  <p:txStyles>
    <p:titleStyle>
      <a:lvl1pPr algn="l" defTabSz="914378" rtl="0" eaLnBrk="1" latinLnBrk="0" hangingPunct="1">
        <a:lnSpc>
          <a:spcPct val="90000"/>
        </a:lnSpc>
        <a:spcBef>
          <a:spcPct val="0"/>
        </a:spcBef>
        <a:buNone/>
        <a:defRPr sz="2800" b="1" kern="1200">
          <a:solidFill>
            <a:schemeClr val="accent1"/>
          </a:solidFill>
          <a:latin typeface="+mj-lt"/>
          <a:ea typeface="+mj-ea"/>
          <a:cs typeface="+mj-cs"/>
        </a:defRPr>
      </a:lvl1pPr>
    </p:titleStyle>
    <p:bodyStyle>
      <a:lvl1pPr marL="228594" indent="-228594" algn="l" defTabSz="914378" rtl="0" eaLnBrk="1" latinLnBrk="0" hangingPunct="1">
        <a:lnSpc>
          <a:spcPct val="9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457189" indent="-228594" algn="l" defTabSz="914378" rtl="0" eaLnBrk="1" latinLnBrk="0" hangingPunct="1">
        <a:lnSpc>
          <a:spcPct val="90000"/>
        </a:lnSpc>
        <a:spcBef>
          <a:spcPts val="800"/>
        </a:spcBef>
        <a:buClr>
          <a:schemeClr val="tx1"/>
        </a:buClr>
        <a:buFont typeface="Arial" panose="020B0604020202020204" pitchFamily="34" charset="0"/>
        <a:buChar char="–"/>
        <a:defRPr sz="1800" kern="1200">
          <a:solidFill>
            <a:schemeClr val="tx1"/>
          </a:solidFill>
          <a:latin typeface="+mn-lt"/>
          <a:ea typeface="+mn-ea"/>
          <a:cs typeface="+mn-cs"/>
        </a:defRPr>
      </a:lvl2pPr>
      <a:lvl3pPr marL="685783" indent="-228594" algn="l" defTabSz="914378" rtl="0" eaLnBrk="1" latinLnBrk="0" hangingPunct="1">
        <a:lnSpc>
          <a:spcPct val="90000"/>
        </a:lnSpc>
        <a:spcBef>
          <a:spcPts val="8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914378" indent="-228594" algn="l" defTabSz="914378" rtl="0" eaLnBrk="1" latinLnBrk="0" hangingPunct="1">
        <a:lnSpc>
          <a:spcPct val="90000"/>
        </a:lnSpc>
        <a:spcBef>
          <a:spcPts val="800"/>
        </a:spcBef>
        <a:buClr>
          <a:schemeClr val="tx1"/>
        </a:buClr>
        <a:buFont typeface="Arial" panose="020B0604020202020204" pitchFamily="34" charset="0"/>
        <a:buChar char="–"/>
        <a:defRPr sz="1600" kern="1200">
          <a:solidFill>
            <a:schemeClr val="tx1"/>
          </a:solidFill>
          <a:latin typeface="+mn-lt"/>
          <a:ea typeface="+mn-ea"/>
          <a:cs typeface="+mn-cs"/>
        </a:defRPr>
      </a:lvl4pPr>
      <a:lvl5pPr marL="1142972" indent="-228594" algn="l" defTabSz="914378" rtl="0" eaLnBrk="1" latinLnBrk="0" hangingPunct="1">
        <a:lnSpc>
          <a:spcPct val="90000"/>
        </a:lnSpc>
        <a:spcBef>
          <a:spcPts val="800"/>
        </a:spcBef>
        <a:buClr>
          <a:schemeClr val="accent1"/>
        </a:buClr>
        <a:buFont typeface="Arial" panose="020B0604020202020204" pitchFamily="34" charset="0"/>
        <a:buChar char="•"/>
        <a:defRPr sz="1600" kern="1200">
          <a:solidFill>
            <a:schemeClr val="tx1"/>
          </a:solidFill>
          <a:latin typeface="+mn-lt"/>
          <a:ea typeface="+mn-ea"/>
          <a:cs typeface="+mn-cs"/>
        </a:defRPr>
      </a:lvl5pPr>
      <a:lvl6pPr marL="2514537"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5"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pos="288">
          <p15:clr>
            <a:srgbClr val="F26B43"/>
          </p15:clr>
        </p15:guide>
        <p15:guide id="4" pos="7392">
          <p15:clr>
            <a:srgbClr val="F26B43"/>
          </p15:clr>
        </p15:guide>
        <p15:guide id="5" orient="horz" pos="144">
          <p15:clr>
            <a:srgbClr val="F26B43"/>
          </p15:clr>
        </p15:guide>
        <p15:guide id="6" orient="horz" pos="648">
          <p15:clr>
            <a:srgbClr val="F26B43"/>
          </p15:clr>
        </p15:guide>
        <p15:guide id="7" orient="horz" pos="792">
          <p15:clr>
            <a:srgbClr val="F26B43"/>
          </p15:clr>
        </p15:guide>
        <p15:guide id="8" orient="horz" pos="36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601"/>
            <a:ext cx="11277600" cy="800100"/>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457200" y="1284131"/>
            <a:ext cx="11277600" cy="45451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585211" y="5646737"/>
            <a:ext cx="2743200" cy="365125"/>
          </a:xfrm>
          <a:prstGeom prst="rect">
            <a:avLst/>
          </a:prstGeom>
        </p:spPr>
        <p:txBody>
          <a:bodyPr vert="horz" lIns="91440" tIns="45720" rIns="91440" bIns="45720" rtlCol="0" anchor="ctr"/>
          <a:lstStyle>
            <a:lvl1pPr algn="l">
              <a:defRPr sz="1200">
                <a:solidFill>
                  <a:schemeClr val="tx1"/>
                </a:solidFill>
              </a:defRPr>
            </a:lvl1pPr>
          </a:lstStyle>
          <a:p>
            <a:fld id="{7AFFD9D8-53BF-42AA-991D-C01A89C3F5B9}" type="datetime1">
              <a:rPr lang="en-US" smtClean="0"/>
              <a:t>7/19/2023</a:t>
            </a:fld>
            <a:endParaRPr lang="en-US"/>
          </a:p>
        </p:txBody>
      </p:sp>
      <p:sp>
        <p:nvSpPr>
          <p:cNvPr id="5" name="Footer Placeholder 4"/>
          <p:cNvSpPr>
            <a:spLocks noGrp="1"/>
          </p:cNvSpPr>
          <p:nvPr>
            <p:ph type="ftr" sz="quarter" idx="3"/>
          </p:nvPr>
        </p:nvSpPr>
        <p:spPr>
          <a:xfrm>
            <a:off x="-4956810" y="6173787"/>
            <a:ext cx="4114800" cy="365125"/>
          </a:xfrm>
          <a:prstGeom prst="rect">
            <a:avLst/>
          </a:prstGeom>
        </p:spPr>
        <p:txBody>
          <a:bodyPr vert="horz" lIns="91440" tIns="45720" rIns="91440" bIns="45720" rtlCol="0" anchor="ctr"/>
          <a:lstStyle>
            <a:lvl1pPr algn="ctr">
              <a:defRPr sz="1200">
                <a:solidFill>
                  <a:schemeClr val="tx1"/>
                </a:solidFill>
              </a:defRPr>
            </a:lvl1pPr>
          </a:lstStyle>
          <a:p>
            <a:endParaRPr lang="en-US"/>
          </a:p>
        </p:txBody>
      </p:sp>
      <p:sp>
        <p:nvSpPr>
          <p:cNvPr id="6" name="Slide Number Placeholder 5"/>
          <p:cNvSpPr>
            <a:spLocks noGrp="1"/>
          </p:cNvSpPr>
          <p:nvPr>
            <p:ph type="sldNum" sz="quarter" idx="4"/>
          </p:nvPr>
        </p:nvSpPr>
        <p:spPr>
          <a:xfrm>
            <a:off x="1" y="6492876"/>
            <a:ext cx="457200" cy="365125"/>
          </a:xfrm>
          <a:prstGeom prst="rect">
            <a:avLst/>
          </a:prstGeom>
        </p:spPr>
        <p:txBody>
          <a:bodyPr vert="horz" lIns="91440" tIns="45720" rIns="91440" bIns="0" rtlCol="0" anchor="ctr"/>
          <a:lstStyle>
            <a:lvl1pPr algn="r">
              <a:defRPr sz="1000">
                <a:solidFill>
                  <a:schemeClr val="tx1"/>
                </a:solidFill>
              </a:defRPr>
            </a:lvl1pPr>
          </a:lstStyle>
          <a:p>
            <a:fld id="{CC7432E5-F8E0-41AE-9A6B-AD730338B005}" type="slidenum">
              <a:rPr lang="en-US" smtClean="0"/>
              <a:pPr/>
              <a:t>‹#›</a:t>
            </a:fld>
            <a:endParaRPr lang="en-US"/>
          </a:p>
        </p:txBody>
      </p:sp>
      <p:sp>
        <p:nvSpPr>
          <p:cNvPr id="7" name="TextBox 6"/>
          <p:cNvSpPr txBox="1"/>
          <p:nvPr userDrawn="1"/>
        </p:nvSpPr>
        <p:spPr>
          <a:xfrm>
            <a:off x="10160000" y="6611780"/>
            <a:ext cx="2032000" cy="246221"/>
          </a:xfrm>
          <a:prstGeom prst="rect">
            <a:avLst/>
          </a:prstGeom>
          <a:noFill/>
        </p:spPr>
        <p:txBody>
          <a:bodyPr wrap="square" rtlCol="0" anchor="b" anchorCtr="0">
            <a:spAutoFit/>
          </a:bodyPr>
          <a:lstStyle/>
          <a:p>
            <a:pPr algn="r"/>
            <a:r>
              <a:rPr lang="en-US" sz="1000" b="0" baseline="0">
                <a:solidFill>
                  <a:schemeClr val="tx1"/>
                </a:solidFill>
                <a:latin typeface="Arial" pitchFamily="34" charset="0"/>
                <a:cs typeface="Arial" pitchFamily="34" charset="0"/>
              </a:rPr>
              <a:t>© AstraZeneca </a:t>
            </a:r>
            <a:fld id="{367F8ECF-F751-4D48-A2D6-9F615E41B617}" type="datetimeyyyy">
              <a:rPr lang="en-US" sz="1000" b="0" baseline="0" smtClean="0">
                <a:solidFill>
                  <a:schemeClr val="tx1"/>
                </a:solidFill>
                <a:latin typeface="Arial" pitchFamily="34" charset="0"/>
                <a:cs typeface="Arial" pitchFamily="34" charset="0"/>
              </a:rPr>
              <a:t>2023</a:t>
            </a:fld>
            <a:endParaRPr lang="en-US" sz="1000" b="0" baseline="0">
              <a:solidFill>
                <a:schemeClr val="tx1"/>
              </a:solidFill>
              <a:latin typeface="Arial" pitchFamily="34" charset="0"/>
              <a:cs typeface="Arial" pitchFamily="34" charset="0"/>
            </a:endParaRPr>
          </a:p>
        </p:txBody>
      </p:sp>
      <p:sp>
        <p:nvSpPr>
          <p:cNvPr id="8" name="Rectangle 7"/>
          <p:cNvSpPr/>
          <p:nvPr userDrawn="1"/>
        </p:nvSpPr>
        <p:spPr>
          <a:xfrm>
            <a:off x="457201" y="1129284"/>
            <a:ext cx="11734800" cy="18288"/>
          </a:xfrm>
          <a:prstGeom prst="rect">
            <a:avLst/>
          </a:prstGeom>
          <a:gradFill flip="none" rotWithShape="1">
            <a:gsLst>
              <a:gs pos="26000">
                <a:schemeClr val="accent1"/>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27966746"/>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Lst>
  <p:transition>
    <p:fade/>
  </p:transition>
  <p:hf hdr="0" ftr="0" dt="0"/>
  <p:txStyles>
    <p:titleStyle>
      <a:lvl1pPr algn="l" defTabSz="914378" rtl="0" eaLnBrk="1" latinLnBrk="0" hangingPunct="1">
        <a:lnSpc>
          <a:spcPct val="90000"/>
        </a:lnSpc>
        <a:spcBef>
          <a:spcPct val="0"/>
        </a:spcBef>
        <a:buNone/>
        <a:defRPr sz="2800" b="1" kern="1200">
          <a:solidFill>
            <a:schemeClr val="accent1"/>
          </a:solidFill>
          <a:latin typeface="+mj-lt"/>
          <a:ea typeface="+mj-ea"/>
          <a:cs typeface="+mj-cs"/>
        </a:defRPr>
      </a:lvl1pPr>
    </p:titleStyle>
    <p:bodyStyle>
      <a:lvl1pPr marL="228594" indent="-228594" algn="l" defTabSz="914378" rtl="0" eaLnBrk="1" latinLnBrk="0" hangingPunct="1">
        <a:lnSpc>
          <a:spcPct val="9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457189" indent="-228594" algn="l" defTabSz="914378" rtl="0" eaLnBrk="1" latinLnBrk="0" hangingPunct="1">
        <a:lnSpc>
          <a:spcPct val="90000"/>
        </a:lnSpc>
        <a:spcBef>
          <a:spcPts val="800"/>
        </a:spcBef>
        <a:buClr>
          <a:schemeClr val="tx1"/>
        </a:buClr>
        <a:buFont typeface="Arial" panose="020B0604020202020204" pitchFamily="34" charset="0"/>
        <a:buChar char="–"/>
        <a:defRPr sz="1800" kern="1200">
          <a:solidFill>
            <a:schemeClr val="tx1"/>
          </a:solidFill>
          <a:latin typeface="+mn-lt"/>
          <a:ea typeface="+mn-ea"/>
          <a:cs typeface="+mn-cs"/>
        </a:defRPr>
      </a:lvl2pPr>
      <a:lvl3pPr marL="685783" indent="-228594" algn="l" defTabSz="914378" rtl="0" eaLnBrk="1" latinLnBrk="0" hangingPunct="1">
        <a:lnSpc>
          <a:spcPct val="90000"/>
        </a:lnSpc>
        <a:spcBef>
          <a:spcPts val="8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914378" indent="-228594" algn="l" defTabSz="914378" rtl="0" eaLnBrk="1" latinLnBrk="0" hangingPunct="1">
        <a:lnSpc>
          <a:spcPct val="90000"/>
        </a:lnSpc>
        <a:spcBef>
          <a:spcPts val="800"/>
        </a:spcBef>
        <a:buClr>
          <a:schemeClr val="tx1"/>
        </a:buClr>
        <a:buFont typeface="Arial" panose="020B0604020202020204" pitchFamily="34" charset="0"/>
        <a:buChar char="–"/>
        <a:defRPr sz="1600" kern="1200">
          <a:solidFill>
            <a:schemeClr val="tx1"/>
          </a:solidFill>
          <a:latin typeface="+mn-lt"/>
          <a:ea typeface="+mn-ea"/>
          <a:cs typeface="+mn-cs"/>
        </a:defRPr>
      </a:lvl4pPr>
      <a:lvl5pPr marL="1142972" indent="-228594" algn="l" defTabSz="914378" rtl="0" eaLnBrk="1" latinLnBrk="0" hangingPunct="1">
        <a:lnSpc>
          <a:spcPct val="90000"/>
        </a:lnSpc>
        <a:spcBef>
          <a:spcPts val="800"/>
        </a:spcBef>
        <a:buClr>
          <a:schemeClr val="accent1"/>
        </a:buClr>
        <a:buFont typeface="Arial" panose="020B0604020202020204" pitchFamily="34" charset="0"/>
        <a:buChar char="•"/>
        <a:defRPr sz="1600" kern="1200">
          <a:solidFill>
            <a:schemeClr val="tx1"/>
          </a:solidFill>
          <a:latin typeface="+mn-lt"/>
          <a:ea typeface="+mn-ea"/>
          <a:cs typeface="+mn-cs"/>
        </a:defRPr>
      </a:lvl5pPr>
      <a:lvl6pPr marL="2514537"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5"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pos="288">
          <p15:clr>
            <a:srgbClr val="F26B43"/>
          </p15:clr>
        </p15:guide>
        <p15:guide id="4" pos="7392">
          <p15:clr>
            <a:srgbClr val="F26B43"/>
          </p15:clr>
        </p15:guide>
        <p15:guide id="5" orient="horz" pos="144">
          <p15:clr>
            <a:srgbClr val="F26B43"/>
          </p15:clr>
        </p15:guide>
        <p15:guide id="6" orient="horz" pos="648">
          <p15:clr>
            <a:srgbClr val="F26B43"/>
          </p15:clr>
        </p15:guide>
        <p15:guide id="7" orient="horz" pos="792">
          <p15:clr>
            <a:srgbClr val="F26B43"/>
          </p15:clr>
        </p15:guide>
        <p15:guide id="8" orient="horz" pos="3672">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601"/>
            <a:ext cx="11277600" cy="8001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284131"/>
            <a:ext cx="11277600" cy="45451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85211" y="5646737"/>
            <a:ext cx="2743200" cy="365125"/>
          </a:xfrm>
          <a:prstGeom prst="rect">
            <a:avLst/>
          </a:prstGeom>
        </p:spPr>
        <p:txBody>
          <a:bodyPr vert="horz" lIns="91440" tIns="45720" rIns="91440" bIns="45720" rtlCol="0" anchor="ctr"/>
          <a:lstStyle>
            <a:lvl1pPr algn="l">
              <a:defRPr sz="1200">
                <a:solidFill>
                  <a:schemeClr val="tx1"/>
                </a:solidFill>
              </a:defRPr>
            </a:lvl1pPr>
          </a:lstStyle>
          <a:p>
            <a:fld id="{CD760F18-88F3-4EF5-B415-6A2DEC6930B5}" type="datetime1">
              <a:rPr lang="en-US" smtClean="0"/>
              <a:t>7/19/2023</a:t>
            </a:fld>
            <a:endParaRPr lang="en-US"/>
          </a:p>
        </p:txBody>
      </p:sp>
      <p:sp>
        <p:nvSpPr>
          <p:cNvPr id="5" name="Footer Placeholder 4"/>
          <p:cNvSpPr>
            <a:spLocks noGrp="1"/>
          </p:cNvSpPr>
          <p:nvPr>
            <p:ph type="ftr" sz="quarter" idx="3"/>
          </p:nvPr>
        </p:nvSpPr>
        <p:spPr>
          <a:xfrm>
            <a:off x="-4956810" y="6173787"/>
            <a:ext cx="4114800" cy="365125"/>
          </a:xfrm>
          <a:prstGeom prst="rect">
            <a:avLst/>
          </a:prstGeom>
        </p:spPr>
        <p:txBody>
          <a:bodyPr vert="horz" lIns="91440" tIns="45720" rIns="91440" bIns="45720" rtlCol="0" anchor="ctr"/>
          <a:lstStyle>
            <a:lvl1pPr algn="ctr">
              <a:defRPr sz="1200">
                <a:solidFill>
                  <a:schemeClr val="tx1"/>
                </a:solidFill>
              </a:defRPr>
            </a:lvl1pPr>
          </a:lstStyle>
          <a:p>
            <a:endParaRPr lang="en-US"/>
          </a:p>
        </p:txBody>
      </p:sp>
      <p:sp>
        <p:nvSpPr>
          <p:cNvPr id="6" name="Slide Number Placeholder 5"/>
          <p:cNvSpPr>
            <a:spLocks noGrp="1"/>
          </p:cNvSpPr>
          <p:nvPr>
            <p:ph type="sldNum" sz="quarter" idx="4"/>
          </p:nvPr>
        </p:nvSpPr>
        <p:spPr>
          <a:xfrm>
            <a:off x="1" y="6492876"/>
            <a:ext cx="457200" cy="365125"/>
          </a:xfrm>
          <a:prstGeom prst="rect">
            <a:avLst/>
          </a:prstGeom>
        </p:spPr>
        <p:txBody>
          <a:bodyPr vert="horz" lIns="91440" tIns="45720" rIns="91440" bIns="0" rtlCol="0" anchor="ctr"/>
          <a:lstStyle>
            <a:lvl1pPr algn="r">
              <a:defRPr sz="1000">
                <a:solidFill>
                  <a:schemeClr val="tx1"/>
                </a:solidFill>
              </a:defRPr>
            </a:lvl1pPr>
          </a:lstStyle>
          <a:p>
            <a:fld id="{CC7432E5-F8E0-41AE-9A6B-AD730338B005}" type="slidenum">
              <a:rPr lang="en-US" smtClean="0"/>
              <a:pPr/>
              <a:t>‹#›</a:t>
            </a:fld>
            <a:endParaRPr lang="en-US" dirty="0"/>
          </a:p>
        </p:txBody>
      </p:sp>
      <p:sp>
        <p:nvSpPr>
          <p:cNvPr id="7" name="TextBox 6"/>
          <p:cNvSpPr txBox="1"/>
          <p:nvPr userDrawn="1"/>
        </p:nvSpPr>
        <p:spPr>
          <a:xfrm>
            <a:off x="10160000" y="6611780"/>
            <a:ext cx="2032000" cy="246221"/>
          </a:xfrm>
          <a:prstGeom prst="rect">
            <a:avLst/>
          </a:prstGeom>
          <a:noFill/>
        </p:spPr>
        <p:txBody>
          <a:bodyPr wrap="square" rtlCol="0" anchor="b" anchorCtr="0">
            <a:spAutoFit/>
          </a:bodyPr>
          <a:lstStyle/>
          <a:p>
            <a:pPr algn="r"/>
            <a:r>
              <a:rPr lang="en-US" sz="1000" b="0" baseline="0" dirty="0">
                <a:solidFill>
                  <a:schemeClr val="tx1"/>
                </a:solidFill>
                <a:latin typeface="Arial" pitchFamily="34" charset="0"/>
                <a:cs typeface="Arial" pitchFamily="34" charset="0"/>
              </a:rPr>
              <a:t>© AstraZeneca </a:t>
            </a:r>
            <a:fld id="{B373A2DE-D3D0-4038-AC1D-6F999C464BE0}" type="datetimeyyyy">
              <a:rPr lang="en-US" sz="1000" b="0" baseline="0" smtClean="0">
                <a:solidFill>
                  <a:schemeClr val="tx1"/>
                </a:solidFill>
                <a:latin typeface="Arial" pitchFamily="34" charset="0"/>
                <a:cs typeface="Arial" pitchFamily="34" charset="0"/>
              </a:rPr>
              <a:t>2023</a:t>
            </a:fld>
            <a:endParaRPr lang="en-US" sz="1000" b="0" baseline="0" dirty="0">
              <a:solidFill>
                <a:schemeClr val="tx1"/>
              </a:solidFill>
              <a:latin typeface="Arial" pitchFamily="34" charset="0"/>
              <a:cs typeface="Arial" pitchFamily="34" charset="0"/>
            </a:endParaRPr>
          </a:p>
        </p:txBody>
      </p:sp>
      <p:sp>
        <p:nvSpPr>
          <p:cNvPr id="8" name="Rectangle 7"/>
          <p:cNvSpPr/>
          <p:nvPr userDrawn="1"/>
        </p:nvSpPr>
        <p:spPr>
          <a:xfrm>
            <a:off x="457201" y="1129284"/>
            <a:ext cx="11734800" cy="18288"/>
          </a:xfrm>
          <a:prstGeom prst="rect">
            <a:avLst/>
          </a:prstGeom>
          <a:gradFill flip="none" rotWithShape="1">
            <a:gsLst>
              <a:gs pos="26000">
                <a:schemeClr val="accent1"/>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186558422"/>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30" r:id="rId10"/>
    <p:sldLayoutId id="2147483709" r:id="rId11"/>
    <p:sldLayoutId id="2147483710" r:id="rId12"/>
    <p:sldLayoutId id="2147483711" r:id="rId13"/>
    <p:sldLayoutId id="2147483712" r:id="rId14"/>
    <p:sldLayoutId id="2147483713" r:id="rId15"/>
    <p:sldLayoutId id="2147483714" r:id="rId16"/>
    <p:sldLayoutId id="2147483715" r:id="rId17"/>
    <p:sldLayoutId id="2147483716" r:id="rId18"/>
    <p:sldLayoutId id="2147483717" r:id="rId19"/>
  </p:sldLayoutIdLst>
  <p:transition>
    <p:fade/>
  </p:transition>
  <p:hf hdr="0" ftr="0" dt="0"/>
  <p:txStyles>
    <p:titleStyle>
      <a:lvl1pPr algn="l" defTabSz="914378" rtl="0" eaLnBrk="1" latinLnBrk="0" hangingPunct="1">
        <a:lnSpc>
          <a:spcPct val="90000"/>
        </a:lnSpc>
        <a:spcBef>
          <a:spcPct val="0"/>
        </a:spcBef>
        <a:buNone/>
        <a:defRPr sz="2800" b="1" kern="1200">
          <a:solidFill>
            <a:schemeClr val="accent1"/>
          </a:solidFill>
          <a:latin typeface="+mj-lt"/>
          <a:ea typeface="+mj-ea"/>
          <a:cs typeface="+mj-cs"/>
        </a:defRPr>
      </a:lvl1pPr>
    </p:titleStyle>
    <p:bodyStyle>
      <a:lvl1pPr marL="228594" indent="-228594" algn="l" defTabSz="914378" rtl="0" eaLnBrk="1" latinLnBrk="0" hangingPunct="1">
        <a:lnSpc>
          <a:spcPct val="9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457189" indent="-228594" algn="l" defTabSz="914378" rtl="0" eaLnBrk="1" latinLnBrk="0" hangingPunct="1">
        <a:lnSpc>
          <a:spcPct val="90000"/>
        </a:lnSpc>
        <a:spcBef>
          <a:spcPts val="800"/>
        </a:spcBef>
        <a:buClr>
          <a:schemeClr val="tx1"/>
        </a:buClr>
        <a:buFont typeface="Arial" panose="020B0604020202020204" pitchFamily="34" charset="0"/>
        <a:buChar char="–"/>
        <a:defRPr sz="1800" kern="1200">
          <a:solidFill>
            <a:schemeClr val="tx1"/>
          </a:solidFill>
          <a:latin typeface="+mn-lt"/>
          <a:ea typeface="+mn-ea"/>
          <a:cs typeface="+mn-cs"/>
        </a:defRPr>
      </a:lvl2pPr>
      <a:lvl3pPr marL="685783" indent="-228594" algn="l" defTabSz="914378" rtl="0" eaLnBrk="1" latinLnBrk="0" hangingPunct="1">
        <a:lnSpc>
          <a:spcPct val="90000"/>
        </a:lnSpc>
        <a:spcBef>
          <a:spcPts val="8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914378" indent="-228594" algn="l" defTabSz="914378" rtl="0" eaLnBrk="1" latinLnBrk="0" hangingPunct="1">
        <a:lnSpc>
          <a:spcPct val="90000"/>
        </a:lnSpc>
        <a:spcBef>
          <a:spcPts val="800"/>
        </a:spcBef>
        <a:buClr>
          <a:schemeClr val="tx1"/>
        </a:buClr>
        <a:buFont typeface="Arial" panose="020B0604020202020204" pitchFamily="34" charset="0"/>
        <a:buChar char="–"/>
        <a:defRPr sz="1600" kern="1200">
          <a:solidFill>
            <a:schemeClr val="tx1"/>
          </a:solidFill>
          <a:latin typeface="+mn-lt"/>
          <a:ea typeface="+mn-ea"/>
          <a:cs typeface="+mn-cs"/>
        </a:defRPr>
      </a:lvl4pPr>
      <a:lvl5pPr marL="1142972" indent="-228594" algn="l" defTabSz="914378" rtl="0" eaLnBrk="1" latinLnBrk="0" hangingPunct="1">
        <a:lnSpc>
          <a:spcPct val="90000"/>
        </a:lnSpc>
        <a:spcBef>
          <a:spcPts val="800"/>
        </a:spcBef>
        <a:buClr>
          <a:schemeClr val="accent1"/>
        </a:buClr>
        <a:buFont typeface="Arial" panose="020B0604020202020204" pitchFamily="34" charset="0"/>
        <a:buChar char="•"/>
        <a:defRPr sz="1600" kern="1200">
          <a:solidFill>
            <a:schemeClr val="tx1"/>
          </a:solidFill>
          <a:latin typeface="+mn-lt"/>
          <a:ea typeface="+mn-ea"/>
          <a:cs typeface="+mn-cs"/>
        </a:defRPr>
      </a:lvl5pPr>
      <a:lvl6pPr marL="2514537"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5"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pos="288">
          <p15:clr>
            <a:srgbClr val="F26B43"/>
          </p15:clr>
        </p15:guide>
        <p15:guide id="4" pos="7392">
          <p15:clr>
            <a:srgbClr val="F26B43"/>
          </p15:clr>
        </p15:guide>
        <p15:guide id="5" orient="horz" pos="144">
          <p15:clr>
            <a:srgbClr val="F26B43"/>
          </p15:clr>
        </p15:guide>
        <p15:guide id="6" orient="horz" pos="648">
          <p15:clr>
            <a:srgbClr val="F26B43"/>
          </p15:clr>
        </p15:guide>
        <p15:guide id="7" orient="horz" pos="792">
          <p15:clr>
            <a:srgbClr val="F26B43"/>
          </p15:clr>
        </p15:guide>
        <p15:guide id="8" orient="horz" pos="3672">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0" y="6591300"/>
            <a:ext cx="487680" cy="266700"/>
          </a:xfrm>
          <a:prstGeom prst="rect">
            <a:avLst/>
          </a:prstGeom>
        </p:spPr>
        <p:txBody>
          <a:bodyPr vert="horz" lIns="91440" tIns="45720" rIns="45720" bIns="45720" rtlCol="0" anchor="b" anchorCtr="0"/>
          <a:lstStyle>
            <a:lvl1pPr algn="ctr">
              <a:defRPr sz="1000">
                <a:solidFill>
                  <a:schemeClr val="tx1"/>
                </a:solidFill>
              </a:defRPr>
            </a:lvl1pPr>
          </a:lstStyle>
          <a:p>
            <a:fld id="{CC7432E5-F8E0-41AE-9A6B-AD730338B005}" type="slidenum">
              <a:rPr lang="en-US" smtClean="0"/>
              <a:pPr/>
              <a:t>‹#›</a:t>
            </a:fld>
            <a:endParaRPr lang="en-US"/>
          </a:p>
        </p:txBody>
      </p:sp>
      <p:sp>
        <p:nvSpPr>
          <p:cNvPr id="2" name="Title Placeholder 1"/>
          <p:cNvSpPr>
            <a:spLocks noGrp="1"/>
          </p:cNvSpPr>
          <p:nvPr>
            <p:ph type="title"/>
          </p:nvPr>
        </p:nvSpPr>
        <p:spPr>
          <a:xfrm>
            <a:off x="457200" y="228602"/>
            <a:ext cx="11277600" cy="800099"/>
          </a:xfrm>
          <a:prstGeom prst="rect">
            <a:avLst/>
          </a:prstGeom>
        </p:spPr>
        <p:txBody>
          <a:bodyPr vert="horz" lIns="91440" tIns="45720" rIns="91440" bIns="45720" rtlCol="0" anchor="b">
            <a:noAutofit/>
          </a:bodyPr>
          <a:lstStyle/>
          <a:p>
            <a:r>
              <a:rPr lang="en-US"/>
              <a:t>Click to edit Master title style</a:t>
            </a:r>
          </a:p>
        </p:txBody>
      </p:sp>
      <p:sp>
        <p:nvSpPr>
          <p:cNvPr id="3" name="Text Placeholder 2"/>
          <p:cNvSpPr>
            <a:spLocks noGrp="1"/>
          </p:cNvSpPr>
          <p:nvPr>
            <p:ph type="body" idx="1"/>
          </p:nvPr>
        </p:nvSpPr>
        <p:spPr>
          <a:xfrm>
            <a:off x="457200" y="1257300"/>
            <a:ext cx="11277600" cy="4572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71133" y="6534150"/>
            <a:ext cx="1295400" cy="323851"/>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1871133" y="6004515"/>
            <a:ext cx="1295400" cy="42767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9" name="Rectangle 8"/>
          <p:cNvSpPr/>
          <p:nvPr userDrawn="1"/>
        </p:nvSpPr>
        <p:spPr>
          <a:xfrm>
            <a:off x="457200" y="1129284"/>
            <a:ext cx="11734800" cy="18288"/>
          </a:xfrm>
          <a:prstGeom prst="rect">
            <a:avLst/>
          </a:prstGeom>
          <a:gradFill flip="none" rotWithShape="1">
            <a:gsLst>
              <a:gs pos="26000">
                <a:schemeClr val="accent1"/>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49077491"/>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Lst>
  <p:hf hdr="0" ftr="0" dt="0"/>
  <p:txStyles>
    <p:titleStyle>
      <a:lvl1pPr algn="l" defTabSz="914400" rtl="0" eaLnBrk="1" latinLnBrk="0" hangingPunct="1">
        <a:lnSpc>
          <a:spcPct val="90000"/>
        </a:lnSpc>
        <a:spcBef>
          <a:spcPct val="0"/>
        </a:spcBef>
        <a:buNone/>
        <a:defRPr sz="2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2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8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4pPr>
      <a:lvl5pPr marL="1143000" indent="-228600" algn="l" defTabSz="914400" rtl="0" eaLnBrk="1" latinLnBrk="0" hangingPunct="1">
        <a:lnSpc>
          <a:spcPct val="9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pos="288">
          <p15:clr>
            <a:srgbClr val="F26B43"/>
          </p15:clr>
        </p15:guide>
        <p15:guide id="4" pos="7392">
          <p15:clr>
            <a:srgbClr val="F26B43"/>
          </p15:clr>
        </p15:guide>
        <p15:guide id="5" orient="horz" pos="144">
          <p15:clr>
            <a:srgbClr val="F26B43"/>
          </p15:clr>
        </p15:guide>
        <p15:guide id="6" orient="horz" pos="648">
          <p15:clr>
            <a:srgbClr val="F26B43"/>
          </p15:clr>
        </p15:guide>
        <p15:guide id="7" orient="horz" pos="792">
          <p15:clr>
            <a:srgbClr val="F26B43"/>
          </p15:clr>
        </p15:guide>
        <p15:guide id="8" orient="horz" pos="367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7.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7.xml"/><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8.xml"/><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19.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8" Type="http://schemas.openxmlformats.org/officeDocument/2006/relationships/slide" Target="slide7.xml"/><Relationship Id="rId13" Type="http://schemas.openxmlformats.org/officeDocument/2006/relationships/image" Target="../media/image3.png"/><Relationship Id="rId18" Type="http://schemas.openxmlformats.org/officeDocument/2006/relationships/image" Target="../media/image7.png"/><Relationship Id="rId26" Type="http://schemas.openxmlformats.org/officeDocument/2006/relationships/image" Target="../media/image15.png"/><Relationship Id="rId3" Type="http://schemas.openxmlformats.org/officeDocument/2006/relationships/diagramData" Target="../diagrams/data1.xml"/><Relationship Id="rId21" Type="http://schemas.openxmlformats.org/officeDocument/2006/relationships/image" Target="../media/image10.svg"/><Relationship Id="rId7" Type="http://schemas.microsoft.com/office/2007/relationships/diagramDrawing" Target="../diagrams/drawing1.xml"/><Relationship Id="rId12" Type="http://schemas.openxmlformats.org/officeDocument/2006/relationships/slide" Target="slide42.xml"/><Relationship Id="rId17" Type="http://schemas.openxmlformats.org/officeDocument/2006/relationships/slide" Target="slide27.xml"/><Relationship Id="rId25" Type="http://schemas.openxmlformats.org/officeDocument/2006/relationships/image" Target="../media/image14.svg"/><Relationship Id="rId2" Type="http://schemas.openxmlformats.org/officeDocument/2006/relationships/notesSlide" Target="../notesSlides/notesSlide2.xml"/><Relationship Id="rId16" Type="http://schemas.openxmlformats.org/officeDocument/2006/relationships/image" Target="../media/image6.svg"/><Relationship Id="rId20" Type="http://schemas.openxmlformats.org/officeDocument/2006/relationships/image" Target="../media/image9.png"/><Relationship Id="rId1" Type="http://schemas.openxmlformats.org/officeDocument/2006/relationships/slideLayout" Target="../slideLayouts/slideLayout15.xml"/><Relationship Id="rId6" Type="http://schemas.openxmlformats.org/officeDocument/2006/relationships/diagramColors" Target="../diagrams/colors1.xml"/><Relationship Id="rId11" Type="http://schemas.openxmlformats.org/officeDocument/2006/relationships/slide" Target="slide49.xml"/><Relationship Id="rId24" Type="http://schemas.openxmlformats.org/officeDocument/2006/relationships/image" Target="../media/image13.png"/><Relationship Id="rId5" Type="http://schemas.openxmlformats.org/officeDocument/2006/relationships/diagramQuickStyle" Target="../diagrams/quickStyle1.xml"/><Relationship Id="rId15" Type="http://schemas.openxmlformats.org/officeDocument/2006/relationships/image" Target="../media/image5.png"/><Relationship Id="rId23" Type="http://schemas.openxmlformats.org/officeDocument/2006/relationships/image" Target="../media/image12.svg"/><Relationship Id="rId10" Type="http://schemas.openxmlformats.org/officeDocument/2006/relationships/slide" Target="slide46.xml"/><Relationship Id="rId19" Type="http://schemas.openxmlformats.org/officeDocument/2006/relationships/image" Target="../media/image8.svg"/><Relationship Id="rId4" Type="http://schemas.openxmlformats.org/officeDocument/2006/relationships/diagramLayout" Target="../diagrams/layout1.xml"/><Relationship Id="rId9" Type="http://schemas.openxmlformats.org/officeDocument/2006/relationships/slide" Target="slide38.xml"/><Relationship Id="rId14" Type="http://schemas.openxmlformats.org/officeDocument/2006/relationships/image" Target="../media/image4.svg"/><Relationship Id="rId22" Type="http://schemas.openxmlformats.org/officeDocument/2006/relationships/image" Target="../media/image11.png"/><Relationship Id="rId27" Type="http://schemas.openxmlformats.org/officeDocument/2006/relationships/image" Target="../media/image16.sv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3.xml"/><Relationship Id="rId1" Type="http://schemas.openxmlformats.org/officeDocument/2006/relationships/slideLayout" Target="../slideLayouts/slideLayout20.xml"/><Relationship Id="rId4" Type="http://schemas.openxmlformats.org/officeDocument/2006/relationships/image" Target="../media/image20.sv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6.xml"/><Relationship Id="rId1" Type="http://schemas.openxmlformats.org/officeDocument/2006/relationships/slideLayout" Target="../slideLayouts/slideLayout29.xml"/><Relationship Id="rId4" Type="http://schemas.openxmlformats.org/officeDocument/2006/relationships/image" Target="../media/image21.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notesSlide" Target="../notesSlides/notesSlide28.xml"/><Relationship Id="rId1" Type="http://schemas.openxmlformats.org/officeDocument/2006/relationships/slideLayout" Target="../slideLayouts/slideLayout21.xml"/><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 Id="rId9" Type="http://schemas.openxmlformats.org/officeDocument/2006/relationships/slide" Target="slide2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30.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notesSlide" Target="../notesSlides/notesSlide30.xml"/><Relationship Id="rId1" Type="http://schemas.openxmlformats.org/officeDocument/2006/relationships/slideLayout" Target="../slideLayouts/slideLayout2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1.xml"/></Relationships>
</file>

<file path=ppt/slides/_rels/slide3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7.xml"/><Relationship Id="rId1" Type="http://schemas.openxmlformats.org/officeDocument/2006/relationships/slideLayout" Target="../slideLayouts/slideLayout21.xml"/><Relationship Id="rId4" Type="http://schemas.openxmlformats.org/officeDocument/2006/relationships/image" Target="../media/image21.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notesSlide" Target="../notesSlides/notesSlide39.xml"/><Relationship Id="rId1" Type="http://schemas.openxmlformats.org/officeDocument/2006/relationships/slideLayout" Target="../slideLayouts/slideLayout21.xml"/><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1.xml"/><Relationship Id="rId4" Type="http://schemas.openxmlformats.org/officeDocument/2006/relationships/chart" Target="../charts/char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1.xml"/></Relationships>
</file>

<file path=ppt/slides/_rels/slide4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1.xml"/><Relationship Id="rId1" Type="http://schemas.openxmlformats.org/officeDocument/2006/relationships/slideLayout" Target="../slideLayouts/slideLayout21.xml"/><Relationship Id="rId4" Type="http://schemas.openxmlformats.org/officeDocument/2006/relationships/image" Target="../media/image21.png"/></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notesSlide" Target="../notesSlides/notesSlide43.xml"/><Relationship Id="rId1" Type="http://schemas.openxmlformats.org/officeDocument/2006/relationships/slideLayout" Target="../slideLayouts/slideLayout21.xml"/><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1.xml"/></Relationships>
</file>

<file path=ppt/slides/_rels/slide4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5.xml"/><Relationship Id="rId1" Type="http://schemas.openxmlformats.org/officeDocument/2006/relationships/slideLayout" Target="../slideLayouts/slideLayout21.xml"/><Relationship Id="rId4" Type="http://schemas.openxmlformats.org/officeDocument/2006/relationships/image" Target="../media/image21.png"/></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notesSlide" Target="../notesSlides/notesSlide47.xml"/><Relationship Id="rId1" Type="http://schemas.openxmlformats.org/officeDocument/2006/relationships/slideLayout" Target="../slideLayouts/slideLayout21.xml"/><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slides/_rels/slide4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8.xml"/><Relationship Id="rId1" Type="http://schemas.openxmlformats.org/officeDocument/2006/relationships/slideLayout" Target="../slideLayouts/slideLayout21.xml"/><Relationship Id="rId4" Type="http://schemas.openxmlformats.org/officeDocument/2006/relationships/image" Target="../media/image21.png"/></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50.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28.png"/><Relationship Id="rId7" Type="http://schemas.openxmlformats.org/officeDocument/2006/relationships/image" Target="../media/image26.png"/><Relationship Id="rId2" Type="http://schemas.openxmlformats.org/officeDocument/2006/relationships/notesSlide" Target="../notesSlides/notesSlide50.xml"/><Relationship Id="rId1" Type="http://schemas.openxmlformats.org/officeDocument/2006/relationships/slideLayout" Target="../slideLayouts/slideLayout21.xml"/><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9.svg"/></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1.xml"/></Relationships>
</file>

<file path=ppt/slides/_rels/slide52.xml.rels><?xml version="1.0" encoding="UTF-8" standalone="yes"?>
<Relationships xmlns="http://schemas.openxmlformats.org/package/2006/relationships"><Relationship Id="rId3" Type="http://schemas.openxmlformats.org/officeDocument/2006/relationships/slide" Target="slide53.xml"/><Relationship Id="rId2" Type="http://schemas.openxmlformats.org/officeDocument/2006/relationships/notesSlide" Target="../notesSlides/notesSlide52.xml"/><Relationship Id="rId1" Type="http://schemas.openxmlformats.org/officeDocument/2006/relationships/slideLayout" Target="../slideLayouts/slideLayout2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1.xml"/></Relationships>
</file>

<file path=ppt/slides/_rels/slide5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4.xml"/><Relationship Id="rId1" Type="http://schemas.openxmlformats.org/officeDocument/2006/relationships/slideLayout" Target="../slideLayouts/slideLayout21.xml"/><Relationship Id="rId4" Type="http://schemas.openxmlformats.org/officeDocument/2006/relationships/image" Target="../media/image21.png"/></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4B3F53EE-32A0-41C3-8873-37BB6EA472AE}"/>
              </a:ext>
            </a:extLst>
          </p:cNvPr>
          <p:cNvSpPr>
            <a:spLocks noGrp="1"/>
          </p:cNvSpPr>
          <p:nvPr>
            <p:ph type="title"/>
          </p:nvPr>
        </p:nvSpPr>
        <p:spPr>
          <a:xfrm>
            <a:off x="353505" y="770745"/>
            <a:ext cx="11277600" cy="3637919"/>
          </a:xfrm>
        </p:spPr>
        <p:txBody>
          <a:bodyPr/>
          <a:lstStyle/>
          <a:p>
            <a:r>
              <a:rPr lang="en-US" sz="4000" u="sng" dirty="0" err="1">
                <a:latin typeface="Arial"/>
                <a:cs typeface="Arial"/>
              </a:rPr>
              <a:t>AN</a:t>
            </a:r>
            <a:r>
              <a:rPr lang="en-US" sz="4000" dirty="0" err="1">
                <a:latin typeface="Arial"/>
                <a:cs typeface="Arial"/>
              </a:rPr>
              <a:t>dexanet</a:t>
            </a:r>
            <a:r>
              <a:rPr lang="en-US" sz="4000" dirty="0">
                <a:latin typeface="Arial"/>
                <a:cs typeface="Arial"/>
              </a:rPr>
              <a:t> Alfa, a </a:t>
            </a:r>
            <a:r>
              <a:rPr lang="en-US" sz="4000" u="sng" dirty="0">
                <a:latin typeface="Arial"/>
                <a:cs typeface="Arial"/>
              </a:rPr>
              <a:t>N</a:t>
            </a:r>
            <a:r>
              <a:rPr lang="en-US" sz="4000" dirty="0">
                <a:latin typeface="Arial"/>
                <a:cs typeface="Arial"/>
              </a:rPr>
              <a:t>ovel Antidote to the Anticoagulation </a:t>
            </a:r>
            <a:r>
              <a:rPr lang="en-US" sz="4000" u="sng" dirty="0">
                <a:latin typeface="Arial"/>
                <a:cs typeface="Arial"/>
              </a:rPr>
              <a:t>E</a:t>
            </a:r>
            <a:r>
              <a:rPr lang="en-US" sz="4000" dirty="0">
                <a:latin typeface="Arial"/>
                <a:cs typeface="Arial"/>
              </a:rPr>
              <a:t>ffects of Factor </a:t>
            </a:r>
            <a:r>
              <a:rPr lang="en-US" sz="4000" u="sng" dirty="0" err="1">
                <a:latin typeface="Arial"/>
                <a:cs typeface="Arial"/>
              </a:rPr>
              <a:t>X</a:t>
            </a:r>
            <a:r>
              <a:rPr lang="en-US" sz="4000" u="sng" cap="none" dirty="0" err="1">
                <a:latin typeface="Arial"/>
                <a:cs typeface="Arial"/>
              </a:rPr>
              <a:t>a</a:t>
            </a:r>
            <a:r>
              <a:rPr lang="en-US" sz="4000" dirty="0">
                <a:latin typeface="Arial"/>
                <a:cs typeface="Arial"/>
              </a:rPr>
              <a:t> Inhibitors (ANNEXA-4)</a:t>
            </a:r>
            <a:br>
              <a:rPr lang="en-US" sz="4000" dirty="0"/>
            </a:br>
            <a:br>
              <a:rPr lang="en-US" sz="4400" dirty="0"/>
            </a:br>
            <a:r>
              <a:rPr lang="en-US" sz="2400" dirty="0">
                <a:solidFill>
                  <a:srgbClr val="FFFFFF"/>
                </a:solidFill>
                <a:latin typeface="Arial"/>
                <a:ea typeface="+mj-ea"/>
                <a:cs typeface="Arial"/>
              </a:rPr>
              <a:t>Phase 3b/4 Study of Andexanet Alfa for Bleeding Associated With Factor </a:t>
            </a:r>
            <a:r>
              <a:rPr lang="en-US" sz="2400" dirty="0" err="1">
                <a:solidFill>
                  <a:srgbClr val="FFFFFF"/>
                </a:solidFill>
                <a:latin typeface="Arial"/>
                <a:ea typeface="+mj-ea"/>
                <a:cs typeface="Arial"/>
              </a:rPr>
              <a:t>Xa</a:t>
            </a:r>
            <a:r>
              <a:rPr lang="en-US" sz="2400" dirty="0">
                <a:solidFill>
                  <a:srgbClr val="FFFFFF"/>
                </a:solidFill>
                <a:latin typeface="Arial"/>
                <a:ea typeface="+mj-ea"/>
                <a:cs typeface="Arial"/>
              </a:rPr>
              <a:t> Inhibitors</a:t>
            </a:r>
            <a:br>
              <a:rPr lang="en-US" sz="2400" dirty="0">
                <a:solidFill>
                  <a:srgbClr val="FFFFFF"/>
                </a:solidFill>
                <a:latin typeface="Arial"/>
                <a:ea typeface="+mj-ea"/>
                <a:cs typeface="Arial"/>
              </a:rPr>
            </a:br>
            <a:endParaRPr lang="en-US" sz="4400" dirty="0"/>
          </a:p>
        </p:txBody>
      </p:sp>
      <p:sp>
        <p:nvSpPr>
          <p:cNvPr id="4" name="Rectangle 3">
            <a:extLst>
              <a:ext uri="{FF2B5EF4-FFF2-40B4-BE49-F238E27FC236}">
                <a16:creationId xmlns:a16="http://schemas.microsoft.com/office/drawing/2014/main" id="{AF483EA2-26E9-4E51-804E-193AE65A657A}"/>
              </a:ext>
            </a:extLst>
          </p:cNvPr>
          <p:cNvSpPr/>
          <p:nvPr/>
        </p:nvSpPr>
        <p:spPr>
          <a:xfrm>
            <a:off x="457200" y="5718468"/>
            <a:ext cx="11277599" cy="737574"/>
          </a:xfrm>
          <a:prstGeom prst="rect">
            <a:avLst/>
          </a:prstGeom>
        </p:spPr>
        <p:txBody>
          <a:bodyPr wrap="square">
            <a:spAutoFit/>
          </a:bodyPr>
          <a:lstStyle/>
          <a:p>
            <a:pPr marL="0" marR="0" lvl="0" indent="0" algn="l" defTabSz="609585" rtl="0" eaLnBrk="1" fontAlgn="auto" latinLnBrk="0" hangingPunct="1">
              <a:lnSpc>
                <a:spcPct val="12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Arial" panose="020B0604020202020204" pitchFamily="34" charset="0"/>
                <a:ea typeface="Times New Roman" panose="02020603050405020304" pitchFamily="18" charset="0"/>
                <a:cs typeface="Times New Roman" panose="02020603050405020304" pitchFamily="18" charset="0"/>
              </a:rPr>
              <a:t>This slide presentation may include evolving scientific information that has not been reviewed and approved by Health Canada </a:t>
            </a:r>
            <a:br>
              <a:rPr kumimoji="0" lang="en-US" sz="1200" b="0" i="0" u="none" strike="noStrike" kern="1200" cap="none" spc="0" normalizeH="0" baseline="0" noProof="0" dirty="0">
                <a:ln>
                  <a:noFill/>
                </a:ln>
                <a:solidFill>
                  <a:srgbClr val="FFFFFF"/>
                </a:solidFill>
                <a:effectLst/>
                <a:uLnTx/>
                <a:uFillTx/>
                <a:latin typeface="Arial" panose="020B0604020202020204" pitchFamily="34" charset="0"/>
                <a:ea typeface="Times New Roman" panose="02020603050405020304" pitchFamily="18" charset="0"/>
                <a:cs typeface="Times New Roman" panose="02020603050405020304" pitchFamily="18" charset="0"/>
              </a:rPr>
            </a:br>
            <a:r>
              <a:rPr kumimoji="0" lang="en-US" sz="1200" b="0" i="0" u="none" strike="noStrike" kern="1200" cap="none" spc="0" normalizeH="0" baseline="0" noProof="0" dirty="0">
                <a:ln>
                  <a:noFill/>
                </a:ln>
                <a:solidFill>
                  <a:srgbClr val="FFFFFF"/>
                </a:solidFill>
                <a:effectLst/>
                <a:uLnTx/>
                <a:uFillTx/>
                <a:latin typeface="Arial" panose="020B0604020202020204" pitchFamily="34" charset="0"/>
                <a:ea typeface="Times New Roman" panose="02020603050405020304" pitchFamily="18" charset="0"/>
                <a:cs typeface="Times New Roman" panose="02020603050405020304" pitchFamily="18" charset="0"/>
              </a:rPr>
              <a:t>These slides are intended for educational purposes only</a:t>
            </a:r>
            <a:endParaRPr kumimoji="0" lang="en-US" sz="1200" b="0" i="0" u="none" strike="noStrike" kern="1200" cap="none" spc="0" normalizeH="0" baseline="0" noProof="0" dirty="0">
              <a:ln>
                <a:noFill/>
              </a:ln>
              <a:solidFill>
                <a:srgbClr val="FFFFFF"/>
              </a:solidFill>
              <a:effectLst/>
              <a:uLnTx/>
              <a:uFillTx/>
              <a:latin typeface="TheSans B4 SemiLight"/>
              <a:ea typeface="Times New Roman" panose="02020603050405020304" pitchFamily="18" charset="0"/>
              <a:cs typeface="Times New Roman" panose="02020603050405020304" pitchFamily="18" charset="0"/>
            </a:endParaRPr>
          </a:p>
          <a:p>
            <a:pPr marL="0" marR="0" lvl="0" indent="0" algn="l" defTabSz="609585" rtl="0" eaLnBrk="1" fontAlgn="auto" latinLnBrk="0" hangingPunct="1">
              <a:lnSpc>
                <a:spcPct val="12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Arial" panose="020B0604020202020204" pitchFamily="34" charset="0"/>
                <a:ea typeface="Times New Roman" panose="02020603050405020304" pitchFamily="18" charset="0"/>
                <a:cs typeface="Times New Roman" panose="02020603050405020304" pitchFamily="18" charset="0"/>
              </a:rPr>
              <a:t>AstraZeneca Canada Inc. </a:t>
            </a: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mn-cs"/>
              </a:rPr>
              <a:t>does not, under any circumstances, promote its products for off-label or unapproved uses</a:t>
            </a:r>
            <a:endParaRPr kumimoji="0" lang="en-US" sz="1200" b="0" i="0" u="none" strike="noStrike" kern="120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263270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08F02-8FB4-4C9C-B7FA-4675452CD3BC}"/>
              </a:ext>
            </a:extLst>
          </p:cNvPr>
          <p:cNvSpPr>
            <a:spLocks noGrp="1"/>
          </p:cNvSpPr>
          <p:nvPr>
            <p:ph type="title"/>
          </p:nvPr>
        </p:nvSpPr>
        <p:spPr>
          <a:xfrm>
            <a:off x="457200" y="228600"/>
            <a:ext cx="11277600" cy="800100"/>
          </a:xfrm>
        </p:spPr>
        <p:txBody>
          <a:bodyPr/>
          <a:lstStyle/>
          <a:p>
            <a:r>
              <a:rPr lang="en-US" dirty="0"/>
              <a:t>ANNEXA-4 Rating System for Hemostatic Efficacy </a:t>
            </a:r>
          </a:p>
        </p:txBody>
      </p:sp>
      <p:sp>
        <p:nvSpPr>
          <p:cNvPr id="3" name="Slide Number Placeholder 2">
            <a:extLst>
              <a:ext uri="{FF2B5EF4-FFF2-40B4-BE49-F238E27FC236}">
                <a16:creationId xmlns:a16="http://schemas.microsoft.com/office/drawing/2014/main" id="{F275169A-A098-4317-9A09-A19A2540D86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4" name="Text Placeholder 3">
            <a:extLst>
              <a:ext uri="{FF2B5EF4-FFF2-40B4-BE49-F238E27FC236}">
                <a16:creationId xmlns:a16="http://schemas.microsoft.com/office/drawing/2014/main" id="{ED0372A1-C8A7-4511-968C-CCBEFBA8FCB3}"/>
              </a:ext>
            </a:extLst>
          </p:cNvPr>
          <p:cNvSpPr>
            <a:spLocks noGrp="1"/>
          </p:cNvSpPr>
          <p:nvPr>
            <p:ph type="body" sz="quarter" idx="13"/>
          </p:nvPr>
        </p:nvSpPr>
        <p:spPr/>
        <p:txBody>
          <a:bodyPr/>
          <a:lstStyle/>
          <a:p>
            <a:r>
              <a:rPr lang="en-US" sz="1000" baseline="30000" dirty="0" err="1"/>
              <a:t>a</a:t>
            </a:r>
            <a:r>
              <a:rPr lang="en-US" sz="1000" dirty="0" err="1"/>
              <a:t>The</a:t>
            </a:r>
            <a:r>
              <a:rPr lang="en-US" sz="1000" dirty="0"/>
              <a:t> smallest percentage decrease in hemoglobin or hematocrit should be used to determine the efficacy rating of excellent, good, or poor/none. The net change is defined as the difference between the corrected hemoglobin or hematocrit value at baseline and 12 hours after infusion; </a:t>
            </a:r>
            <a:r>
              <a:rPr lang="en-US" sz="1000" baseline="30000" dirty="0" err="1"/>
              <a:t>b</a:t>
            </a:r>
            <a:r>
              <a:rPr lang="en-US" sz="1000" dirty="0" err="1"/>
              <a:t>For</a:t>
            </a:r>
            <a:r>
              <a:rPr lang="en-US" sz="1000" dirty="0"/>
              <a:t> the adjusted hemoglobin and hematocrit calculation, it will be assumed that for each unit of </a:t>
            </a:r>
            <a:r>
              <a:rPr lang="en-US" sz="1000" dirty="0" err="1"/>
              <a:t>pRBC</a:t>
            </a:r>
            <a:r>
              <a:rPr lang="en-US" sz="1000" dirty="0"/>
              <a:t> transfusion there is an increase of 1 g/dL in hemoglobin and a 3% increase in hematocrit</a:t>
            </a:r>
            <a:r>
              <a:rPr lang="en-US" dirty="0"/>
              <a:t>.</a:t>
            </a:r>
          </a:p>
          <a:p>
            <a:r>
              <a:rPr lang="en-US" sz="1000" dirty="0">
                <a:cs typeface="Arial"/>
              </a:rPr>
              <a:t>CT = computerized tomography;</a:t>
            </a:r>
            <a:r>
              <a:rPr lang="en-US" sz="1000" dirty="0">
                <a:ea typeface="ＭＳ Ｐゴシック"/>
                <a:cs typeface="Arial" panose="020B0604020202020204" pitchFamily="34" charset="0"/>
              </a:rPr>
              <a:t> GI = gastrointestinal; MRI = magnetic resonance imaging</a:t>
            </a:r>
            <a:r>
              <a:rPr lang="en-US" dirty="0">
                <a:ea typeface="ＭＳ Ｐゴシック"/>
                <a:cs typeface="Arial" panose="020B0604020202020204" pitchFamily="34" charset="0"/>
              </a:rPr>
              <a:t>; </a:t>
            </a:r>
            <a:r>
              <a:rPr lang="en-US" sz="1000" dirty="0" err="1">
                <a:ea typeface="ＭＳ Ｐゴシック"/>
              </a:rPr>
              <a:t>pRBC</a:t>
            </a:r>
            <a:r>
              <a:rPr lang="en-US" dirty="0">
                <a:ea typeface="ＭＳ Ｐゴシック"/>
              </a:rPr>
              <a:t> = </a:t>
            </a:r>
            <a:r>
              <a:rPr lang="en-US" sz="1000" dirty="0">
                <a:ea typeface="ＭＳ Ｐゴシック"/>
              </a:rPr>
              <a:t>packed red blood cell</a:t>
            </a:r>
            <a:r>
              <a:rPr lang="en-US" sz="1000" dirty="0">
                <a:ea typeface="ＭＳ Ｐゴシック"/>
                <a:cs typeface="Arial" panose="020B0604020202020204" pitchFamily="34" charset="0"/>
              </a:rPr>
              <a:t>.</a:t>
            </a:r>
            <a:endParaRPr lang="en-US" dirty="0"/>
          </a:p>
          <a:p>
            <a:r>
              <a:rPr lang="en-US" dirty="0"/>
              <a:t>Milling TJ et al. Supplementary appendix online ahead of print. </a:t>
            </a:r>
            <a:r>
              <a:rPr lang="en-US" i="1" dirty="0"/>
              <a:t>Circulation</a:t>
            </a:r>
            <a:r>
              <a:rPr lang="en-US" dirty="0"/>
              <a:t>.</a:t>
            </a:r>
            <a:r>
              <a:rPr lang="en-US" i="1" dirty="0"/>
              <a:t> </a:t>
            </a:r>
            <a:r>
              <a:rPr lang="en-US" dirty="0"/>
              <a:t>2023.</a:t>
            </a:r>
            <a:endParaRPr lang="en-US" sz="1000" dirty="0">
              <a:highlight>
                <a:srgbClr val="FFFF00"/>
              </a:highlight>
            </a:endParaRPr>
          </a:p>
        </p:txBody>
      </p:sp>
      <p:graphicFrame>
        <p:nvGraphicFramePr>
          <p:cNvPr id="5" name="Content Placeholder 10">
            <a:extLst>
              <a:ext uri="{FF2B5EF4-FFF2-40B4-BE49-F238E27FC236}">
                <a16:creationId xmlns:a16="http://schemas.microsoft.com/office/drawing/2014/main" id="{A6C36906-218B-409E-BC93-9F9E24B183A2}"/>
              </a:ext>
            </a:extLst>
          </p:cNvPr>
          <p:cNvGraphicFramePr>
            <a:graphicFrameLocks/>
          </p:cNvGraphicFramePr>
          <p:nvPr/>
        </p:nvGraphicFramePr>
        <p:xfrm>
          <a:off x="709613" y="1356133"/>
          <a:ext cx="10772774" cy="4145734"/>
        </p:xfrm>
        <a:graphic>
          <a:graphicData uri="http://schemas.openxmlformats.org/drawingml/2006/table">
            <a:tbl>
              <a:tblPr firstRow="1" bandRow="1">
                <a:tableStyleId>{21E4AEA4-8DFA-4A89-87EB-49C32662AFE0}</a:tableStyleId>
              </a:tblPr>
              <a:tblGrid>
                <a:gridCol w="1898434">
                  <a:extLst>
                    <a:ext uri="{9D8B030D-6E8A-4147-A177-3AD203B41FA5}">
                      <a16:colId xmlns:a16="http://schemas.microsoft.com/office/drawing/2014/main" val="20000"/>
                    </a:ext>
                  </a:extLst>
                </a:gridCol>
                <a:gridCol w="4437170">
                  <a:extLst>
                    <a:ext uri="{9D8B030D-6E8A-4147-A177-3AD203B41FA5}">
                      <a16:colId xmlns:a16="http://schemas.microsoft.com/office/drawing/2014/main" val="20001"/>
                    </a:ext>
                  </a:extLst>
                </a:gridCol>
                <a:gridCol w="4437170">
                  <a:extLst>
                    <a:ext uri="{9D8B030D-6E8A-4147-A177-3AD203B41FA5}">
                      <a16:colId xmlns:a16="http://schemas.microsoft.com/office/drawing/2014/main" val="20002"/>
                    </a:ext>
                  </a:extLst>
                </a:gridCol>
              </a:tblGrid>
              <a:tr h="534334">
                <a:tc>
                  <a:txBody>
                    <a:bodyPr/>
                    <a:lstStyle/>
                    <a:p>
                      <a:r>
                        <a:rPr lang="en-US" sz="1600" dirty="0">
                          <a:solidFill>
                            <a:srgbClr val="FFFFFF"/>
                          </a:solidFill>
                        </a:rPr>
                        <a:t>Bleed Type</a:t>
                      </a:r>
                      <a:endParaRPr lang="en-US" sz="1600" dirty="0">
                        <a:solidFill>
                          <a:srgbClr val="FFFFFF"/>
                        </a:solidFill>
                        <a:latin typeface="Arial" panose="020B0604020202020204" pitchFamily="34" charset="0"/>
                        <a:cs typeface="Arial" panose="020B0604020202020204" pitchFamily="34" charset="0"/>
                      </a:endParaRPr>
                    </a:p>
                  </a:txBody>
                  <a:tcPr anchor="ctr"/>
                </a:tc>
                <a:tc>
                  <a:txBody>
                    <a:bodyPr/>
                    <a:lstStyle/>
                    <a:p>
                      <a:pPr marL="0" marR="0" algn="ctr">
                        <a:lnSpc>
                          <a:spcPct val="115000"/>
                        </a:lnSpc>
                        <a:spcBef>
                          <a:spcPts val="0"/>
                        </a:spcBef>
                        <a:spcAft>
                          <a:spcPts val="1000"/>
                        </a:spcAft>
                      </a:pPr>
                      <a:r>
                        <a:rPr lang="en-US" sz="1600" dirty="0">
                          <a:solidFill>
                            <a:srgbClr val="FFFFFF"/>
                          </a:solidFill>
                          <a:effectLst/>
                        </a:rPr>
                        <a:t>Excellent</a:t>
                      </a:r>
                      <a:endParaRPr lang="en-US" sz="1600" baseline="30000" dirty="0">
                        <a:solidFill>
                          <a:srgbClr val="FFFFFF"/>
                        </a:solidFill>
                        <a:effectLst/>
                        <a:latin typeface="Arial" panose="020B0604020202020204" pitchFamily="34" charset="0"/>
                        <a:ea typeface="Calibri"/>
                        <a:cs typeface="Arial" panose="020B0604020202020204" pitchFamily="34" charset="0"/>
                      </a:endParaRPr>
                    </a:p>
                  </a:txBody>
                  <a:tcPr marL="68580" marR="68580" marT="38100" marB="3810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dirty="0">
                          <a:solidFill>
                            <a:srgbClr val="FFFFFF"/>
                          </a:solidFill>
                          <a:effectLst/>
                        </a:rPr>
                        <a:t>Good</a:t>
                      </a:r>
                      <a:endParaRPr lang="en-US" sz="1600" baseline="30000" dirty="0">
                        <a:solidFill>
                          <a:srgbClr val="FFFFFF"/>
                        </a:solidFill>
                      </a:endParaRPr>
                    </a:p>
                  </a:txBody>
                  <a:tcPr marL="68580" marR="68580" marT="38100" marB="38100" anchor="ctr"/>
                </a:tc>
                <a:extLst>
                  <a:ext uri="{0D108BD9-81ED-4DB2-BD59-A6C34878D82A}">
                    <a16:rowId xmlns:a16="http://schemas.microsoft.com/office/drawing/2014/main" val="10000"/>
                  </a:ext>
                </a:extLst>
              </a:tr>
              <a:tr h="880663">
                <a:tc>
                  <a:txBody>
                    <a:bodyPr/>
                    <a:lstStyle/>
                    <a:p>
                      <a:r>
                        <a:rPr lang="en-US" sz="1400" b="1" dirty="0">
                          <a:solidFill>
                            <a:schemeClr val="tx1"/>
                          </a:solidFill>
                        </a:rPr>
                        <a:t>Intracerebral hematoma</a:t>
                      </a:r>
                    </a:p>
                  </a:txBody>
                  <a:tcPr marL="61723" marR="61723" anchor="ctr"/>
                </a:tc>
                <a:tc>
                  <a:txBody>
                    <a:bodyPr/>
                    <a:lstStyle/>
                    <a:p>
                      <a:pPr marL="0" marR="0" lvl="0" indent="0" algn="l" defTabSz="914400" rtl="0" eaLnBrk="1" fontAlgn="auto" latinLnBrk="0" hangingPunct="1">
                        <a:lnSpc>
                          <a:spcPts val="1600"/>
                        </a:lnSpc>
                        <a:spcBef>
                          <a:spcPts val="0"/>
                        </a:spcBef>
                        <a:spcAft>
                          <a:spcPts val="0"/>
                        </a:spcAft>
                        <a:buClr>
                          <a:schemeClr val="bg2"/>
                        </a:buClr>
                        <a:buSzPct val="75000"/>
                        <a:buFont typeface="Wingdings" panose="05000000000000000000" pitchFamily="2" charset="2"/>
                        <a:buNone/>
                        <a:tabLst/>
                        <a:defRPr/>
                      </a:pPr>
                      <a:r>
                        <a:rPr lang="en-US" sz="1400" b="0" u="none" strike="noStrike" kern="1200" baseline="0" dirty="0">
                          <a:solidFill>
                            <a:schemeClr val="tx1"/>
                          </a:solidFill>
                        </a:rPr>
                        <a:t>≤20% increase in hematoma volume compared to baseline on a repeat CT or MRI scan performed at both the 1- and 12-hour post-infusion time points </a:t>
                      </a:r>
                      <a:endParaRPr lang="en-US" sz="1400" b="0" i="0" u="none" strike="noStrike" kern="1200" baseline="0" dirty="0">
                        <a:solidFill>
                          <a:schemeClr val="tx1"/>
                        </a:solidFill>
                        <a:latin typeface="+mn-lt"/>
                        <a:ea typeface="+mn-ea"/>
                        <a:cs typeface="+mn-cs"/>
                      </a:endParaRPr>
                    </a:p>
                  </a:txBody>
                  <a:tcPr marL="61723" marR="61723" anchor="ctr"/>
                </a:tc>
                <a:tc>
                  <a:txBody>
                    <a:bodyPr/>
                    <a:lstStyle/>
                    <a:p>
                      <a:pPr marL="0" marR="0" lvl="0" indent="0" algn="l" defTabSz="914400" rtl="0" eaLnBrk="1" fontAlgn="auto" latinLnBrk="0" hangingPunct="1">
                        <a:lnSpc>
                          <a:spcPts val="1600"/>
                        </a:lnSpc>
                        <a:spcBef>
                          <a:spcPts val="0"/>
                        </a:spcBef>
                        <a:spcAft>
                          <a:spcPts val="0"/>
                        </a:spcAft>
                        <a:buClr>
                          <a:schemeClr val="bg2"/>
                        </a:buClr>
                        <a:buSzPct val="75000"/>
                        <a:buFont typeface="Wingdings" panose="05000000000000000000" pitchFamily="2" charset="2"/>
                        <a:buNone/>
                        <a:tabLst/>
                        <a:defRPr/>
                      </a:pPr>
                      <a:r>
                        <a:rPr lang="en-US" sz="1400" b="0" u="none" strike="noStrike" kern="1200" baseline="0" dirty="0">
                          <a:solidFill>
                            <a:schemeClr val="tx1"/>
                          </a:solidFill>
                        </a:rPr>
                        <a:t>&gt;20% but ≤35% increase in hematoma volume compared to baseline on a repeat CT or MRI scan at +12-hour time point 	</a:t>
                      </a:r>
                      <a:endParaRPr lang="en-US" sz="1400" b="0" i="0" u="none" strike="noStrike" kern="1200" baseline="0" dirty="0">
                        <a:solidFill>
                          <a:schemeClr val="tx1"/>
                        </a:solidFill>
                        <a:latin typeface="+mn-lt"/>
                        <a:ea typeface="+mn-ea"/>
                        <a:cs typeface="+mn-cs"/>
                      </a:endParaRPr>
                    </a:p>
                  </a:txBody>
                  <a:tcPr marL="61723" marR="61723" anchor="ctr"/>
                </a:tc>
                <a:extLst>
                  <a:ext uri="{0D108BD9-81ED-4DB2-BD59-A6C34878D82A}">
                    <a16:rowId xmlns:a16="http://schemas.microsoft.com/office/drawing/2014/main" val="10001"/>
                  </a:ext>
                </a:extLst>
              </a:tr>
              <a:tr h="880663">
                <a:tc>
                  <a:txBody>
                    <a:bodyPr/>
                    <a:lstStyle/>
                    <a:p>
                      <a:r>
                        <a:rPr lang="en-US" sz="1400" b="1" dirty="0">
                          <a:solidFill>
                            <a:schemeClr val="tx1"/>
                          </a:solidFill>
                        </a:rPr>
                        <a:t>Subarachnoid bleed</a:t>
                      </a:r>
                    </a:p>
                  </a:txBody>
                  <a:tcPr marL="61723" marR="61723" anchor="ctr"/>
                </a:tc>
                <a:tc>
                  <a:txBody>
                    <a:bodyPr/>
                    <a:lstStyle/>
                    <a:p>
                      <a:pPr marL="0" marR="0" lvl="0" indent="0" algn="l" defTabSz="914400" rtl="0" eaLnBrk="1" fontAlgn="auto" latinLnBrk="0" hangingPunct="1">
                        <a:lnSpc>
                          <a:spcPts val="1600"/>
                        </a:lnSpc>
                        <a:spcBef>
                          <a:spcPts val="0"/>
                        </a:spcBef>
                        <a:spcAft>
                          <a:spcPts val="0"/>
                        </a:spcAft>
                        <a:buClr>
                          <a:schemeClr val="bg2"/>
                        </a:buClr>
                        <a:buSzPct val="75000"/>
                        <a:buFont typeface="Wingdings" panose="05000000000000000000" pitchFamily="2" charset="2"/>
                        <a:buNone/>
                        <a:tabLst/>
                        <a:defRPr/>
                      </a:pPr>
                      <a:r>
                        <a:rPr lang="en-US" sz="1400" b="0" u="none" strike="noStrike" kern="1200" baseline="0" dirty="0">
                          <a:solidFill>
                            <a:schemeClr val="tx1"/>
                          </a:solidFill>
                        </a:rPr>
                        <a:t>≤20% increase in maximum thickness using the most dense area on the follow-up vs. baseline at both the</a:t>
                      </a:r>
                      <a:br>
                        <a:rPr lang="en-US" sz="1400" b="0" u="none" strike="noStrike" kern="1200" baseline="0" dirty="0">
                          <a:solidFill>
                            <a:schemeClr val="tx1"/>
                          </a:solidFill>
                        </a:rPr>
                      </a:br>
                      <a:r>
                        <a:rPr lang="en-US" sz="1400" b="0" u="none" strike="noStrike" kern="1200" baseline="0" dirty="0">
                          <a:solidFill>
                            <a:schemeClr val="tx1"/>
                          </a:solidFill>
                        </a:rPr>
                        <a:t>1- and 12-hour post-infusion time points </a:t>
                      </a:r>
                      <a:endParaRPr lang="en-US" sz="1400" b="0" i="0" u="none" strike="noStrike" kern="1200" baseline="0" dirty="0">
                        <a:solidFill>
                          <a:schemeClr val="tx1"/>
                        </a:solidFill>
                        <a:latin typeface="+mn-lt"/>
                        <a:ea typeface="+mn-ea"/>
                        <a:cs typeface="+mn-cs"/>
                      </a:endParaRPr>
                    </a:p>
                  </a:txBody>
                  <a:tcPr marL="61723" marR="61723" anchor="ctr"/>
                </a:tc>
                <a:tc>
                  <a:txBody>
                    <a:bodyPr/>
                    <a:lstStyle/>
                    <a:p>
                      <a:pPr marL="0" marR="0" lvl="0" indent="0" algn="l" defTabSz="914400" rtl="0" eaLnBrk="1" fontAlgn="auto" latinLnBrk="0" hangingPunct="1">
                        <a:lnSpc>
                          <a:spcPts val="1600"/>
                        </a:lnSpc>
                        <a:spcBef>
                          <a:spcPts val="0"/>
                        </a:spcBef>
                        <a:spcAft>
                          <a:spcPts val="0"/>
                        </a:spcAft>
                        <a:buClr>
                          <a:schemeClr val="bg2"/>
                        </a:buClr>
                        <a:buSzPct val="75000"/>
                        <a:buFont typeface="Wingdings" panose="05000000000000000000" pitchFamily="2" charset="2"/>
                        <a:buNone/>
                        <a:tabLst/>
                        <a:defRPr/>
                      </a:pPr>
                      <a:r>
                        <a:rPr lang="en-US" sz="1400" b="0" u="none" strike="noStrike" kern="1200" baseline="0" dirty="0">
                          <a:solidFill>
                            <a:schemeClr val="tx1"/>
                          </a:solidFill>
                        </a:rPr>
                        <a:t>&gt;20% but &lt;35% increase in maximum thickness using the most dense area on the follow-up at +12-hour</a:t>
                      </a:r>
                      <a:br>
                        <a:rPr lang="en-US" sz="1400" b="0" u="none" strike="noStrike" kern="1200" baseline="0" dirty="0">
                          <a:solidFill>
                            <a:schemeClr val="tx1"/>
                          </a:solidFill>
                        </a:rPr>
                      </a:br>
                      <a:r>
                        <a:rPr lang="en-US" sz="1400" b="0" u="none" strike="noStrike" kern="1200" baseline="0" dirty="0">
                          <a:solidFill>
                            <a:schemeClr val="tx1"/>
                          </a:solidFill>
                        </a:rPr>
                        <a:t>vs. baseline 	</a:t>
                      </a:r>
                      <a:endParaRPr lang="en-US" sz="1400" b="0" i="0" u="none" strike="noStrike" kern="1200" baseline="0" dirty="0">
                        <a:solidFill>
                          <a:schemeClr val="tx1"/>
                        </a:solidFill>
                        <a:latin typeface="+mn-lt"/>
                        <a:ea typeface="+mn-ea"/>
                        <a:cs typeface="+mn-cs"/>
                      </a:endParaRPr>
                    </a:p>
                  </a:txBody>
                  <a:tcPr marL="61723" marR="61723" anchor="ctr"/>
                </a:tc>
                <a:extLst>
                  <a:ext uri="{0D108BD9-81ED-4DB2-BD59-A6C34878D82A}">
                    <a16:rowId xmlns:a16="http://schemas.microsoft.com/office/drawing/2014/main" val="10002"/>
                  </a:ext>
                </a:extLst>
              </a:tr>
              <a:tr h="880663">
                <a:tc>
                  <a:txBody>
                    <a:bodyPr/>
                    <a:lstStyle/>
                    <a:p>
                      <a:r>
                        <a:rPr lang="en-US" sz="1400" b="1" dirty="0">
                          <a:solidFill>
                            <a:schemeClr val="tx1"/>
                          </a:solidFill>
                        </a:rPr>
                        <a:t>Subdural hematoma</a:t>
                      </a:r>
                    </a:p>
                  </a:txBody>
                  <a:tcPr marL="61723" marR="61723" anchor="ctr"/>
                </a:tc>
                <a:tc>
                  <a:txBody>
                    <a:bodyPr/>
                    <a:lstStyle/>
                    <a:p>
                      <a:pPr marL="0" marR="0" lvl="0" indent="0" algn="l" defTabSz="914400" rtl="0" eaLnBrk="1" fontAlgn="auto" latinLnBrk="0" hangingPunct="1">
                        <a:lnSpc>
                          <a:spcPts val="1600"/>
                        </a:lnSpc>
                        <a:spcBef>
                          <a:spcPts val="0"/>
                        </a:spcBef>
                        <a:spcAft>
                          <a:spcPts val="0"/>
                        </a:spcAft>
                        <a:buClr>
                          <a:schemeClr val="bg2"/>
                        </a:buClr>
                        <a:buSzPct val="75000"/>
                        <a:buFont typeface="Wingdings" panose="05000000000000000000" pitchFamily="2" charset="2"/>
                        <a:buNone/>
                        <a:tabLst/>
                        <a:defRPr/>
                      </a:pPr>
                      <a:r>
                        <a:rPr lang="en-US" sz="1400" b="0" u="none" strike="noStrike" kern="1200" baseline="0" dirty="0">
                          <a:solidFill>
                            <a:schemeClr val="tx1"/>
                          </a:solidFill>
                        </a:rPr>
                        <a:t>≤20% increase in maximum thickness at both the</a:t>
                      </a:r>
                      <a:br>
                        <a:rPr lang="en-US" sz="1400" b="0" u="none" strike="noStrike" kern="1200" baseline="0" dirty="0">
                          <a:solidFill>
                            <a:schemeClr val="tx1"/>
                          </a:solidFill>
                        </a:rPr>
                      </a:br>
                      <a:r>
                        <a:rPr lang="en-US" sz="1400" b="0" u="none" strike="noStrike" kern="1200" baseline="0" dirty="0">
                          <a:solidFill>
                            <a:schemeClr val="tx1"/>
                          </a:solidFill>
                        </a:rPr>
                        <a:t>1- and 12-hour post-infusion assessments compared to baseline 	</a:t>
                      </a:r>
                      <a:endParaRPr lang="en-US" sz="1400" b="0" i="0" u="none" strike="noStrike" kern="1200" baseline="0" dirty="0">
                        <a:solidFill>
                          <a:schemeClr val="tx1"/>
                        </a:solidFill>
                        <a:latin typeface="+mn-lt"/>
                        <a:ea typeface="+mn-ea"/>
                        <a:cs typeface="+mn-cs"/>
                      </a:endParaRPr>
                    </a:p>
                  </a:txBody>
                  <a:tcPr marL="61723" marR="61723" anchor="ctr"/>
                </a:tc>
                <a:tc>
                  <a:txBody>
                    <a:bodyPr/>
                    <a:lstStyle/>
                    <a:p>
                      <a:r>
                        <a:rPr lang="en-US" sz="1400" b="0" u="none" strike="noStrike" kern="1200" baseline="0" dirty="0">
                          <a:solidFill>
                            <a:schemeClr val="tx1"/>
                          </a:solidFill>
                        </a:rPr>
                        <a:t>&gt;20% but &lt;35% increase in maximum thickness at +12-hour compared to baseline 	</a:t>
                      </a:r>
                      <a:endParaRPr lang="en-US" sz="1400" b="0" i="0" u="none" strike="noStrike" kern="1200" baseline="0" dirty="0">
                        <a:solidFill>
                          <a:schemeClr val="tx1"/>
                        </a:solidFill>
                        <a:latin typeface="+mn-lt"/>
                        <a:ea typeface="+mn-ea"/>
                        <a:cs typeface="+mn-cs"/>
                      </a:endParaRPr>
                    </a:p>
                  </a:txBody>
                  <a:tcPr marL="61723" marR="61723" anchor="ctr"/>
                </a:tc>
                <a:extLst>
                  <a:ext uri="{0D108BD9-81ED-4DB2-BD59-A6C34878D82A}">
                    <a16:rowId xmlns:a16="http://schemas.microsoft.com/office/drawing/2014/main" val="10003"/>
                  </a:ext>
                </a:extLst>
              </a:tr>
              <a:tr h="969411">
                <a:tc>
                  <a:txBody>
                    <a:bodyPr/>
                    <a:lstStyle/>
                    <a:p>
                      <a:r>
                        <a:rPr lang="en-US" sz="1400" b="1" dirty="0">
                          <a:solidFill>
                            <a:schemeClr val="tx1"/>
                          </a:solidFill>
                        </a:rPr>
                        <a:t>GI, Urinary or non‐visible not </a:t>
                      </a:r>
                      <a:br>
                        <a:rPr lang="en-US" sz="1400" b="1" dirty="0">
                          <a:solidFill>
                            <a:schemeClr val="tx1"/>
                          </a:solidFill>
                        </a:rPr>
                      </a:br>
                      <a:r>
                        <a:rPr lang="en-US" sz="1400" b="1" dirty="0">
                          <a:solidFill>
                            <a:schemeClr val="tx1"/>
                          </a:solidFill>
                        </a:rPr>
                        <a:t>described above</a:t>
                      </a:r>
                    </a:p>
                  </a:txBody>
                  <a:tcPr marL="61723" marR="61723" anchor="ctr"/>
                </a:tc>
                <a:tc>
                  <a:txBody>
                    <a:bodyPr/>
                    <a:lstStyle/>
                    <a:p>
                      <a:r>
                        <a:rPr lang="en-US" sz="1400" b="0" u="none" strike="noStrike" kern="1200" baseline="0" dirty="0">
                          <a:solidFill>
                            <a:schemeClr val="tx1"/>
                          </a:solidFill>
                        </a:rPr>
                        <a:t>≤10% decrease in both corrected hemoglobin and hematocrit at 12 </a:t>
                      </a:r>
                      <a:r>
                        <a:rPr lang="en-US" sz="1400" b="0" u="none" strike="noStrike" kern="1200" baseline="0" dirty="0" err="1">
                          <a:solidFill>
                            <a:schemeClr val="tx1"/>
                          </a:solidFill>
                        </a:rPr>
                        <a:t>hours</a:t>
                      </a:r>
                      <a:r>
                        <a:rPr lang="en-US" sz="1400" b="0" u="none" strike="noStrike" kern="1200" baseline="30000" dirty="0" err="1">
                          <a:solidFill>
                            <a:schemeClr val="tx1"/>
                          </a:solidFill>
                        </a:rPr>
                        <a:t>a,b</a:t>
                      </a:r>
                      <a:r>
                        <a:rPr lang="en-US" sz="1400" b="0" u="none" strike="noStrike" kern="1200" baseline="0" dirty="0">
                          <a:solidFill>
                            <a:schemeClr val="tx1"/>
                          </a:solidFill>
                        </a:rPr>
                        <a:t> compared to baseline 	</a:t>
                      </a:r>
                      <a:endParaRPr lang="en-US" sz="1400" b="0" i="0" u="none" strike="noStrike" kern="1200" baseline="0" dirty="0">
                        <a:solidFill>
                          <a:schemeClr val="tx1"/>
                        </a:solidFill>
                        <a:latin typeface="+mn-lt"/>
                        <a:ea typeface="+mn-ea"/>
                        <a:cs typeface="+mn-cs"/>
                      </a:endParaRPr>
                    </a:p>
                  </a:txBody>
                  <a:tcPr marL="61723" marR="61723" anchor="ctr"/>
                </a:tc>
                <a:tc>
                  <a:txBody>
                    <a:bodyPr/>
                    <a:lstStyle/>
                    <a:p>
                      <a:pPr marL="0" marR="0" lvl="0" indent="0" algn="l" defTabSz="914400" rtl="0" eaLnBrk="1" fontAlgn="auto" latinLnBrk="0" hangingPunct="1">
                        <a:lnSpc>
                          <a:spcPts val="1600"/>
                        </a:lnSpc>
                        <a:spcBef>
                          <a:spcPts val="0"/>
                        </a:spcBef>
                        <a:spcAft>
                          <a:spcPts val="0"/>
                        </a:spcAft>
                        <a:buClr>
                          <a:schemeClr val="bg2"/>
                        </a:buClr>
                        <a:buSzPct val="75000"/>
                        <a:buFont typeface="Wingdings" panose="05000000000000000000" pitchFamily="2" charset="2"/>
                        <a:buNone/>
                        <a:tabLst/>
                        <a:defRPr/>
                      </a:pPr>
                      <a:r>
                        <a:rPr lang="en-US" sz="1400" b="0" u="none" strike="noStrike" kern="1200" baseline="0" dirty="0">
                          <a:solidFill>
                            <a:schemeClr val="tx1"/>
                          </a:solidFill>
                        </a:rPr>
                        <a:t>&gt;10% to ≤20% decrease in both corrected hemoglobin and hematocrit at 12 hours compared to </a:t>
                      </a:r>
                      <a:r>
                        <a:rPr lang="en-US" sz="1400" b="0" u="none" strike="noStrike" kern="1200" baseline="0" dirty="0" err="1">
                          <a:solidFill>
                            <a:schemeClr val="tx1"/>
                          </a:solidFill>
                        </a:rPr>
                        <a:t>baseline</a:t>
                      </a:r>
                      <a:r>
                        <a:rPr lang="en-US" sz="1400" b="0" u="none" strike="noStrike" kern="1200" baseline="30000" dirty="0" err="1">
                          <a:solidFill>
                            <a:schemeClr val="tx1"/>
                          </a:solidFill>
                        </a:rPr>
                        <a:t>a,b</a:t>
                      </a:r>
                      <a:r>
                        <a:rPr lang="en-US" sz="1400" b="0" u="none" strike="noStrike" kern="1200" baseline="0" dirty="0">
                          <a:solidFill>
                            <a:schemeClr val="tx1"/>
                          </a:solidFill>
                        </a:rPr>
                        <a:t> 	</a:t>
                      </a:r>
                      <a:endParaRPr lang="en-US" sz="1400" b="0" i="0" u="none" strike="noStrike" kern="1200" baseline="0" dirty="0">
                        <a:solidFill>
                          <a:schemeClr val="tx1"/>
                        </a:solidFill>
                        <a:latin typeface="+mn-lt"/>
                        <a:ea typeface="+mn-ea"/>
                        <a:cs typeface="+mn-cs"/>
                      </a:endParaRPr>
                    </a:p>
                  </a:txBody>
                  <a:tcPr marL="61723" marR="61723" anchor="ctr"/>
                </a:tc>
                <a:extLst>
                  <a:ext uri="{0D108BD9-81ED-4DB2-BD59-A6C34878D82A}">
                    <a16:rowId xmlns:a16="http://schemas.microsoft.com/office/drawing/2014/main" val="10004"/>
                  </a:ext>
                </a:extLst>
              </a:tr>
            </a:tbl>
          </a:graphicData>
        </a:graphic>
      </p:graphicFrame>
      <p:grpSp>
        <p:nvGrpSpPr>
          <p:cNvPr id="12" name="Group 11">
            <a:extLst>
              <a:ext uri="{FF2B5EF4-FFF2-40B4-BE49-F238E27FC236}">
                <a16:creationId xmlns:a16="http://schemas.microsoft.com/office/drawing/2014/main" id="{E355E8A7-6F4C-4F6F-B26C-41EE49F48C0D}"/>
              </a:ext>
            </a:extLst>
          </p:cNvPr>
          <p:cNvGrpSpPr/>
          <p:nvPr/>
        </p:nvGrpSpPr>
        <p:grpSpPr>
          <a:xfrm>
            <a:off x="9514490" y="111682"/>
            <a:ext cx="2702312" cy="949914"/>
            <a:chOff x="9588273" y="286656"/>
            <a:chExt cx="2256971" cy="663258"/>
          </a:xfrm>
        </p:grpSpPr>
        <p:sp>
          <p:nvSpPr>
            <p:cNvPr id="10" name="Arrow: Notched Right 9">
              <a:extLst>
                <a:ext uri="{FF2B5EF4-FFF2-40B4-BE49-F238E27FC236}">
                  <a16:creationId xmlns:a16="http://schemas.microsoft.com/office/drawing/2014/main" id="{19E94383-7AB8-4BAB-BFE1-E250262477FB}"/>
                </a:ext>
              </a:extLst>
            </p:cNvPr>
            <p:cNvSpPr/>
            <p:nvPr/>
          </p:nvSpPr>
          <p:spPr>
            <a:xfrm>
              <a:off x="9900331" y="286656"/>
              <a:ext cx="1632857" cy="66325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11" name="TextBox 10">
              <a:hlinkClick r:id="rId3" action="ppaction://hlinksldjump"/>
              <a:extLst>
                <a:ext uri="{FF2B5EF4-FFF2-40B4-BE49-F238E27FC236}">
                  <a16:creationId xmlns:a16="http://schemas.microsoft.com/office/drawing/2014/main" id="{041056B2-3552-4C75-8D11-76D60EC50DAD}"/>
                </a:ext>
              </a:extLst>
            </p:cNvPr>
            <p:cNvSpPr txBox="1"/>
            <p:nvPr/>
          </p:nvSpPr>
          <p:spPr>
            <a:xfrm>
              <a:off x="9588273" y="453233"/>
              <a:ext cx="2256971" cy="30085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panose="020B0604020202020204"/>
                  <a:ea typeface="+mn-ea"/>
                  <a:cs typeface="+mn-cs"/>
                </a:rPr>
                <a:t>Hemostatic Efficacy</a:t>
              </a:r>
              <a:br>
                <a:rPr kumimoji="0" lang="en-US" sz="1100" b="1" i="0" u="none" strike="noStrike" kern="1200" cap="none" spc="0" normalizeH="0" baseline="0" noProof="0" dirty="0">
                  <a:ln>
                    <a:noFill/>
                  </a:ln>
                  <a:solidFill>
                    <a:srgbClr val="FFFFFF"/>
                  </a:solidFill>
                  <a:effectLst/>
                  <a:uLnTx/>
                  <a:uFillTx/>
                  <a:latin typeface="Arial" panose="020B0604020202020204"/>
                  <a:ea typeface="+mn-ea"/>
                  <a:cs typeface="+mn-cs"/>
                </a:rPr>
              </a:br>
              <a:r>
                <a:rPr kumimoji="0" lang="en-US" sz="1100" b="1" i="0" u="none" strike="noStrike" kern="1200" cap="none" spc="0" normalizeH="0" baseline="0" noProof="0" dirty="0">
                  <a:ln>
                    <a:noFill/>
                  </a:ln>
                  <a:solidFill>
                    <a:srgbClr val="FFFFFF"/>
                  </a:solidFill>
                  <a:effectLst/>
                  <a:uLnTx/>
                  <a:uFillTx/>
                  <a:latin typeface="Arial" panose="020B0604020202020204"/>
                  <a:ea typeface="+mn-ea"/>
                  <a:cs typeface="+mn-cs"/>
                </a:rPr>
                <a:t> Rating (Continued)  </a:t>
              </a:r>
              <a:endPar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grpSp>
    </p:spTree>
    <p:extLst>
      <p:ext uri="{BB962C8B-B14F-4D97-AF65-F5344CB8AC3E}">
        <p14:creationId xmlns:p14="http://schemas.microsoft.com/office/powerpoint/2010/main" val="1505277079"/>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08F02-8FB4-4C9C-B7FA-4675452CD3BC}"/>
              </a:ext>
            </a:extLst>
          </p:cNvPr>
          <p:cNvSpPr>
            <a:spLocks noGrp="1"/>
          </p:cNvSpPr>
          <p:nvPr>
            <p:ph type="title"/>
          </p:nvPr>
        </p:nvSpPr>
        <p:spPr/>
        <p:txBody>
          <a:bodyPr/>
          <a:lstStyle/>
          <a:p>
            <a:r>
              <a:rPr lang="en-US" dirty="0"/>
              <a:t>ANNEXA-4 Rating System for Hemostatic Efficacy </a:t>
            </a:r>
          </a:p>
        </p:txBody>
      </p:sp>
      <p:sp>
        <p:nvSpPr>
          <p:cNvPr id="3" name="Slide Number Placeholder 2">
            <a:extLst>
              <a:ext uri="{FF2B5EF4-FFF2-40B4-BE49-F238E27FC236}">
                <a16:creationId xmlns:a16="http://schemas.microsoft.com/office/drawing/2014/main" id="{F275169A-A098-4317-9A09-A19A2540D86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dirty="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0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4" name="Text Placeholder 3">
            <a:extLst>
              <a:ext uri="{FF2B5EF4-FFF2-40B4-BE49-F238E27FC236}">
                <a16:creationId xmlns:a16="http://schemas.microsoft.com/office/drawing/2014/main" id="{ED0372A1-C8A7-4511-968C-CCBEFBA8FCB3}"/>
              </a:ext>
            </a:extLst>
          </p:cNvPr>
          <p:cNvSpPr>
            <a:spLocks noGrp="1"/>
          </p:cNvSpPr>
          <p:nvPr>
            <p:ph type="body" sz="quarter" idx="13"/>
          </p:nvPr>
        </p:nvSpPr>
        <p:spPr/>
        <p:txBody>
          <a:bodyPr/>
          <a:lstStyle/>
          <a:p>
            <a:r>
              <a:rPr lang="en-US" sz="1000" baseline="30000" dirty="0" err="1"/>
              <a:t>a</a:t>
            </a:r>
            <a:r>
              <a:rPr lang="en-US" sz="1000" dirty="0" err="1"/>
              <a:t>For</a:t>
            </a:r>
            <a:r>
              <a:rPr lang="en-US" sz="1000" dirty="0"/>
              <a:t> all types of bleeding, no additional plasma, blood products (whole blood products not including </a:t>
            </a:r>
            <a:r>
              <a:rPr lang="en-US" sz="1000" dirty="0" err="1"/>
              <a:t>pRBCs</a:t>
            </a:r>
            <a:r>
              <a:rPr lang="en-US" sz="1000" dirty="0"/>
              <a:t>) and/or coagulation factor products required after initial treatment with andexanet alfa; </a:t>
            </a:r>
            <a:r>
              <a:rPr lang="en-US" sz="1000" baseline="30000" dirty="0" err="1"/>
              <a:t>b</a:t>
            </a:r>
            <a:r>
              <a:rPr lang="en-US" sz="1000" dirty="0" err="1"/>
              <a:t>For</a:t>
            </a:r>
            <a:r>
              <a:rPr lang="en-US" sz="1000" dirty="0"/>
              <a:t> all types of bleeding, no more than two additional units of plasma or blood products and/or coagulation factor products required after initial treatment with andexanet alfa.</a:t>
            </a:r>
            <a:endParaRPr lang="en-US" sz="1000" b="1" dirty="0">
              <a:ea typeface="ＭＳ Ｐゴシック"/>
            </a:endParaRPr>
          </a:p>
          <a:p>
            <a:r>
              <a:rPr lang="en-US" sz="1000" dirty="0">
                <a:ea typeface="ＭＳ Ｐゴシック"/>
              </a:rPr>
              <a:t>CT = computerized tomography; MRI = magnetic resonance imaging; </a:t>
            </a:r>
            <a:r>
              <a:rPr lang="en-US" sz="1000" dirty="0" err="1">
                <a:ea typeface="ＭＳ Ｐゴシック"/>
              </a:rPr>
              <a:t>pRBC</a:t>
            </a:r>
            <a:r>
              <a:rPr lang="en-US" dirty="0">
                <a:ea typeface="ＭＳ Ｐゴシック"/>
              </a:rPr>
              <a:t> = </a:t>
            </a:r>
            <a:r>
              <a:rPr lang="en-US" sz="1000" dirty="0">
                <a:ea typeface="ＭＳ Ｐゴシック"/>
              </a:rPr>
              <a:t>packed red blood cell.</a:t>
            </a:r>
          </a:p>
          <a:p>
            <a:r>
              <a:rPr lang="en-US" dirty="0"/>
              <a:t>Milling TJ et al. Supplementary appendix online ahead of print. </a:t>
            </a:r>
            <a:r>
              <a:rPr lang="en-US" i="1" dirty="0"/>
              <a:t>Circulation</a:t>
            </a:r>
            <a:r>
              <a:rPr lang="en-US" dirty="0"/>
              <a:t>.</a:t>
            </a:r>
            <a:r>
              <a:rPr lang="en-US" i="1" dirty="0"/>
              <a:t> </a:t>
            </a:r>
            <a:r>
              <a:rPr lang="en-US" dirty="0"/>
              <a:t>2023.</a:t>
            </a:r>
            <a:endParaRPr lang="en-US" sz="1000" dirty="0">
              <a:highlight>
                <a:srgbClr val="FFFF00"/>
              </a:highlight>
            </a:endParaRPr>
          </a:p>
        </p:txBody>
      </p:sp>
      <p:graphicFrame>
        <p:nvGraphicFramePr>
          <p:cNvPr id="5" name="Content Placeholder 10">
            <a:extLst>
              <a:ext uri="{FF2B5EF4-FFF2-40B4-BE49-F238E27FC236}">
                <a16:creationId xmlns:a16="http://schemas.microsoft.com/office/drawing/2014/main" id="{A6C36906-218B-409E-BC93-9F9E24B183A2}"/>
              </a:ext>
            </a:extLst>
          </p:cNvPr>
          <p:cNvGraphicFramePr>
            <a:graphicFrameLocks/>
          </p:cNvGraphicFramePr>
          <p:nvPr/>
        </p:nvGraphicFramePr>
        <p:xfrm>
          <a:off x="709613" y="1335455"/>
          <a:ext cx="10772774" cy="4209951"/>
        </p:xfrm>
        <a:graphic>
          <a:graphicData uri="http://schemas.openxmlformats.org/drawingml/2006/table">
            <a:tbl>
              <a:tblPr firstRow="1" bandRow="1">
                <a:tableStyleId>{21E4AEA4-8DFA-4A89-87EB-49C32662AFE0}</a:tableStyleId>
              </a:tblPr>
              <a:tblGrid>
                <a:gridCol w="1898434">
                  <a:extLst>
                    <a:ext uri="{9D8B030D-6E8A-4147-A177-3AD203B41FA5}">
                      <a16:colId xmlns:a16="http://schemas.microsoft.com/office/drawing/2014/main" val="20000"/>
                    </a:ext>
                  </a:extLst>
                </a:gridCol>
                <a:gridCol w="4437170">
                  <a:extLst>
                    <a:ext uri="{9D8B030D-6E8A-4147-A177-3AD203B41FA5}">
                      <a16:colId xmlns:a16="http://schemas.microsoft.com/office/drawing/2014/main" val="20001"/>
                    </a:ext>
                  </a:extLst>
                </a:gridCol>
                <a:gridCol w="4437170">
                  <a:extLst>
                    <a:ext uri="{9D8B030D-6E8A-4147-A177-3AD203B41FA5}">
                      <a16:colId xmlns:a16="http://schemas.microsoft.com/office/drawing/2014/main" val="20002"/>
                    </a:ext>
                  </a:extLst>
                </a:gridCol>
              </a:tblGrid>
              <a:tr h="534334">
                <a:tc>
                  <a:txBody>
                    <a:bodyPr/>
                    <a:lstStyle/>
                    <a:p>
                      <a:r>
                        <a:rPr lang="en-US" sz="1600" dirty="0">
                          <a:solidFill>
                            <a:srgbClr val="FFFFFF"/>
                          </a:solidFill>
                        </a:rPr>
                        <a:t>Bleed Type</a:t>
                      </a:r>
                      <a:endParaRPr lang="en-US" sz="1600" dirty="0">
                        <a:solidFill>
                          <a:srgbClr val="FFFFFF"/>
                        </a:solidFill>
                        <a:latin typeface="Arial" panose="020B0604020202020204" pitchFamily="34" charset="0"/>
                        <a:cs typeface="Arial" panose="020B0604020202020204" pitchFamily="34" charset="0"/>
                      </a:endParaRPr>
                    </a:p>
                  </a:txBody>
                  <a:tcPr anchor="ctr"/>
                </a:tc>
                <a:tc>
                  <a:txBody>
                    <a:bodyPr/>
                    <a:lstStyle/>
                    <a:p>
                      <a:pPr marL="0" marR="0" algn="ctr">
                        <a:lnSpc>
                          <a:spcPct val="115000"/>
                        </a:lnSpc>
                        <a:spcBef>
                          <a:spcPts val="0"/>
                        </a:spcBef>
                        <a:spcAft>
                          <a:spcPts val="1000"/>
                        </a:spcAft>
                      </a:pPr>
                      <a:r>
                        <a:rPr lang="en-US" sz="1600" dirty="0">
                          <a:solidFill>
                            <a:srgbClr val="FFFFFF"/>
                          </a:solidFill>
                          <a:effectLst/>
                        </a:rPr>
                        <a:t>Excellent</a:t>
                      </a:r>
                      <a:endParaRPr lang="en-US" sz="1600" baseline="30000" dirty="0">
                        <a:solidFill>
                          <a:srgbClr val="FFFFFF"/>
                        </a:solidFill>
                        <a:effectLst/>
                        <a:latin typeface="Arial" panose="020B0604020202020204" pitchFamily="34" charset="0"/>
                        <a:ea typeface="Calibri"/>
                        <a:cs typeface="Arial" panose="020B0604020202020204" pitchFamily="34" charset="0"/>
                      </a:endParaRPr>
                    </a:p>
                  </a:txBody>
                  <a:tcPr marL="68580" marR="68580" marT="38100" marB="3810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dirty="0">
                          <a:solidFill>
                            <a:srgbClr val="FFFFFF"/>
                          </a:solidFill>
                          <a:effectLst/>
                        </a:rPr>
                        <a:t>Good</a:t>
                      </a:r>
                      <a:endParaRPr lang="en-US" sz="1600" baseline="30000" dirty="0">
                        <a:solidFill>
                          <a:srgbClr val="FFFFFF"/>
                        </a:solidFill>
                      </a:endParaRPr>
                    </a:p>
                  </a:txBody>
                  <a:tcPr marL="68580" marR="68580" marT="38100" marB="38100" anchor="ctr"/>
                </a:tc>
                <a:extLst>
                  <a:ext uri="{0D108BD9-81ED-4DB2-BD59-A6C34878D82A}">
                    <a16:rowId xmlns:a16="http://schemas.microsoft.com/office/drawing/2014/main" val="10000"/>
                  </a:ext>
                </a:extLst>
              </a:tr>
              <a:tr h="880663">
                <a:tc>
                  <a:txBody>
                    <a:bodyPr/>
                    <a:lstStyle/>
                    <a:p>
                      <a:r>
                        <a:rPr lang="en-US" sz="1400" b="1" dirty="0">
                          <a:solidFill>
                            <a:schemeClr val="tx1"/>
                          </a:solidFill>
                        </a:rPr>
                        <a:t>Visible</a:t>
                      </a:r>
                    </a:p>
                  </a:txBody>
                  <a:tcPr marL="61723" marR="61723" anchor="ctr"/>
                </a:tc>
                <a:tc>
                  <a:txBody>
                    <a:bodyPr/>
                    <a:lstStyle/>
                    <a:p>
                      <a:pPr marL="0" marR="0" lvl="0" indent="0" algn="l" defTabSz="914400" rtl="0" eaLnBrk="1" fontAlgn="auto" latinLnBrk="0" hangingPunct="1">
                        <a:lnSpc>
                          <a:spcPts val="1600"/>
                        </a:lnSpc>
                        <a:spcBef>
                          <a:spcPts val="0"/>
                        </a:spcBef>
                        <a:spcAft>
                          <a:spcPts val="0"/>
                        </a:spcAft>
                        <a:buClr>
                          <a:schemeClr val="bg2"/>
                        </a:buClr>
                        <a:buSzPct val="75000"/>
                        <a:buFont typeface="Wingdings" panose="05000000000000000000" pitchFamily="2" charset="2"/>
                        <a:buNone/>
                        <a:tabLst/>
                        <a:defRPr/>
                      </a:pPr>
                      <a:r>
                        <a:rPr lang="en-US" sz="1400" b="0" u="none" strike="noStrike" kern="1200" baseline="0" dirty="0">
                          <a:solidFill>
                            <a:schemeClr val="tx1"/>
                          </a:solidFill>
                        </a:rPr>
                        <a:t>Cessation of bleeding ≤1 hour after end of infusion and no plasma, coagulation factor, or blood products (excludes </a:t>
                      </a:r>
                      <a:r>
                        <a:rPr lang="en-US" sz="1400" b="0" u="none" strike="noStrike" kern="1200" baseline="0" dirty="0" err="1">
                          <a:solidFill>
                            <a:schemeClr val="tx1"/>
                          </a:solidFill>
                        </a:rPr>
                        <a:t>pRBCs</a:t>
                      </a:r>
                      <a:r>
                        <a:rPr lang="en-US" sz="1400" b="0" u="none" strike="noStrike" kern="1200" baseline="0" dirty="0">
                          <a:solidFill>
                            <a:schemeClr val="tx1"/>
                          </a:solidFill>
                        </a:rPr>
                        <a:t>)</a:t>
                      </a:r>
                      <a:r>
                        <a:rPr lang="en-US" sz="1400" b="0" u="none" strike="noStrike" kern="1200" baseline="30000" dirty="0">
                          <a:solidFill>
                            <a:schemeClr val="tx1"/>
                          </a:solidFill>
                        </a:rPr>
                        <a:t>a </a:t>
                      </a:r>
                      <a:r>
                        <a:rPr lang="en-US" sz="1400" b="0" u="none" strike="noStrike" kern="1200" baseline="0" dirty="0">
                          <a:solidFill>
                            <a:schemeClr val="tx1"/>
                          </a:solidFill>
                        </a:rPr>
                        <a:t>	</a:t>
                      </a:r>
                      <a:endParaRPr lang="en-US" sz="1400" b="0" i="0" u="none" strike="noStrike" kern="1200" baseline="0" dirty="0">
                        <a:solidFill>
                          <a:schemeClr val="tx1"/>
                        </a:solidFill>
                        <a:latin typeface="+mn-lt"/>
                        <a:ea typeface="+mn-ea"/>
                        <a:cs typeface="+mn-cs"/>
                      </a:endParaRPr>
                    </a:p>
                  </a:txBody>
                  <a:tcPr marL="61723" marR="61723" anchor="ctr"/>
                </a:tc>
                <a:tc>
                  <a:txBody>
                    <a:bodyPr/>
                    <a:lstStyle/>
                    <a:p>
                      <a:pPr marL="0" marR="0" lvl="0" indent="0" algn="l" defTabSz="914400" rtl="0" eaLnBrk="1" fontAlgn="auto" latinLnBrk="0" hangingPunct="1">
                        <a:lnSpc>
                          <a:spcPts val="1600"/>
                        </a:lnSpc>
                        <a:spcBef>
                          <a:spcPts val="0"/>
                        </a:spcBef>
                        <a:spcAft>
                          <a:spcPts val="0"/>
                        </a:spcAft>
                        <a:buClr>
                          <a:schemeClr val="bg2"/>
                        </a:buClr>
                        <a:buSzPct val="75000"/>
                        <a:buFont typeface="Wingdings" panose="05000000000000000000" pitchFamily="2" charset="2"/>
                        <a:buNone/>
                        <a:tabLst/>
                        <a:defRPr/>
                      </a:pPr>
                      <a:r>
                        <a:rPr lang="en-US" sz="1400" b="0" u="none" strike="noStrike" kern="1200" baseline="0" dirty="0">
                          <a:solidFill>
                            <a:schemeClr val="tx1"/>
                          </a:solidFill>
                        </a:rPr>
                        <a:t>Cessation of bleeding between &gt;1 and ≤ 4 hours after end of infusion and ≤2 units of plasma, coagulation factor, or blood products (excludes </a:t>
                      </a:r>
                      <a:r>
                        <a:rPr lang="en-US" sz="1400" b="0" u="none" strike="noStrike" kern="1200" baseline="0" dirty="0" err="1">
                          <a:solidFill>
                            <a:schemeClr val="tx1"/>
                          </a:solidFill>
                        </a:rPr>
                        <a:t>pRBCs</a:t>
                      </a:r>
                      <a:r>
                        <a:rPr lang="en-US" sz="1400" b="0" u="none" strike="noStrike" kern="1200" baseline="0" dirty="0">
                          <a:solidFill>
                            <a:schemeClr val="tx1"/>
                          </a:solidFill>
                        </a:rPr>
                        <a:t>)</a:t>
                      </a:r>
                      <a:r>
                        <a:rPr lang="en-US" sz="1400" b="0" u="none" strike="noStrike" kern="1200" baseline="30000" dirty="0">
                          <a:solidFill>
                            <a:schemeClr val="tx1"/>
                          </a:solidFill>
                        </a:rPr>
                        <a:t>b</a:t>
                      </a:r>
                      <a:r>
                        <a:rPr lang="en-US" sz="1400" b="0" u="none" strike="noStrike" kern="1200" baseline="0" dirty="0">
                          <a:solidFill>
                            <a:schemeClr val="tx1"/>
                          </a:solidFill>
                        </a:rPr>
                        <a:t>	</a:t>
                      </a:r>
                      <a:endParaRPr lang="en-US" sz="1400" b="0" i="0" u="none" strike="noStrike" kern="1200" baseline="0" dirty="0">
                        <a:solidFill>
                          <a:schemeClr val="tx1"/>
                        </a:solidFill>
                        <a:latin typeface="+mn-lt"/>
                        <a:ea typeface="+mn-ea"/>
                        <a:cs typeface="+mn-cs"/>
                      </a:endParaRPr>
                    </a:p>
                  </a:txBody>
                  <a:tcPr marL="61723" marR="61723" anchor="ctr"/>
                </a:tc>
                <a:extLst>
                  <a:ext uri="{0D108BD9-81ED-4DB2-BD59-A6C34878D82A}">
                    <a16:rowId xmlns:a16="http://schemas.microsoft.com/office/drawing/2014/main" val="10001"/>
                  </a:ext>
                </a:extLst>
              </a:tr>
              <a:tr h="880663">
                <a:tc>
                  <a:txBody>
                    <a:bodyPr/>
                    <a:lstStyle/>
                    <a:p>
                      <a:r>
                        <a:rPr lang="en-US" sz="1400" b="1" dirty="0">
                          <a:solidFill>
                            <a:schemeClr val="tx1"/>
                          </a:solidFill>
                        </a:rPr>
                        <a:t>Muscular/skeletal</a:t>
                      </a:r>
                    </a:p>
                  </a:txBody>
                  <a:tcPr marL="61723" marR="61723" anchor="ctr"/>
                </a:tc>
                <a:tc>
                  <a:txBody>
                    <a:bodyPr/>
                    <a:lstStyle/>
                    <a:p>
                      <a:pPr algn="l"/>
                      <a:r>
                        <a:rPr lang="en-US" sz="1400" b="0" u="none" strike="noStrike" kern="1200" baseline="0" dirty="0">
                          <a:solidFill>
                            <a:schemeClr val="tx1"/>
                          </a:solidFill>
                        </a:rPr>
                        <a:t>Pain relief or no increase in swelling or unequivocal improvement in objective signs of bleeding ≤1 hour after the end of infusion; and the condition has not deteriorated during the 12-hour period</a:t>
                      </a:r>
                      <a:endParaRPr lang="en-US" sz="1400" b="0" i="0" u="none" strike="noStrike" kern="1200" baseline="0" dirty="0">
                        <a:solidFill>
                          <a:schemeClr val="tx1"/>
                        </a:solidFill>
                        <a:latin typeface="+mn-lt"/>
                        <a:ea typeface="+mn-ea"/>
                        <a:cs typeface="+mn-cs"/>
                      </a:endParaRPr>
                    </a:p>
                  </a:txBody>
                  <a:tcPr marL="61723" marR="61723" anchor="ctr"/>
                </a:tc>
                <a:tc>
                  <a:txBody>
                    <a:bodyPr/>
                    <a:lstStyle/>
                    <a:p>
                      <a:pPr marL="0" marR="0" lvl="0" indent="0" algn="l" defTabSz="914400" rtl="0" eaLnBrk="1" fontAlgn="auto" latinLnBrk="0" hangingPunct="1">
                        <a:lnSpc>
                          <a:spcPts val="1600"/>
                        </a:lnSpc>
                        <a:spcBef>
                          <a:spcPts val="0"/>
                        </a:spcBef>
                        <a:spcAft>
                          <a:spcPts val="0"/>
                        </a:spcAft>
                        <a:buClr>
                          <a:schemeClr val="bg2"/>
                        </a:buClr>
                        <a:buSzPct val="75000"/>
                        <a:buFont typeface="Wingdings" panose="05000000000000000000" pitchFamily="2" charset="2"/>
                        <a:buNone/>
                        <a:tabLst/>
                        <a:defRPr/>
                      </a:pPr>
                      <a:r>
                        <a:rPr lang="en-US" sz="1400" b="0" u="none" strike="noStrike" kern="1200" baseline="0" dirty="0">
                          <a:solidFill>
                            <a:schemeClr val="tx1"/>
                          </a:solidFill>
                        </a:rPr>
                        <a:t>Pain relief or no increase in swelling or unequivocal improvement in objective signs of bleeding &gt;1 and ≤4 hours after end of infusion; and the condition has not deteriorated during the 12-hour period</a:t>
                      </a:r>
                      <a:endParaRPr lang="en-US" sz="1400" b="0" i="0" u="none" strike="noStrike" kern="1200" baseline="0" dirty="0">
                        <a:solidFill>
                          <a:schemeClr val="tx1"/>
                        </a:solidFill>
                        <a:latin typeface="+mn-lt"/>
                        <a:ea typeface="+mn-ea"/>
                        <a:cs typeface="+mn-cs"/>
                      </a:endParaRPr>
                    </a:p>
                  </a:txBody>
                  <a:tcPr marL="61723" marR="61723" anchor="ctr"/>
                </a:tc>
                <a:extLst>
                  <a:ext uri="{0D108BD9-81ED-4DB2-BD59-A6C34878D82A}">
                    <a16:rowId xmlns:a16="http://schemas.microsoft.com/office/drawing/2014/main" val="10002"/>
                  </a:ext>
                </a:extLst>
              </a:tr>
              <a:tr h="880663">
                <a:tc>
                  <a:txBody>
                    <a:bodyPr/>
                    <a:lstStyle/>
                    <a:p>
                      <a:pPr marL="0" algn="l" defTabSz="914400" rtl="0" eaLnBrk="1" latinLnBrk="0" hangingPunct="1"/>
                      <a:r>
                        <a:rPr lang="en-US" sz="1400" b="1" kern="1200" dirty="0">
                          <a:solidFill>
                            <a:schemeClr val="tx1"/>
                          </a:solidFill>
                        </a:rPr>
                        <a:t>Pericardial</a:t>
                      </a:r>
                      <a:endParaRPr lang="en-US" sz="1400" b="1" kern="1200" dirty="0">
                        <a:solidFill>
                          <a:schemeClr val="tx1"/>
                        </a:solidFill>
                        <a:latin typeface="+mn-lt"/>
                        <a:ea typeface="+mn-ea"/>
                        <a:cs typeface="+mn-cs"/>
                      </a:endParaRPr>
                    </a:p>
                  </a:txBody>
                  <a:tcPr marL="61723" marR="61723" anchor="ctr"/>
                </a:tc>
                <a:tc>
                  <a:txBody>
                    <a:bodyPr/>
                    <a:lstStyle/>
                    <a:p>
                      <a:r>
                        <a:rPr lang="en-US" sz="1400" b="0" u="none" strike="noStrike" kern="1200" baseline="0" dirty="0">
                          <a:solidFill>
                            <a:schemeClr val="tx1"/>
                          </a:solidFill>
                        </a:rPr>
                        <a:t>No increase in the size of pericardial effusion on repeat echocardiogram done within 12 hours of the end of infusion 	</a:t>
                      </a:r>
                      <a:endParaRPr lang="en-US" sz="1400" b="0" i="0" u="none" strike="noStrike" kern="1200" baseline="0" dirty="0">
                        <a:solidFill>
                          <a:schemeClr val="tx1"/>
                        </a:solidFill>
                        <a:latin typeface="+mn-lt"/>
                        <a:ea typeface="+mn-ea"/>
                        <a:cs typeface="+mn-cs"/>
                      </a:endParaRPr>
                    </a:p>
                  </a:txBody>
                  <a:tcPr marL="61723" marR="61723" anchor="ctr"/>
                </a:tc>
                <a:tc>
                  <a:txBody>
                    <a:bodyPr/>
                    <a:lstStyle/>
                    <a:p>
                      <a:pPr marL="0" marR="0" lvl="0" indent="0" algn="l" defTabSz="914400" rtl="0" eaLnBrk="1" fontAlgn="auto" latinLnBrk="0" hangingPunct="1">
                        <a:lnSpc>
                          <a:spcPts val="1600"/>
                        </a:lnSpc>
                        <a:spcBef>
                          <a:spcPts val="0"/>
                        </a:spcBef>
                        <a:spcAft>
                          <a:spcPts val="0"/>
                        </a:spcAft>
                        <a:buClr>
                          <a:schemeClr val="bg2"/>
                        </a:buClr>
                        <a:buSzPct val="75000"/>
                        <a:buFont typeface="Wingdings" panose="05000000000000000000" pitchFamily="2" charset="2"/>
                        <a:buNone/>
                        <a:tabLst/>
                        <a:defRPr/>
                      </a:pPr>
                      <a:r>
                        <a:rPr lang="en-US" sz="1400" b="0" u="none" strike="noStrike" kern="1200" baseline="0" dirty="0">
                          <a:solidFill>
                            <a:schemeClr val="tx1"/>
                          </a:solidFill>
                        </a:rPr>
                        <a:t>&lt;10% increase in the size of pericardial effusion on repeat echocardiogram done within 12 hours of the end of infusion 	</a:t>
                      </a:r>
                      <a:endParaRPr lang="en-US" sz="1400" b="0" i="0" u="none" strike="noStrike" kern="1200" baseline="0" dirty="0">
                        <a:solidFill>
                          <a:schemeClr val="tx1"/>
                        </a:solidFill>
                        <a:latin typeface="+mn-lt"/>
                        <a:ea typeface="+mn-ea"/>
                        <a:cs typeface="+mn-cs"/>
                      </a:endParaRPr>
                    </a:p>
                  </a:txBody>
                  <a:tcPr marL="61723" marR="61723" anchor="ctr"/>
                </a:tc>
                <a:extLst>
                  <a:ext uri="{0D108BD9-81ED-4DB2-BD59-A6C34878D82A}">
                    <a16:rowId xmlns:a16="http://schemas.microsoft.com/office/drawing/2014/main" val="10003"/>
                  </a:ext>
                </a:extLst>
              </a:tr>
              <a:tr h="969411">
                <a:tc>
                  <a:txBody>
                    <a:bodyPr/>
                    <a:lstStyle/>
                    <a:p>
                      <a:pPr marL="0" algn="l" defTabSz="914400" rtl="0" eaLnBrk="1" latinLnBrk="0" hangingPunct="1"/>
                      <a:r>
                        <a:rPr lang="en-US" sz="1400" b="1" kern="1200" dirty="0">
                          <a:solidFill>
                            <a:schemeClr val="tx1"/>
                          </a:solidFill>
                        </a:rPr>
                        <a:t>Intraspinal</a:t>
                      </a:r>
                      <a:endParaRPr lang="en-US" sz="1400" b="1" kern="1200" dirty="0">
                        <a:solidFill>
                          <a:schemeClr val="tx1"/>
                        </a:solidFill>
                        <a:latin typeface="+mn-lt"/>
                        <a:ea typeface="+mn-ea"/>
                        <a:cs typeface="+mn-cs"/>
                      </a:endParaRPr>
                    </a:p>
                  </a:txBody>
                  <a:tcPr marL="61723" marR="61723" anchor="ctr"/>
                </a:tc>
                <a:tc>
                  <a:txBody>
                    <a:bodyPr/>
                    <a:lstStyle/>
                    <a:p>
                      <a:r>
                        <a:rPr lang="en-US" sz="1400" b="0" u="none" strike="noStrike" kern="1200" baseline="0" dirty="0">
                          <a:solidFill>
                            <a:schemeClr val="tx1"/>
                          </a:solidFill>
                        </a:rPr>
                        <a:t>No increase in hematoma size on repeat CT or MRI scan done within 12 hours of the end of infusion 	</a:t>
                      </a:r>
                      <a:endParaRPr lang="en-US" sz="1400" b="0" i="0" u="none" strike="noStrike" kern="1200" baseline="0" dirty="0">
                        <a:solidFill>
                          <a:schemeClr val="tx1"/>
                        </a:solidFill>
                        <a:latin typeface="+mn-lt"/>
                        <a:ea typeface="+mn-ea"/>
                        <a:cs typeface="+mn-cs"/>
                      </a:endParaRPr>
                    </a:p>
                  </a:txBody>
                  <a:tcPr marL="61723" marR="61723" anchor="ctr"/>
                </a:tc>
                <a:tc>
                  <a:txBody>
                    <a:bodyPr/>
                    <a:lstStyle/>
                    <a:p>
                      <a:r>
                        <a:rPr lang="en-US" sz="1400" b="0" u="none" strike="noStrike" kern="1200" baseline="0" dirty="0">
                          <a:solidFill>
                            <a:schemeClr val="tx1"/>
                          </a:solidFill>
                        </a:rPr>
                        <a:t>&lt;10% increase in hematoma size on repeat CT or MRI scan done within 12 hours of the end of infusion 	</a:t>
                      </a:r>
                      <a:endParaRPr lang="en-US" sz="1400" b="0" i="0" u="none" strike="noStrike" kern="1200" baseline="0" dirty="0">
                        <a:solidFill>
                          <a:schemeClr val="tx1"/>
                        </a:solidFill>
                        <a:latin typeface="+mn-lt"/>
                        <a:ea typeface="+mn-ea"/>
                        <a:cs typeface="+mn-cs"/>
                      </a:endParaRPr>
                    </a:p>
                  </a:txBody>
                  <a:tcPr marL="61723" marR="61723" anchor="ctr"/>
                </a:tc>
                <a:extLst>
                  <a:ext uri="{0D108BD9-81ED-4DB2-BD59-A6C34878D82A}">
                    <a16:rowId xmlns:a16="http://schemas.microsoft.com/office/drawing/2014/main" val="10004"/>
                  </a:ext>
                </a:extLst>
              </a:tr>
            </a:tbl>
          </a:graphicData>
        </a:graphic>
      </p:graphicFrame>
      <p:sp>
        <p:nvSpPr>
          <p:cNvPr id="6" name="Arrow: Curved Up 5">
            <a:hlinkClick r:id="rId3" action="ppaction://hlinksldjump"/>
            <a:extLst>
              <a:ext uri="{FF2B5EF4-FFF2-40B4-BE49-F238E27FC236}">
                <a16:creationId xmlns:a16="http://schemas.microsoft.com/office/drawing/2014/main" id="{5565B850-5D4A-4423-9C73-CE8388B08F86}"/>
              </a:ext>
            </a:extLst>
          </p:cNvPr>
          <p:cNvSpPr/>
          <p:nvPr/>
        </p:nvSpPr>
        <p:spPr>
          <a:xfrm rot="16200000">
            <a:off x="11135384" y="460943"/>
            <a:ext cx="432751" cy="33541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2080887162"/>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89616E5-DA1B-4565-A2E3-E92320848A60}"/>
              </a:ext>
            </a:extLst>
          </p:cNvPr>
          <p:cNvSpPr>
            <a:spLocks/>
          </p:cNvSpPr>
          <p:nvPr/>
        </p:nvSpPr>
        <p:spPr>
          <a:xfrm>
            <a:off x="389658" y="1352023"/>
            <a:ext cx="5510823" cy="444103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90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a:ea typeface="+mn-ea"/>
                <a:cs typeface="+mn-cs"/>
              </a:rPr>
              <a:t>Acute bleeding requiring urgent reversal of at least one of the following:</a:t>
            </a:r>
          </a:p>
          <a:p>
            <a:pPr marL="285750" marR="0" lvl="0" indent="-285750" algn="l" defTabSz="914400" rtl="0" eaLnBrk="1" fontAlgn="auto" latinLnBrk="0" hangingPunct="1">
              <a:lnSpc>
                <a:spcPct val="100000"/>
              </a:lnSpc>
              <a:spcBef>
                <a:spcPts val="9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Hemodynamic compromise: </a:t>
            </a:r>
            <a:r>
              <a:rPr kumimoji="0" lang="en-US" sz="1600" b="0" i="0" u="none" strike="noStrike" kern="1200" cap="none" spc="0" normalizeH="0" baseline="0" noProof="0" dirty="0">
                <a:ln>
                  <a:noFill/>
                </a:ln>
                <a:solidFill>
                  <a:srgbClr val="000000"/>
                </a:solidFill>
                <a:effectLst/>
                <a:uLnTx/>
                <a:uFillTx/>
                <a:latin typeface="Arial" panose="020B0604020202020204"/>
                <a:ea typeface="+mn-ea"/>
                <a:cs typeface="+mn-cs"/>
              </a:rPr>
              <a:t>Signs and symptoms include severe hypotension, poor skin perfusion, mental confusion, low urine output that cannot be otherwise explained</a:t>
            </a:r>
            <a:endParaRPr kumimoji="0" lang="en-US" sz="1600" b="0" i="0" u="none" strike="noStrike" kern="1200" cap="none" spc="0" normalizeH="0" baseline="30000" noProof="0" dirty="0">
              <a:ln>
                <a:noFill/>
              </a:ln>
              <a:solidFill>
                <a:srgbClr val="000000"/>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600" b="0" i="0" u="none" strike="noStrike" kern="1200" cap="none" spc="0" normalizeH="0" baseline="30000" noProof="0" dirty="0">
              <a:ln>
                <a:noFill/>
              </a:ln>
              <a:solidFill>
                <a:srgbClr val="000000"/>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Hemoglobin: </a:t>
            </a:r>
            <a:r>
              <a:rPr kumimoji="0" lang="en-US" sz="1600" b="0" i="0" u="none" strike="noStrike" kern="1200" cap="none" spc="0" normalizeH="0" baseline="0" noProof="0" dirty="0">
                <a:ln>
                  <a:noFill/>
                </a:ln>
                <a:solidFill>
                  <a:srgbClr val="000000"/>
                </a:solidFill>
                <a:effectLst/>
                <a:uLnTx/>
                <a:uFillTx/>
                <a:latin typeface="Arial" panose="020B0604020202020204"/>
                <a:ea typeface="+mn-ea"/>
                <a:cs typeface="+mn-cs"/>
              </a:rPr>
              <a:t>Drop in Hgb level by ≥2 g/dL OR</a:t>
            </a:r>
            <a:br>
              <a:rPr kumimoji="0" lang="en-US" sz="1600" b="0" i="0" u="none" strike="noStrike" kern="1200" cap="none" spc="0" normalizeH="0" baseline="0" noProof="0" dirty="0">
                <a:ln>
                  <a:noFill/>
                </a:ln>
                <a:solidFill>
                  <a:srgbClr val="000000"/>
                </a:solidFill>
                <a:effectLst/>
                <a:uLnTx/>
                <a:uFillTx/>
                <a:latin typeface="Arial" panose="020B0604020202020204"/>
                <a:ea typeface="+mn-ea"/>
                <a:cs typeface="+mn-cs"/>
              </a:rPr>
            </a:br>
            <a:r>
              <a:rPr kumimoji="0" lang="en-US" sz="1600" b="0" i="0" u="none" strike="noStrike" kern="1200" cap="none" spc="0" normalizeH="0" baseline="0" noProof="0" dirty="0">
                <a:ln>
                  <a:noFill/>
                </a:ln>
                <a:solidFill>
                  <a:srgbClr val="000000"/>
                </a:solidFill>
                <a:effectLst/>
                <a:uLnTx/>
                <a:uFillTx/>
                <a:latin typeface="Arial" panose="020B0604020202020204"/>
                <a:ea typeface="+mn-ea"/>
                <a:cs typeface="+mn-cs"/>
              </a:rPr>
              <a:t>Hgb level ≤8 g/dL if no baseline available</a:t>
            </a:r>
          </a:p>
          <a:p>
            <a:pPr marL="285750" marR="0" lvl="0" indent="-285750" algn="l" defTabSz="914400" rtl="0" eaLnBrk="1" fontAlgn="auto" latinLnBrk="0" hangingPunct="1">
              <a:lnSpc>
                <a:spcPct val="100000"/>
              </a:lnSpc>
              <a:spcBef>
                <a:spcPts val="9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Bleed site:</a:t>
            </a:r>
            <a:r>
              <a:rPr kumimoji="0" lang="en-US" sz="1600" b="0" i="0" u="none" strike="noStrike" kern="1200" cap="none" spc="0" normalizeH="0" baseline="0" noProof="0" dirty="0">
                <a:ln>
                  <a:noFill/>
                </a:ln>
                <a:solidFill>
                  <a:srgbClr val="000000"/>
                </a:solidFill>
                <a:effectLst/>
                <a:uLnTx/>
                <a:uFillTx/>
                <a:latin typeface="Arial" panose="020B0604020202020204"/>
                <a:ea typeface="+mn-ea"/>
                <a:cs typeface="+mn-cs"/>
              </a:rPr>
              <a:t> Acute bleeding in a critical area or organ (</a:t>
            </a:r>
            <a:r>
              <a:rPr kumimoji="0" lang="en-US" sz="1600" b="0" i="0" u="none" strike="noStrike" kern="1200" cap="none" spc="0" normalizeH="0" baseline="0" noProof="0" dirty="0" err="1">
                <a:ln>
                  <a:noFill/>
                </a:ln>
                <a:solidFill>
                  <a:srgbClr val="000000"/>
                </a:solidFill>
                <a:effectLst/>
                <a:uLnTx/>
                <a:uFillTx/>
                <a:latin typeface="Arial" panose="020B0604020202020204"/>
                <a:ea typeface="+mn-ea"/>
                <a:cs typeface="+mn-cs"/>
              </a:rPr>
              <a:t>eg</a:t>
            </a:r>
            <a:r>
              <a:rPr kumimoji="0" lang="en-US" sz="1600" b="0" i="0" u="none" strike="noStrike" kern="1200" cap="none" spc="0" normalizeH="0" baseline="0" noProof="0" dirty="0">
                <a:ln>
                  <a:noFill/>
                </a:ln>
                <a:solidFill>
                  <a:srgbClr val="000000"/>
                </a:solidFill>
                <a:effectLst/>
                <a:uLnTx/>
                <a:uFillTx/>
                <a:latin typeface="Arial" panose="020B0604020202020204"/>
                <a:ea typeface="+mn-ea"/>
                <a:cs typeface="+mn-cs"/>
              </a:rPr>
              <a:t>, pericardial, </a:t>
            </a:r>
            <a:r>
              <a:rPr kumimoji="0" lang="en-US" sz="1600" b="0" i="0" u="none" strike="noStrike" kern="1200" cap="none" spc="0" normalizeH="0" baseline="0" noProof="0" dirty="0" err="1">
                <a:ln>
                  <a:noFill/>
                </a:ln>
                <a:solidFill>
                  <a:srgbClr val="000000"/>
                </a:solidFill>
                <a:effectLst/>
                <a:uLnTx/>
                <a:uFillTx/>
                <a:latin typeface="Arial" panose="020B0604020202020204"/>
                <a:ea typeface="+mn-ea"/>
                <a:cs typeface="+mn-cs"/>
              </a:rPr>
              <a:t>intracranial</a:t>
            </a:r>
            <a:r>
              <a:rPr kumimoji="0" lang="en-US" sz="1600" b="0" i="0" u="none" strike="noStrike" kern="1200" cap="none" spc="0" normalizeH="0" baseline="30000" noProof="0" dirty="0" err="1">
                <a:ln>
                  <a:noFill/>
                </a:ln>
                <a:solidFill>
                  <a:srgbClr val="000000"/>
                </a:solidFill>
                <a:effectLst/>
                <a:uLnTx/>
                <a:uFillTx/>
                <a:latin typeface="Arial" panose="020B0604020202020204"/>
                <a:ea typeface="+mn-ea"/>
                <a:cs typeface="+mn-cs"/>
              </a:rPr>
              <a:t>a</a:t>
            </a:r>
            <a:r>
              <a:rPr kumimoji="0" lang="en-US" sz="1600" b="0" i="0" u="none" strike="noStrike" kern="1200" cap="none" spc="0" normalizeH="0" baseline="0" noProof="0" dirty="0">
                <a:ln>
                  <a:noFill/>
                </a:ln>
                <a:solidFill>
                  <a:srgbClr val="000000"/>
                </a:solidFill>
                <a:effectLst/>
                <a:uLnTx/>
                <a:uFillTx/>
                <a:latin typeface="Arial" panose="020B0604020202020204"/>
                <a:ea typeface="+mn-ea"/>
                <a:cs typeface="+mn-cs"/>
              </a:rPr>
              <a:t>, retroperitoneal)</a:t>
            </a:r>
          </a:p>
          <a:p>
            <a:pPr marL="0" marR="0" lvl="0" indent="0" algn="ctr" defTabSz="914400" rtl="0" eaLnBrk="1" fontAlgn="auto" latinLnBrk="0" hangingPunct="1">
              <a:lnSpc>
                <a:spcPct val="100000"/>
              </a:lnSpc>
              <a:spcBef>
                <a:spcPts val="90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AND</a:t>
            </a:r>
            <a:r>
              <a:rPr kumimoji="0" lang="en-US" sz="1600" b="0" i="0" u="none" strike="noStrike" kern="1200" cap="none" spc="0" normalizeH="0" baseline="0" noProof="0" dirty="0">
                <a:ln>
                  <a:noFill/>
                </a:ln>
                <a:solidFill>
                  <a:srgbClr val="000000"/>
                </a:solidFill>
                <a:effectLst/>
                <a:uLnTx/>
                <a:uFillTx/>
                <a:latin typeface="Arial" panose="020B0604020202020204"/>
                <a:ea typeface="+mn-ea"/>
                <a:cs typeface="+mn-cs"/>
              </a:rPr>
              <a:t> </a:t>
            </a:r>
          </a:p>
          <a:p>
            <a:pPr marL="0" marR="0" lvl="0" indent="0" algn="l" defTabSz="914400" rtl="0" eaLnBrk="1" fontAlgn="auto" latinLnBrk="0" hangingPunct="1">
              <a:lnSpc>
                <a:spcPct val="100000"/>
              </a:lnSpc>
              <a:spcBef>
                <a:spcPts val="90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a:ea typeface="+mn-ea"/>
                <a:cs typeface="+mn-cs"/>
              </a:rPr>
              <a:t>Last FXa inhibitor dose ≤18 hours prior to andexanet alfa administration</a:t>
            </a:r>
          </a:p>
        </p:txBody>
      </p:sp>
      <p:sp>
        <p:nvSpPr>
          <p:cNvPr id="2" name="Title 1">
            <a:extLst>
              <a:ext uri="{FF2B5EF4-FFF2-40B4-BE49-F238E27FC236}">
                <a16:creationId xmlns:a16="http://schemas.microsoft.com/office/drawing/2014/main" id="{4A6EB926-4499-4190-9E64-9FA0BA55F4D9}"/>
              </a:ext>
            </a:extLst>
          </p:cNvPr>
          <p:cNvSpPr>
            <a:spLocks noGrp="1"/>
          </p:cNvSpPr>
          <p:nvPr>
            <p:ph type="title"/>
          </p:nvPr>
        </p:nvSpPr>
        <p:spPr/>
        <p:txBody>
          <a:bodyPr/>
          <a:lstStyle/>
          <a:p>
            <a:r>
              <a:rPr lang="en-US" dirty="0"/>
              <a:t>ANNEXA-4 Inclusion and Exclusion Criteria </a:t>
            </a:r>
          </a:p>
        </p:txBody>
      </p:sp>
      <p:sp>
        <p:nvSpPr>
          <p:cNvPr id="3" name="Slide Number Placeholder 2">
            <a:extLst>
              <a:ext uri="{FF2B5EF4-FFF2-40B4-BE49-F238E27FC236}">
                <a16:creationId xmlns:a16="http://schemas.microsoft.com/office/drawing/2014/main" id="{3CC0A431-5284-4B75-A40A-21D41880770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4" name="Text Placeholder 3">
            <a:extLst>
              <a:ext uri="{FF2B5EF4-FFF2-40B4-BE49-F238E27FC236}">
                <a16:creationId xmlns:a16="http://schemas.microsoft.com/office/drawing/2014/main" id="{FC7F876E-1989-44ED-BAB7-F396FD98373C}"/>
              </a:ext>
            </a:extLst>
          </p:cNvPr>
          <p:cNvSpPr>
            <a:spLocks noGrp="1"/>
          </p:cNvSpPr>
          <p:nvPr>
            <p:ph type="body" sz="quarter" idx="13"/>
          </p:nvPr>
        </p:nvSpPr>
        <p:spPr>
          <a:xfrm>
            <a:off x="457200" y="5852160"/>
            <a:ext cx="10332720" cy="1005840"/>
          </a:xfrm>
        </p:spPr>
        <p:txBody>
          <a:bodyPr/>
          <a:lstStyle/>
          <a:p>
            <a:r>
              <a:rPr lang="en-US" baseline="30000" dirty="0" err="1"/>
              <a:t>a</a:t>
            </a:r>
            <a:r>
              <a:rPr lang="en-US" dirty="0" err="1">
                <a:cs typeface="Arial" panose="020B0604020202020204" pitchFamily="34" charset="0"/>
              </a:rPr>
              <a:t>Confirmed</a:t>
            </a:r>
            <a:r>
              <a:rPr lang="en-US" dirty="0">
                <a:cs typeface="Arial" panose="020B0604020202020204" pitchFamily="34" charset="0"/>
              </a:rPr>
              <a:t> by head CT scan or MRI; Other patients do not require CT/MRI.</a:t>
            </a:r>
            <a:r>
              <a:rPr lang="en-US" baseline="30000" dirty="0">
                <a:cs typeface="Arial" panose="020B0604020202020204" pitchFamily="34" charset="0"/>
              </a:rPr>
              <a:t>2</a:t>
            </a:r>
            <a:r>
              <a:rPr lang="en-US" dirty="0">
                <a:cs typeface="Arial" panose="020B0604020202020204" pitchFamily="34" charset="0"/>
              </a:rPr>
              <a:t> </a:t>
            </a:r>
          </a:p>
          <a:p>
            <a:r>
              <a:rPr lang="en-US" dirty="0"/>
              <a:t>CT = computerized tomography; FFP = fresh frozen plasma; FXa = factor </a:t>
            </a:r>
            <a:r>
              <a:rPr lang="en-US" dirty="0" err="1"/>
              <a:t>Xa</a:t>
            </a:r>
            <a:r>
              <a:rPr lang="en-US" dirty="0"/>
              <a:t>; GCS = Glasgow Coma Scale; Hgb = hemoglobin; MRI = magnetic resonance imaging; </a:t>
            </a:r>
            <a:br>
              <a:rPr lang="en-US" dirty="0"/>
            </a:br>
            <a:r>
              <a:rPr lang="en-US" dirty="0"/>
              <a:t>PCC = prothrombin complex concentrate; </a:t>
            </a:r>
            <a:r>
              <a:rPr lang="en-US" dirty="0" err="1"/>
              <a:t>rFVIIa</a:t>
            </a:r>
            <a:r>
              <a:rPr lang="en-US" dirty="0"/>
              <a:t> = recombinant factor </a:t>
            </a:r>
            <a:r>
              <a:rPr lang="en-US" dirty="0" err="1"/>
              <a:t>VIIa</a:t>
            </a:r>
            <a:r>
              <a:rPr lang="en-US" dirty="0"/>
              <a:t>; VKA = vitamin K antagonist.</a:t>
            </a:r>
          </a:p>
          <a:p>
            <a:r>
              <a:rPr lang="en-US" sz="1000" dirty="0">
                <a:ea typeface="ＭＳ Ｐゴシック"/>
                <a:cs typeface="Arial" panose="020B0604020202020204" pitchFamily="34" charset="0"/>
              </a:rPr>
              <a:t>1. </a:t>
            </a:r>
            <a:r>
              <a:rPr lang="en-US" dirty="0"/>
              <a:t>Milling TJ et al. Online ahead of print. </a:t>
            </a:r>
            <a:r>
              <a:rPr lang="en-US" i="1" dirty="0"/>
              <a:t>Circulation</a:t>
            </a:r>
            <a:r>
              <a:rPr lang="en-US" dirty="0"/>
              <a:t>.</a:t>
            </a:r>
            <a:r>
              <a:rPr lang="en-US" i="1" dirty="0"/>
              <a:t> </a:t>
            </a:r>
            <a:r>
              <a:rPr lang="en-US" dirty="0"/>
              <a:t>2023</a:t>
            </a:r>
            <a:r>
              <a:rPr lang="en-US" dirty="0">
                <a:latin typeface="Arial" panose="020B0604020202020204" pitchFamily="34" charset="0"/>
                <a:cs typeface="Arial" panose="020B0604020202020204" pitchFamily="34" charset="0"/>
              </a:rPr>
              <a:t>; 2. </a:t>
            </a:r>
            <a:r>
              <a:rPr lang="en-US" dirty="0">
                <a:effectLst/>
              </a:rPr>
              <a:t>Connolly SJ et al. Supplementary appendix. </a:t>
            </a:r>
            <a:r>
              <a:rPr lang="en-US" i="1" dirty="0">
                <a:effectLst/>
              </a:rPr>
              <a:t>N </a:t>
            </a:r>
            <a:r>
              <a:rPr lang="en-US" i="1" dirty="0" err="1">
                <a:effectLst/>
              </a:rPr>
              <a:t>Engl</a:t>
            </a:r>
            <a:r>
              <a:rPr lang="en-US" i="1" dirty="0">
                <a:effectLst/>
              </a:rPr>
              <a:t> J Med</a:t>
            </a:r>
            <a:r>
              <a:rPr lang="en-US" dirty="0">
                <a:effectLst/>
              </a:rPr>
              <a:t>. 2016;375(12):1131-1141.</a:t>
            </a:r>
            <a:endParaRPr lang="en-US" sz="1000" dirty="0">
              <a:highlight>
                <a:srgbClr val="FFFF00"/>
              </a:highlight>
            </a:endParaRPr>
          </a:p>
        </p:txBody>
      </p:sp>
      <p:sp>
        <p:nvSpPr>
          <p:cNvPr id="6" name="Rectangle: Rounded Corners 5">
            <a:extLst>
              <a:ext uri="{FF2B5EF4-FFF2-40B4-BE49-F238E27FC236}">
                <a16:creationId xmlns:a16="http://schemas.microsoft.com/office/drawing/2014/main" id="{07A00234-623E-4B73-929E-6FAEF60BFEE2}"/>
              </a:ext>
            </a:extLst>
          </p:cNvPr>
          <p:cNvSpPr/>
          <p:nvPr/>
        </p:nvSpPr>
        <p:spPr>
          <a:xfrm>
            <a:off x="341822" y="1308237"/>
            <a:ext cx="5606494" cy="479399"/>
          </a:xfrm>
          <a:prstGeom prst="roundRect">
            <a:avLst/>
          </a:prstGeom>
          <a:solidFill>
            <a:schemeClr val="accent1"/>
          </a:solidFill>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panose="020B0604020202020204"/>
                <a:ea typeface="+mn-ea"/>
                <a:cs typeface="+mn-cs"/>
              </a:rPr>
              <a:t>Key Inclusion Criteria</a:t>
            </a:r>
            <a:r>
              <a:rPr kumimoji="0" lang="en-US" sz="2400" b="1" i="0" u="none" strike="noStrike" kern="1200" cap="none" spc="0" normalizeH="0" baseline="30000" noProof="0" dirty="0">
                <a:ln>
                  <a:noFill/>
                </a:ln>
                <a:solidFill>
                  <a:srgbClr val="FFFFFF"/>
                </a:solidFill>
                <a:effectLst/>
                <a:uLnTx/>
                <a:uFillTx/>
                <a:latin typeface="Arial" panose="020B0604020202020204"/>
                <a:ea typeface="+mn-ea"/>
                <a:cs typeface="+mn-cs"/>
              </a:rPr>
              <a:t>1,2</a:t>
            </a:r>
            <a:r>
              <a:rPr kumimoji="0" lang="en-US" sz="2400" b="1" i="0" u="none" strike="noStrike" kern="1200" cap="none" spc="0" normalizeH="0" baseline="0" noProof="0" dirty="0">
                <a:ln>
                  <a:noFill/>
                </a:ln>
                <a:solidFill>
                  <a:srgbClr val="FFFFFF"/>
                </a:solidFill>
                <a:effectLst/>
                <a:uLnTx/>
                <a:uFillTx/>
                <a:latin typeface="Arial" panose="020B0604020202020204"/>
                <a:ea typeface="+mn-ea"/>
                <a:cs typeface="+mn-cs"/>
              </a:rPr>
              <a:t> </a:t>
            </a:r>
          </a:p>
        </p:txBody>
      </p:sp>
      <p:sp>
        <p:nvSpPr>
          <p:cNvPr id="11" name="Rectangle 10">
            <a:extLst>
              <a:ext uri="{FF2B5EF4-FFF2-40B4-BE49-F238E27FC236}">
                <a16:creationId xmlns:a16="http://schemas.microsoft.com/office/drawing/2014/main" id="{B70B84AB-986F-46AC-8A23-0C00816EF7E3}"/>
              </a:ext>
            </a:extLst>
          </p:cNvPr>
          <p:cNvSpPr/>
          <p:nvPr/>
        </p:nvSpPr>
        <p:spPr>
          <a:xfrm>
            <a:off x="6223977" y="1352023"/>
            <a:ext cx="5510823" cy="444103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900"/>
              </a:spcBef>
              <a:spcAft>
                <a:spcPts val="0"/>
              </a:spcAft>
              <a:buClrTx/>
              <a:buSzTx/>
              <a:buFontTx/>
              <a:buNone/>
              <a:tabLst/>
              <a:defRPr/>
            </a:pPr>
            <a:endParaRPr kumimoji="0" lang="en-US" sz="150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90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285750" marR="0" lvl="0" indent="-285750" algn="l" defTabSz="914400" rtl="0" eaLnBrk="1" fontAlgn="t" latinLnBrk="0" hangingPunct="1">
              <a:lnSpc>
                <a:spcPct val="100000"/>
              </a:lnSpc>
              <a:spcBef>
                <a:spcPts val="90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285750" marR="0" lvl="0" indent="-285750" algn="l" defTabSz="914400" rtl="0" eaLnBrk="1" fontAlgn="t" latinLnBrk="0" hangingPunct="1">
              <a:lnSpc>
                <a:spcPct val="100000"/>
              </a:lnSpc>
              <a:spcBef>
                <a:spcPts val="9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a:ea typeface="+mn-ea"/>
                <a:cs typeface="+mn-cs"/>
              </a:rPr>
              <a:t>Treatment with VKA, dabigatran, PCC, </a:t>
            </a:r>
            <a:r>
              <a:rPr kumimoji="0" lang="en-US" sz="1600" b="0" i="0" u="none" strike="noStrike" kern="1200" cap="none" spc="0" normalizeH="0" baseline="0" noProof="0" dirty="0" err="1">
                <a:ln>
                  <a:noFill/>
                </a:ln>
                <a:solidFill>
                  <a:srgbClr val="000000"/>
                </a:solidFill>
                <a:effectLst/>
                <a:uLnTx/>
                <a:uFillTx/>
                <a:latin typeface="Arial" panose="020B0604020202020204"/>
                <a:ea typeface="+mn-ea"/>
                <a:cs typeface="+mn-cs"/>
              </a:rPr>
              <a:t>rFVIIa</a:t>
            </a:r>
            <a:r>
              <a:rPr kumimoji="0" lang="en-US" sz="1600" b="0" i="0" u="none" strike="noStrike" kern="1200" cap="none" spc="0" normalizeH="0" baseline="0" noProof="0" dirty="0">
                <a:ln>
                  <a:noFill/>
                </a:ln>
                <a:solidFill>
                  <a:srgbClr val="000000"/>
                </a:solidFill>
                <a:effectLst/>
                <a:uLnTx/>
                <a:uFillTx/>
                <a:latin typeface="Arial" panose="020B0604020202020204"/>
                <a:ea typeface="+mn-ea"/>
                <a:cs typeface="+mn-cs"/>
              </a:rPr>
              <a:t>, whole blood or plasma within 1 week</a:t>
            </a:r>
          </a:p>
          <a:p>
            <a:pPr marL="285750" marR="0" lvl="0" indent="-285750" algn="l" defTabSz="914400" rtl="0" eaLnBrk="1" fontAlgn="t" latinLnBrk="0" hangingPunct="1">
              <a:lnSpc>
                <a:spcPct val="100000"/>
              </a:lnSpc>
              <a:spcBef>
                <a:spcPts val="9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a:ea typeface="+mn-ea"/>
                <a:cs typeface="+mn-cs"/>
              </a:rPr>
              <a:t>Planned treatment with PCC, FFP, or </a:t>
            </a:r>
            <a:r>
              <a:rPr kumimoji="0" lang="en-US" sz="1600" b="0" i="0" u="none" strike="noStrike" kern="1200" cap="none" spc="0" normalizeH="0" baseline="0" noProof="0" dirty="0" err="1">
                <a:ln>
                  <a:noFill/>
                </a:ln>
                <a:solidFill>
                  <a:srgbClr val="000000"/>
                </a:solidFill>
                <a:effectLst/>
                <a:uLnTx/>
                <a:uFillTx/>
                <a:latin typeface="Arial" panose="020B0604020202020204"/>
                <a:ea typeface="+mn-ea"/>
                <a:cs typeface="+mn-cs"/>
              </a:rPr>
              <a:t>rFVIIa</a:t>
            </a:r>
            <a:r>
              <a:rPr kumimoji="0" lang="en-US" sz="1600" b="0" i="0" u="none" strike="noStrike" kern="1200" cap="none" spc="0" normalizeH="0" baseline="0" noProof="0" dirty="0">
                <a:ln>
                  <a:noFill/>
                </a:ln>
                <a:solidFill>
                  <a:srgbClr val="000000"/>
                </a:solidFill>
                <a:effectLst/>
                <a:uLnTx/>
                <a:uFillTx/>
                <a:latin typeface="Arial" panose="020B0604020202020204"/>
                <a:ea typeface="+mn-ea"/>
                <a:cs typeface="+mn-cs"/>
              </a:rPr>
              <a:t> within 12 hours after end of andexanet alfa infusion</a:t>
            </a:r>
          </a:p>
          <a:p>
            <a:pPr marL="285750" marR="0" lvl="0" indent="-285750" algn="l" defTabSz="914400" rtl="0" eaLnBrk="1" fontAlgn="t" latinLnBrk="0" hangingPunct="1">
              <a:lnSpc>
                <a:spcPct val="100000"/>
              </a:lnSpc>
              <a:spcBef>
                <a:spcPts val="9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a:ea typeface="+mn-ea"/>
                <a:cs typeface="+mn-cs"/>
              </a:rPr>
              <a:t>History of thrombotic event within 2 weeks </a:t>
            </a:r>
          </a:p>
          <a:p>
            <a:pPr marL="285750" marR="0" lvl="0" indent="-285750" algn="l" defTabSz="914400" rtl="0" eaLnBrk="1" fontAlgn="t" latinLnBrk="0" hangingPunct="1">
              <a:lnSpc>
                <a:spcPct val="100000"/>
              </a:lnSpc>
              <a:spcBef>
                <a:spcPts val="9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a:ea typeface="+mn-ea"/>
                <a:cs typeface="+mn-cs"/>
              </a:rPr>
              <a:t>Intracerebral hematoma volume &gt;60 cc or GCS &lt;7</a:t>
            </a:r>
          </a:p>
          <a:p>
            <a:pPr marL="285750" marR="0" lvl="0" indent="-285750" algn="l" defTabSz="914400" rtl="0" eaLnBrk="1" fontAlgn="t" latinLnBrk="0" hangingPunct="1">
              <a:lnSpc>
                <a:spcPct val="100000"/>
              </a:lnSpc>
              <a:spcBef>
                <a:spcPts val="9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a:ea typeface="+mn-ea"/>
                <a:cs typeface="+mn-cs"/>
              </a:rPr>
              <a:t>Expected survival &lt;1 month</a:t>
            </a:r>
          </a:p>
          <a:p>
            <a:pPr marL="285750" marR="0" lvl="0" indent="-285750" algn="l" defTabSz="914400" rtl="0" eaLnBrk="1" fontAlgn="t" latinLnBrk="0" hangingPunct="1">
              <a:lnSpc>
                <a:spcPct val="100000"/>
              </a:lnSpc>
              <a:spcBef>
                <a:spcPts val="9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a:ea typeface="+mn-ea"/>
                <a:cs typeface="+mn-cs"/>
              </a:rPr>
              <a:t>Expected to undergo surgery in &lt;12 hours after andexanet alfa treatment</a:t>
            </a:r>
          </a:p>
          <a:p>
            <a:pPr marL="285750" marR="0" lvl="0" indent="-285750" algn="l" defTabSz="914400" rtl="0" eaLnBrk="1" fontAlgn="t" latinLnBrk="0" hangingPunct="1">
              <a:lnSpc>
                <a:spcPct val="100000"/>
              </a:lnSpc>
              <a:spcBef>
                <a:spcPts val="9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a:ea typeface="+mn-ea"/>
                <a:cs typeface="+mn-cs"/>
              </a:rPr>
              <a:t>Severe sepsis or septic shock</a:t>
            </a:r>
          </a:p>
          <a:p>
            <a:pPr marL="285750" marR="0" lvl="0" indent="-285750" algn="l" defTabSz="914400" rtl="0" eaLnBrk="1" fontAlgn="t" latinLnBrk="0" hangingPunct="1">
              <a:lnSpc>
                <a:spcPct val="100000"/>
              </a:lnSpc>
              <a:spcBef>
                <a:spcPts val="90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12" name="Rectangle: Rounded Corners 11">
            <a:extLst>
              <a:ext uri="{FF2B5EF4-FFF2-40B4-BE49-F238E27FC236}">
                <a16:creationId xmlns:a16="http://schemas.microsoft.com/office/drawing/2014/main" id="{4D82E78F-F14F-44A4-AFBD-5E6B44B2931F}"/>
              </a:ext>
            </a:extLst>
          </p:cNvPr>
          <p:cNvSpPr/>
          <p:nvPr/>
        </p:nvSpPr>
        <p:spPr>
          <a:xfrm>
            <a:off x="6196239" y="1308237"/>
            <a:ext cx="5566299" cy="479399"/>
          </a:xfrm>
          <a:prstGeom prst="roundRect">
            <a:avLst/>
          </a:prstGeom>
          <a:solidFill>
            <a:schemeClr val="tx2"/>
          </a:solidFill>
          <a:ln>
            <a:solidFill>
              <a:schemeClr val="tx2"/>
            </a:solidFill>
          </a:ln>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panose="020B0604020202020204"/>
                <a:ea typeface="+mn-ea"/>
                <a:cs typeface="+mn-cs"/>
              </a:rPr>
              <a:t>Key Exclusion Criteria</a:t>
            </a:r>
            <a:r>
              <a:rPr kumimoji="0" lang="en-US" sz="2400" b="1" i="0" u="none" strike="noStrike" kern="1200" cap="none" spc="0" normalizeH="0" baseline="30000" noProof="0" dirty="0">
                <a:ln>
                  <a:noFill/>
                </a:ln>
                <a:solidFill>
                  <a:srgbClr val="FFFFFF"/>
                </a:solidFill>
                <a:effectLst/>
                <a:uLnTx/>
                <a:uFillTx/>
                <a:latin typeface="Arial" panose="020B0604020202020204"/>
                <a:ea typeface="+mn-ea"/>
                <a:cs typeface="+mn-cs"/>
              </a:rPr>
              <a:t>2</a:t>
            </a:r>
            <a:r>
              <a:rPr kumimoji="0" lang="en-US" sz="2400" b="1" i="0" u="none" strike="noStrike" kern="1200" cap="none" spc="0" normalizeH="0" baseline="0" noProof="0" dirty="0">
                <a:ln>
                  <a:noFill/>
                </a:ln>
                <a:solidFill>
                  <a:srgbClr val="FFFFFF"/>
                </a:solidFill>
                <a:effectLst/>
                <a:uLnTx/>
                <a:uFillTx/>
                <a:latin typeface="Arial" panose="020B0604020202020204"/>
                <a:ea typeface="+mn-ea"/>
                <a:cs typeface="+mn-cs"/>
              </a:rPr>
              <a:t> </a:t>
            </a:r>
          </a:p>
        </p:txBody>
      </p:sp>
    </p:spTree>
    <p:extLst>
      <p:ext uri="{BB962C8B-B14F-4D97-AF65-F5344CB8AC3E}">
        <p14:creationId xmlns:p14="http://schemas.microsoft.com/office/powerpoint/2010/main" val="1694809793"/>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Rounded Corners 35">
            <a:extLst>
              <a:ext uri="{FF2B5EF4-FFF2-40B4-BE49-F238E27FC236}">
                <a16:creationId xmlns:a16="http://schemas.microsoft.com/office/drawing/2014/main" id="{88D82F66-7E74-494D-B3EE-3992C500DC53}"/>
              </a:ext>
            </a:extLst>
          </p:cNvPr>
          <p:cNvSpPr>
            <a:spLocks/>
          </p:cNvSpPr>
          <p:nvPr/>
        </p:nvSpPr>
        <p:spPr>
          <a:xfrm>
            <a:off x="5214211" y="1404633"/>
            <a:ext cx="6320971" cy="3798737"/>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2" name="Title 1">
            <a:extLst>
              <a:ext uri="{FF2B5EF4-FFF2-40B4-BE49-F238E27FC236}">
                <a16:creationId xmlns:a16="http://schemas.microsoft.com/office/drawing/2014/main" id="{10C23630-66A5-42DE-80C3-BC7F338A2005}"/>
              </a:ext>
            </a:extLst>
          </p:cNvPr>
          <p:cNvSpPr>
            <a:spLocks noGrp="1"/>
          </p:cNvSpPr>
          <p:nvPr>
            <p:ph type="title"/>
          </p:nvPr>
        </p:nvSpPr>
        <p:spPr/>
        <p:txBody>
          <a:bodyPr>
            <a:noAutofit/>
          </a:bodyPr>
          <a:lstStyle/>
          <a:p>
            <a:r>
              <a:rPr lang="en-US" sz="2700" dirty="0"/>
              <a:t>Andexanet Alfa was Administered as Either a Low Dose</a:t>
            </a:r>
            <a:br>
              <a:rPr lang="en-US" sz="2700" dirty="0"/>
            </a:br>
            <a:r>
              <a:rPr lang="en-US" sz="2700" dirty="0"/>
              <a:t>or High Dose in the ANNEXA-4 Study</a:t>
            </a:r>
            <a:r>
              <a:rPr lang="en-US" sz="2700" baseline="30000" dirty="0"/>
              <a:t>1</a:t>
            </a:r>
            <a:r>
              <a:rPr lang="en-US" sz="2700" dirty="0"/>
              <a:t> </a:t>
            </a:r>
          </a:p>
        </p:txBody>
      </p:sp>
      <p:sp>
        <p:nvSpPr>
          <p:cNvPr id="5" name="Text Placeholder 4">
            <a:extLst>
              <a:ext uri="{FF2B5EF4-FFF2-40B4-BE49-F238E27FC236}">
                <a16:creationId xmlns:a16="http://schemas.microsoft.com/office/drawing/2014/main" id="{8AAB6594-8CC2-430C-9724-F6F01C63793C}"/>
              </a:ext>
            </a:extLst>
          </p:cNvPr>
          <p:cNvSpPr>
            <a:spLocks noGrp="1"/>
          </p:cNvSpPr>
          <p:nvPr>
            <p:ph type="body" sz="quarter" idx="13"/>
          </p:nvPr>
        </p:nvSpPr>
        <p:spPr/>
        <p:txBody>
          <a:bodyPr/>
          <a:lstStyle/>
          <a:p>
            <a:r>
              <a:rPr lang="en-US" baseline="30000" dirty="0" err="1"/>
              <a:t>a</a:t>
            </a:r>
            <a:r>
              <a:rPr lang="en-US" dirty="0" err="1"/>
              <a:t>FXa</a:t>
            </a:r>
            <a:r>
              <a:rPr lang="en-US" dirty="0"/>
              <a:t> inhibitors included apixaban, rivaroxaban, edoxaban, or enoxaparin </a:t>
            </a:r>
            <a:r>
              <a:rPr lang="en-GB" dirty="0">
                <a:latin typeface="Arial" panose="020B0604020202020204" pitchFamily="34" charset="0"/>
                <a:cs typeface="Arial" panose="020B0604020202020204" pitchFamily="34" charset="0"/>
              </a:rPr>
              <a:t>(≥1 mg/kg/day</a:t>
            </a:r>
            <a:r>
              <a:rPr lang="en-US" dirty="0">
                <a:latin typeface="Arial" panose="020B0604020202020204" pitchFamily="34" charset="0"/>
                <a:cs typeface="Arial" panose="020B0604020202020204" pitchFamily="34" charset="0"/>
              </a:rPr>
              <a:t>).</a:t>
            </a:r>
            <a:endParaRPr lang="en-US" dirty="0"/>
          </a:p>
          <a:p>
            <a:r>
              <a:rPr lang="en-US" dirty="0"/>
              <a:t>FXa = factor Xa; IV = intravenous; min = minute. </a:t>
            </a:r>
          </a:p>
          <a:p>
            <a:r>
              <a:rPr lang="en-US" dirty="0">
                <a:latin typeface="Arial" panose="020B0604020202020204" pitchFamily="34" charset="0"/>
                <a:ea typeface="ＭＳ Ｐゴシック"/>
                <a:cs typeface="Arial" panose="020B0604020202020204" pitchFamily="34" charset="0"/>
              </a:rPr>
              <a:t>1.</a:t>
            </a:r>
            <a:r>
              <a:rPr lang="en-US" dirty="0">
                <a:solidFill>
                  <a:srgbClr val="37302C"/>
                </a:solidFill>
                <a:latin typeface="Arial" panose="020B0604020202020204" pitchFamily="34" charset="0"/>
                <a:ea typeface="ＭＳ Ｐゴシック"/>
                <a:cs typeface="Arial" panose="020B0604020202020204" pitchFamily="34" charset="0"/>
              </a:rPr>
              <a:t> </a:t>
            </a:r>
            <a:r>
              <a:rPr lang="en-US" dirty="0"/>
              <a:t>Milling TJ et al. Supplementary appendix online ahead of print. </a:t>
            </a:r>
            <a:r>
              <a:rPr lang="en-US" i="1" dirty="0"/>
              <a:t>Circulation</a:t>
            </a:r>
            <a:r>
              <a:rPr lang="en-US" dirty="0"/>
              <a:t>.</a:t>
            </a:r>
            <a:r>
              <a:rPr lang="en-US" i="1" dirty="0"/>
              <a:t> </a:t>
            </a:r>
            <a:r>
              <a:rPr lang="en-US" dirty="0"/>
              <a:t>2023</a:t>
            </a:r>
            <a:endParaRPr lang="en-US" sz="1000" dirty="0">
              <a:highlight>
                <a:srgbClr val="FFFF00"/>
              </a:highlight>
              <a:latin typeface="Arial" panose="020B0604020202020204" pitchFamily="34" charset="0"/>
              <a:cs typeface="Arial" panose="020B0604020202020204" pitchFamily="34" charset="0"/>
            </a:endParaRPr>
          </a:p>
        </p:txBody>
      </p:sp>
      <p:sp>
        <p:nvSpPr>
          <p:cNvPr id="3" name="Rectangle: Rounded Corners 2">
            <a:extLst>
              <a:ext uri="{FF2B5EF4-FFF2-40B4-BE49-F238E27FC236}">
                <a16:creationId xmlns:a16="http://schemas.microsoft.com/office/drawing/2014/main" id="{FE00C5AC-3A33-4BDF-9A4F-212C45CFCDED}"/>
              </a:ext>
            </a:extLst>
          </p:cNvPr>
          <p:cNvSpPr>
            <a:spLocks/>
          </p:cNvSpPr>
          <p:nvPr/>
        </p:nvSpPr>
        <p:spPr>
          <a:xfrm>
            <a:off x="457200" y="1847737"/>
            <a:ext cx="4170271" cy="3103946"/>
          </a:xfrm>
          <a:prstGeom prst="roundRect">
            <a:avLst/>
          </a:prstGeom>
          <a:solidFill>
            <a:schemeClr val="accent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4405"/>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Arial" panose="020B0604020202020204"/>
                <a:ea typeface="+mn-ea"/>
                <a:cs typeface="+mn-cs"/>
              </a:rPr>
              <a:t>There were two dosing regimens for andexanet alfa: low dose and high dose</a:t>
            </a:r>
          </a:p>
          <a:p>
            <a:pPr marL="0" marR="0" lvl="0" indent="0" algn="ctr" defTabSz="914400" rtl="0" eaLnBrk="1" fontAlgn="auto" latinLnBrk="0" hangingPunct="1">
              <a:lnSpc>
                <a:spcPct val="124405"/>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ctr" defTabSz="914400" rtl="0" eaLnBrk="1" fontAlgn="auto" latinLnBrk="0" hangingPunct="1">
              <a:lnSpc>
                <a:spcPct val="124405"/>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The dose of andexanet alfa based on the specific FXa inhibitor, dose of FXa inhibitor, and time since the patient’s last dose of FXa </a:t>
            </a:r>
            <a:r>
              <a:rPr kumimoji="0" lang="en-US" sz="1500" b="0" i="0" u="none" strike="noStrike" kern="1200" cap="none" spc="0" normalizeH="0" baseline="0" noProof="0" dirty="0" err="1">
                <a:ln>
                  <a:noFill/>
                </a:ln>
                <a:solidFill>
                  <a:srgbClr val="FFFFFF"/>
                </a:solidFill>
                <a:effectLst/>
                <a:uLnTx/>
                <a:uFillTx/>
                <a:latin typeface="Arial" panose="020B0604020202020204"/>
                <a:ea typeface="+mn-ea"/>
                <a:cs typeface="+mn-cs"/>
              </a:rPr>
              <a:t>inhibitor</a:t>
            </a:r>
            <a:r>
              <a:rPr kumimoji="0" lang="en-US" sz="1500" b="0" i="0" u="none" strike="noStrike" kern="1200" cap="none" spc="0" normalizeH="0" baseline="30000" noProof="0" dirty="0" err="1">
                <a:ln>
                  <a:noFill/>
                </a:ln>
                <a:solidFill>
                  <a:srgbClr val="FFFFFF"/>
                </a:solidFill>
                <a:effectLst/>
                <a:uLnTx/>
                <a:uFillTx/>
                <a:latin typeface="Arial" panose="020B0604020202020204"/>
                <a:ea typeface="+mn-ea"/>
                <a:cs typeface="+mn-cs"/>
              </a:rPr>
              <a:t>a</a:t>
            </a:r>
            <a:endParaRPr kumimoji="0" lang="en-US" sz="1500" b="0" i="0" u="none" strike="noStrike" kern="1200" cap="none" spc="0" normalizeH="0" baseline="30000" noProof="0" dirty="0">
              <a:ln>
                <a:noFill/>
              </a:ln>
              <a:solidFill>
                <a:srgbClr val="FFFFFF"/>
              </a:solidFill>
              <a:effectLst/>
              <a:uLnTx/>
              <a:uFillTx/>
              <a:latin typeface="Arial" panose="020B0604020202020204"/>
              <a:ea typeface="+mn-ea"/>
              <a:cs typeface="+mn-cs"/>
            </a:endParaRPr>
          </a:p>
        </p:txBody>
      </p:sp>
      <p:pic>
        <p:nvPicPr>
          <p:cNvPr id="23" name="Graphic 22" descr="IV outline">
            <a:extLst>
              <a:ext uri="{FF2B5EF4-FFF2-40B4-BE49-F238E27FC236}">
                <a16:creationId xmlns:a16="http://schemas.microsoft.com/office/drawing/2014/main" id="{F5ABFC54-CFE4-4D31-B29A-EEE0DE961A1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99220" y="1551038"/>
            <a:ext cx="584200" cy="614680"/>
          </a:xfrm>
          <a:prstGeom prst="rect">
            <a:avLst/>
          </a:prstGeom>
        </p:spPr>
      </p:pic>
      <p:sp>
        <p:nvSpPr>
          <p:cNvPr id="12" name="Flowchart: Delay 11">
            <a:extLst>
              <a:ext uri="{FF2B5EF4-FFF2-40B4-BE49-F238E27FC236}">
                <a16:creationId xmlns:a16="http://schemas.microsoft.com/office/drawing/2014/main" id="{10B5D875-E129-4213-9161-95AECE9F28EC}"/>
              </a:ext>
            </a:extLst>
          </p:cNvPr>
          <p:cNvSpPr>
            <a:spLocks/>
          </p:cNvSpPr>
          <p:nvPr/>
        </p:nvSpPr>
        <p:spPr>
          <a:xfrm>
            <a:off x="5234533" y="2042174"/>
            <a:ext cx="1243584" cy="1078992"/>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Low dose</a:t>
            </a:r>
          </a:p>
        </p:txBody>
      </p:sp>
      <p:sp>
        <p:nvSpPr>
          <p:cNvPr id="14" name="Arrow: Chevron 13">
            <a:extLst>
              <a:ext uri="{FF2B5EF4-FFF2-40B4-BE49-F238E27FC236}">
                <a16:creationId xmlns:a16="http://schemas.microsoft.com/office/drawing/2014/main" id="{993964C0-B67A-4F89-9C83-5A055BB4CF89}"/>
              </a:ext>
            </a:extLst>
          </p:cNvPr>
          <p:cNvSpPr>
            <a:spLocks/>
          </p:cNvSpPr>
          <p:nvPr/>
        </p:nvSpPr>
        <p:spPr>
          <a:xfrm>
            <a:off x="8125052" y="2376314"/>
            <a:ext cx="294640" cy="406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15" name="Arrow: Chevron 14">
            <a:extLst>
              <a:ext uri="{FF2B5EF4-FFF2-40B4-BE49-F238E27FC236}">
                <a16:creationId xmlns:a16="http://schemas.microsoft.com/office/drawing/2014/main" id="{1198BC93-8CBC-4187-B34B-CAE0AA4B3F45}"/>
              </a:ext>
            </a:extLst>
          </p:cNvPr>
          <p:cNvSpPr>
            <a:spLocks/>
          </p:cNvSpPr>
          <p:nvPr/>
        </p:nvSpPr>
        <p:spPr>
          <a:xfrm>
            <a:off x="8358732" y="2376314"/>
            <a:ext cx="294640" cy="406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16" name="Arrow: Chevron 15">
            <a:extLst>
              <a:ext uri="{FF2B5EF4-FFF2-40B4-BE49-F238E27FC236}">
                <a16:creationId xmlns:a16="http://schemas.microsoft.com/office/drawing/2014/main" id="{F5B8A3E8-73E6-4305-8C0D-3AC451A17D2C}"/>
              </a:ext>
            </a:extLst>
          </p:cNvPr>
          <p:cNvSpPr>
            <a:spLocks/>
          </p:cNvSpPr>
          <p:nvPr/>
        </p:nvSpPr>
        <p:spPr>
          <a:xfrm>
            <a:off x="8602572" y="2376314"/>
            <a:ext cx="294640" cy="406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24" name="Rectangle 23">
            <a:extLst>
              <a:ext uri="{FF2B5EF4-FFF2-40B4-BE49-F238E27FC236}">
                <a16:creationId xmlns:a16="http://schemas.microsoft.com/office/drawing/2014/main" id="{8E29BB4F-4D22-4A44-9E9C-DF232C2115BE}"/>
              </a:ext>
            </a:extLst>
          </p:cNvPr>
          <p:cNvSpPr/>
          <p:nvPr/>
        </p:nvSpPr>
        <p:spPr>
          <a:xfrm>
            <a:off x="6574763" y="2331959"/>
            <a:ext cx="1269999" cy="6146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000000"/>
                </a:solidFill>
                <a:effectLst/>
                <a:uLnTx/>
                <a:uFillTx/>
                <a:latin typeface="Arial" panose="020B0604020202020204"/>
                <a:ea typeface="+mn-ea"/>
                <a:cs typeface="+mn-cs"/>
              </a:rPr>
              <a:t>400 mg at a target rate of 30 mg/min </a:t>
            </a:r>
          </a:p>
        </p:txBody>
      </p:sp>
      <p:sp>
        <p:nvSpPr>
          <p:cNvPr id="26" name="Rectangle 25">
            <a:extLst>
              <a:ext uri="{FF2B5EF4-FFF2-40B4-BE49-F238E27FC236}">
                <a16:creationId xmlns:a16="http://schemas.microsoft.com/office/drawing/2014/main" id="{735BAFD2-D89C-4965-B056-C8C673052C92}"/>
              </a:ext>
            </a:extLst>
          </p:cNvPr>
          <p:cNvSpPr/>
          <p:nvPr/>
        </p:nvSpPr>
        <p:spPr>
          <a:xfrm>
            <a:off x="9317000" y="2358463"/>
            <a:ext cx="1595120" cy="6482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000000"/>
                </a:solidFill>
                <a:effectLst/>
                <a:uLnTx/>
                <a:uFillTx/>
                <a:latin typeface="Arial" panose="020B0604020202020204"/>
                <a:ea typeface="+mn-ea"/>
                <a:cs typeface="+mn-cs"/>
              </a:rPr>
              <a:t>4 mg/min for up </a:t>
            </a:r>
            <a:br>
              <a:rPr kumimoji="0" lang="en-US" sz="1500" b="0" i="0" u="none" strike="noStrike" kern="1200" cap="none" spc="0" normalizeH="0" baseline="0" noProof="0" dirty="0">
                <a:ln>
                  <a:noFill/>
                </a:ln>
                <a:solidFill>
                  <a:srgbClr val="000000"/>
                </a:solidFill>
                <a:effectLst/>
                <a:uLnTx/>
                <a:uFillTx/>
                <a:latin typeface="Arial" panose="020B0604020202020204"/>
                <a:ea typeface="+mn-ea"/>
                <a:cs typeface="+mn-cs"/>
              </a:rPr>
            </a:br>
            <a:r>
              <a:rPr kumimoji="0" lang="en-US" sz="1500" b="0" i="0" u="none" strike="noStrike" kern="1200" cap="none" spc="0" normalizeH="0" baseline="0" noProof="0" dirty="0">
                <a:ln>
                  <a:noFill/>
                </a:ln>
                <a:solidFill>
                  <a:srgbClr val="000000"/>
                </a:solidFill>
                <a:effectLst/>
                <a:uLnTx/>
                <a:uFillTx/>
                <a:latin typeface="Arial" panose="020B0604020202020204"/>
                <a:ea typeface="+mn-ea"/>
                <a:cs typeface="+mn-cs"/>
              </a:rPr>
              <a:t>to 120 minutes </a:t>
            </a:r>
            <a:br>
              <a:rPr kumimoji="0" lang="en-US" sz="1500" b="0" i="0" u="none" strike="noStrike" kern="1200" cap="none" spc="0" normalizeH="0" baseline="0" noProof="0" dirty="0">
                <a:ln>
                  <a:noFill/>
                </a:ln>
                <a:solidFill>
                  <a:srgbClr val="000000"/>
                </a:solidFill>
                <a:effectLst/>
                <a:uLnTx/>
                <a:uFillTx/>
                <a:latin typeface="Arial" panose="020B0604020202020204"/>
                <a:ea typeface="+mn-ea"/>
                <a:cs typeface="+mn-cs"/>
              </a:rPr>
            </a:br>
            <a:r>
              <a:rPr kumimoji="0" lang="en-US" sz="1500" b="0" i="0" u="none" strike="noStrike" kern="1200" cap="none" spc="0" normalizeH="0" baseline="0" noProof="0" dirty="0">
                <a:ln>
                  <a:noFill/>
                </a:ln>
                <a:solidFill>
                  <a:srgbClr val="000000"/>
                </a:solidFill>
                <a:effectLst/>
                <a:uLnTx/>
                <a:uFillTx/>
                <a:latin typeface="Arial" panose="020B0604020202020204"/>
                <a:ea typeface="+mn-ea"/>
                <a:cs typeface="+mn-cs"/>
              </a:rPr>
              <a:t>(480 mg)</a:t>
            </a:r>
          </a:p>
        </p:txBody>
      </p:sp>
      <p:sp>
        <p:nvSpPr>
          <p:cNvPr id="13" name="Flowchart: Delay 12">
            <a:extLst>
              <a:ext uri="{FF2B5EF4-FFF2-40B4-BE49-F238E27FC236}">
                <a16:creationId xmlns:a16="http://schemas.microsoft.com/office/drawing/2014/main" id="{ECEE7811-7057-4203-81B5-550BCAD38F97}"/>
              </a:ext>
            </a:extLst>
          </p:cNvPr>
          <p:cNvSpPr>
            <a:spLocks/>
          </p:cNvSpPr>
          <p:nvPr/>
        </p:nvSpPr>
        <p:spPr>
          <a:xfrm>
            <a:off x="5236565" y="3655164"/>
            <a:ext cx="1239520" cy="1076960"/>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High dose</a:t>
            </a:r>
          </a:p>
        </p:txBody>
      </p:sp>
      <p:sp>
        <p:nvSpPr>
          <p:cNvPr id="19" name="Arrow: Chevron 18">
            <a:extLst>
              <a:ext uri="{FF2B5EF4-FFF2-40B4-BE49-F238E27FC236}">
                <a16:creationId xmlns:a16="http://schemas.microsoft.com/office/drawing/2014/main" id="{6AB905A3-9A23-46CC-A990-EBAC4040DE5A}"/>
              </a:ext>
            </a:extLst>
          </p:cNvPr>
          <p:cNvSpPr/>
          <p:nvPr/>
        </p:nvSpPr>
        <p:spPr>
          <a:xfrm>
            <a:off x="8125052" y="3997030"/>
            <a:ext cx="294640" cy="406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20" name="Arrow: Chevron 19">
            <a:extLst>
              <a:ext uri="{FF2B5EF4-FFF2-40B4-BE49-F238E27FC236}">
                <a16:creationId xmlns:a16="http://schemas.microsoft.com/office/drawing/2014/main" id="{42E0CF2D-F5EA-484B-9C44-3E7450D32CDB}"/>
              </a:ext>
            </a:extLst>
          </p:cNvPr>
          <p:cNvSpPr>
            <a:spLocks/>
          </p:cNvSpPr>
          <p:nvPr/>
        </p:nvSpPr>
        <p:spPr>
          <a:xfrm>
            <a:off x="8358732" y="3997030"/>
            <a:ext cx="294640" cy="406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21" name="Arrow: Chevron 20">
            <a:extLst>
              <a:ext uri="{FF2B5EF4-FFF2-40B4-BE49-F238E27FC236}">
                <a16:creationId xmlns:a16="http://schemas.microsoft.com/office/drawing/2014/main" id="{F9F3ED2D-D706-4547-B62D-D2A5BE4AE907}"/>
              </a:ext>
            </a:extLst>
          </p:cNvPr>
          <p:cNvSpPr>
            <a:spLocks/>
          </p:cNvSpPr>
          <p:nvPr/>
        </p:nvSpPr>
        <p:spPr>
          <a:xfrm>
            <a:off x="8602572" y="3997030"/>
            <a:ext cx="294640" cy="406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25" name="Rectangle 24">
            <a:extLst>
              <a:ext uri="{FF2B5EF4-FFF2-40B4-BE49-F238E27FC236}">
                <a16:creationId xmlns:a16="http://schemas.microsoft.com/office/drawing/2014/main" id="{8A618D1A-C544-4494-9C0F-42C6376D033F}"/>
              </a:ext>
            </a:extLst>
          </p:cNvPr>
          <p:cNvSpPr>
            <a:spLocks/>
          </p:cNvSpPr>
          <p:nvPr/>
        </p:nvSpPr>
        <p:spPr>
          <a:xfrm>
            <a:off x="6538315" y="3923037"/>
            <a:ext cx="1342896" cy="6356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000000"/>
                </a:solidFill>
                <a:effectLst/>
                <a:uLnTx/>
                <a:uFillTx/>
                <a:latin typeface="Arial" panose="020B0604020202020204"/>
                <a:ea typeface="+mn-ea"/>
                <a:cs typeface="+mn-cs"/>
              </a:rPr>
              <a:t>800 mg at a target rate of 30 mg/min </a:t>
            </a:r>
          </a:p>
        </p:txBody>
      </p:sp>
      <p:sp>
        <p:nvSpPr>
          <p:cNvPr id="27" name="Rectangle 26">
            <a:extLst>
              <a:ext uri="{FF2B5EF4-FFF2-40B4-BE49-F238E27FC236}">
                <a16:creationId xmlns:a16="http://schemas.microsoft.com/office/drawing/2014/main" id="{ABB2B1D9-F4FE-4B9F-9EC4-7700BD3CC251}"/>
              </a:ext>
            </a:extLst>
          </p:cNvPr>
          <p:cNvSpPr/>
          <p:nvPr/>
        </p:nvSpPr>
        <p:spPr>
          <a:xfrm>
            <a:off x="9248421" y="3895547"/>
            <a:ext cx="1513840" cy="7416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000000"/>
                </a:solidFill>
                <a:effectLst/>
                <a:uLnTx/>
                <a:uFillTx/>
                <a:latin typeface="Arial" panose="020B0604020202020204"/>
                <a:ea typeface="+mn-ea"/>
                <a:cs typeface="+mn-cs"/>
              </a:rPr>
              <a:t>8 mg/min for up to 120 minutes (960 mg)</a:t>
            </a:r>
          </a:p>
        </p:txBody>
      </p:sp>
      <p:cxnSp>
        <p:nvCxnSpPr>
          <p:cNvPr id="32" name="Straight Connector 31">
            <a:extLst>
              <a:ext uri="{FF2B5EF4-FFF2-40B4-BE49-F238E27FC236}">
                <a16:creationId xmlns:a16="http://schemas.microsoft.com/office/drawing/2014/main" id="{7E6C271F-F689-4A2A-9C51-0EAA61853D2F}"/>
              </a:ext>
            </a:extLst>
          </p:cNvPr>
          <p:cNvCxnSpPr>
            <a:cxnSpLocks/>
          </p:cNvCxnSpPr>
          <p:nvPr/>
        </p:nvCxnSpPr>
        <p:spPr>
          <a:xfrm>
            <a:off x="5234533" y="3399710"/>
            <a:ext cx="6300649" cy="3582"/>
          </a:xfrm>
          <a:prstGeom prst="line">
            <a:avLst/>
          </a:prstGeom>
          <a:ln w="28575">
            <a:solidFill>
              <a:schemeClr val="accent1"/>
            </a:solidFill>
            <a:prstDash val="dash"/>
          </a:ln>
        </p:spPr>
        <p:style>
          <a:lnRef idx="1">
            <a:schemeClr val="accent1"/>
          </a:lnRef>
          <a:fillRef idx="0">
            <a:schemeClr val="accent1"/>
          </a:fillRef>
          <a:effectRef idx="0">
            <a:schemeClr val="accent1"/>
          </a:effectRef>
          <a:fontRef idx="minor">
            <a:schemeClr val="tx1"/>
          </a:fontRef>
        </p:style>
      </p:cxnSp>
      <p:pic>
        <p:nvPicPr>
          <p:cNvPr id="33" name="Graphic 32" descr="IV outline">
            <a:extLst>
              <a:ext uri="{FF2B5EF4-FFF2-40B4-BE49-F238E27FC236}">
                <a16:creationId xmlns:a16="http://schemas.microsoft.com/office/drawing/2014/main" id="{5D89C643-A198-4B5C-A52A-8FCB81B0DE3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87691" y="1576714"/>
            <a:ext cx="584200" cy="614680"/>
          </a:xfrm>
          <a:prstGeom prst="rect">
            <a:avLst/>
          </a:prstGeom>
        </p:spPr>
      </p:pic>
      <p:sp>
        <p:nvSpPr>
          <p:cNvPr id="34" name="Rectangle 33">
            <a:extLst>
              <a:ext uri="{FF2B5EF4-FFF2-40B4-BE49-F238E27FC236}">
                <a16:creationId xmlns:a16="http://schemas.microsoft.com/office/drawing/2014/main" id="{72D35E9F-F104-486A-AB1D-EA0500AE6985}"/>
              </a:ext>
            </a:extLst>
          </p:cNvPr>
          <p:cNvSpPr>
            <a:spLocks/>
          </p:cNvSpPr>
          <p:nvPr/>
        </p:nvSpPr>
        <p:spPr>
          <a:xfrm>
            <a:off x="6677251" y="1650374"/>
            <a:ext cx="1203960" cy="467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Initial </a:t>
            </a:r>
            <a:b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b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IV Bolus</a:t>
            </a:r>
          </a:p>
        </p:txBody>
      </p:sp>
      <p:sp>
        <p:nvSpPr>
          <p:cNvPr id="35" name="Rectangle 34">
            <a:extLst>
              <a:ext uri="{FF2B5EF4-FFF2-40B4-BE49-F238E27FC236}">
                <a16:creationId xmlns:a16="http://schemas.microsoft.com/office/drawing/2014/main" id="{5C3A6571-52E2-4554-A1DF-299E227057B6}"/>
              </a:ext>
            </a:extLst>
          </p:cNvPr>
          <p:cNvSpPr/>
          <p:nvPr/>
        </p:nvSpPr>
        <p:spPr>
          <a:xfrm>
            <a:off x="9624338" y="1624698"/>
            <a:ext cx="1483397" cy="467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Follow-On </a:t>
            </a:r>
            <a:b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b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IV Infusion</a:t>
            </a:r>
          </a:p>
        </p:txBody>
      </p:sp>
      <p:sp>
        <p:nvSpPr>
          <p:cNvPr id="28" name="Slide Number Placeholder 3">
            <a:extLst>
              <a:ext uri="{FF2B5EF4-FFF2-40B4-BE49-F238E27FC236}">
                <a16:creationId xmlns:a16="http://schemas.microsoft.com/office/drawing/2014/main" id="{2EE10437-5980-4D45-96FF-2FC296CEC300}"/>
              </a:ext>
            </a:extLst>
          </p:cNvPr>
          <p:cNvSpPr>
            <a:spLocks noGrp="1"/>
          </p:cNvSpPr>
          <p:nvPr>
            <p:ph type="sldNum" sz="quarter" idx="12"/>
          </p:nvPr>
        </p:nvSpPr>
        <p:spPr>
          <a:xfrm>
            <a:off x="1" y="6492876"/>
            <a:ext cx="457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29" name="Rectangle: Rounded Corners 28">
            <a:extLst>
              <a:ext uri="{FF2B5EF4-FFF2-40B4-BE49-F238E27FC236}">
                <a16:creationId xmlns:a16="http://schemas.microsoft.com/office/drawing/2014/main" id="{DE67B69D-F290-460D-BBC2-3EF2722E953B}"/>
              </a:ext>
            </a:extLst>
          </p:cNvPr>
          <p:cNvSpPr/>
          <p:nvPr/>
        </p:nvSpPr>
        <p:spPr>
          <a:xfrm>
            <a:off x="457200" y="5445760"/>
            <a:ext cx="11084560" cy="518160"/>
          </a:xfrm>
          <a:prstGeom prst="roundRect">
            <a:avLst/>
          </a:prstGeom>
          <a:solidFill>
            <a:schemeClr val="bg2">
              <a:lumMod val="20000"/>
              <a:lumOff val="80000"/>
            </a:schemeClr>
          </a:solidFill>
          <a:ln w="3175">
            <a:solidFill>
              <a:schemeClr val="bg2"/>
            </a:solidFill>
            <a:prstDash val="lgDash"/>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Approximately </a:t>
            </a:r>
            <a:r>
              <a:rPr kumimoji="0" lang="en-US" sz="1800" b="1" i="0" u="none" strike="noStrike" kern="1200" cap="none" spc="0" normalizeH="0" baseline="0" noProof="0" dirty="0">
                <a:ln>
                  <a:noFill/>
                </a:ln>
                <a:solidFill>
                  <a:srgbClr val="000000"/>
                </a:solidFill>
                <a:effectLst/>
                <a:uLnTx/>
                <a:uFillTx/>
                <a:latin typeface="Arial" panose="020B0604020202020204"/>
                <a:ea typeface="+mn-ea"/>
                <a:cs typeface="+mn-cs"/>
              </a:rPr>
              <a:t>79%</a:t>
            </a: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 of patients in the ANNEXA-4 study received the </a:t>
            </a:r>
            <a:r>
              <a:rPr kumimoji="0" lang="en-US" sz="1800" b="1" i="0" u="none" strike="noStrike" kern="1200" cap="none" spc="0" normalizeH="0" baseline="0" noProof="0" dirty="0">
                <a:ln>
                  <a:noFill/>
                </a:ln>
                <a:solidFill>
                  <a:srgbClr val="000000"/>
                </a:solidFill>
                <a:effectLst/>
                <a:uLnTx/>
                <a:uFillTx/>
                <a:latin typeface="Arial" panose="020B0604020202020204"/>
                <a:ea typeface="+mn-ea"/>
                <a:cs typeface="+mn-cs"/>
              </a:rPr>
              <a:t>low dose regimen </a:t>
            </a: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of andexanet alfa</a:t>
            </a:r>
            <a:r>
              <a:rPr kumimoji="0" lang="en-US" sz="1800" b="0" i="0" u="none" strike="noStrike" kern="1200" cap="none" spc="0" normalizeH="0" baseline="30000" noProof="0" dirty="0">
                <a:ln>
                  <a:noFill/>
                </a:ln>
                <a:solidFill>
                  <a:srgbClr val="000000"/>
                </a:solidFill>
                <a:effectLst/>
                <a:uLnTx/>
                <a:uFillTx/>
                <a:latin typeface="Arial" panose="020B0604020202020204"/>
                <a:ea typeface="+mn-ea"/>
                <a:cs typeface="+mn-cs"/>
              </a:rPr>
              <a:t>1</a:t>
            </a:r>
            <a:endParaRPr kumimoji="0" lang="en-US" sz="16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4025280673"/>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Rounded Corners 19">
            <a:extLst>
              <a:ext uri="{FF2B5EF4-FFF2-40B4-BE49-F238E27FC236}">
                <a16:creationId xmlns:a16="http://schemas.microsoft.com/office/drawing/2014/main" id="{3FD928B3-5789-4B12-9510-687FA6029267}"/>
              </a:ext>
            </a:extLst>
          </p:cNvPr>
          <p:cNvSpPr>
            <a:spLocks/>
          </p:cNvSpPr>
          <p:nvPr/>
        </p:nvSpPr>
        <p:spPr>
          <a:xfrm>
            <a:off x="1657114" y="4672957"/>
            <a:ext cx="9430324" cy="800101"/>
          </a:xfrm>
          <a:prstGeom prst="round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14" name="Rectangle: Rounded Corners 13">
            <a:extLst>
              <a:ext uri="{FF2B5EF4-FFF2-40B4-BE49-F238E27FC236}">
                <a16:creationId xmlns:a16="http://schemas.microsoft.com/office/drawing/2014/main" id="{28482BFB-0C03-487A-A0C4-565EF56930EE}"/>
              </a:ext>
            </a:extLst>
          </p:cNvPr>
          <p:cNvSpPr>
            <a:spLocks/>
          </p:cNvSpPr>
          <p:nvPr/>
        </p:nvSpPr>
        <p:spPr>
          <a:xfrm>
            <a:off x="1657114" y="2881646"/>
            <a:ext cx="9430324" cy="1323171"/>
          </a:xfrm>
          <a:prstGeom prst="round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17" name="TextBox 16">
            <a:extLst>
              <a:ext uri="{FF2B5EF4-FFF2-40B4-BE49-F238E27FC236}">
                <a16:creationId xmlns:a16="http://schemas.microsoft.com/office/drawing/2014/main" id="{B4769896-5C3B-4888-89D2-2B557AFF7CAD}"/>
              </a:ext>
            </a:extLst>
          </p:cNvPr>
          <p:cNvSpPr txBox="1"/>
          <p:nvPr/>
        </p:nvSpPr>
        <p:spPr>
          <a:xfrm>
            <a:off x="1202555" y="2942626"/>
            <a:ext cx="9448390" cy="1229632"/>
          </a:xfrm>
          <a:prstGeom prst="rect">
            <a:avLst/>
          </a:prstGeom>
          <a:noFill/>
        </p:spPr>
        <p:txBody>
          <a:bodyPr wrap="square">
            <a:spAutoFit/>
          </a:bodyPr>
          <a:lstStyle/>
          <a:p>
            <a:pPr marL="2806700" marR="0" lvl="0" indent="-1152525" algn="l" defTabSz="914400" rtl="0" eaLnBrk="1" fontAlgn="auto" latinLnBrk="0" hangingPunct="1">
              <a:lnSpc>
                <a:spcPct val="107000"/>
              </a:lnSpc>
              <a:spcBef>
                <a:spcPts val="0"/>
              </a:spcBef>
              <a:spcAft>
                <a:spcPts val="80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Calibri"/>
                <a:cs typeface="Calibri" panose="020F0502020204030204" pitchFamily="34" charset="0"/>
              </a:rPr>
              <a:t>All patients who retrospectively met both of the following criteria:</a:t>
            </a:r>
          </a:p>
          <a:p>
            <a:pPr marL="2578100" marR="0" lvl="0" indent="-342900" algn="l" defTabSz="914400" rtl="0" eaLnBrk="1" fontAlgn="auto" latinLnBrk="0" hangingPunct="1">
              <a:lnSpc>
                <a:spcPct val="107000"/>
              </a:lnSpc>
              <a:spcBef>
                <a:spcPts val="0"/>
              </a:spcBef>
              <a:spcAft>
                <a:spcPts val="0"/>
              </a:spcAft>
              <a:buClrTx/>
              <a:buSzTx/>
              <a:buFont typeface="+mj-lt"/>
              <a:buAutoNum type="arabicPeriod"/>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Calibri"/>
                <a:cs typeface="Calibri" panose="020F0502020204030204" pitchFamily="34" charset="0"/>
              </a:rPr>
              <a:t>Baseline anti-FXa activity ≥75 ng/ml (or ≥0.25 IU/ml for </a:t>
            </a:r>
            <a:r>
              <a:rPr kumimoji="0" lang="en-US" sz="1600" b="1" i="0" u="none" strike="noStrike" kern="1200" cap="none" spc="0" normalizeH="0" baseline="0" noProof="0" dirty="0" err="1">
                <a:ln>
                  <a:noFill/>
                </a:ln>
                <a:solidFill>
                  <a:srgbClr val="000000"/>
                </a:solidFill>
                <a:effectLst/>
                <a:uLnTx/>
                <a:uFillTx/>
                <a:latin typeface="Arial" panose="020B0604020202020204"/>
                <a:ea typeface="Calibri"/>
                <a:cs typeface="Calibri" panose="020F0502020204030204" pitchFamily="34" charset="0"/>
              </a:rPr>
              <a:t>enoxaparin</a:t>
            </a:r>
            <a:r>
              <a:rPr kumimoji="0" lang="en-US" sz="1600" b="1" i="0" u="none" strike="noStrike" kern="1200" cap="none" spc="0" normalizeH="0" baseline="30000" noProof="0" dirty="0" err="1">
                <a:ln>
                  <a:noFill/>
                </a:ln>
                <a:solidFill>
                  <a:srgbClr val="000000"/>
                </a:solidFill>
                <a:effectLst/>
                <a:uLnTx/>
                <a:uFillTx/>
                <a:latin typeface="Arial" panose="020B0604020202020204"/>
                <a:ea typeface="Calibri"/>
                <a:cs typeface="Calibri" panose="020F0502020204030204" pitchFamily="34" charset="0"/>
              </a:rPr>
              <a:t>a</a:t>
            </a:r>
            <a:r>
              <a:rPr kumimoji="0" lang="en-US" sz="1600" b="1" i="0" u="none" strike="noStrike" kern="1200" cap="none" spc="0" normalizeH="0" baseline="30000" noProof="0" dirty="0">
                <a:ln>
                  <a:noFill/>
                </a:ln>
                <a:solidFill>
                  <a:srgbClr val="000000"/>
                </a:solidFill>
                <a:effectLst/>
                <a:uLnTx/>
                <a:uFillTx/>
                <a:latin typeface="Arial" panose="020B0604020202020204"/>
                <a:ea typeface="Calibri"/>
                <a:cs typeface="Calibri" panose="020F0502020204030204" pitchFamily="34" charset="0"/>
              </a:rPr>
              <a:t> </a:t>
            </a:r>
            <a:r>
              <a:rPr kumimoji="0" lang="en-US" sz="1600" b="1" i="0" u="none" strike="noStrike" kern="1200" cap="none" spc="0" normalizeH="0" baseline="0" noProof="0" dirty="0">
                <a:ln>
                  <a:noFill/>
                </a:ln>
                <a:solidFill>
                  <a:srgbClr val="000000"/>
                </a:solidFill>
                <a:effectLst/>
                <a:uLnTx/>
                <a:uFillTx/>
                <a:latin typeface="Arial" panose="020B0604020202020204"/>
                <a:ea typeface="Calibri"/>
                <a:cs typeface="Calibri" panose="020F0502020204030204" pitchFamily="34" charset="0"/>
              </a:rPr>
              <a:t>or &gt;40 ng/mL for edoxaban-treated</a:t>
            </a:r>
            <a:r>
              <a:rPr kumimoji="0" lang="en-US" sz="1600" b="1" i="0" u="none" strike="noStrike" kern="1200" cap="none" spc="0" normalizeH="0" baseline="30000" noProof="0" dirty="0">
                <a:ln>
                  <a:noFill/>
                </a:ln>
                <a:solidFill>
                  <a:srgbClr val="000000"/>
                </a:solidFill>
                <a:effectLst/>
                <a:uLnTx/>
                <a:uFillTx/>
                <a:latin typeface="Arial" panose="020B0604020202020204"/>
                <a:ea typeface="Calibri"/>
                <a:cs typeface="Calibri" panose="020F0502020204030204" pitchFamily="34" charset="0"/>
              </a:rPr>
              <a:t>a</a:t>
            </a:r>
            <a:r>
              <a:rPr kumimoji="0" lang="en-US" sz="1600" b="1" i="0" u="none" strike="noStrike" kern="1200" cap="none" spc="0" normalizeH="0" baseline="0" noProof="0" dirty="0">
                <a:ln>
                  <a:noFill/>
                </a:ln>
                <a:solidFill>
                  <a:srgbClr val="000000"/>
                </a:solidFill>
                <a:effectLst/>
                <a:uLnTx/>
                <a:uFillTx/>
                <a:latin typeface="Arial" panose="020B0604020202020204"/>
                <a:ea typeface="Calibri"/>
                <a:cs typeface="Calibri" panose="020F0502020204030204" pitchFamily="34" charset="0"/>
              </a:rPr>
              <a:t> patients)</a:t>
            </a:r>
          </a:p>
          <a:p>
            <a:pPr marL="2578100" marR="0" lvl="0" indent="-342900" algn="l" defTabSz="914400" rtl="0" eaLnBrk="1" fontAlgn="auto" latinLnBrk="0" hangingPunct="1">
              <a:lnSpc>
                <a:spcPct val="107000"/>
              </a:lnSpc>
              <a:spcBef>
                <a:spcPts val="0"/>
              </a:spcBef>
              <a:spcAft>
                <a:spcPts val="0"/>
              </a:spcAft>
              <a:buClrTx/>
              <a:buSzTx/>
              <a:buFont typeface="+mj-lt"/>
              <a:buAutoNum type="arabicPeriod"/>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Calibri"/>
                <a:cs typeface="Calibri" panose="020F0502020204030204" pitchFamily="34" charset="0"/>
              </a:rPr>
              <a:t>Confirmed major bleeding at </a:t>
            </a:r>
            <a:r>
              <a:rPr kumimoji="0" lang="en-US" sz="1600" b="1" i="0" u="none" strike="noStrike" kern="1200" cap="none" spc="0" normalizeH="0" baseline="0" noProof="0" dirty="0" err="1">
                <a:ln>
                  <a:noFill/>
                </a:ln>
                <a:solidFill>
                  <a:srgbClr val="000000"/>
                </a:solidFill>
                <a:effectLst/>
                <a:uLnTx/>
                <a:uFillTx/>
                <a:latin typeface="Arial" panose="020B0604020202020204"/>
                <a:ea typeface="Calibri"/>
                <a:cs typeface="Calibri" panose="020F0502020204030204" pitchFamily="34" charset="0"/>
              </a:rPr>
              <a:t>presentation</a:t>
            </a:r>
            <a:r>
              <a:rPr kumimoji="0" lang="en-US" sz="1600" b="1" i="0" u="none" strike="noStrike" kern="1200" cap="none" spc="0" normalizeH="0" baseline="30000" noProof="0" dirty="0" err="1">
                <a:ln>
                  <a:noFill/>
                </a:ln>
                <a:solidFill>
                  <a:srgbClr val="000000"/>
                </a:solidFill>
                <a:effectLst/>
                <a:uLnTx/>
                <a:uFillTx/>
                <a:latin typeface="Arial" panose="020B0604020202020204"/>
                <a:ea typeface="Calibri"/>
                <a:cs typeface="Calibri" panose="020F0502020204030204" pitchFamily="34" charset="0"/>
              </a:rPr>
              <a:t>b</a:t>
            </a:r>
            <a:endParaRPr kumimoji="0" lang="en-US" sz="1600" b="1" i="0" u="none" strike="noStrike" kern="1200" cap="none" spc="0" normalizeH="0" baseline="30000" noProof="0" dirty="0">
              <a:ln>
                <a:noFill/>
              </a:ln>
              <a:solidFill>
                <a:srgbClr val="000000"/>
              </a:solidFill>
              <a:effectLst/>
              <a:uLnTx/>
              <a:uFillTx/>
              <a:latin typeface="Arial" panose="020B0604020202020204"/>
              <a:ea typeface="Calibri"/>
              <a:cs typeface="Calibri" panose="020F0502020204030204" pitchFamily="34" charset="0"/>
            </a:endParaRPr>
          </a:p>
        </p:txBody>
      </p:sp>
      <p:sp>
        <p:nvSpPr>
          <p:cNvPr id="11" name="Rectangle: Rounded Corners 10">
            <a:extLst>
              <a:ext uri="{FF2B5EF4-FFF2-40B4-BE49-F238E27FC236}">
                <a16:creationId xmlns:a16="http://schemas.microsoft.com/office/drawing/2014/main" id="{0A0C8BE6-AF2F-43C2-A9A5-C3CDB1E61590}"/>
              </a:ext>
            </a:extLst>
          </p:cNvPr>
          <p:cNvSpPr>
            <a:spLocks/>
          </p:cNvSpPr>
          <p:nvPr/>
        </p:nvSpPr>
        <p:spPr>
          <a:xfrm>
            <a:off x="1657114" y="1633371"/>
            <a:ext cx="9430324" cy="800101"/>
          </a:xfrm>
          <a:prstGeom prst="round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2" name="Title 1">
            <a:extLst>
              <a:ext uri="{FF2B5EF4-FFF2-40B4-BE49-F238E27FC236}">
                <a16:creationId xmlns:a16="http://schemas.microsoft.com/office/drawing/2014/main" id="{69259618-C87D-4927-8461-3F22ACEA9CE6}"/>
              </a:ext>
            </a:extLst>
          </p:cNvPr>
          <p:cNvSpPr>
            <a:spLocks noGrp="1"/>
          </p:cNvSpPr>
          <p:nvPr>
            <p:ph type="title"/>
          </p:nvPr>
        </p:nvSpPr>
        <p:spPr>
          <a:xfrm>
            <a:off x="457200" y="228600"/>
            <a:ext cx="11612880" cy="800100"/>
          </a:xfrm>
        </p:spPr>
        <p:txBody>
          <a:bodyPr>
            <a:noAutofit/>
          </a:bodyPr>
          <a:lstStyle/>
          <a:p>
            <a:r>
              <a:rPr lang="en-US" sz="2700" dirty="0"/>
              <a:t>ANNEXA-4 Safety and Efficacy Patient Populations </a:t>
            </a:r>
          </a:p>
        </p:txBody>
      </p:sp>
      <p:sp>
        <p:nvSpPr>
          <p:cNvPr id="3" name="Slide Number Placeholder 2">
            <a:extLst>
              <a:ext uri="{FF2B5EF4-FFF2-40B4-BE49-F238E27FC236}">
                <a16:creationId xmlns:a16="http://schemas.microsoft.com/office/drawing/2014/main" id="{F20557D2-9366-4BD9-9622-A80A06E4210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4" name="Text Placeholder 3">
            <a:extLst>
              <a:ext uri="{FF2B5EF4-FFF2-40B4-BE49-F238E27FC236}">
                <a16:creationId xmlns:a16="http://schemas.microsoft.com/office/drawing/2014/main" id="{EEA23C93-203E-4D87-8471-9E15F6BCEBAE}"/>
              </a:ext>
            </a:extLst>
          </p:cNvPr>
          <p:cNvSpPr>
            <a:spLocks noGrp="1"/>
          </p:cNvSpPr>
          <p:nvPr>
            <p:ph type="body" sz="quarter" idx="13"/>
          </p:nvPr>
        </p:nvSpPr>
        <p:spPr>
          <a:xfrm>
            <a:off x="457199" y="5852160"/>
            <a:ext cx="10838985" cy="1005840"/>
          </a:xfrm>
        </p:spPr>
        <p:txBody>
          <a:bodyPr/>
          <a:lstStyle/>
          <a:p>
            <a:r>
              <a:rPr lang="en-US" baseline="30000" dirty="0" err="1"/>
              <a:t>a</a:t>
            </a:r>
            <a:r>
              <a:rPr lang="en-US" dirty="0" err="1"/>
              <a:t>The</a:t>
            </a:r>
            <a:r>
              <a:rPr lang="en-US" dirty="0"/>
              <a:t> use of andexanet alfa as a reversal agent for enoxaparin or edoxaban is considered investigational and has not been approved; </a:t>
            </a:r>
            <a:r>
              <a:rPr lang="en-US" baseline="30000" dirty="0" err="1"/>
              <a:t>b</a:t>
            </a:r>
            <a:r>
              <a:rPr lang="en-US" sz="1000" baseline="0" dirty="0" err="1">
                <a:effectLst/>
                <a:latin typeface="+mn-lt"/>
                <a:ea typeface="Calibri"/>
                <a:cs typeface="Calibri" panose="020F0502020204030204" pitchFamily="34" charset="0"/>
              </a:rPr>
              <a:t>As</a:t>
            </a:r>
            <a:r>
              <a:rPr lang="en-US" sz="1000" baseline="0" dirty="0">
                <a:effectLst/>
                <a:latin typeface="+mn-lt"/>
                <a:ea typeface="Calibri"/>
                <a:cs typeface="Calibri" panose="020F0502020204030204" pitchFamily="34" charset="0"/>
              </a:rPr>
              <a:t> determined by the endpoint adjudication committee.</a:t>
            </a:r>
            <a:r>
              <a:rPr lang="en-US" dirty="0"/>
              <a:t> </a:t>
            </a:r>
            <a:endParaRPr lang="en-US" baseline="30000" dirty="0"/>
          </a:p>
          <a:p>
            <a:r>
              <a:rPr lang="en-US" dirty="0"/>
              <a:t>FXa = factor Xa; IU = international units. </a:t>
            </a:r>
          </a:p>
          <a:p>
            <a:r>
              <a:rPr lang="en-US" dirty="0"/>
              <a:t>Milling TJ et al. Online ahead of print. </a:t>
            </a:r>
            <a:r>
              <a:rPr lang="en-US" i="1" dirty="0"/>
              <a:t>Circulation</a:t>
            </a:r>
            <a:r>
              <a:rPr lang="en-US" dirty="0"/>
              <a:t>.</a:t>
            </a:r>
            <a:r>
              <a:rPr lang="en-US" i="1" dirty="0"/>
              <a:t> </a:t>
            </a:r>
            <a:r>
              <a:rPr lang="en-US" dirty="0"/>
              <a:t>2023</a:t>
            </a:r>
            <a:r>
              <a:rPr lang="en-US" dirty="0">
                <a:latin typeface="Arial" panose="020B0604020202020204" pitchFamily="34" charset="0"/>
                <a:cs typeface="Arial" panose="020B0604020202020204" pitchFamily="34" charset="0"/>
              </a:rPr>
              <a:t>.</a:t>
            </a:r>
            <a:endParaRPr lang="en-US" sz="1000" dirty="0">
              <a:highlight>
                <a:srgbClr val="FFFF00"/>
              </a:highlight>
            </a:endParaRPr>
          </a:p>
        </p:txBody>
      </p:sp>
      <p:sp>
        <p:nvSpPr>
          <p:cNvPr id="10" name="Oval 9">
            <a:extLst>
              <a:ext uri="{FF2B5EF4-FFF2-40B4-BE49-F238E27FC236}">
                <a16:creationId xmlns:a16="http://schemas.microsoft.com/office/drawing/2014/main" id="{D464B94A-4BC8-42D4-BE84-7CC4891B22D2}"/>
              </a:ext>
            </a:extLst>
          </p:cNvPr>
          <p:cNvSpPr>
            <a:spLocks/>
          </p:cNvSpPr>
          <p:nvPr/>
        </p:nvSpPr>
        <p:spPr>
          <a:xfrm>
            <a:off x="895816" y="1367123"/>
            <a:ext cx="1664999" cy="1449075"/>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panose="020B0604020202020204"/>
                <a:ea typeface="+mn-ea"/>
                <a:cs typeface="+mn-cs"/>
              </a:rPr>
              <a:t>Safety Population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panose="020B0604020202020204"/>
                <a:ea typeface="+mn-ea"/>
                <a:cs typeface="+mn-cs"/>
              </a:rPr>
              <a:t>N=479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13" name="TextBox 12">
            <a:extLst>
              <a:ext uri="{FF2B5EF4-FFF2-40B4-BE49-F238E27FC236}">
                <a16:creationId xmlns:a16="http://schemas.microsoft.com/office/drawing/2014/main" id="{B0FE1789-CC93-4D9A-A33E-BEB32155030F}"/>
              </a:ext>
            </a:extLst>
          </p:cNvPr>
          <p:cNvSpPr txBox="1"/>
          <p:nvPr/>
        </p:nvSpPr>
        <p:spPr>
          <a:xfrm>
            <a:off x="1799517" y="1855973"/>
            <a:ext cx="7539472" cy="338554"/>
          </a:xfrm>
          <a:prstGeom prst="rect">
            <a:avLst/>
          </a:prstGeom>
          <a:noFill/>
        </p:spPr>
        <p:txBody>
          <a:bodyPr wrap="square">
            <a:spAutoFit/>
          </a:bodyPr>
          <a:lstStyle/>
          <a:p>
            <a:pPr marL="2060575" marR="0" lvl="0" indent="-1030288"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All patients who received any amount of andexanet alfa </a:t>
            </a:r>
          </a:p>
        </p:txBody>
      </p:sp>
      <p:sp>
        <p:nvSpPr>
          <p:cNvPr id="16" name="Oval 15">
            <a:extLst>
              <a:ext uri="{FF2B5EF4-FFF2-40B4-BE49-F238E27FC236}">
                <a16:creationId xmlns:a16="http://schemas.microsoft.com/office/drawing/2014/main" id="{6C532BD2-7592-4B3F-A106-DE2AD45413AE}"/>
              </a:ext>
            </a:extLst>
          </p:cNvPr>
          <p:cNvSpPr>
            <a:spLocks/>
          </p:cNvSpPr>
          <p:nvPr/>
        </p:nvSpPr>
        <p:spPr>
          <a:xfrm>
            <a:off x="895816" y="2848757"/>
            <a:ext cx="1664999" cy="1449075"/>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panose="020B0604020202020204"/>
                <a:ea typeface="+mn-ea"/>
                <a:cs typeface="+mn-cs"/>
              </a:rPr>
              <a:t>Efficacy Population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panose="020B0604020202020204"/>
                <a:ea typeface="+mn-ea"/>
                <a:cs typeface="+mn-cs"/>
              </a:rPr>
              <a:t>N=349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18" name="TextBox 17">
            <a:extLst>
              <a:ext uri="{FF2B5EF4-FFF2-40B4-BE49-F238E27FC236}">
                <a16:creationId xmlns:a16="http://schemas.microsoft.com/office/drawing/2014/main" id="{60FB52BC-FC23-4071-973E-B096EEB3CCE8}"/>
              </a:ext>
            </a:extLst>
          </p:cNvPr>
          <p:cNvSpPr txBox="1"/>
          <p:nvPr/>
        </p:nvSpPr>
        <p:spPr>
          <a:xfrm>
            <a:off x="1193274" y="4780750"/>
            <a:ext cx="9769996" cy="600101"/>
          </a:xfrm>
          <a:prstGeom prst="rect">
            <a:avLst/>
          </a:prstGeom>
          <a:noFill/>
        </p:spPr>
        <p:txBody>
          <a:bodyPr wrap="square">
            <a:spAutoFit/>
          </a:bodyPr>
          <a:lstStyle/>
          <a:p>
            <a:pPr marL="1662113" marR="0" lvl="0" indent="-7938" algn="l" defTabSz="914400" rtl="0" eaLnBrk="1" fontAlgn="auto" latinLnBrk="0" hangingPunct="1">
              <a:lnSpc>
                <a:spcPct val="107000"/>
              </a:lnSpc>
              <a:spcBef>
                <a:spcPts val="0"/>
              </a:spcBef>
              <a:spcAft>
                <a:spcPts val="80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Calibri"/>
                <a:cs typeface="Calibri" panose="020F0502020204030204" pitchFamily="34" charset="0"/>
              </a:rPr>
              <a:t>All patients in the efficacy population, excluding 7 patients who were</a:t>
            </a:r>
            <a:br>
              <a:rPr kumimoji="0" lang="en-US" sz="1600" b="1" i="0" u="none" strike="noStrike" kern="1200" cap="none" spc="0" normalizeH="0" baseline="0" noProof="0" dirty="0">
                <a:ln>
                  <a:noFill/>
                </a:ln>
                <a:solidFill>
                  <a:srgbClr val="000000"/>
                </a:solidFill>
                <a:effectLst/>
                <a:uLnTx/>
                <a:uFillTx/>
                <a:latin typeface="Arial" panose="020B0604020202020204"/>
                <a:ea typeface="Calibri"/>
                <a:cs typeface="Calibri" panose="020F0502020204030204" pitchFamily="34" charset="0"/>
              </a:rPr>
            </a:br>
            <a:r>
              <a:rPr kumimoji="0" lang="en-US" sz="1600" b="1" i="0" u="none" strike="noStrike" kern="1200" cap="none" spc="0" normalizeH="0" baseline="0" noProof="0" dirty="0">
                <a:ln>
                  <a:noFill/>
                </a:ln>
                <a:solidFill>
                  <a:srgbClr val="000000"/>
                </a:solidFill>
                <a:effectLst/>
                <a:uLnTx/>
                <a:uFillTx/>
                <a:latin typeface="Arial" panose="020B0604020202020204"/>
                <a:ea typeface="Calibri"/>
                <a:cs typeface="Calibri" panose="020F0502020204030204" pitchFamily="34" charset="0"/>
              </a:rPr>
              <a:t>non-evaluable due to hemostatic efficacy for administrative reasons</a:t>
            </a:r>
          </a:p>
        </p:txBody>
      </p:sp>
      <p:sp>
        <p:nvSpPr>
          <p:cNvPr id="19" name="Oval 18">
            <a:extLst>
              <a:ext uri="{FF2B5EF4-FFF2-40B4-BE49-F238E27FC236}">
                <a16:creationId xmlns:a16="http://schemas.microsoft.com/office/drawing/2014/main" id="{A0A0335E-DDAA-4A55-9791-9C3DD25F826D}"/>
              </a:ext>
            </a:extLst>
          </p:cNvPr>
          <p:cNvSpPr>
            <a:spLocks/>
          </p:cNvSpPr>
          <p:nvPr/>
        </p:nvSpPr>
        <p:spPr>
          <a:xfrm>
            <a:off x="895816" y="4403084"/>
            <a:ext cx="1664999" cy="1449075"/>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panose="020B0604020202020204"/>
                <a:ea typeface="+mn-ea"/>
                <a:cs typeface="+mn-cs"/>
              </a:rPr>
              <a:t>Evaluable Efficacy Population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panose="020B0604020202020204"/>
                <a:ea typeface="+mn-ea"/>
                <a:cs typeface="+mn-cs"/>
              </a:rPr>
              <a:t>N=342</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FFFF"/>
              </a:solidFill>
              <a:effectLst/>
              <a:uLnTx/>
              <a:uFillTx/>
              <a:latin typeface="Arial" panose="020B0604020202020204"/>
              <a:ea typeface="+mn-ea"/>
              <a:cs typeface="+mn-cs"/>
            </a:endParaRPr>
          </a:p>
        </p:txBody>
      </p:sp>
      <p:cxnSp>
        <p:nvCxnSpPr>
          <p:cNvPr id="9" name="Straight Arrow Connector 8">
            <a:extLst>
              <a:ext uri="{FF2B5EF4-FFF2-40B4-BE49-F238E27FC236}">
                <a16:creationId xmlns:a16="http://schemas.microsoft.com/office/drawing/2014/main" id="{ACA7A030-B7E2-4645-97BC-BEE759D76855}"/>
              </a:ext>
            </a:extLst>
          </p:cNvPr>
          <p:cNvCxnSpPr>
            <a:cxnSpLocks/>
            <a:stCxn id="11" idx="2"/>
            <a:endCxn id="14" idx="0"/>
          </p:cNvCxnSpPr>
          <p:nvPr/>
        </p:nvCxnSpPr>
        <p:spPr>
          <a:xfrm>
            <a:off x="6372276" y="2433472"/>
            <a:ext cx="0" cy="44817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B87F4BAE-3F0B-4DFB-9C4B-FACDB4AFEF58}"/>
              </a:ext>
            </a:extLst>
          </p:cNvPr>
          <p:cNvCxnSpPr>
            <a:cxnSpLocks/>
          </p:cNvCxnSpPr>
          <p:nvPr/>
        </p:nvCxnSpPr>
        <p:spPr>
          <a:xfrm>
            <a:off x="6326315" y="4204817"/>
            <a:ext cx="0" cy="46814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2134334"/>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Baseline Characteristics </a:t>
            </a:r>
            <a:endParaRPr lang="en-US" dirty="0">
              <a:solidFill>
                <a:schemeClr val="accent1"/>
              </a:solidFill>
            </a:endParaRPr>
          </a:p>
        </p:txBody>
      </p:sp>
      <p:sp>
        <p:nvSpPr>
          <p:cNvPr id="3" name="Slide Number Placeholder 2">
            <a:extLst>
              <a:ext uri="{FF2B5EF4-FFF2-40B4-BE49-F238E27FC236}">
                <a16:creationId xmlns:a16="http://schemas.microsoft.com/office/drawing/2014/main" id="{69892455-3A87-9B49-A0DE-AB35740035F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C9A5765-04E0-DA4C-9545-16EBCDA727A8}"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10" name="Text Placeholder 9">
            <a:extLst>
              <a:ext uri="{FF2B5EF4-FFF2-40B4-BE49-F238E27FC236}">
                <a16:creationId xmlns:a16="http://schemas.microsoft.com/office/drawing/2014/main" id="{8FC17277-5EC4-4B56-98F4-F7361BD563D6}"/>
              </a:ext>
            </a:extLst>
          </p:cNvPr>
          <p:cNvSpPr>
            <a:spLocks noGrp="1"/>
          </p:cNvSpPr>
          <p:nvPr>
            <p:ph type="body" sz="quarter" idx="13"/>
          </p:nvPr>
        </p:nvSpPr>
        <p:spPr>
          <a:xfrm>
            <a:off x="457200" y="5852160"/>
            <a:ext cx="10328564" cy="1005840"/>
          </a:xfrm>
        </p:spPr>
        <p:txBody>
          <a:bodyPr>
            <a:noAutofit/>
          </a:bodyPr>
          <a:lstStyle/>
          <a:p>
            <a:pPr marL="0" marR="0">
              <a:lnSpc>
                <a:spcPct val="100000"/>
              </a:lnSpc>
              <a:spcBef>
                <a:spcPts val="0"/>
              </a:spcBef>
              <a:spcAft>
                <a:spcPts val="0"/>
              </a:spcAft>
            </a:pPr>
            <a:r>
              <a:rPr lang="en-US" baseline="30000" dirty="0" err="1">
                <a:solidFill>
                  <a:srgbClr val="000000"/>
                </a:solidFill>
                <a:effectLst/>
                <a:ea typeface="Times New Roman" panose="02020603050405020304" pitchFamily="18" charset="0"/>
              </a:rPr>
              <a:t>a</a:t>
            </a:r>
            <a:r>
              <a:rPr lang="en-US" dirty="0" err="1">
                <a:solidFill>
                  <a:srgbClr val="000000"/>
                </a:solidFill>
                <a:effectLst/>
                <a:ea typeface="Times New Roman" panose="02020603050405020304" pitchFamily="18" charset="0"/>
              </a:rPr>
              <a:t>Creatinine</a:t>
            </a:r>
            <a:r>
              <a:rPr lang="en-US" dirty="0">
                <a:solidFill>
                  <a:srgbClr val="000000"/>
                </a:solidFill>
                <a:effectLst/>
                <a:ea typeface="Times New Roman" panose="02020603050405020304" pitchFamily="18" charset="0"/>
              </a:rPr>
              <a:t> clearance estimated according to the Cockcroft-Gault formula; </a:t>
            </a:r>
            <a:r>
              <a:rPr lang="en-US" baseline="30000" dirty="0" err="1">
                <a:solidFill>
                  <a:srgbClr val="000000"/>
                </a:solidFill>
                <a:effectLst/>
                <a:ea typeface="Times New Roman" panose="02020603050405020304" pitchFamily="18" charset="0"/>
              </a:rPr>
              <a:t>b</a:t>
            </a:r>
            <a:r>
              <a:rPr lang="en-US" dirty="0" err="1">
                <a:solidFill>
                  <a:srgbClr val="000000"/>
                </a:solidFill>
                <a:effectLst/>
                <a:ea typeface="Times New Roman" panose="02020603050405020304" pitchFamily="18" charset="0"/>
              </a:rPr>
              <a:t>If</a:t>
            </a:r>
            <a:r>
              <a:rPr lang="en-US" dirty="0">
                <a:solidFill>
                  <a:srgbClr val="000000"/>
                </a:solidFill>
                <a:effectLst/>
                <a:ea typeface="Times New Roman" panose="02020603050405020304" pitchFamily="18" charset="0"/>
              </a:rPr>
              <a:t> &gt;1 primary indication for anticoagulation recorded: </a:t>
            </a:r>
            <a:r>
              <a:rPr lang="en-US" dirty="0">
                <a:solidFill>
                  <a:srgbClr val="000000"/>
                </a:solidFill>
                <a:ea typeface="Times New Roman" panose="02020603050405020304" pitchFamily="18" charset="0"/>
              </a:rPr>
              <a:t>if</a:t>
            </a:r>
            <a:r>
              <a:rPr lang="en-US" dirty="0">
                <a:solidFill>
                  <a:srgbClr val="000000"/>
                </a:solidFill>
                <a:effectLst/>
                <a:ea typeface="Times New Roman" panose="02020603050405020304" pitchFamily="18" charset="0"/>
              </a:rPr>
              <a:t> AF is present, this will be listed as the primary indication; if present, VTE will be considered primary in the remaining patients</a:t>
            </a:r>
            <a:r>
              <a:rPr lang="en-US" dirty="0">
                <a:solidFill>
                  <a:srgbClr val="000000"/>
                </a:solidFill>
                <a:ea typeface="Times New Roman" panose="02020603050405020304" pitchFamily="18" charset="0"/>
              </a:rPr>
              <a:t>.</a:t>
            </a:r>
          </a:p>
          <a:p>
            <a:pPr marL="0" marR="0">
              <a:lnSpc>
                <a:spcPct val="100000"/>
              </a:lnSpc>
              <a:spcBef>
                <a:spcPts val="0"/>
              </a:spcBef>
              <a:spcAft>
                <a:spcPts val="0"/>
              </a:spcAft>
            </a:pPr>
            <a:r>
              <a:rPr lang="en-US" dirty="0">
                <a:solidFill>
                  <a:srgbClr val="000000"/>
                </a:solidFill>
              </a:rPr>
              <a:t>AF = atrial fibrillation; BMI = body mass index; SD = standard deviation; VTE = venous thromboembolism.</a:t>
            </a:r>
          </a:p>
          <a:p>
            <a:r>
              <a:rPr lang="en-US" dirty="0"/>
              <a:t>Milling TJ et al. Online ahead of print. </a:t>
            </a:r>
            <a:r>
              <a:rPr lang="en-US" i="1" dirty="0"/>
              <a:t>Circulation</a:t>
            </a:r>
            <a:r>
              <a:rPr lang="en-US" dirty="0"/>
              <a:t>.</a:t>
            </a:r>
            <a:r>
              <a:rPr lang="en-US" i="1" dirty="0"/>
              <a:t> </a:t>
            </a:r>
            <a:r>
              <a:rPr lang="en-US" dirty="0"/>
              <a:t>2023</a:t>
            </a:r>
            <a:r>
              <a:rPr lang="en-US" dirty="0">
                <a:latin typeface="Arial" panose="020B0604020202020204" pitchFamily="34" charset="0"/>
                <a:cs typeface="Arial" panose="020B0604020202020204" pitchFamily="34" charset="0"/>
              </a:rPr>
              <a:t>.</a:t>
            </a:r>
            <a:endParaRPr lang="en-US" sz="1000" dirty="0">
              <a:highlight>
                <a:srgbClr val="FFFF00"/>
              </a:highlight>
            </a:endParaRPr>
          </a:p>
        </p:txBody>
      </p:sp>
      <p:graphicFrame>
        <p:nvGraphicFramePr>
          <p:cNvPr id="5" name="Table 5">
            <a:extLst>
              <a:ext uri="{FF2B5EF4-FFF2-40B4-BE49-F238E27FC236}">
                <a16:creationId xmlns:a16="http://schemas.microsoft.com/office/drawing/2014/main" id="{1DEF1432-6A63-4DB7-88C2-FE48F473C1D5}"/>
              </a:ext>
            </a:extLst>
          </p:cNvPr>
          <p:cNvGraphicFramePr>
            <a:graphicFrameLocks noGrp="1"/>
          </p:cNvGraphicFramePr>
          <p:nvPr/>
        </p:nvGraphicFramePr>
        <p:xfrm>
          <a:off x="527049" y="1189759"/>
          <a:ext cx="11137902" cy="4919259"/>
        </p:xfrm>
        <a:graphic>
          <a:graphicData uri="http://schemas.openxmlformats.org/drawingml/2006/table">
            <a:tbl>
              <a:tblPr firstRow="1" bandRow="1">
                <a:tableStyleId>{72833802-FEF1-4C79-8D5D-14CF1EAF98D9}</a:tableStyleId>
              </a:tblPr>
              <a:tblGrid>
                <a:gridCol w="3712634">
                  <a:extLst>
                    <a:ext uri="{9D8B030D-6E8A-4147-A177-3AD203B41FA5}">
                      <a16:colId xmlns:a16="http://schemas.microsoft.com/office/drawing/2014/main" val="2096993184"/>
                    </a:ext>
                  </a:extLst>
                </a:gridCol>
                <a:gridCol w="3712634">
                  <a:extLst>
                    <a:ext uri="{9D8B030D-6E8A-4147-A177-3AD203B41FA5}">
                      <a16:colId xmlns:a16="http://schemas.microsoft.com/office/drawing/2014/main" val="207722549"/>
                    </a:ext>
                  </a:extLst>
                </a:gridCol>
                <a:gridCol w="3712634">
                  <a:extLst>
                    <a:ext uri="{9D8B030D-6E8A-4147-A177-3AD203B41FA5}">
                      <a16:colId xmlns:a16="http://schemas.microsoft.com/office/drawing/2014/main" val="3540809789"/>
                    </a:ext>
                  </a:extLst>
                </a:gridCol>
              </a:tblGrid>
              <a:tr h="460459">
                <a:tc>
                  <a:txBody>
                    <a:bodyPr/>
                    <a:lstStyle/>
                    <a:p>
                      <a:endParaRPr lang="en-US" dirty="0">
                        <a:latin typeface="+mn-lt"/>
                      </a:endParaRPr>
                    </a:p>
                  </a:txBody>
                  <a:tcPr/>
                </a:tc>
                <a:tc>
                  <a:txBody>
                    <a:bodyPr/>
                    <a:lstStyle/>
                    <a:p>
                      <a:pPr algn="ctr"/>
                      <a:r>
                        <a:rPr lang="en-US" sz="1500" b="1" dirty="0">
                          <a:solidFill>
                            <a:srgbClr val="FFFFFF"/>
                          </a:solidFill>
                          <a:effectLst/>
                        </a:rPr>
                        <a:t>Safety Population </a:t>
                      </a:r>
                      <a:br>
                        <a:rPr lang="en-US" sz="1500" b="1" dirty="0">
                          <a:solidFill>
                            <a:srgbClr val="FFFFFF"/>
                          </a:solidFill>
                          <a:effectLst/>
                        </a:rPr>
                      </a:br>
                      <a:r>
                        <a:rPr lang="en-US" sz="1500" b="1" dirty="0">
                          <a:solidFill>
                            <a:srgbClr val="FFFFFF"/>
                          </a:solidFill>
                          <a:effectLst/>
                        </a:rPr>
                        <a:t>(N=479)</a:t>
                      </a:r>
                      <a:endParaRPr lang="en-US" dirty="0">
                        <a:latin typeface="+mn-lt"/>
                      </a:endParaRPr>
                    </a:p>
                  </a:txBody>
                  <a:tcPr marL="65415" marR="65415" marT="0" marB="0" anchor="ctr"/>
                </a:tc>
                <a:tc>
                  <a:txBody>
                    <a:bodyPr/>
                    <a:lstStyle/>
                    <a:p>
                      <a:pPr marL="0" marR="0" algn="ctr">
                        <a:lnSpc>
                          <a:spcPct val="107000"/>
                        </a:lnSpc>
                        <a:spcBef>
                          <a:spcPts val="0"/>
                        </a:spcBef>
                        <a:spcAft>
                          <a:spcPts val="800"/>
                        </a:spcAft>
                      </a:pPr>
                      <a:r>
                        <a:rPr lang="en-US" sz="1500" b="1" dirty="0">
                          <a:solidFill>
                            <a:srgbClr val="FFFFFF"/>
                          </a:solidFill>
                          <a:effectLst/>
                        </a:rPr>
                        <a:t>Efficacy Population</a:t>
                      </a:r>
                      <a:br>
                        <a:rPr lang="en-US" sz="1500" b="1" dirty="0">
                          <a:solidFill>
                            <a:srgbClr val="FFFFFF"/>
                          </a:solidFill>
                          <a:effectLst/>
                        </a:rPr>
                      </a:br>
                      <a:r>
                        <a:rPr lang="en-US" sz="1500" b="1" dirty="0">
                          <a:solidFill>
                            <a:srgbClr val="FFFFFF"/>
                          </a:solidFill>
                          <a:effectLst/>
                        </a:rPr>
                        <a:t>(N=349)</a:t>
                      </a:r>
                      <a:endParaRPr lang="en-US" sz="1500" b="1" dirty="0">
                        <a:solidFill>
                          <a:srgbClr val="FFFFFF"/>
                        </a:solidFill>
                        <a:effectLst/>
                        <a:latin typeface="+mn-lt"/>
                        <a:ea typeface="Calibri"/>
                        <a:cs typeface="Times New Roman"/>
                      </a:endParaRPr>
                    </a:p>
                  </a:txBody>
                  <a:tcPr marL="65415" marR="65415" marT="0" marB="0" anchor="ctr"/>
                </a:tc>
                <a:extLst>
                  <a:ext uri="{0D108BD9-81ED-4DB2-BD59-A6C34878D82A}">
                    <a16:rowId xmlns:a16="http://schemas.microsoft.com/office/drawing/2014/main" val="112434768"/>
                  </a:ext>
                </a:extLst>
              </a:tr>
              <a:tr h="193512">
                <a:tc>
                  <a:txBody>
                    <a:bodyPr/>
                    <a:lstStyle/>
                    <a:p>
                      <a:pPr marL="0" marR="0" algn="just">
                        <a:spcBef>
                          <a:spcPts val="400"/>
                        </a:spcBef>
                        <a:spcAft>
                          <a:spcPts val="400"/>
                        </a:spcAft>
                      </a:pPr>
                      <a:r>
                        <a:rPr lang="en-US" sz="1350" b="1" dirty="0">
                          <a:solidFill>
                            <a:srgbClr val="000000"/>
                          </a:solidFill>
                          <a:effectLst/>
                        </a:rPr>
                        <a:t>Age</a:t>
                      </a:r>
                      <a:r>
                        <a:rPr lang="en-US" sz="1350" dirty="0">
                          <a:solidFill>
                            <a:srgbClr val="000000"/>
                          </a:solidFill>
                          <a:effectLst/>
                        </a:rPr>
                        <a:t> (years), mean ± SD</a:t>
                      </a:r>
                      <a:endParaRPr lang="en-US" sz="1350" dirty="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350" dirty="0">
                          <a:solidFill>
                            <a:srgbClr val="000000"/>
                          </a:solidFill>
                          <a:effectLst/>
                        </a:rPr>
                        <a:t>77.9 ± 10.7</a:t>
                      </a:r>
                      <a:endParaRPr lang="en-US" sz="1350" dirty="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350" dirty="0">
                          <a:solidFill>
                            <a:srgbClr val="000000"/>
                          </a:solidFill>
                          <a:effectLst/>
                        </a:rPr>
                        <a:t>77.7 ± 10.6</a:t>
                      </a:r>
                      <a:endParaRPr lang="en-US" sz="1350" dirty="0">
                        <a:effectLst/>
                        <a:latin typeface="+mn-lt"/>
                        <a:ea typeface="Times New Roman" panose="02020603050405020304" pitchFamily="18" charset="0"/>
                        <a:cs typeface="Times New Roman" panose="02020603050405020304" pitchFamily="18" charset="0"/>
                      </a:endParaRPr>
                    </a:p>
                  </a:txBody>
                  <a:tcPr marL="50800" marR="50800" marT="0" marB="0"/>
                </a:tc>
                <a:extLst>
                  <a:ext uri="{0D108BD9-81ED-4DB2-BD59-A6C34878D82A}">
                    <a16:rowId xmlns:a16="http://schemas.microsoft.com/office/drawing/2014/main" val="3496900435"/>
                  </a:ext>
                </a:extLst>
              </a:tr>
              <a:tr h="193512">
                <a:tc>
                  <a:txBody>
                    <a:bodyPr/>
                    <a:lstStyle/>
                    <a:p>
                      <a:pPr marL="0" marR="0" algn="just">
                        <a:spcBef>
                          <a:spcPts val="400"/>
                        </a:spcBef>
                        <a:spcAft>
                          <a:spcPts val="400"/>
                        </a:spcAft>
                      </a:pPr>
                      <a:r>
                        <a:rPr lang="en-US" sz="1350" b="1">
                          <a:solidFill>
                            <a:srgbClr val="000000"/>
                          </a:solidFill>
                          <a:effectLst/>
                        </a:rPr>
                        <a:t>Male</a:t>
                      </a:r>
                      <a:r>
                        <a:rPr lang="en-US" sz="1350">
                          <a:solidFill>
                            <a:srgbClr val="000000"/>
                          </a:solidFill>
                          <a:effectLst/>
                        </a:rPr>
                        <a:t>, n (%)</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350">
                          <a:solidFill>
                            <a:srgbClr val="000000"/>
                          </a:solidFill>
                          <a:effectLst/>
                        </a:rPr>
                        <a:t>260 (54.3)</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350">
                          <a:solidFill>
                            <a:srgbClr val="000000"/>
                          </a:solidFill>
                          <a:effectLst/>
                        </a:rPr>
                        <a:t>185 (53.0)</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extLst>
                  <a:ext uri="{0D108BD9-81ED-4DB2-BD59-A6C34878D82A}">
                    <a16:rowId xmlns:a16="http://schemas.microsoft.com/office/drawing/2014/main" val="3564697379"/>
                  </a:ext>
                </a:extLst>
              </a:tr>
              <a:tr h="193512">
                <a:tc>
                  <a:txBody>
                    <a:bodyPr/>
                    <a:lstStyle/>
                    <a:p>
                      <a:pPr marL="0" marR="0" algn="just">
                        <a:spcBef>
                          <a:spcPts val="400"/>
                        </a:spcBef>
                        <a:spcAft>
                          <a:spcPts val="400"/>
                        </a:spcAft>
                      </a:pPr>
                      <a:r>
                        <a:rPr lang="en-US" sz="1350" b="1" dirty="0">
                          <a:solidFill>
                            <a:srgbClr val="000000"/>
                          </a:solidFill>
                          <a:effectLst/>
                        </a:rPr>
                        <a:t>White</a:t>
                      </a:r>
                      <a:r>
                        <a:rPr lang="en-US" sz="1350" dirty="0">
                          <a:solidFill>
                            <a:srgbClr val="000000"/>
                          </a:solidFill>
                          <a:effectLst/>
                        </a:rPr>
                        <a:t>, n (%)</a:t>
                      </a:r>
                      <a:endParaRPr lang="en-US" sz="1350" dirty="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350">
                          <a:solidFill>
                            <a:srgbClr val="000000"/>
                          </a:solidFill>
                          <a:effectLst/>
                        </a:rPr>
                        <a:t>414 (86.4)</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350">
                          <a:solidFill>
                            <a:srgbClr val="000000"/>
                          </a:solidFill>
                          <a:effectLst/>
                        </a:rPr>
                        <a:t>300 (86.0)</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extLst>
                  <a:ext uri="{0D108BD9-81ED-4DB2-BD59-A6C34878D82A}">
                    <a16:rowId xmlns:a16="http://schemas.microsoft.com/office/drawing/2014/main" val="1884828018"/>
                  </a:ext>
                </a:extLst>
              </a:tr>
              <a:tr h="193512">
                <a:tc>
                  <a:txBody>
                    <a:bodyPr/>
                    <a:lstStyle/>
                    <a:p>
                      <a:pPr marL="0" marR="0" algn="just">
                        <a:spcBef>
                          <a:spcPts val="400"/>
                        </a:spcBef>
                        <a:spcAft>
                          <a:spcPts val="400"/>
                        </a:spcAft>
                      </a:pPr>
                      <a:r>
                        <a:rPr lang="en-US" sz="1350" b="1" dirty="0">
                          <a:solidFill>
                            <a:srgbClr val="000000"/>
                          </a:solidFill>
                          <a:effectLst/>
                        </a:rPr>
                        <a:t>BMI</a:t>
                      </a:r>
                      <a:r>
                        <a:rPr lang="en-US" sz="1350" dirty="0">
                          <a:solidFill>
                            <a:srgbClr val="000000"/>
                          </a:solidFill>
                          <a:effectLst/>
                        </a:rPr>
                        <a:t> (kg/m</a:t>
                      </a:r>
                      <a:r>
                        <a:rPr lang="en-US" sz="1350" baseline="30000" dirty="0">
                          <a:solidFill>
                            <a:srgbClr val="000000"/>
                          </a:solidFill>
                          <a:effectLst/>
                        </a:rPr>
                        <a:t>2</a:t>
                      </a:r>
                      <a:r>
                        <a:rPr lang="en-US" sz="1350" dirty="0">
                          <a:solidFill>
                            <a:srgbClr val="000000"/>
                          </a:solidFill>
                          <a:effectLst/>
                        </a:rPr>
                        <a:t>), mean ± SD</a:t>
                      </a:r>
                      <a:endParaRPr lang="en-US" sz="1350" dirty="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350" dirty="0">
                          <a:solidFill>
                            <a:srgbClr val="000000"/>
                          </a:solidFill>
                          <a:effectLst/>
                        </a:rPr>
                        <a:t>26.6 ± 5.6</a:t>
                      </a:r>
                      <a:endParaRPr lang="en-US" sz="1350" dirty="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350" dirty="0">
                          <a:solidFill>
                            <a:srgbClr val="000000"/>
                          </a:solidFill>
                          <a:effectLst/>
                        </a:rPr>
                        <a:t>26.6 ± 5.8</a:t>
                      </a:r>
                      <a:endParaRPr lang="en-US" sz="1350" dirty="0">
                        <a:effectLst/>
                        <a:latin typeface="+mn-lt"/>
                        <a:ea typeface="Times New Roman" panose="02020603050405020304" pitchFamily="18" charset="0"/>
                        <a:cs typeface="Times New Roman" panose="02020603050405020304" pitchFamily="18" charset="0"/>
                      </a:endParaRPr>
                    </a:p>
                  </a:txBody>
                  <a:tcPr marL="50800" marR="50800" marT="0" marB="0"/>
                </a:tc>
                <a:extLst>
                  <a:ext uri="{0D108BD9-81ED-4DB2-BD59-A6C34878D82A}">
                    <a16:rowId xmlns:a16="http://schemas.microsoft.com/office/drawing/2014/main" val="1967461611"/>
                  </a:ext>
                </a:extLst>
              </a:tr>
              <a:tr h="193512">
                <a:tc gridSpan="3">
                  <a:txBody>
                    <a:bodyPr/>
                    <a:lstStyle/>
                    <a:p>
                      <a:pPr marL="0" marR="0" algn="just">
                        <a:spcBef>
                          <a:spcPts val="400"/>
                        </a:spcBef>
                        <a:spcAft>
                          <a:spcPts val="400"/>
                        </a:spcAft>
                      </a:pPr>
                      <a:r>
                        <a:rPr lang="en-US" sz="1350" b="1" dirty="0">
                          <a:solidFill>
                            <a:srgbClr val="000000"/>
                          </a:solidFill>
                          <a:effectLst/>
                        </a:rPr>
                        <a:t>Estimated creatinine </a:t>
                      </a:r>
                      <a:r>
                        <a:rPr lang="en-US" sz="1350" b="1" dirty="0" err="1">
                          <a:solidFill>
                            <a:srgbClr val="000000"/>
                          </a:solidFill>
                          <a:effectLst/>
                        </a:rPr>
                        <a:t>clearance</a:t>
                      </a:r>
                      <a:r>
                        <a:rPr lang="en-US" sz="1350" dirty="0" err="1">
                          <a:solidFill>
                            <a:srgbClr val="000000"/>
                          </a:solidFill>
                          <a:effectLst/>
                        </a:rPr>
                        <a:t>,</a:t>
                      </a:r>
                      <a:r>
                        <a:rPr lang="en-US" sz="1350" baseline="30000" dirty="0" err="1">
                          <a:solidFill>
                            <a:srgbClr val="000000"/>
                          </a:solidFill>
                          <a:effectLst/>
                        </a:rPr>
                        <a:t>a</a:t>
                      </a:r>
                      <a:r>
                        <a:rPr lang="en-US" sz="1350" dirty="0">
                          <a:solidFill>
                            <a:srgbClr val="000000"/>
                          </a:solidFill>
                          <a:effectLst/>
                        </a:rPr>
                        <a:t> n (%) </a:t>
                      </a:r>
                      <a:endParaRPr lang="en-US" sz="1350" dirty="0">
                        <a:effectLst/>
                        <a:latin typeface="+mn-lt"/>
                        <a:cs typeface="Times New Roman" panose="02020603050405020304" pitchFamily="18" charset="0"/>
                      </a:endParaRPr>
                    </a:p>
                  </a:txBody>
                  <a:tcPr marL="50800" marR="50800" marT="0" marB="0">
                    <a:solidFill>
                      <a:schemeClr val="bg2">
                        <a:lumMod val="20000"/>
                        <a:lumOff val="80000"/>
                      </a:schemeClr>
                    </a:solidFill>
                  </a:tcPr>
                </a:tc>
                <a:tc hMerge="1">
                  <a:txBody>
                    <a:bodyPr/>
                    <a:lstStyle/>
                    <a:p>
                      <a:pPr marL="0" marR="0" algn="ctr">
                        <a:spcBef>
                          <a:spcPts val="400"/>
                        </a:spcBef>
                        <a:spcAft>
                          <a:spcPts val="400"/>
                        </a:spcAft>
                      </a:pPr>
                      <a:r>
                        <a:rPr lang="en-US" sz="1200">
                          <a:solidFill>
                            <a:srgbClr val="000000"/>
                          </a:solidFill>
                          <a:effectLst/>
                          <a:latin typeface="+mn-lt"/>
                          <a:ea typeface="Times New Roman" panose="02020603050405020304" pitchFamily="18" charset="0"/>
                          <a:cs typeface="Times New Roman" panose="02020603050405020304" pitchFamily="18" charset="0"/>
                        </a:rPr>
                        <a:t> </a:t>
                      </a:r>
                      <a:endParaRPr lang="en-US" sz="1200">
                        <a:effectLst/>
                        <a:latin typeface="+mn-lt"/>
                        <a:ea typeface="Times New Roman" panose="02020603050405020304" pitchFamily="18" charset="0"/>
                        <a:cs typeface="Times New Roman" panose="02020603050405020304" pitchFamily="18" charset="0"/>
                      </a:endParaRPr>
                    </a:p>
                  </a:txBody>
                  <a:tcPr marL="50800" marR="50800" marT="0" marB="0"/>
                </a:tc>
                <a:tc hMerge="1">
                  <a:txBody>
                    <a:bodyPr/>
                    <a:lstStyle/>
                    <a:p>
                      <a:pPr marL="0" marR="0" algn="ctr">
                        <a:spcBef>
                          <a:spcPts val="400"/>
                        </a:spcBef>
                        <a:spcAft>
                          <a:spcPts val="400"/>
                        </a:spcAft>
                      </a:pPr>
                      <a:r>
                        <a:rPr lang="en-US" sz="1200">
                          <a:solidFill>
                            <a:srgbClr val="000000"/>
                          </a:solidFill>
                          <a:effectLst/>
                          <a:latin typeface="+mn-lt"/>
                          <a:ea typeface="Times New Roman" panose="02020603050405020304" pitchFamily="18" charset="0"/>
                          <a:cs typeface="Times New Roman" panose="02020603050405020304" pitchFamily="18" charset="0"/>
                        </a:rPr>
                        <a:t> </a:t>
                      </a:r>
                      <a:endParaRPr lang="en-US" sz="1200">
                        <a:effectLst/>
                        <a:latin typeface="+mn-lt"/>
                        <a:ea typeface="Times New Roman" panose="02020603050405020304" pitchFamily="18" charset="0"/>
                        <a:cs typeface="Times New Roman" panose="02020603050405020304" pitchFamily="18" charset="0"/>
                      </a:endParaRPr>
                    </a:p>
                  </a:txBody>
                  <a:tcPr marL="50800" marR="50800" marT="0" marB="0"/>
                </a:tc>
                <a:extLst>
                  <a:ext uri="{0D108BD9-81ED-4DB2-BD59-A6C34878D82A}">
                    <a16:rowId xmlns:a16="http://schemas.microsoft.com/office/drawing/2014/main" val="1919112557"/>
                  </a:ext>
                </a:extLst>
              </a:tr>
              <a:tr h="193512">
                <a:tc>
                  <a:txBody>
                    <a:bodyPr/>
                    <a:lstStyle/>
                    <a:p>
                      <a:pPr marL="0" marR="0" algn="just">
                        <a:spcBef>
                          <a:spcPts val="400"/>
                        </a:spcBef>
                        <a:spcAft>
                          <a:spcPts val="400"/>
                        </a:spcAft>
                      </a:pPr>
                      <a:r>
                        <a:rPr lang="en-US" sz="1350">
                          <a:solidFill>
                            <a:srgbClr val="000000"/>
                          </a:solidFill>
                          <a:effectLst/>
                        </a:rPr>
                        <a:t>       Missing data</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350">
                          <a:solidFill>
                            <a:srgbClr val="000000"/>
                          </a:solidFill>
                          <a:effectLst/>
                        </a:rPr>
                        <a:t>20 (4.2)</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350">
                          <a:solidFill>
                            <a:srgbClr val="000000"/>
                          </a:solidFill>
                          <a:effectLst/>
                        </a:rPr>
                        <a:t>15 (4.3)</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extLst>
                  <a:ext uri="{0D108BD9-81ED-4DB2-BD59-A6C34878D82A}">
                    <a16:rowId xmlns:a16="http://schemas.microsoft.com/office/drawing/2014/main" val="191440271"/>
                  </a:ext>
                </a:extLst>
              </a:tr>
              <a:tr h="193512">
                <a:tc>
                  <a:txBody>
                    <a:bodyPr/>
                    <a:lstStyle/>
                    <a:p>
                      <a:pPr marL="0" marR="0" algn="just">
                        <a:spcBef>
                          <a:spcPts val="400"/>
                        </a:spcBef>
                        <a:spcAft>
                          <a:spcPts val="400"/>
                        </a:spcAft>
                      </a:pPr>
                      <a:r>
                        <a:rPr lang="en-US" sz="1350" dirty="0">
                          <a:solidFill>
                            <a:srgbClr val="000000"/>
                          </a:solidFill>
                          <a:effectLst/>
                        </a:rPr>
                        <a:t>       &lt;30 mL/min</a:t>
                      </a:r>
                      <a:endParaRPr lang="en-US" sz="1350" dirty="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350" dirty="0">
                          <a:solidFill>
                            <a:srgbClr val="000000"/>
                          </a:solidFill>
                          <a:effectLst/>
                        </a:rPr>
                        <a:t>44 (9.2)</a:t>
                      </a:r>
                      <a:endParaRPr lang="en-US" sz="1350" dirty="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350" dirty="0">
                          <a:solidFill>
                            <a:srgbClr val="000000"/>
                          </a:solidFill>
                          <a:effectLst/>
                        </a:rPr>
                        <a:t>35 (10.0)</a:t>
                      </a:r>
                      <a:endParaRPr lang="en-US" sz="1350" dirty="0">
                        <a:effectLst/>
                        <a:latin typeface="+mn-lt"/>
                        <a:ea typeface="Times New Roman" panose="02020603050405020304" pitchFamily="18" charset="0"/>
                        <a:cs typeface="Times New Roman" panose="02020603050405020304" pitchFamily="18" charset="0"/>
                      </a:endParaRPr>
                    </a:p>
                  </a:txBody>
                  <a:tcPr marL="50800" marR="50800" marT="0" marB="0"/>
                </a:tc>
                <a:extLst>
                  <a:ext uri="{0D108BD9-81ED-4DB2-BD59-A6C34878D82A}">
                    <a16:rowId xmlns:a16="http://schemas.microsoft.com/office/drawing/2014/main" val="544102445"/>
                  </a:ext>
                </a:extLst>
              </a:tr>
              <a:tr h="193512">
                <a:tc>
                  <a:txBody>
                    <a:bodyPr/>
                    <a:lstStyle/>
                    <a:p>
                      <a:pPr marL="0" marR="0" algn="just">
                        <a:spcBef>
                          <a:spcPts val="400"/>
                        </a:spcBef>
                        <a:spcAft>
                          <a:spcPts val="400"/>
                        </a:spcAft>
                      </a:pPr>
                      <a:r>
                        <a:rPr lang="en-US" sz="1350" dirty="0">
                          <a:solidFill>
                            <a:srgbClr val="000000"/>
                          </a:solidFill>
                          <a:effectLst/>
                        </a:rPr>
                        <a:t>       30 to &lt;60 mL/min</a:t>
                      </a:r>
                      <a:endParaRPr lang="en-US" sz="1350" dirty="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350">
                          <a:solidFill>
                            <a:srgbClr val="000000"/>
                          </a:solidFill>
                          <a:effectLst/>
                        </a:rPr>
                        <a:t>185 (38.6)</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350">
                          <a:solidFill>
                            <a:srgbClr val="000000"/>
                          </a:solidFill>
                          <a:effectLst/>
                        </a:rPr>
                        <a:t>138 (39.5)</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extLst>
                  <a:ext uri="{0D108BD9-81ED-4DB2-BD59-A6C34878D82A}">
                    <a16:rowId xmlns:a16="http://schemas.microsoft.com/office/drawing/2014/main" val="923490230"/>
                  </a:ext>
                </a:extLst>
              </a:tr>
              <a:tr h="193512">
                <a:tc>
                  <a:txBody>
                    <a:bodyPr/>
                    <a:lstStyle/>
                    <a:p>
                      <a:pPr marL="0" marR="0" algn="just">
                        <a:spcBef>
                          <a:spcPts val="400"/>
                        </a:spcBef>
                        <a:spcAft>
                          <a:spcPts val="400"/>
                        </a:spcAft>
                      </a:pPr>
                      <a:r>
                        <a:rPr lang="en-US" sz="1350">
                          <a:solidFill>
                            <a:srgbClr val="000000"/>
                          </a:solidFill>
                          <a:effectLst/>
                        </a:rPr>
                        <a:t>       ≥60 mL/min</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350">
                          <a:solidFill>
                            <a:srgbClr val="000000"/>
                          </a:solidFill>
                          <a:effectLst/>
                        </a:rPr>
                        <a:t>230 (48.0)</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350">
                          <a:solidFill>
                            <a:srgbClr val="000000"/>
                          </a:solidFill>
                          <a:effectLst/>
                        </a:rPr>
                        <a:t>161 (46.1)</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extLst>
                  <a:ext uri="{0D108BD9-81ED-4DB2-BD59-A6C34878D82A}">
                    <a16:rowId xmlns:a16="http://schemas.microsoft.com/office/drawing/2014/main" val="3427655831"/>
                  </a:ext>
                </a:extLst>
              </a:tr>
              <a:tr h="193512">
                <a:tc gridSpan="3">
                  <a:txBody>
                    <a:bodyPr/>
                    <a:lstStyle/>
                    <a:p>
                      <a:pPr marL="0" marR="0" algn="just">
                        <a:spcBef>
                          <a:spcPts val="400"/>
                        </a:spcBef>
                        <a:spcAft>
                          <a:spcPts val="400"/>
                        </a:spcAft>
                      </a:pPr>
                      <a:r>
                        <a:rPr lang="en-US" sz="1350" b="1" dirty="0">
                          <a:solidFill>
                            <a:srgbClr val="000000"/>
                          </a:solidFill>
                          <a:effectLst/>
                        </a:rPr>
                        <a:t>Primary indication for </a:t>
                      </a:r>
                      <a:r>
                        <a:rPr lang="en-US" sz="1350" b="1" dirty="0" err="1">
                          <a:solidFill>
                            <a:srgbClr val="000000"/>
                          </a:solidFill>
                          <a:effectLst/>
                        </a:rPr>
                        <a:t>anticoagulation,</a:t>
                      </a:r>
                      <a:r>
                        <a:rPr lang="en-US" sz="1350" b="0" baseline="30000" dirty="0" err="1">
                          <a:solidFill>
                            <a:srgbClr val="000000"/>
                          </a:solidFill>
                          <a:effectLst/>
                        </a:rPr>
                        <a:t>b</a:t>
                      </a:r>
                      <a:r>
                        <a:rPr lang="en-US" sz="1350" b="1" dirty="0">
                          <a:solidFill>
                            <a:srgbClr val="000000"/>
                          </a:solidFill>
                          <a:effectLst/>
                        </a:rPr>
                        <a:t> </a:t>
                      </a:r>
                      <a:r>
                        <a:rPr lang="en-US" sz="1350" b="0" dirty="0">
                          <a:solidFill>
                            <a:srgbClr val="000000"/>
                          </a:solidFill>
                          <a:effectLst/>
                        </a:rPr>
                        <a:t>n (%) </a:t>
                      </a:r>
                      <a:endParaRPr lang="en-US" sz="1350" b="0" dirty="0">
                        <a:effectLst/>
                        <a:latin typeface="+mn-lt"/>
                        <a:cs typeface="Times New Roman" panose="02020603050405020304" pitchFamily="18" charset="0"/>
                      </a:endParaRPr>
                    </a:p>
                  </a:txBody>
                  <a:tcPr marL="50800" marR="50800" marT="0" marB="0">
                    <a:solidFill>
                      <a:schemeClr val="bg2">
                        <a:lumMod val="20000"/>
                        <a:lumOff val="80000"/>
                      </a:schemeClr>
                    </a:solidFill>
                  </a:tcPr>
                </a:tc>
                <a:tc hMerge="1">
                  <a:txBody>
                    <a:bodyPr/>
                    <a:lstStyle/>
                    <a:p>
                      <a:pPr marL="0" marR="0" algn="ctr">
                        <a:spcBef>
                          <a:spcPts val="400"/>
                        </a:spcBef>
                        <a:spcAft>
                          <a:spcPts val="400"/>
                        </a:spcAft>
                      </a:pPr>
                      <a:r>
                        <a:rPr lang="en-US" sz="1200">
                          <a:solidFill>
                            <a:srgbClr val="000000"/>
                          </a:solidFill>
                          <a:effectLst/>
                          <a:latin typeface="+mn-lt"/>
                          <a:ea typeface="Times New Roman" panose="02020603050405020304" pitchFamily="18" charset="0"/>
                          <a:cs typeface="Times New Roman" panose="02020603050405020304" pitchFamily="18" charset="0"/>
                        </a:rPr>
                        <a:t> </a:t>
                      </a:r>
                      <a:endParaRPr lang="en-US" sz="1200" b="1">
                        <a:effectLst/>
                        <a:latin typeface="+mn-lt"/>
                        <a:ea typeface="Times New Roman" panose="02020603050405020304" pitchFamily="18" charset="0"/>
                        <a:cs typeface="Times New Roman" panose="02020603050405020304" pitchFamily="18" charset="0"/>
                      </a:endParaRPr>
                    </a:p>
                  </a:txBody>
                  <a:tcPr marL="50800" marR="50800" marT="0" marB="0"/>
                </a:tc>
                <a:tc hMerge="1">
                  <a:txBody>
                    <a:bodyPr/>
                    <a:lstStyle/>
                    <a:p>
                      <a:pPr marL="0" marR="0" algn="ctr">
                        <a:spcBef>
                          <a:spcPts val="400"/>
                        </a:spcBef>
                        <a:spcAft>
                          <a:spcPts val="400"/>
                        </a:spcAft>
                      </a:pPr>
                      <a:r>
                        <a:rPr lang="en-US" sz="1200">
                          <a:solidFill>
                            <a:srgbClr val="000000"/>
                          </a:solidFill>
                          <a:effectLst/>
                          <a:latin typeface="+mn-lt"/>
                          <a:ea typeface="Times New Roman" panose="02020603050405020304" pitchFamily="18" charset="0"/>
                          <a:cs typeface="Times New Roman" panose="02020603050405020304" pitchFamily="18" charset="0"/>
                        </a:rPr>
                        <a:t> </a:t>
                      </a:r>
                      <a:endParaRPr lang="en-US" sz="1200">
                        <a:effectLst/>
                        <a:latin typeface="+mn-lt"/>
                        <a:ea typeface="Times New Roman" panose="02020603050405020304" pitchFamily="18" charset="0"/>
                        <a:cs typeface="Times New Roman" panose="02020603050405020304" pitchFamily="18" charset="0"/>
                      </a:endParaRPr>
                    </a:p>
                  </a:txBody>
                  <a:tcPr marL="50800" marR="50800" marT="0" marB="0"/>
                </a:tc>
                <a:extLst>
                  <a:ext uri="{0D108BD9-81ED-4DB2-BD59-A6C34878D82A}">
                    <a16:rowId xmlns:a16="http://schemas.microsoft.com/office/drawing/2014/main" val="1829387163"/>
                  </a:ext>
                </a:extLst>
              </a:tr>
              <a:tr h="193512">
                <a:tc>
                  <a:txBody>
                    <a:bodyPr/>
                    <a:lstStyle/>
                    <a:p>
                      <a:pPr marL="0" marR="0" algn="just">
                        <a:spcBef>
                          <a:spcPts val="400"/>
                        </a:spcBef>
                        <a:spcAft>
                          <a:spcPts val="400"/>
                        </a:spcAft>
                      </a:pPr>
                      <a:r>
                        <a:rPr lang="en-US" sz="1350">
                          <a:solidFill>
                            <a:srgbClr val="000000"/>
                          </a:solidFill>
                          <a:effectLst/>
                        </a:rPr>
                        <a:t>       AF</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350" dirty="0">
                          <a:solidFill>
                            <a:srgbClr val="000000"/>
                          </a:solidFill>
                          <a:effectLst/>
                        </a:rPr>
                        <a:t>389 (81.2)</a:t>
                      </a:r>
                      <a:endParaRPr lang="en-US" sz="1350" dirty="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350">
                          <a:solidFill>
                            <a:srgbClr val="000000"/>
                          </a:solidFill>
                          <a:effectLst/>
                        </a:rPr>
                        <a:t>284 (81.4)</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extLst>
                  <a:ext uri="{0D108BD9-81ED-4DB2-BD59-A6C34878D82A}">
                    <a16:rowId xmlns:a16="http://schemas.microsoft.com/office/drawing/2014/main" val="3178914824"/>
                  </a:ext>
                </a:extLst>
              </a:tr>
              <a:tr h="193512">
                <a:tc>
                  <a:txBody>
                    <a:bodyPr/>
                    <a:lstStyle/>
                    <a:p>
                      <a:pPr marL="0" marR="0" algn="just">
                        <a:spcBef>
                          <a:spcPts val="400"/>
                        </a:spcBef>
                        <a:spcAft>
                          <a:spcPts val="400"/>
                        </a:spcAft>
                      </a:pPr>
                      <a:r>
                        <a:rPr lang="en-US" sz="1350" dirty="0">
                          <a:solidFill>
                            <a:srgbClr val="000000"/>
                          </a:solidFill>
                          <a:effectLst/>
                        </a:rPr>
                        <a:t>       VTE</a:t>
                      </a:r>
                      <a:endParaRPr lang="en-US" sz="1350" baseline="30000" dirty="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350">
                          <a:solidFill>
                            <a:srgbClr val="000000"/>
                          </a:solidFill>
                          <a:effectLst/>
                        </a:rPr>
                        <a:t>72 (15.0)</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350">
                          <a:solidFill>
                            <a:srgbClr val="000000"/>
                          </a:solidFill>
                          <a:effectLst/>
                        </a:rPr>
                        <a:t>51 (14.6)</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extLst>
                  <a:ext uri="{0D108BD9-81ED-4DB2-BD59-A6C34878D82A}">
                    <a16:rowId xmlns:a16="http://schemas.microsoft.com/office/drawing/2014/main" val="1811528542"/>
                  </a:ext>
                </a:extLst>
              </a:tr>
              <a:tr h="193512">
                <a:tc>
                  <a:txBody>
                    <a:bodyPr/>
                    <a:lstStyle/>
                    <a:p>
                      <a:pPr marL="0" marR="0" algn="just">
                        <a:spcBef>
                          <a:spcPts val="400"/>
                        </a:spcBef>
                        <a:spcAft>
                          <a:spcPts val="400"/>
                        </a:spcAft>
                      </a:pPr>
                      <a:r>
                        <a:rPr lang="en-US" sz="1350" dirty="0">
                          <a:solidFill>
                            <a:srgbClr val="000000"/>
                          </a:solidFill>
                          <a:effectLst/>
                        </a:rPr>
                        <a:t>       Other</a:t>
                      </a:r>
                      <a:endParaRPr lang="en-US" sz="1350" dirty="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350">
                          <a:solidFill>
                            <a:srgbClr val="000000"/>
                          </a:solidFill>
                          <a:effectLst/>
                        </a:rPr>
                        <a:t>18 (3.8)</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350" dirty="0">
                          <a:solidFill>
                            <a:srgbClr val="000000"/>
                          </a:solidFill>
                          <a:effectLst/>
                        </a:rPr>
                        <a:t>14 (4.0)</a:t>
                      </a:r>
                      <a:endParaRPr lang="en-US" sz="1350" dirty="0">
                        <a:effectLst/>
                        <a:latin typeface="+mn-lt"/>
                        <a:ea typeface="Times New Roman" panose="02020603050405020304" pitchFamily="18" charset="0"/>
                        <a:cs typeface="Times New Roman" panose="02020603050405020304" pitchFamily="18" charset="0"/>
                      </a:endParaRPr>
                    </a:p>
                  </a:txBody>
                  <a:tcPr marL="50800" marR="50800" marT="0" marB="0"/>
                </a:tc>
                <a:extLst>
                  <a:ext uri="{0D108BD9-81ED-4DB2-BD59-A6C34878D82A}">
                    <a16:rowId xmlns:a16="http://schemas.microsoft.com/office/drawing/2014/main" val="3520791969"/>
                  </a:ext>
                </a:extLst>
              </a:tr>
              <a:tr h="193512">
                <a:tc gridSpan="3">
                  <a:txBody>
                    <a:bodyPr/>
                    <a:lstStyle/>
                    <a:p>
                      <a:pPr marL="0" marR="0" algn="l">
                        <a:spcBef>
                          <a:spcPts val="400"/>
                        </a:spcBef>
                        <a:spcAft>
                          <a:spcPts val="400"/>
                        </a:spcAft>
                      </a:pPr>
                      <a:r>
                        <a:rPr lang="en-US" sz="1350" b="1" dirty="0">
                          <a:solidFill>
                            <a:srgbClr val="000000"/>
                          </a:solidFill>
                          <a:effectLst/>
                        </a:rPr>
                        <a:t>Medical history</a:t>
                      </a:r>
                      <a:r>
                        <a:rPr lang="en-US" sz="1350" dirty="0">
                          <a:solidFill>
                            <a:srgbClr val="000000"/>
                          </a:solidFill>
                          <a:effectLst/>
                        </a:rPr>
                        <a:t>, n (%)</a:t>
                      </a:r>
                      <a:endParaRPr lang="en-US" sz="1350" dirty="0">
                        <a:effectLst/>
                        <a:latin typeface="+mn-lt"/>
                        <a:ea typeface="Times New Roman" panose="02020603050405020304" pitchFamily="18" charset="0"/>
                        <a:cs typeface="Times New Roman" panose="02020603050405020304" pitchFamily="18" charset="0"/>
                      </a:endParaRPr>
                    </a:p>
                  </a:txBody>
                  <a:tcPr marL="50800" marR="50800" marT="0" marB="0">
                    <a:solidFill>
                      <a:schemeClr val="bg2">
                        <a:lumMod val="20000"/>
                        <a:lumOff val="8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09720989"/>
                  </a:ext>
                </a:extLst>
              </a:tr>
              <a:tr h="223925">
                <a:tc>
                  <a:txBody>
                    <a:bodyPr/>
                    <a:lstStyle/>
                    <a:p>
                      <a:pPr marL="0" marR="0" indent="286385" algn="just">
                        <a:spcBef>
                          <a:spcPts val="400"/>
                        </a:spcBef>
                        <a:spcAft>
                          <a:spcPts val="400"/>
                        </a:spcAft>
                      </a:pPr>
                      <a:r>
                        <a:rPr lang="en-US" sz="1350">
                          <a:solidFill>
                            <a:srgbClr val="000000"/>
                          </a:solidFill>
                          <a:effectLst/>
                        </a:rPr>
                        <a:t>Myocardial infarction</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indent="0" algn="ctr">
                        <a:spcBef>
                          <a:spcPts val="400"/>
                        </a:spcBef>
                        <a:spcAft>
                          <a:spcPts val="400"/>
                        </a:spcAft>
                      </a:pPr>
                      <a:r>
                        <a:rPr lang="en-US" sz="1350" dirty="0">
                          <a:solidFill>
                            <a:srgbClr val="000000"/>
                          </a:solidFill>
                          <a:effectLst/>
                        </a:rPr>
                        <a:t>59 (12.3)</a:t>
                      </a:r>
                      <a:endParaRPr lang="en-US" sz="1350" dirty="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350">
                          <a:solidFill>
                            <a:srgbClr val="000000"/>
                          </a:solidFill>
                          <a:effectLst/>
                        </a:rPr>
                        <a:t>46 (13.2)</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extLst>
                  <a:ext uri="{0D108BD9-81ED-4DB2-BD59-A6C34878D82A}">
                    <a16:rowId xmlns:a16="http://schemas.microsoft.com/office/drawing/2014/main" val="463414057"/>
                  </a:ext>
                </a:extLst>
              </a:tr>
              <a:tr h="223925">
                <a:tc>
                  <a:txBody>
                    <a:bodyPr/>
                    <a:lstStyle/>
                    <a:p>
                      <a:pPr marL="0" marR="0" indent="286385" algn="just">
                        <a:spcBef>
                          <a:spcPts val="400"/>
                        </a:spcBef>
                        <a:spcAft>
                          <a:spcPts val="400"/>
                        </a:spcAft>
                      </a:pPr>
                      <a:r>
                        <a:rPr lang="en-US" sz="1350">
                          <a:solidFill>
                            <a:srgbClr val="000000"/>
                          </a:solidFill>
                          <a:effectLst/>
                        </a:rPr>
                        <a:t>Stroke</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indent="0" algn="ctr">
                        <a:spcBef>
                          <a:spcPts val="400"/>
                        </a:spcBef>
                        <a:spcAft>
                          <a:spcPts val="400"/>
                        </a:spcAft>
                      </a:pPr>
                      <a:r>
                        <a:rPr lang="en-US" sz="1350">
                          <a:solidFill>
                            <a:srgbClr val="000000"/>
                          </a:solidFill>
                          <a:effectLst/>
                        </a:rPr>
                        <a:t>110 (23.0)</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350">
                          <a:solidFill>
                            <a:srgbClr val="000000"/>
                          </a:solidFill>
                          <a:effectLst/>
                        </a:rPr>
                        <a:t>86 (24.6)</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extLst>
                  <a:ext uri="{0D108BD9-81ED-4DB2-BD59-A6C34878D82A}">
                    <a16:rowId xmlns:a16="http://schemas.microsoft.com/office/drawing/2014/main" val="2261361711"/>
                  </a:ext>
                </a:extLst>
              </a:tr>
              <a:tr h="223925">
                <a:tc>
                  <a:txBody>
                    <a:bodyPr/>
                    <a:lstStyle/>
                    <a:p>
                      <a:pPr marL="0" marR="0" indent="286385" algn="just">
                        <a:spcBef>
                          <a:spcPts val="400"/>
                        </a:spcBef>
                        <a:spcAft>
                          <a:spcPts val="400"/>
                        </a:spcAft>
                      </a:pPr>
                      <a:r>
                        <a:rPr lang="en-US" sz="1350" dirty="0">
                          <a:solidFill>
                            <a:srgbClr val="000000"/>
                          </a:solidFill>
                          <a:effectLst/>
                        </a:rPr>
                        <a:t>Deep vein thrombosis</a:t>
                      </a:r>
                      <a:endParaRPr lang="en-US" sz="1350" dirty="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indent="0" algn="ctr">
                        <a:spcBef>
                          <a:spcPts val="400"/>
                        </a:spcBef>
                        <a:spcAft>
                          <a:spcPts val="400"/>
                        </a:spcAft>
                      </a:pPr>
                      <a:r>
                        <a:rPr lang="en-US" sz="1350">
                          <a:solidFill>
                            <a:srgbClr val="000000"/>
                          </a:solidFill>
                          <a:effectLst/>
                        </a:rPr>
                        <a:t>80 (16.7)</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350">
                          <a:solidFill>
                            <a:srgbClr val="000000"/>
                          </a:solidFill>
                          <a:effectLst/>
                        </a:rPr>
                        <a:t>61 (17.5)</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extLst>
                  <a:ext uri="{0D108BD9-81ED-4DB2-BD59-A6C34878D82A}">
                    <a16:rowId xmlns:a16="http://schemas.microsoft.com/office/drawing/2014/main" val="3456491438"/>
                  </a:ext>
                </a:extLst>
              </a:tr>
              <a:tr h="223925">
                <a:tc>
                  <a:txBody>
                    <a:bodyPr/>
                    <a:lstStyle/>
                    <a:p>
                      <a:pPr marL="0" marR="0" indent="286385" algn="just">
                        <a:spcBef>
                          <a:spcPts val="400"/>
                        </a:spcBef>
                        <a:spcAft>
                          <a:spcPts val="400"/>
                        </a:spcAft>
                      </a:pPr>
                      <a:r>
                        <a:rPr lang="en-US" sz="1350">
                          <a:solidFill>
                            <a:srgbClr val="000000"/>
                          </a:solidFill>
                          <a:effectLst/>
                        </a:rPr>
                        <a:t>Pulmonary embolism</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indent="0" algn="ctr">
                        <a:spcBef>
                          <a:spcPts val="400"/>
                        </a:spcBef>
                        <a:spcAft>
                          <a:spcPts val="400"/>
                        </a:spcAft>
                      </a:pPr>
                      <a:r>
                        <a:rPr lang="en-US" sz="1350">
                          <a:solidFill>
                            <a:srgbClr val="000000"/>
                          </a:solidFill>
                          <a:effectLst/>
                        </a:rPr>
                        <a:t>48 (10.0)</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350">
                          <a:solidFill>
                            <a:srgbClr val="000000"/>
                          </a:solidFill>
                          <a:effectLst/>
                        </a:rPr>
                        <a:t>34 (9.7)</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extLst>
                  <a:ext uri="{0D108BD9-81ED-4DB2-BD59-A6C34878D82A}">
                    <a16:rowId xmlns:a16="http://schemas.microsoft.com/office/drawing/2014/main" val="2028711197"/>
                  </a:ext>
                </a:extLst>
              </a:tr>
              <a:tr h="223925">
                <a:tc>
                  <a:txBody>
                    <a:bodyPr/>
                    <a:lstStyle/>
                    <a:p>
                      <a:pPr marL="0" marR="0" indent="286385" algn="just">
                        <a:spcBef>
                          <a:spcPts val="400"/>
                        </a:spcBef>
                        <a:spcAft>
                          <a:spcPts val="400"/>
                        </a:spcAft>
                      </a:pPr>
                      <a:r>
                        <a:rPr lang="en-US" sz="1350">
                          <a:solidFill>
                            <a:srgbClr val="000000"/>
                          </a:solidFill>
                          <a:effectLst/>
                        </a:rPr>
                        <a:t>Atrial fibrillation</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indent="0" algn="ctr">
                        <a:spcBef>
                          <a:spcPts val="400"/>
                        </a:spcBef>
                        <a:spcAft>
                          <a:spcPts val="400"/>
                        </a:spcAft>
                      </a:pPr>
                      <a:r>
                        <a:rPr lang="en-US" sz="1350">
                          <a:solidFill>
                            <a:srgbClr val="000000"/>
                          </a:solidFill>
                          <a:effectLst/>
                        </a:rPr>
                        <a:t>396 (82.7)</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350" dirty="0">
                          <a:solidFill>
                            <a:srgbClr val="000000"/>
                          </a:solidFill>
                          <a:effectLst/>
                        </a:rPr>
                        <a:t>288 (82.5)</a:t>
                      </a:r>
                      <a:endParaRPr lang="en-US" sz="1350" dirty="0">
                        <a:effectLst/>
                        <a:latin typeface="+mn-lt"/>
                        <a:ea typeface="Times New Roman" panose="02020603050405020304" pitchFamily="18" charset="0"/>
                        <a:cs typeface="Times New Roman" panose="02020603050405020304" pitchFamily="18" charset="0"/>
                      </a:endParaRPr>
                    </a:p>
                  </a:txBody>
                  <a:tcPr marL="50800" marR="50800" marT="0" marB="0"/>
                </a:tc>
                <a:extLst>
                  <a:ext uri="{0D108BD9-81ED-4DB2-BD59-A6C34878D82A}">
                    <a16:rowId xmlns:a16="http://schemas.microsoft.com/office/drawing/2014/main" val="29672596"/>
                  </a:ext>
                </a:extLst>
              </a:tr>
              <a:tr h="223925">
                <a:tc>
                  <a:txBody>
                    <a:bodyPr/>
                    <a:lstStyle/>
                    <a:p>
                      <a:pPr marL="0" marR="0" indent="286385" algn="just">
                        <a:spcBef>
                          <a:spcPts val="400"/>
                        </a:spcBef>
                        <a:spcAft>
                          <a:spcPts val="400"/>
                        </a:spcAft>
                      </a:pPr>
                      <a:r>
                        <a:rPr lang="en-US" sz="1350">
                          <a:solidFill>
                            <a:srgbClr val="000000"/>
                          </a:solidFill>
                          <a:effectLst/>
                        </a:rPr>
                        <a:t>Heart failure</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indent="0" algn="ctr">
                        <a:spcBef>
                          <a:spcPts val="400"/>
                        </a:spcBef>
                        <a:spcAft>
                          <a:spcPts val="400"/>
                        </a:spcAft>
                      </a:pPr>
                      <a:r>
                        <a:rPr lang="en-US" sz="1350">
                          <a:solidFill>
                            <a:srgbClr val="000000"/>
                          </a:solidFill>
                          <a:effectLst/>
                        </a:rPr>
                        <a:t>94 (19.6)</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350" dirty="0">
                          <a:solidFill>
                            <a:srgbClr val="000000"/>
                          </a:solidFill>
                          <a:effectLst/>
                        </a:rPr>
                        <a:t>75 (21.5)</a:t>
                      </a:r>
                      <a:endParaRPr lang="en-US" sz="1350" dirty="0">
                        <a:effectLst/>
                        <a:latin typeface="+mn-lt"/>
                        <a:ea typeface="Times New Roman" panose="02020603050405020304" pitchFamily="18" charset="0"/>
                        <a:cs typeface="Times New Roman" panose="02020603050405020304" pitchFamily="18" charset="0"/>
                      </a:endParaRPr>
                    </a:p>
                  </a:txBody>
                  <a:tcPr marL="50800" marR="50800" marT="0" marB="0"/>
                </a:tc>
                <a:extLst>
                  <a:ext uri="{0D108BD9-81ED-4DB2-BD59-A6C34878D82A}">
                    <a16:rowId xmlns:a16="http://schemas.microsoft.com/office/drawing/2014/main" val="551743084"/>
                  </a:ext>
                </a:extLst>
              </a:tr>
              <a:tr h="223925">
                <a:tc>
                  <a:txBody>
                    <a:bodyPr/>
                    <a:lstStyle/>
                    <a:p>
                      <a:pPr marL="0" marR="0" indent="286385" algn="just">
                        <a:spcBef>
                          <a:spcPts val="400"/>
                        </a:spcBef>
                        <a:spcAft>
                          <a:spcPts val="400"/>
                        </a:spcAft>
                      </a:pPr>
                      <a:r>
                        <a:rPr lang="en-US" sz="1350" dirty="0">
                          <a:solidFill>
                            <a:srgbClr val="000000"/>
                          </a:solidFill>
                          <a:effectLst/>
                        </a:rPr>
                        <a:t>Diabetes mellitus</a:t>
                      </a:r>
                      <a:endParaRPr lang="en-US" sz="1350" dirty="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indent="0" algn="ctr">
                        <a:spcBef>
                          <a:spcPts val="400"/>
                        </a:spcBef>
                        <a:spcAft>
                          <a:spcPts val="400"/>
                        </a:spcAft>
                      </a:pPr>
                      <a:r>
                        <a:rPr lang="en-US" sz="1350">
                          <a:solidFill>
                            <a:srgbClr val="000000"/>
                          </a:solidFill>
                          <a:effectLst/>
                        </a:rPr>
                        <a:t>132 (27.6)</a:t>
                      </a:r>
                      <a:endParaRPr lang="en-US" sz="135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350" dirty="0">
                          <a:solidFill>
                            <a:srgbClr val="000000"/>
                          </a:solidFill>
                          <a:effectLst/>
                        </a:rPr>
                        <a:t>100 (28.7)</a:t>
                      </a:r>
                      <a:endParaRPr lang="en-US" sz="1350" dirty="0">
                        <a:effectLst/>
                        <a:latin typeface="+mn-lt"/>
                        <a:ea typeface="Times New Roman" panose="02020603050405020304" pitchFamily="18" charset="0"/>
                        <a:cs typeface="Times New Roman" panose="02020603050405020304" pitchFamily="18" charset="0"/>
                      </a:endParaRPr>
                    </a:p>
                  </a:txBody>
                  <a:tcPr marL="50800" marR="50800" marT="0" marB="0"/>
                </a:tc>
                <a:extLst>
                  <a:ext uri="{0D108BD9-81ED-4DB2-BD59-A6C34878D82A}">
                    <a16:rowId xmlns:a16="http://schemas.microsoft.com/office/drawing/2014/main" val="1783036412"/>
                  </a:ext>
                </a:extLst>
              </a:tr>
            </a:tbl>
          </a:graphicData>
        </a:graphic>
      </p:graphicFrame>
    </p:spTree>
    <p:extLst>
      <p:ext uri="{BB962C8B-B14F-4D97-AF65-F5344CB8AC3E}">
        <p14:creationId xmlns:p14="http://schemas.microsoft.com/office/powerpoint/2010/main" val="2861555546"/>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75061" y="1448146"/>
          <a:ext cx="11564238" cy="3424209"/>
        </p:xfrm>
        <a:graphic>
          <a:graphicData uri="http://schemas.openxmlformats.org/drawingml/2006/table">
            <a:tbl>
              <a:tblPr firstRow="1" firstCol="1" bandRow="1">
                <a:tableStyleId>{72833802-FEF1-4C79-8D5D-14CF1EAF98D9}</a:tableStyleId>
              </a:tblPr>
              <a:tblGrid>
                <a:gridCol w="5330952">
                  <a:extLst>
                    <a:ext uri="{9D8B030D-6E8A-4147-A177-3AD203B41FA5}">
                      <a16:colId xmlns:a16="http://schemas.microsoft.com/office/drawing/2014/main" val="20000"/>
                    </a:ext>
                  </a:extLst>
                </a:gridCol>
                <a:gridCol w="3116643">
                  <a:extLst>
                    <a:ext uri="{9D8B030D-6E8A-4147-A177-3AD203B41FA5}">
                      <a16:colId xmlns:a16="http://schemas.microsoft.com/office/drawing/2014/main" val="20001"/>
                    </a:ext>
                  </a:extLst>
                </a:gridCol>
                <a:gridCol w="3116643">
                  <a:extLst>
                    <a:ext uri="{9D8B030D-6E8A-4147-A177-3AD203B41FA5}">
                      <a16:colId xmlns:a16="http://schemas.microsoft.com/office/drawing/2014/main" val="20002"/>
                    </a:ext>
                  </a:extLst>
                </a:gridCol>
              </a:tblGrid>
              <a:tr h="561213">
                <a:tc>
                  <a:txBody>
                    <a:bodyPr/>
                    <a:lstStyle/>
                    <a:p>
                      <a:pPr marL="0" marR="0">
                        <a:lnSpc>
                          <a:spcPct val="107000"/>
                        </a:lnSpc>
                        <a:spcBef>
                          <a:spcPts val="0"/>
                        </a:spcBef>
                        <a:spcAft>
                          <a:spcPts val="800"/>
                        </a:spcAft>
                      </a:pPr>
                      <a:r>
                        <a:rPr lang="en-US" sz="1200" dirty="0">
                          <a:solidFill>
                            <a:schemeClr val="tx1"/>
                          </a:solidFill>
                          <a:effectLst/>
                        </a:rPr>
                        <a:t> </a:t>
                      </a:r>
                      <a:endParaRPr lang="en-US" sz="1200" dirty="0">
                        <a:solidFill>
                          <a:schemeClr val="tx1"/>
                        </a:solidFill>
                        <a:effectLst/>
                        <a:latin typeface="+mn-lt"/>
                        <a:ea typeface="Calibri"/>
                        <a:cs typeface="Times New Roman"/>
                      </a:endParaRPr>
                    </a:p>
                  </a:txBody>
                  <a:tcPr marL="65415" marR="65415" marT="0" marB="0"/>
                </a:tc>
                <a:tc>
                  <a:txBody>
                    <a:bodyPr/>
                    <a:lstStyle/>
                    <a:p>
                      <a:pPr marL="0" marR="0" algn="ctr">
                        <a:lnSpc>
                          <a:spcPct val="107000"/>
                        </a:lnSpc>
                        <a:spcBef>
                          <a:spcPts val="0"/>
                        </a:spcBef>
                        <a:spcAft>
                          <a:spcPts val="800"/>
                        </a:spcAft>
                      </a:pPr>
                      <a:r>
                        <a:rPr lang="en-US" sz="1600" dirty="0">
                          <a:solidFill>
                            <a:srgbClr val="FFFFFF"/>
                          </a:solidFill>
                          <a:effectLst/>
                        </a:rPr>
                        <a:t>Safety Population </a:t>
                      </a:r>
                      <a:br>
                        <a:rPr lang="en-US" sz="1600" dirty="0">
                          <a:solidFill>
                            <a:srgbClr val="FFFFFF"/>
                          </a:solidFill>
                          <a:effectLst/>
                        </a:rPr>
                      </a:br>
                      <a:r>
                        <a:rPr lang="en-US" sz="1600" dirty="0">
                          <a:solidFill>
                            <a:srgbClr val="FFFFFF"/>
                          </a:solidFill>
                          <a:effectLst/>
                        </a:rPr>
                        <a:t>(N=479)</a:t>
                      </a:r>
                      <a:endParaRPr lang="en-US" sz="1600" dirty="0">
                        <a:solidFill>
                          <a:srgbClr val="FFFFFF"/>
                        </a:solidFill>
                        <a:effectLst/>
                        <a:latin typeface="+mn-lt"/>
                        <a:ea typeface="Calibri"/>
                        <a:cs typeface="Times New Roman"/>
                      </a:endParaRPr>
                    </a:p>
                  </a:txBody>
                  <a:tcPr marL="65415" marR="65415" marT="0" marB="0" anchor="ctr"/>
                </a:tc>
                <a:tc>
                  <a:txBody>
                    <a:bodyPr/>
                    <a:lstStyle/>
                    <a:p>
                      <a:pPr marL="0" marR="0" algn="ctr">
                        <a:lnSpc>
                          <a:spcPct val="107000"/>
                        </a:lnSpc>
                        <a:spcBef>
                          <a:spcPts val="0"/>
                        </a:spcBef>
                        <a:spcAft>
                          <a:spcPts val="800"/>
                        </a:spcAft>
                      </a:pPr>
                      <a:r>
                        <a:rPr lang="en-US" sz="1600" dirty="0">
                          <a:solidFill>
                            <a:srgbClr val="FFFFFF"/>
                          </a:solidFill>
                          <a:effectLst/>
                        </a:rPr>
                        <a:t>Efficacy Population</a:t>
                      </a:r>
                      <a:br>
                        <a:rPr lang="en-US" sz="1600" dirty="0">
                          <a:solidFill>
                            <a:srgbClr val="FFFFFF"/>
                          </a:solidFill>
                          <a:effectLst/>
                        </a:rPr>
                      </a:br>
                      <a:r>
                        <a:rPr lang="en-US" sz="1600" dirty="0">
                          <a:solidFill>
                            <a:srgbClr val="FFFFFF"/>
                          </a:solidFill>
                          <a:effectLst/>
                        </a:rPr>
                        <a:t>(N=349)</a:t>
                      </a:r>
                      <a:endParaRPr lang="en-US" sz="1600" dirty="0">
                        <a:solidFill>
                          <a:srgbClr val="FFFFFF"/>
                        </a:solidFill>
                        <a:effectLst/>
                        <a:latin typeface="+mn-lt"/>
                        <a:ea typeface="Calibri"/>
                        <a:cs typeface="Times New Roman"/>
                      </a:endParaRPr>
                    </a:p>
                  </a:txBody>
                  <a:tcPr marL="65415" marR="65415" marT="0" marB="0" anchor="ctr"/>
                </a:tc>
                <a:extLst>
                  <a:ext uri="{0D108BD9-81ED-4DB2-BD59-A6C34878D82A}">
                    <a16:rowId xmlns:a16="http://schemas.microsoft.com/office/drawing/2014/main" val="10000"/>
                  </a:ext>
                </a:extLst>
              </a:tr>
              <a:tr h="310896">
                <a:tc gridSpan="3">
                  <a:txBody>
                    <a:bodyPr/>
                    <a:lstStyle/>
                    <a:p>
                      <a:pPr marL="0" marR="0">
                        <a:lnSpc>
                          <a:spcPct val="107000"/>
                        </a:lnSpc>
                        <a:spcBef>
                          <a:spcPts val="0"/>
                        </a:spcBef>
                        <a:spcAft>
                          <a:spcPts val="0"/>
                        </a:spcAft>
                      </a:pPr>
                      <a:r>
                        <a:rPr lang="en-US" sz="1500" b="1" dirty="0">
                          <a:solidFill>
                            <a:schemeClr val="tx1"/>
                          </a:solidFill>
                          <a:effectLst/>
                        </a:rPr>
                        <a:t>FXa inhibitor</a:t>
                      </a:r>
                      <a:r>
                        <a:rPr lang="en-US" sz="1500" b="0" dirty="0">
                          <a:solidFill>
                            <a:schemeClr val="tx1"/>
                          </a:solidFill>
                          <a:effectLst/>
                        </a:rPr>
                        <a:t>, n (%)</a:t>
                      </a:r>
                      <a:endParaRPr lang="en-US" sz="15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20000"/>
                        <a:lumOff val="80000"/>
                      </a:schemeClr>
                    </a:solidFill>
                  </a:tcPr>
                </a:tc>
                <a:tc hMerge="1">
                  <a:txBody>
                    <a:bodyPr/>
                    <a:lstStyle/>
                    <a:p>
                      <a:pPr marL="0" marR="0" algn="ctr">
                        <a:lnSpc>
                          <a:spcPct val="107000"/>
                        </a:lnSpc>
                        <a:spcBef>
                          <a:spcPts val="0"/>
                        </a:spcBef>
                        <a:spcAft>
                          <a:spcPts val="800"/>
                        </a:spcAft>
                      </a:pPr>
                      <a:endParaRPr lang="en-US" sz="1500" dirty="0">
                        <a:solidFill>
                          <a:schemeClr val="tx1"/>
                        </a:solidFill>
                        <a:effectLst/>
                        <a:latin typeface="+mn-lt"/>
                        <a:ea typeface="Calibri"/>
                        <a:cs typeface="Times New Roman"/>
                      </a:endParaRPr>
                    </a:p>
                  </a:txBody>
                  <a:tcPr marL="65415" marR="65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800"/>
                        </a:spcAft>
                      </a:pPr>
                      <a:endParaRPr lang="en-US" sz="1500" dirty="0">
                        <a:solidFill>
                          <a:schemeClr val="tx1"/>
                        </a:solidFill>
                        <a:effectLst/>
                        <a:latin typeface="+mn-lt"/>
                        <a:ea typeface="Calibri"/>
                        <a:cs typeface="Times New Roman"/>
                      </a:endParaRPr>
                    </a:p>
                  </a:txBody>
                  <a:tcPr marL="65415" marR="65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10896">
                <a:tc>
                  <a:txBody>
                    <a:bodyPr/>
                    <a:lstStyle/>
                    <a:p>
                      <a:pPr marL="0" marR="0">
                        <a:lnSpc>
                          <a:spcPct val="107000"/>
                        </a:lnSpc>
                        <a:spcBef>
                          <a:spcPts val="0"/>
                        </a:spcBef>
                        <a:spcAft>
                          <a:spcPts val="0"/>
                        </a:spcAft>
                      </a:pPr>
                      <a:r>
                        <a:rPr lang="en-US" sz="1500" b="0" dirty="0">
                          <a:solidFill>
                            <a:schemeClr val="tx1"/>
                          </a:solidFill>
                          <a:effectLst/>
                        </a:rPr>
                        <a:t>    Rivaroxaban</a:t>
                      </a:r>
                      <a:endParaRPr lang="en-US" sz="15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400"/>
                        </a:spcBef>
                        <a:spcAft>
                          <a:spcPts val="400"/>
                        </a:spcAft>
                      </a:pPr>
                      <a:r>
                        <a:rPr lang="en-US" sz="1500" dirty="0">
                          <a:solidFill>
                            <a:srgbClr val="000000"/>
                          </a:solidFill>
                          <a:effectLst/>
                        </a:rPr>
                        <a:t>176 (36.7)</a:t>
                      </a:r>
                      <a:endParaRPr lang="en-US" sz="1500" dirty="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500" dirty="0">
                          <a:solidFill>
                            <a:srgbClr val="000000"/>
                          </a:solidFill>
                          <a:effectLst/>
                        </a:rPr>
                        <a:t>132 (37.8)</a:t>
                      </a:r>
                      <a:endParaRPr lang="en-US" sz="1500" dirty="0">
                        <a:effectLst/>
                        <a:latin typeface="+mn-lt"/>
                        <a:ea typeface="Times New Roman" panose="02020603050405020304" pitchFamily="18" charset="0"/>
                        <a:cs typeface="Times New Roman" panose="02020603050405020304" pitchFamily="18" charset="0"/>
                      </a:endParaRPr>
                    </a:p>
                  </a:txBody>
                  <a:tcPr marL="50800" marR="50800" marT="0" marB="0"/>
                </a:tc>
                <a:extLst>
                  <a:ext uri="{0D108BD9-81ED-4DB2-BD59-A6C34878D82A}">
                    <a16:rowId xmlns:a16="http://schemas.microsoft.com/office/drawing/2014/main" val="10002"/>
                  </a:ext>
                </a:extLst>
              </a:tr>
              <a:tr h="310896">
                <a:tc>
                  <a:txBody>
                    <a:bodyPr/>
                    <a:lstStyle/>
                    <a:p>
                      <a:pPr marL="177800" marR="0" indent="-177800">
                        <a:lnSpc>
                          <a:spcPct val="107000"/>
                        </a:lnSpc>
                        <a:spcBef>
                          <a:spcPts val="0"/>
                        </a:spcBef>
                        <a:spcAft>
                          <a:spcPts val="0"/>
                        </a:spcAft>
                      </a:pPr>
                      <a:r>
                        <a:rPr lang="en-US" sz="1500" b="0" dirty="0">
                          <a:solidFill>
                            <a:schemeClr val="tx1"/>
                          </a:solidFill>
                          <a:effectLst/>
                        </a:rPr>
                        <a:t>    Apixaban</a:t>
                      </a:r>
                      <a:endParaRPr lang="en-US" sz="15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400"/>
                        </a:spcBef>
                        <a:spcAft>
                          <a:spcPts val="400"/>
                        </a:spcAft>
                      </a:pPr>
                      <a:r>
                        <a:rPr lang="en-US" sz="1500">
                          <a:solidFill>
                            <a:srgbClr val="000000"/>
                          </a:solidFill>
                          <a:effectLst/>
                        </a:rPr>
                        <a:t>245 (51.1)</a:t>
                      </a:r>
                      <a:endParaRPr lang="en-US" sz="150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500">
                          <a:solidFill>
                            <a:srgbClr val="000000"/>
                          </a:solidFill>
                          <a:effectLst/>
                        </a:rPr>
                        <a:t>172 (49.3)</a:t>
                      </a:r>
                      <a:endParaRPr lang="en-US" sz="1500">
                        <a:effectLst/>
                        <a:latin typeface="+mn-lt"/>
                        <a:ea typeface="Times New Roman" panose="02020603050405020304" pitchFamily="18" charset="0"/>
                        <a:cs typeface="Times New Roman" panose="02020603050405020304" pitchFamily="18" charset="0"/>
                      </a:endParaRPr>
                    </a:p>
                  </a:txBody>
                  <a:tcPr marL="50800" marR="50800" marT="0" marB="0"/>
                </a:tc>
                <a:extLst>
                  <a:ext uri="{0D108BD9-81ED-4DB2-BD59-A6C34878D82A}">
                    <a16:rowId xmlns:a16="http://schemas.microsoft.com/office/drawing/2014/main" val="10003"/>
                  </a:ext>
                </a:extLst>
              </a:tr>
              <a:tr h="310896">
                <a:tc>
                  <a:txBody>
                    <a:bodyPr/>
                    <a:lstStyle/>
                    <a:p>
                      <a:pPr marL="0" marR="0">
                        <a:lnSpc>
                          <a:spcPct val="107000"/>
                        </a:lnSpc>
                        <a:spcBef>
                          <a:spcPts val="0"/>
                        </a:spcBef>
                        <a:spcAft>
                          <a:spcPts val="0"/>
                        </a:spcAft>
                      </a:pPr>
                      <a:r>
                        <a:rPr lang="en-US" sz="1500" b="0" dirty="0">
                          <a:solidFill>
                            <a:schemeClr val="tx1"/>
                          </a:solidFill>
                          <a:effectLst/>
                        </a:rPr>
                        <a:t>    Edoxaban</a:t>
                      </a:r>
                      <a:endParaRPr lang="en-US" sz="15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400"/>
                        </a:spcBef>
                        <a:spcAft>
                          <a:spcPts val="400"/>
                        </a:spcAft>
                      </a:pPr>
                      <a:r>
                        <a:rPr lang="en-US" sz="1500">
                          <a:solidFill>
                            <a:srgbClr val="000000"/>
                          </a:solidFill>
                          <a:effectLst/>
                        </a:rPr>
                        <a:t>36 (7.5)</a:t>
                      </a:r>
                      <a:endParaRPr lang="en-US" sz="1500" dirty="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500" dirty="0">
                          <a:solidFill>
                            <a:srgbClr val="000000"/>
                          </a:solidFill>
                          <a:effectLst/>
                        </a:rPr>
                        <a:t>28 (8.0)</a:t>
                      </a:r>
                      <a:endParaRPr lang="en-US" sz="1500" dirty="0">
                        <a:effectLst/>
                        <a:latin typeface="+mn-lt"/>
                        <a:ea typeface="Times New Roman" panose="02020603050405020304" pitchFamily="18" charset="0"/>
                        <a:cs typeface="Times New Roman" panose="02020603050405020304" pitchFamily="18" charset="0"/>
                      </a:endParaRPr>
                    </a:p>
                  </a:txBody>
                  <a:tcPr marL="50800" marR="50800" marT="0" marB="0"/>
                </a:tc>
                <a:extLst>
                  <a:ext uri="{0D108BD9-81ED-4DB2-BD59-A6C34878D82A}">
                    <a16:rowId xmlns:a16="http://schemas.microsoft.com/office/drawing/2014/main" val="10004"/>
                  </a:ext>
                </a:extLst>
              </a:tr>
              <a:tr h="310896">
                <a:tc>
                  <a:txBody>
                    <a:bodyPr/>
                    <a:lstStyle/>
                    <a:p>
                      <a:pPr marL="0" marR="0">
                        <a:lnSpc>
                          <a:spcPct val="107000"/>
                        </a:lnSpc>
                        <a:spcBef>
                          <a:spcPts val="0"/>
                        </a:spcBef>
                        <a:spcAft>
                          <a:spcPts val="0"/>
                        </a:spcAft>
                      </a:pPr>
                      <a:r>
                        <a:rPr lang="en-US" sz="1500" b="0" dirty="0">
                          <a:solidFill>
                            <a:schemeClr val="tx1"/>
                          </a:solidFill>
                          <a:effectLst/>
                        </a:rPr>
                        <a:t>    Enoxaparin</a:t>
                      </a:r>
                      <a:endParaRPr lang="en-US" sz="15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400"/>
                        </a:spcBef>
                        <a:spcAft>
                          <a:spcPts val="400"/>
                        </a:spcAft>
                      </a:pPr>
                      <a:r>
                        <a:rPr lang="en-US" sz="1500">
                          <a:solidFill>
                            <a:srgbClr val="000000"/>
                          </a:solidFill>
                          <a:effectLst/>
                        </a:rPr>
                        <a:t>22 (4.6)</a:t>
                      </a:r>
                      <a:endParaRPr lang="en-US" sz="150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500" dirty="0">
                          <a:solidFill>
                            <a:srgbClr val="000000"/>
                          </a:solidFill>
                          <a:effectLst/>
                        </a:rPr>
                        <a:t>17 (4.9)</a:t>
                      </a:r>
                      <a:endParaRPr lang="en-US" sz="1500" dirty="0">
                        <a:effectLst/>
                        <a:latin typeface="+mn-lt"/>
                        <a:ea typeface="Times New Roman" panose="02020603050405020304" pitchFamily="18" charset="0"/>
                        <a:cs typeface="Times New Roman" panose="02020603050405020304" pitchFamily="18" charset="0"/>
                      </a:endParaRPr>
                    </a:p>
                  </a:txBody>
                  <a:tcPr marL="50800" marR="50800" marT="0" marB="0"/>
                </a:tc>
                <a:extLst>
                  <a:ext uri="{0D108BD9-81ED-4DB2-BD59-A6C34878D82A}">
                    <a16:rowId xmlns:a16="http://schemas.microsoft.com/office/drawing/2014/main" val="10005"/>
                  </a:ext>
                </a:extLst>
              </a:tr>
              <a:tr h="375828">
                <a:tc gridSpan="3">
                  <a:txBody>
                    <a:bodyPr/>
                    <a:lstStyle/>
                    <a:p>
                      <a:pPr marL="0" marR="0">
                        <a:lnSpc>
                          <a:spcPct val="107000"/>
                        </a:lnSpc>
                        <a:spcBef>
                          <a:spcPts val="0"/>
                        </a:spcBef>
                        <a:spcAft>
                          <a:spcPts val="0"/>
                        </a:spcAft>
                      </a:pPr>
                      <a:r>
                        <a:rPr lang="en-US" sz="1500" b="1" dirty="0">
                          <a:solidFill>
                            <a:schemeClr val="tx1"/>
                          </a:solidFill>
                          <a:effectLst/>
                        </a:rPr>
                        <a:t>Primary site of bleeding</a:t>
                      </a:r>
                      <a:r>
                        <a:rPr lang="en-US" sz="1500" b="0" dirty="0">
                          <a:solidFill>
                            <a:schemeClr val="tx1"/>
                          </a:solidFill>
                          <a:effectLst/>
                        </a:rPr>
                        <a:t>,</a:t>
                      </a:r>
                      <a:r>
                        <a:rPr lang="en-US" sz="1500" b="1" dirty="0">
                          <a:solidFill>
                            <a:schemeClr val="tx1"/>
                          </a:solidFill>
                          <a:effectLst/>
                        </a:rPr>
                        <a:t> </a:t>
                      </a:r>
                      <a:r>
                        <a:rPr lang="en-US" sz="1500" b="0" dirty="0">
                          <a:solidFill>
                            <a:schemeClr val="tx1"/>
                          </a:solidFill>
                          <a:effectLst/>
                        </a:rPr>
                        <a:t>n (%)</a:t>
                      </a:r>
                      <a:endParaRPr lang="en-US" sz="1500" dirty="0">
                        <a:solidFill>
                          <a:schemeClr val="tx1"/>
                        </a:solidFill>
                        <a:effectLst/>
                        <a:latin typeface="+mn-lt"/>
                        <a:cs typeface="Times New Roman" panose="02020603050405020304" pitchFamily="18" charset="0"/>
                      </a:endParaRPr>
                    </a:p>
                  </a:txBody>
                  <a:tcPr marL="68580" marR="68580" marT="0" marB="0" anchor="ctr">
                    <a:solidFill>
                      <a:schemeClr val="bg2">
                        <a:lumMod val="20000"/>
                        <a:lumOff val="80000"/>
                      </a:schemeClr>
                    </a:solidFill>
                  </a:tcPr>
                </a:tc>
                <a:tc hMerge="1">
                  <a:txBody>
                    <a:bodyPr/>
                    <a:lstStyle/>
                    <a:p>
                      <a:pPr marL="0" marR="0" algn="ctr">
                        <a:lnSpc>
                          <a:spcPct val="107000"/>
                        </a:lnSpc>
                        <a:spcBef>
                          <a:spcPts val="0"/>
                        </a:spcBef>
                        <a:spcAft>
                          <a:spcPts val="0"/>
                        </a:spcAft>
                      </a:pPr>
                      <a:r>
                        <a:rPr lang="en-US" sz="1500" dirty="0">
                          <a:solidFill>
                            <a:schemeClr val="tx1"/>
                          </a:solidFill>
                          <a:effectLst/>
                          <a:latin typeface="+mn-lt"/>
                          <a:ea typeface="Calibri" panose="020F0502020204030204" pitchFamily="34" charset="0"/>
                          <a:cs typeface="Times New Roman" panose="02020603050405020304" pitchFamily="18" charset="0"/>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r>
                        <a:rPr lang="en-US" sz="1500" dirty="0">
                          <a:solidFill>
                            <a:schemeClr val="tx1"/>
                          </a:solidFill>
                          <a:effectLst/>
                          <a:latin typeface="+mn-lt"/>
                          <a:ea typeface="Calibri" panose="020F0502020204030204" pitchFamily="34" charset="0"/>
                          <a:cs typeface="Times New Roman" panose="02020603050405020304" pitchFamily="18" charset="0"/>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10896">
                <a:tc>
                  <a:txBody>
                    <a:bodyPr/>
                    <a:lstStyle/>
                    <a:p>
                      <a:pPr marL="182880" marR="0">
                        <a:lnSpc>
                          <a:spcPct val="107000"/>
                        </a:lnSpc>
                        <a:spcBef>
                          <a:spcPts val="0"/>
                        </a:spcBef>
                        <a:spcAft>
                          <a:spcPts val="0"/>
                        </a:spcAft>
                      </a:pPr>
                      <a:r>
                        <a:rPr lang="en-US" sz="1500" b="0" dirty="0">
                          <a:solidFill>
                            <a:schemeClr val="tx1"/>
                          </a:solidFill>
                          <a:effectLst/>
                        </a:rPr>
                        <a:t>Gastrointestinal</a:t>
                      </a:r>
                      <a:endParaRPr lang="en-US" sz="15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400"/>
                        </a:spcBef>
                        <a:spcAft>
                          <a:spcPts val="400"/>
                        </a:spcAft>
                      </a:pPr>
                      <a:r>
                        <a:rPr lang="en-US" sz="1500">
                          <a:solidFill>
                            <a:srgbClr val="000000"/>
                          </a:solidFill>
                          <a:effectLst/>
                        </a:rPr>
                        <a:t>109 (22.8)</a:t>
                      </a:r>
                      <a:endParaRPr lang="en-US" sz="150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500" dirty="0">
                          <a:solidFill>
                            <a:srgbClr val="000000"/>
                          </a:solidFill>
                          <a:effectLst/>
                        </a:rPr>
                        <a:t>78 (22.3)</a:t>
                      </a:r>
                      <a:endParaRPr lang="en-US" sz="1500" dirty="0">
                        <a:effectLst/>
                        <a:latin typeface="+mn-lt"/>
                        <a:ea typeface="Times New Roman" panose="02020603050405020304" pitchFamily="18" charset="0"/>
                        <a:cs typeface="Times New Roman" panose="02020603050405020304" pitchFamily="18" charset="0"/>
                      </a:endParaRPr>
                    </a:p>
                  </a:txBody>
                  <a:tcPr marL="50800" marR="50800" marT="0" marB="0"/>
                </a:tc>
                <a:extLst>
                  <a:ext uri="{0D108BD9-81ED-4DB2-BD59-A6C34878D82A}">
                    <a16:rowId xmlns:a16="http://schemas.microsoft.com/office/drawing/2014/main" val="10007"/>
                  </a:ext>
                </a:extLst>
              </a:tr>
              <a:tr h="310896">
                <a:tc>
                  <a:txBody>
                    <a:bodyPr/>
                    <a:lstStyle/>
                    <a:p>
                      <a:pPr marL="182880" marR="0">
                        <a:lnSpc>
                          <a:spcPct val="107000"/>
                        </a:lnSpc>
                        <a:spcBef>
                          <a:spcPts val="0"/>
                        </a:spcBef>
                        <a:spcAft>
                          <a:spcPts val="0"/>
                        </a:spcAft>
                      </a:pPr>
                      <a:r>
                        <a:rPr lang="en-US" sz="1500" b="0" dirty="0">
                          <a:solidFill>
                            <a:schemeClr val="tx1"/>
                          </a:solidFill>
                          <a:effectLst/>
                        </a:rPr>
                        <a:t>Intracranial</a:t>
                      </a:r>
                      <a:endParaRPr lang="en-US" sz="15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400"/>
                        </a:spcBef>
                        <a:spcAft>
                          <a:spcPts val="400"/>
                        </a:spcAft>
                      </a:pPr>
                      <a:r>
                        <a:rPr lang="en-US" sz="1500">
                          <a:solidFill>
                            <a:srgbClr val="000000"/>
                          </a:solidFill>
                          <a:effectLst/>
                        </a:rPr>
                        <a:t>331 (69.1)</a:t>
                      </a:r>
                      <a:endParaRPr lang="en-US" sz="150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500">
                          <a:solidFill>
                            <a:srgbClr val="000000"/>
                          </a:solidFill>
                          <a:effectLst/>
                        </a:rPr>
                        <a:t>249 (71.3)</a:t>
                      </a:r>
                      <a:endParaRPr lang="en-US" sz="1500">
                        <a:effectLst/>
                        <a:latin typeface="+mn-lt"/>
                        <a:ea typeface="Times New Roman" panose="02020603050405020304" pitchFamily="18" charset="0"/>
                        <a:cs typeface="Times New Roman" panose="02020603050405020304" pitchFamily="18" charset="0"/>
                      </a:endParaRPr>
                    </a:p>
                  </a:txBody>
                  <a:tcPr marL="50800" marR="50800" marT="0" marB="0"/>
                </a:tc>
                <a:extLst>
                  <a:ext uri="{0D108BD9-81ED-4DB2-BD59-A6C34878D82A}">
                    <a16:rowId xmlns:a16="http://schemas.microsoft.com/office/drawing/2014/main" val="10008"/>
                  </a:ext>
                </a:extLst>
              </a:tr>
              <a:tr h="310896">
                <a:tc>
                  <a:txBody>
                    <a:bodyPr/>
                    <a:lstStyle/>
                    <a:p>
                      <a:pPr marL="182880" marR="0">
                        <a:lnSpc>
                          <a:spcPct val="107000"/>
                        </a:lnSpc>
                        <a:spcBef>
                          <a:spcPts val="0"/>
                        </a:spcBef>
                        <a:spcAft>
                          <a:spcPts val="0"/>
                        </a:spcAft>
                        <a:tabLst>
                          <a:tab pos="2981325" algn="l"/>
                        </a:tabLst>
                      </a:pPr>
                      <a:r>
                        <a:rPr lang="en-US" sz="1500" b="0" dirty="0">
                          <a:solidFill>
                            <a:schemeClr val="tx1"/>
                          </a:solidFill>
                          <a:effectLst/>
                        </a:rPr>
                        <a:t>Other 	</a:t>
                      </a:r>
                      <a:endParaRPr lang="en-US" sz="15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400"/>
                        </a:spcBef>
                        <a:spcAft>
                          <a:spcPts val="400"/>
                        </a:spcAft>
                      </a:pPr>
                      <a:r>
                        <a:rPr lang="en-US" sz="1500" dirty="0">
                          <a:solidFill>
                            <a:srgbClr val="000000"/>
                          </a:solidFill>
                          <a:effectLst/>
                        </a:rPr>
                        <a:t>39 (8.1)</a:t>
                      </a:r>
                      <a:endParaRPr lang="en-US" sz="1500" dirty="0">
                        <a:effectLst/>
                        <a:latin typeface="+mn-lt"/>
                        <a:ea typeface="Times New Roman" panose="02020603050405020304" pitchFamily="18" charset="0"/>
                        <a:cs typeface="Times New Roman" panose="02020603050405020304" pitchFamily="18" charset="0"/>
                      </a:endParaRPr>
                    </a:p>
                  </a:txBody>
                  <a:tcPr marL="50800" marR="50800" marT="0" marB="0"/>
                </a:tc>
                <a:tc>
                  <a:txBody>
                    <a:bodyPr/>
                    <a:lstStyle/>
                    <a:p>
                      <a:pPr marL="0" marR="0" algn="ctr">
                        <a:spcBef>
                          <a:spcPts val="400"/>
                        </a:spcBef>
                        <a:spcAft>
                          <a:spcPts val="400"/>
                        </a:spcAft>
                      </a:pPr>
                      <a:r>
                        <a:rPr lang="en-US" sz="1500" dirty="0">
                          <a:solidFill>
                            <a:srgbClr val="000000"/>
                          </a:solidFill>
                          <a:effectLst/>
                        </a:rPr>
                        <a:t>22 (6.3)</a:t>
                      </a:r>
                      <a:endParaRPr lang="en-US" sz="1500" dirty="0">
                        <a:effectLst/>
                        <a:latin typeface="+mn-lt"/>
                        <a:ea typeface="Times New Roman" panose="02020603050405020304" pitchFamily="18" charset="0"/>
                        <a:cs typeface="Times New Roman" panose="02020603050405020304" pitchFamily="18" charset="0"/>
                      </a:endParaRPr>
                    </a:p>
                  </a:txBody>
                  <a:tcPr marL="50800" marR="50800" marT="0" marB="0"/>
                </a:tc>
                <a:extLst>
                  <a:ext uri="{0D108BD9-81ED-4DB2-BD59-A6C34878D82A}">
                    <a16:rowId xmlns:a16="http://schemas.microsoft.com/office/drawing/2014/main" val="10009"/>
                  </a:ext>
                </a:extLst>
              </a:tr>
            </a:tbl>
          </a:graphicData>
        </a:graphic>
      </p:graphicFrame>
      <p:sp>
        <p:nvSpPr>
          <p:cNvPr id="8" name="Title 1"/>
          <p:cNvSpPr>
            <a:spLocks noGrp="1"/>
          </p:cNvSpPr>
          <p:nvPr>
            <p:ph type="title"/>
          </p:nvPr>
        </p:nvSpPr>
        <p:spPr/>
        <p:txBody>
          <a:bodyPr>
            <a:normAutofit/>
          </a:bodyPr>
          <a:lstStyle/>
          <a:p>
            <a:r>
              <a:rPr lang="en-US" dirty="0"/>
              <a:t>Baseline Characteristics (Continued)</a:t>
            </a:r>
            <a:endParaRPr lang="en-US" b="0" dirty="0">
              <a:solidFill>
                <a:schemeClr val="accent1"/>
              </a:solidFill>
              <a:latin typeface="Arial"/>
              <a:cs typeface="Arial"/>
            </a:endParaRPr>
          </a:p>
        </p:txBody>
      </p:sp>
      <p:sp>
        <p:nvSpPr>
          <p:cNvPr id="2" name="Slide Number Placeholder 1">
            <a:extLst>
              <a:ext uri="{FF2B5EF4-FFF2-40B4-BE49-F238E27FC236}">
                <a16:creationId xmlns:a16="http://schemas.microsoft.com/office/drawing/2014/main" id="{47C70F3B-2030-884E-B558-73A503465F5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C9A5765-04E0-DA4C-9545-16EBCDA727A8}"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10" name="Text Placeholder 9">
            <a:extLst>
              <a:ext uri="{FF2B5EF4-FFF2-40B4-BE49-F238E27FC236}">
                <a16:creationId xmlns:a16="http://schemas.microsoft.com/office/drawing/2014/main" id="{EC910C37-9C60-4472-8D71-954CA5BB16B6}"/>
              </a:ext>
            </a:extLst>
          </p:cNvPr>
          <p:cNvSpPr>
            <a:spLocks noGrp="1"/>
          </p:cNvSpPr>
          <p:nvPr>
            <p:ph type="body" sz="quarter" idx="13"/>
          </p:nvPr>
        </p:nvSpPr>
        <p:spPr/>
        <p:txBody>
          <a:bodyPr/>
          <a:lstStyle/>
          <a:p>
            <a:r>
              <a:rPr lang="en-US" sz="1000" dirty="0">
                <a:solidFill>
                  <a:srgbClr val="37302C"/>
                </a:solidFill>
                <a:latin typeface="Arial" panose="020B0604020202020204" pitchFamily="34" charset="0"/>
                <a:cs typeface="Arial" panose="020B0604020202020204" pitchFamily="34" charset="0"/>
              </a:rPr>
              <a:t>FXa = factor </a:t>
            </a:r>
            <a:r>
              <a:rPr lang="en-US" sz="1000" dirty="0" err="1">
                <a:solidFill>
                  <a:srgbClr val="37302C"/>
                </a:solidFill>
                <a:latin typeface="Arial" panose="020B0604020202020204" pitchFamily="34" charset="0"/>
                <a:cs typeface="Arial" panose="020B0604020202020204" pitchFamily="34" charset="0"/>
              </a:rPr>
              <a:t>Xa</a:t>
            </a:r>
            <a:r>
              <a:rPr lang="en-US" sz="1000" dirty="0">
                <a:solidFill>
                  <a:srgbClr val="37302C"/>
                </a:solidFill>
                <a:latin typeface="Arial" panose="020B0604020202020204" pitchFamily="34" charset="0"/>
                <a:cs typeface="Arial" panose="020B0604020202020204" pitchFamily="34" charset="0"/>
              </a:rPr>
              <a:t>.</a:t>
            </a:r>
          </a:p>
          <a:p>
            <a:r>
              <a:rPr lang="en-US" dirty="0"/>
              <a:t>Milling TJ et al. Online ahead of print. </a:t>
            </a:r>
            <a:r>
              <a:rPr lang="en-US" i="1" dirty="0"/>
              <a:t>Circulation</a:t>
            </a:r>
            <a:r>
              <a:rPr lang="en-US" dirty="0"/>
              <a:t>.</a:t>
            </a:r>
            <a:r>
              <a:rPr lang="en-US" i="1" dirty="0"/>
              <a:t> </a:t>
            </a:r>
            <a:r>
              <a:rPr lang="en-US" dirty="0"/>
              <a:t>2023.</a:t>
            </a:r>
            <a:endParaRPr lang="en-US" sz="1000" dirty="0">
              <a:highlight>
                <a:srgbClr val="FFFF00"/>
              </a:highlight>
            </a:endParaRPr>
          </a:p>
        </p:txBody>
      </p:sp>
    </p:spTree>
    <p:extLst>
      <p:ext uri="{BB962C8B-B14F-4D97-AF65-F5344CB8AC3E}">
        <p14:creationId xmlns:p14="http://schemas.microsoft.com/office/powerpoint/2010/main" val="3453092095"/>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44C39-E5F5-4A24-8CC7-79F41B66AEC4}"/>
              </a:ext>
            </a:extLst>
          </p:cNvPr>
          <p:cNvSpPr>
            <a:spLocks noGrp="1"/>
          </p:cNvSpPr>
          <p:nvPr>
            <p:ph type="title"/>
          </p:nvPr>
        </p:nvSpPr>
        <p:spPr>
          <a:xfrm>
            <a:off x="457200" y="299847"/>
            <a:ext cx="11277600" cy="545254"/>
          </a:xfrm>
        </p:spPr>
        <p:txBody>
          <a:bodyPr>
            <a:noAutofit/>
          </a:bodyPr>
          <a:lstStyle/>
          <a:p>
            <a:r>
              <a:rPr lang="en-US" sz="2400" dirty="0">
                <a:cs typeface="Arial"/>
              </a:rPr>
              <a:t>Anti-</a:t>
            </a:r>
            <a:r>
              <a:rPr lang="en-US" sz="2400" dirty="0" err="1">
                <a:cs typeface="Arial"/>
              </a:rPr>
              <a:t>FXa</a:t>
            </a:r>
            <a:r>
              <a:rPr lang="en-US" sz="2400" dirty="0">
                <a:cs typeface="Arial"/>
              </a:rPr>
              <a:t> Activity in FXa Inhibitor-</a:t>
            </a:r>
            <a:r>
              <a:rPr lang="en-US" sz="2400" dirty="0" err="1">
                <a:cs typeface="Arial"/>
              </a:rPr>
              <a:t>treated</a:t>
            </a:r>
            <a:r>
              <a:rPr lang="en-US" sz="2400" baseline="30000" dirty="0" err="1">
                <a:cs typeface="Arial"/>
              </a:rPr>
              <a:t>a</a:t>
            </a:r>
            <a:r>
              <a:rPr lang="en-US" sz="2400" dirty="0">
                <a:cs typeface="Arial"/>
              </a:rPr>
              <a:t> Patients With Acute Major Bleeds</a:t>
            </a:r>
            <a:r>
              <a:rPr lang="en-US" sz="2400" baseline="30000" dirty="0">
                <a:cs typeface="Arial"/>
              </a:rPr>
              <a:t>1</a:t>
            </a:r>
            <a:endParaRPr lang="en-US" sz="2400" baseline="30000" dirty="0"/>
          </a:p>
        </p:txBody>
      </p:sp>
      <p:sp>
        <p:nvSpPr>
          <p:cNvPr id="3" name="Slide Number Placeholder 2">
            <a:extLst>
              <a:ext uri="{FF2B5EF4-FFF2-40B4-BE49-F238E27FC236}">
                <a16:creationId xmlns:a16="http://schemas.microsoft.com/office/drawing/2014/main" id="{5E444652-6224-4700-BAA5-1BD9F400C40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0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4" name="Text Placeholder 3">
            <a:extLst>
              <a:ext uri="{FF2B5EF4-FFF2-40B4-BE49-F238E27FC236}">
                <a16:creationId xmlns:a16="http://schemas.microsoft.com/office/drawing/2014/main" id="{00571A4E-627F-4C96-9423-6AE4ED93E576}"/>
              </a:ext>
            </a:extLst>
          </p:cNvPr>
          <p:cNvSpPr>
            <a:spLocks noGrp="1"/>
          </p:cNvSpPr>
          <p:nvPr>
            <p:ph type="body" sz="quarter" idx="13"/>
          </p:nvPr>
        </p:nvSpPr>
        <p:spPr>
          <a:xfrm>
            <a:off x="457199" y="5852160"/>
            <a:ext cx="10881437" cy="1005840"/>
          </a:xfrm>
        </p:spPr>
        <p:txBody>
          <a:bodyPr/>
          <a:lstStyle/>
          <a:p>
            <a:pPr>
              <a:lnSpc>
                <a:spcPct val="100000"/>
              </a:lnSpc>
              <a:spcBef>
                <a:spcPts val="0"/>
              </a:spcBef>
            </a:pPr>
            <a:r>
              <a:rPr lang="en-US" dirty="0"/>
              <a:t>Note: The total efficacy analysis set included 349 patients. Results highlight the reduction in median anti-FXa activity from baseline to the on-treatment nadir.</a:t>
            </a:r>
            <a:r>
              <a:rPr lang="en-US" baseline="30000" dirty="0"/>
              <a:t>1</a:t>
            </a:r>
            <a:r>
              <a:rPr lang="en-US" dirty="0"/>
              <a:t> </a:t>
            </a:r>
          </a:p>
          <a:p>
            <a:pPr>
              <a:lnSpc>
                <a:spcPct val="100000"/>
              </a:lnSpc>
              <a:spcBef>
                <a:spcPts val="0"/>
              </a:spcBef>
            </a:pPr>
            <a:r>
              <a:rPr lang="en-US" baseline="30000" dirty="0" err="1"/>
              <a:t>a</a:t>
            </a:r>
            <a:r>
              <a:rPr lang="en-US" dirty="0" err="1"/>
              <a:t>The</a:t>
            </a:r>
            <a:r>
              <a:rPr lang="en-US" dirty="0"/>
              <a:t> median anti-FXa activity from baseline to nadir decreased from 146.9 ng/mL to 10.0 ng/mL in apixaban-treated patients and from 214.6 ng/mL to 10.8 ng/mL in rivaroxaban-treated patients. The median anti-FXa activity from baseline to the on-treatment nadir decreased by 71% (95% CI, 65-82) in edoxaban-treated patients (n=28) and 75% (95% CI, 67-79) in enoxaparin-treated patients (n=17);</a:t>
            </a:r>
            <a:r>
              <a:rPr lang="en-US" baseline="30000" dirty="0"/>
              <a:t>1 </a:t>
            </a:r>
            <a:r>
              <a:rPr lang="en-US" baseline="30000" dirty="0" err="1"/>
              <a:t>b</a:t>
            </a:r>
            <a:r>
              <a:rPr lang="en-US" dirty="0" err="1"/>
              <a:t>Nadir</a:t>
            </a:r>
            <a:r>
              <a:rPr lang="en-US" dirty="0"/>
              <a:t> was the evaluation period that starts 5 minutes following the end of the andexanet alfa bolus and ends just prior to the end of the continuous infusion.</a:t>
            </a:r>
            <a:r>
              <a:rPr lang="en-US" baseline="30000" dirty="0"/>
              <a:t>2 </a:t>
            </a:r>
          </a:p>
          <a:p>
            <a:pPr>
              <a:lnSpc>
                <a:spcPct val="100000"/>
              </a:lnSpc>
              <a:spcBef>
                <a:spcPts val="0"/>
              </a:spcBef>
            </a:pPr>
            <a:r>
              <a:rPr lang="en-US" dirty="0"/>
              <a:t>FXa = factor </a:t>
            </a:r>
            <a:r>
              <a:rPr lang="en-US" dirty="0" err="1"/>
              <a:t>Xa</a:t>
            </a:r>
            <a:r>
              <a:rPr lang="en-US" dirty="0"/>
              <a:t>; </a:t>
            </a:r>
            <a:r>
              <a:rPr lang="en-US" dirty="0" err="1"/>
              <a:t>hr</a:t>
            </a:r>
            <a:r>
              <a:rPr lang="en-US" dirty="0"/>
              <a:t> = hours. </a:t>
            </a:r>
          </a:p>
          <a:p>
            <a:pPr>
              <a:lnSpc>
                <a:spcPct val="100000"/>
              </a:lnSpc>
              <a:spcBef>
                <a:spcPts val="0"/>
              </a:spcBef>
            </a:pPr>
            <a:r>
              <a:rPr lang="en-US" sz="1000" dirty="0">
                <a:solidFill>
                  <a:srgbClr val="37302C"/>
                </a:solidFill>
                <a:latin typeface="Arial" panose="020B0604020202020204" pitchFamily="34" charset="0"/>
                <a:cs typeface="Arial" panose="020B0604020202020204" pitchFamily="34" charset="0"/>
              </a:rPr>
              <a:t>1. </a:t>
            </a:r>
            <a:r>
              <a:rPr lang="en-US" dirty="0"/>
              <a:t>Milling TJ et al. Online ahead of print. </a:t>
            </a:r>
            <a:r>
              <a:rPr lang="en-US" i="1" dirty="0"/>
              <a:t>Circulation</a:t>
            </a:r>
            <a:r>
              <a:rPr lang="en-US" dirty="0"/>
              <a:t>.</a:t>
            </a:r>
            <a:r>
              <a:rPr lang="en-US" i="1" dirty="0"/>
              <a:t> </a:t>
            </a:r>
            <a:r>
              <a:rPr lang="en-US" dirty="0"/>
              <a:t>2023</a:t>
            </a:r>
            <a:r>
              <a:rPr lang="en-US" dirty="0">
                <a:latin typeface="Arial" panose="020B0604020202020204" pitchFamily="34" charset="0"/>
                <a:cs typeface="Arial" panose="020B0604020202020204" pitchFamily="34" charset="0"/>
              </a:rPr>
              <a:t>; </a:t>
            </a:r>
            <a:r>
              <a:rPr lang="en-US" dirty="0">
                <a:solidFill>
                  <a:srgbClr val="37302C"/>
                </a:solidFill>
                <a:latin typeface="Arial" panose="020B0604020202020204" pitchFamily="34" charset="0"/>
                <a:cs typeface="Arial" panose="020B0604020202020204" pitchFamily="34" charset="0"/>
              </a:rPr>
              <a:t>2. </a:t>
            </a:r>
            <a:r>
              <a:rPr lang="en-US" dirty="0">
                <a:effectLst/>
                <a:latin typeface="Arial" panose="020B0604020202020204" pitchFamily="34" charset="0"/>
                <a:cs typeface="Arial" panose="020B0604020202020204" pitchFamily="34" charset="0"/>
              </a:rPr>
              <a:t>Connolly SJ et al. Protocol. </a:t>
            </a:r>
            <a:r>
              <a:rPr lang="en-US" i="1" dirty="0">
                <a:solidFill>
                  <a:srgbClr val="212121"/>
                </a:solidFill>
                <a:effectLst/>
                <a:latin typeface="Arial" panose="020B0604020202020204" pitchFamily="34" charset="0"/>
                <a:cs typeface="Arial" panose="020B0604020202020204" pitchFamily="34" charset="0"/>
              </a:rPr>
              <a:t>N </a:t>
            </a:r>
            <a:r>
              <a:rPr lang="en-US" i="1" dirty="0" err="1">
                <a:solidFill>
                  <a:srgbClr val="212121"/>
                </a:solidFill>
                <a:effectLst/>
                <a:latin typeface="Arial" panose="020B0604020202020204" pitchFamily="34" charset="0"/>
                <a:cs typeface="Arial" panose="020B0604020202020204" pitchFamily="34" charset="0"/>
              </a:rPr>
              <a:t>Engl</a:t>
            </a:r>
            <a:r>
              <a:rPr lang="en-US" i="1" dirty="0">
                <a:solidFill>
                  <a:srgbClr val="212121"/>
                </a:solidFill>
                <a:effectLst/>
                <a:latin typeface="Arial" panose="020B0604020202020204" pitchFamily="34" charset="0"/>
                <a:cs typeface="Arial" panose="020B0604020202020204" pitchFamily="34" charset="0"/>
              </a:rPr>
              <a:t> J Med</a:t>
            </a:r>
            <a:r>
              <a:rPr lang="en-US" dirty="0">
                <a:effectLst/>
                <a:latin typeface="Arial" panose="020B0604020202020204" pitchFamily="34" charset="0"/>
                <a:cs typeface="Arial" panose="020B0604020202020204" pitchFamily="34" charset="0"/>
              </a:rPr>
              <a:t>. 2019;380(14):1326-1335.</a:t>
            </a:r>
            <a:endParaRPr lang="en-US" dirty="0">
              <a:latin typeface="Arial" panose="020B0604020202020204" pitchFamily="34" charset="0"/>
              <a:cs typeface="Arial" panose="020B0604020202020204" pitchFamily="34" charset="0"/>
            </a:endParaRPr>
          </a:p>
        </p:txBody>
      </p:sp>
      <p:grpSp>
        <p:nvGrpSpPr>
          <p:cNvPr id="5" name="Group 4">
            <a:extLst>
              <a:ext uri="{FF2B5EF4-FFF2-40B4-BE49-F238E27FC236}">
                <a16:creationId xmlns:a16="http://schemas.microsoft.com/office/drawing/2014/main" id="{D6C3E1DF-1096-4BD4-9A97-808C2266D14C}"/>
              </a:ext>
            </a:extLst>
          </p:cNvPr>
          <p:cNvGrpSpPr/>
          <p:nvPr/>
        </p:nvGrpSpPr>
        <p:grpSpPr>
          <a:xfrm>
            <a:off x="416689" y="1930528"/>
            <a:ext cx="10921947" cy="3799222"/>
            <a:chOff x="501344" y="1572283"/>
            <a:chExt cx="10261131" cy="4301037"/>
          </a:xfrm>
        </p:grpSpPr>
        <p:graphicFrame>
          <p:nvGraphicFramePr>
            <p:cNvPr id="6" name="Chart 5">
              <a:extLst>
                <a:ext uri="{FF2B5EF4-FFF2-40B4-BE49-F238E27FC236}">
                  <a16:creationId xmlns:a16="http://schemas.microsoft.com/office/drawing/2014/main" id="{A0FB2232-3C18-4807-B949-362242984F0A}"/>
                </a:ext>
              </a:extLst>
            </p:cNvPr>
            <p:cNvGraphicFramePr/>
            <p:nvPr/>
          </p:nvGraphicFramePr>
          <p:xfrm>
            <a:off x="799065" y="1941273"/>
            <a:ext cx="9963410" cy="393204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0823139B-08B7-4658-A633-E1D4CE8ACE92}"/>
                </a:ext>
              </a:extLst>
            </p:cNvPr>
            <p:cNvSpPr txBox="1"/>
            <p:nvPr/>
          </p:nvSpPr>
          <p:spPr>
            <a:xfrm>
              <a:off x="1606825" y="3500794"/>
              <a:ext cx="539048" cy="2961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a:ea typeface="+mn-ea"/>
                  <a:cs typeface="Arial"/>
                </a:rPr>
                <a:t>146.9</a:t>
              </a:r>
            </a:p>
          </p:txBody>
        </p:sp>
        <p:sp>
          <p:nvSpPr>
            <p:cNvPr id="8" name="TextBox 7">
              <a:extLst>
                <a:ext uri="{FF2B5EF4-FFF2-40B4-BE49-F238E27FC236}">
                  <a16:creationId xmlns:a16="http://schemas.microsoft.com/office/drawing/2014/main" id="{88CE9D97-C6B3-448C-AABF-710BB31E6E1E}"/>
                </a:ext>
              </a:extLst>
            </p:cNvPr>
            <p:cNvSpPr txBox="1"/>
            <p:nvPr/>
          </p:nvSpPr>
          <p:spPr>
            <a:xfrm>
              <a:off x="3118669" y="4959284"/>
              <a:ext cx="577149" cy="2502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a:ea typeface="+mn-ea"/>
                  <a:cs typeface="Arial"/>
                </a:rPr>
                <a:t>11.8</a:t>
              </a:r>
            </a:p>
          </p:txBody>
        </p:sp>
        <p:sp>
          <p:nvSpPr>
            <p:cNvPr id="9" name="TextBox 8">
              <a:extLst>
                <a:ext uri="{FF2B5EF4-FFF2-40B4-BE49-F238E27FC236}">
                  <a16:creationId xmlns:a16="http://schemas.microsoft.com/office/drawing/2014/main" id="{83AE32E5-52B4-4B24-BEE8-404FED4A51AB}"/>
                </a:ext>
              </a:extLst>
            </p:cNvPr>
            <p:cNvSpPr txBox="1"/>
            <p:nvPr/>
          </p:nvSpPr>
          <p:spPr>
            <a:xfrm>
              <a:off x="501344" y="1572283"/>
              <a:ext cx="5445884" cy="66201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srgbClr val="000000">
                      <a:lumMod val="65000"/>
                      <a:lumOff val="35000"/>
                    </a:srgbClr>
                  </a:solidFill>
                  <a:latin typeface="+mn-lt"/>
                  <a:ea typeface="+mn-ea"/>
                  <a:cs typeface="+mn-cs"/>
                </a:defRPr>
              </a:pPr>
              <a:r>
                <a:rPr kumimoji="0" lang="en-US" sz="1600" b="1" i="0" u="none" strike="noStrike" kern="1200" cap="none" spc="0" normalizeH="0" baseline="0" noProof="0" dirty="0">
                  <a:ln>
                    <a:noFill/>
                  </a:ln>
                  <a:solidFill>
                    <a:srgbClr val="000000">
                      <a:lumMod val="95000"/>
                      <a:lumOff val="5000"/>
                    </a:srgbClr>
                  </a:solidFill>
                  <a:effectLst/>
                  <a:uLnTx/>
                  <a:uFillTx/>
                  <a:latin typeface="Arial" panose="020B0604020202020204"/>
                  <a:ea typeface="+mn-ea"/>
                  <a:cs typeface="+mn-cs"/>
                </a:rPr>
                <a:t>Anti-FXa Activity in </a:t>
              </a:r>
              <a:r>
                <a:rPr kumimoji="0" lang="en-US" sz="1600" b="1" i="0" u="none" strike="noStrike" kern="1200" cap="none" spc="0" normalizeH="0" baseline="0" noProof="0" dirty="0">
                  <a:ln>
                    <a:noFill/>
                  </a:ln>
                  <a:solidFill>
                    <a:srgbClr val="65D2DF">
                      <a:lumMod val="50000"/>
                    </a:srgbClr>
                  </a:solidFill>
                  <a:effectLst/>
                  <a:uLnTx/>
                  <a:uFillTx/>
                  <a:latin typeface="Arial" panose="020B0604020202020204"/>
                  <a:ea typeface="+mn-ea"/>
                  <a:cs typeface="+mn-cs"/>
                </a:rPr>
                <a:t>Apixaban-treated Patients</a:t>
              </a:r>
              <a:r>
                <a:rPr kumimoji="0" lang="en-US" sz="1600" b="1" i="0" u="none" strike="noStrike" kern="1200" cap="none" spc="0" normalizeH="0" baseline="30000" noProof="0" dirty="0">
                  <a:ln>
                    <a:noFill/>
                  </a:ln>
                  <a:solidFill>
                    <a:srgbClr val="65D2DF">
                      <a:lumMod val="50000"/>
                    </a:srgbClr>
                  </a:solidFill>
                  <a:effectLst/>
                  <a:uLnTx/>
                  <a:uFillTx/>
                  <a:latin typeface="Arial" panose="020B0604020202020204"/>
                  <a:ea typeface="+mn-ea"/>
                  <a:cs typeface="+mn-cs"/>
                </a:rPr>
                <a:t>1</a:t>
              </a:r>
            </a:p>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srgbClr val="000000">
                      <a:lumMod val="65000"/>
                      <a:lumOff val="35000"/>
                    </a:srgbClr>
                  </a:solidFill>
                  <a:latin typeface="+mn-lt"/>
                  <a:ea typeface="+mn-ea"/>
                  <a:cs typeface="+mn-cs"/>
                </a:defRPr>
              </a:pPr>
              <a:r>
                <a:rPr kumimoji="0" lang="en-US" sz="1600" b="1" i="0" u="none" strike="noStrike" kern="1200" cap="none" spc="0" normalizeH="0" baseline="0" noProof="0" dirty="0">
                  <a:ln>
                    <a:noFill/>
                  </a:ln>
                  <a:solidFill>
                    <a:srgbClr val="000000">
                      <a:lumMod val="95000"/>
                      <a:lumOff val="5000"/>
                    </a:srgbClr>
                  </a:solidFill>
                  <a:effectLst/>
                  <a:uLnTx/>
                  <a:uFillTx/>
                  <a:latin typeface="Arial" panose="020B0604020202020204"/>
                  <a:ea typeface="+mn-ea"/>
                  <a:cs typeface="+mn-cs"/>
                </a:rPr>
                <a:t>(n=172) </a:t>
              </a:r>
            </a:p>
          </p:txBody>
        </p:sp>
        <p:sp>
          <p:nvSpPr>
            <p:cNvPr id="10" name="TextBox 9">
              <a:extLst>
                <a:ext uri="{FF2B5EF4-FFF2-40B4-BE49-F238E27FC236}">
                  <a16:creationId xmlns:a16="http://schemas.microsoft.com/office/drawing/2014/main" id="{A9565FC2-9DC4-49D6-840A-0A2C951A3AEF}"/>
                </a:ext>
              </a:extLst>
            </p:cNvPr>
            <p:cNvSpPr txBox="1"/>
            <p:nvPr/>
          </p:nvSpPr>
          <p:spPr>
            <a:xfrm>
              <a:off x="2362388" y="4961445"/>
              <a:ext cx="577149" cy="2961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a:ea typeface="+mn-ea"/>
                  <a:cs typeface="Arial"/>
                </a:rPr>
                <a:t>11.2</a:t>
              </a:r>
            </a:p>
          </p:txBody>
        </p:sp>
        <p:sp>
          <p:nvSpPr>
            <p:cNvPr id="11" name="TextBox 10">
              <a:extLst>
                <a:ext uri="{FF2B5EF4-FFF2-40B4-BE49-F238E27FC236}">
                  <a16:creationId xmlns:a16="http://schemas.microsoft.com/office/drawing/2014/main" id="{259851FC-A4DC-41A1-8BE7-8F9906E5D6F6}"/>
                </a:ext>
              </a:extLst>
            </p:cNvPr>
            <p:cNvSpPr txBox="1"/>
            <p:nvPr/>
          </p:nvSpPr>
          <p:spPr>
            <a:xfrm>
              <a:off x="3920685" y="4084199"/>
              <a:ext cx="452179" cy="2961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
                  <a:srgbClr val="7F134C"/>
                </a:buClr>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a:ea typeface="+mn-ea"/>
                  <a:cs typeface="Arial"/>
                </a:rPr>
                <a:t>95.3</a:t>
              </a:r>
            </a:p>
          </p:txBody>
        </p:sp>
        <p:sp>
          <p:nvSpPr>
            <p:cNvPr id="12" name="TextBox 11">
              <a:extLst>
                <a:ext uri="{FF2B5EF4-FFF2-40B4-BE49-F238E27FC236}">
                  <a16:creationId xmlns:a16="http://schemas.microsoft.com/office/drawing/2014/main" id="{3DDA8957-D39C-49C9-93A5-09F3C52ED0EC}"/>
                </a:ext>
              </a:extLst>
            </p:cNvPr>
            <p:cNvSpPr txBox="1"/>
            <p:nvPr/>
          </p:nvSpPr>
          <p:spPr>
            <a:xfrm>
              <a:off x="4639283" y="4027853"/>
              <a:ext cx="577149" cy="2502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a:ea typeface="+mn-ea"/>
                  <a:cs typeface="Arial"/>
                </a:rPr>
                <a:t>98.8</a:t>
              </a:r>
            </a:p>
          </p:txBody>
        </p:sp>
        <p:sp>
          <p:nvSpPr>
            <p:cNvPr id="13" name="TextBox 12">
              <a:extLst>
                <a:ext uri="{FF2B5EF4-FFF2-40B4-BE49-F238E27FC236}">
                  <a16:creationId xmlns:a16="http://schemas.microsoft.com/office/drawing/2014/main" id="{B45522A9-4BB4-48AE-A692-C5A58DD40295}"/>
                </a:ext>
              </a:extLst>
            </p:cNvPr>
            <p:cNvSpPr txBox="1"/>
            <p:nvPr/>
          </p:nvSpPr>
          <p:spPr>
            <a:xfrm>
              <a:off x="5366345" y="4153001"/>
              <a:ext cx="577149" cy="2502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a:ea typeface="+mn-ea"/>
                  <a:cs typeface="Arial"/>
                </a:rPr>
                <a:t>87.6</a:t>
              </a:r>
            </a:p>
          </p:txBody>
        </p:sp>
      </p:grpSp>
      <p:sp>
        <p:nvSpPr>
          <p:cNvPr id="14" name="TextBox 13">
            <a:extLst>
              <a:ext uri="{FF2B5EF4-FFF2-40B4-BE49-F238E27FC236}">
                <a16:creationId xmlns:a16="http://schemas.microsoft.com/office/drawing/2014/main" id="{D8629986-A3AF-49D7-B34F-727B302B74D1}"/>
              </a:ext>
            </a:extLst>
          </p:cNvPr>
          <p:cNvSpPr txBox="1"/>
          <p:nvPr/>
        </p:nvSpPr>
        <p:spPr>
          <a:xfrm>
            <a:off x="6424065" y="2971777"/>
            <a:ext cx="599859"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a:ea typeface="+mn-ea"/>
                <a:cs typeface="Arial"/>
              </a:rPr>
              <a:t>214.6</a:t>
            </a:r>
          </a:p>
        </p:txBody>
      </p:sp>
      <p:sp>
        <p:nvSpPr>
          <p:cNvPr id="15" name="TextBox 14">
            <a:extLst>
              <a:ext uri="{FF2B5EF4-FFF2-40B4-BE49-F238E27FC236}">
                <a16:creationId xmlns:a16="http://schemas.microsoft.com/office/drawing/2014/main" id="{BE690221-44AA-4D7C-AC0A-E0278457265D}"/>
              </a:ext>
            </a:extLst>
          </p:cNvPr>
          <p:cNvSpPr txBox="1"/>
          <p:nvPr/>
        </p:nvSpPr>
        <p:spPr>
          <a:xfrm>
            <a:off x="8081662" y="4924266"/>
            <a:ext cx="56109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
                <a:srgbClr val="7F134C"/>
              </a:buClr>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a:ea typeface="+mn-ea"/>
                <a:cs typeface="Arial"/>
              </a:rPr>
              <a:t>14.5</a:t>
            </a:r>
          </a:p>
        </p:txBody>
      </p:sp>
      <p:sp>
        <p:nvSpPr>
          <p:cNvPr id="16" name="TextBox 15">
            <a:extLst>
              <a:ext uri="{FF2B5EF4-FFF2-40B4-BE49-F238E27FC236}">
                <a16:creationId xmlns:a16="http://schemas.microsoft.com/office/drawing/2014/main" id="{A7768903-CE2C-4261-832D-428A93AB62F8}"/>
              </a:ext>
            </a:extLst>
          </p:cNvPr>
          <p:cNvSpPr txBox="1"/>
          <p:nvPr/>
        </p:nvSpPr>
        <p:spPr>
          <a:xfrm>
            <a:off x="7167365" y="4924266"/>
            <a:ext cx="637912"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a:ea typeface="+mn-ea"/>
                <a:cs typeface="Arial"/>
              </a:rPr>
              <a:t>12.5</a:t>
            </a:r>
          </a:p>
        </p:txBody>
      </p:sp>
      <p:sp>
        <p:nvSpPr>
          <p:cNvPr id="17" name="TextBox 16">
            <a:extLst>
              <a:ext uri="{FF2B5EF4-FFF2-40B4-BE49-F238E27FC236}">
                <a16:creationId xmlns:a16="http://schemas.microsoft.com/office/drawing/2014/main" id="{E506B267-5018-40B1-A4E5-51032168ECB3}"/>
              </a:ext>
            </a:extLst>
          </p:cNvPr>
          <p:cNvSpPr txBox="1"/>
          <p:nvPr/>
        </p:nvSpPr>
        <p:spPr>
          <a:xfrm>
            <a:off x="8822611" y="3842028"/>
            <a:ext cx="731409"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
                <a:srgbClr val="7F134C"/>
              </a:buClr>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a:ea typeface="+mn-ea"/>
                <a:cs typeface="Arial"/>
              </a:rPr>
              <a:t>124.2</a:t>
            </a:r>
          </a:p>
        </p:txBody>
      </p:sp>
      <p:sp>
        <p:nvSpPr>
          <p:cNvPr id="18" name="TextBox 17">
            <a:extLst>
              <a:ext uri="{FF2B5EF4-FFF2-40B4-BE49-F238E27FC236}">
                <a16:creationId xmlns:a16="http://schemas.microsoft.com/office/drawing/2014/main" id="{0AB84CEE-93F3-4A9B-B3AC-98CBF58FE4AC}"/>
              </a:ext>
            </a:extLst>
          </p:cNvPr>
          <p:cNvSpPr txBox="1"/>
          <p:nvPr/>
        </p:nvSpPr>
        <p:spPr>
          <a:xfrm>
            <a:off x="9554020" y="3936557"/>
            <a:ext cx="731409"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a:ea typeface="+mn-ea"/>
                <a:cs typeface="Arial"/>
              </a:rPr>
              <a:t>116.6</a:t>
            </a:r>
          </a:p>
        </p:txBody>
      </p:sp>
      <p:sp>
        <p:nvSpPr>
          <p:cNvPr id="19" name="TextBox 18">
            <a:extLst>
              <a:ext uri="{FF2B5EF4-FFF2-40B4-BE49-F238E27FC236}">
                <a16:creationId xmlns:a16="http://schemas.microsoft.com/office/drawing/2014/main" id="{DED774F0-2CFB-42A7-B404-E46D73889B71}"/>
              </a:ext>
            </a:extLst>
          </p:cNvPr>
          <p:cNvSpPr txBox="1"/>
          <p:nvPr/>
        </p:nvSpPr>
        <p:spPr>
          <a:xfrm>
            <a:off x="10404617" y="4216653"/>
            <a:ext cx="63791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a:ea typeface="+mn-ea"/>
                <a:cs typeface="Arial"/>
              </a:rPr>
              <a:t>87.0</a:t>
            </a:r>
          </a:p>
        </p:txBody>
      </p:sp>
      <p:sp>
        <p:nvSpPr>
          <p:cNvPr id="20" name="TextBox 19">
            <a:extLst>
              <a:ext uri="{FF2B5EF4-FFF2-40B4-BE49-F238E27FC236}">
                <a16:creationId xmlns:a16="http://schemas.microsoft.com/office/drawing/2014/main" id="{BE91D141-A1B5-4F0D-B43F-CB7492A358FF}"/>
              </a:ext>
            </a:extLst>
          </p:cNvPr>
          <p:cNvSpPr txBox="1"/>
          <p:nvPr/>
        </p:nvSpPr>
        <p:spPr>
          <a:xfrm>
            <a:off x="5804940" y="1932448"/>
            <a:ext cx="6285819" cy="58477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srgbClr val="000000">
                    <a:lumMod val="65000"/>
                    <a:lumOff val="35000"/>
                  </a:srgbClr>
                </a:solidFill>
                <a:latin typeface="+mn-lt"/>
                <a:ea typeface="+mn-ea"/>
                <a:cs typeface="+mn-cs"/>
              </a:defRPr>
            </a:pPr>
            <a:r>
              <a:rPr kumimoji="0" lang="en-US" sz="1600" b="1" i="0" u="none" strike="noStrike" kern="1200" cap="none" spc="0" normalizeH="0" baseline="0" noProof="0" dirty="0">
                <a:ln>
                  <a:noFill/>
                </a:ln>
                <a:solidFill>
                  <a:srgbClr val="000000">
                    <a:lumMod val="95000"/>
                    <a:lumOff val="5000"/>
                  </a:srgbClr>
                </a:solidFill>
                <a:effectLst/>
                <a:uLnTx/>
                <a:uFillTx/>
                <a:latin typeface="Arial" panose="020B0604020202020204"/>
                <a:ea typeface="+mn-ea"/>
                <a:cs typeface="+mn-cs"/>
              </a:rPr>
              <a:t>Anti-FXa Activity in </a:t>
            </a:r>
            <a:r>
              <a:rPr kumimoji="0" lang="en-US" sz="1600" b="1" i="0" u="none" strike="noStrike" kern="1200" cap="none" spc="0" normalizeH="0" baseline="0" noProof="0" dirty="0">
                <a:ln>
                  <a:noFill/>
                </a:ln>
                <a:solidFill>
                  <a:srgbClr val="F0AB00"/>
                </a:solidFill>
                <a:effectLst/>
                <a:uLnTx/>
                <a:uFillTx/>
                <a:latin typeface="Arial" panose="020B0604020202020204"/>
                <a:ea typeface="+mn-ea"/>
                <a:cs typeface="+mn-cs"/>
              </a:rPr>
              <a:t>Rivaroxaban-treated Patients</a:t>
            </a:r>
            <a:r>
              <a:rPr kumimoji="0" lang="en-US" sz="1600" b="1" i="0" u="none" strike="noStrike" kern="1200" cap="none" spc="0" normalizeH="0" baseline="30000" noProof="0" dirty="0">
                <a:ln>
                  <a:noFill/>
                </a:ln>
                <a:solidFill>
                  <a:srgbClr val="F0AB00"/>
                </a:solidFill>
                <a:effectLst/>
                <a:uLnTx/>
                <a:uFillTx/>
                <a:latin typeface="Arial" panose="020B0604020202020204"/>
                <a:ea typeface="+mn-ea"/>
                <a:cs typeface="+mn-cs"/>
              </a:rPr>
              <a:t>1</a:t>
            </a:r>
            <a:r>
              <a:rPr kumimoji="0" lang="en-US" sz="1600" b="1" i="0" u="none" strike="noStrike" kern="1200" cap="none" spc="0" normalizeH="0" baseline="0" noProof="0" dirty="0">
                <a:ln>
                  <a:noFill/>
                </a:ln>
                <a:solidFill>
                  <a:srgbClr val="F0AB00"/>
                </a:solidFill>
                <a:effectLst/>
                <a:uLnTx/>
                <a:uFillTx/>
                <a:latin typeface="Arial" panose="020B060402020202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srgbClr val="000000">
                    <a:lumMod val="65000"/>
                    <a:lumOff val="35000"/>
                  </a:srgbClr>
                </a:solidFill>
                <a:latin typeface="+mn-lt"/>
                <a:ea typeface="+mn-ea"/>
                <a:cs typeface="+mn-cs"/>
              </a:defRPr>
            </a:pPr>
            <a:r>
              <a:rPr kumimoji="0" lang="en-US" sz="1600" b="1" i="0" u="none" strike="noStrike" kern="1200" cap="none" spc="0" normalizeH="0" baseline="0" noProof="0" dirty="0">
                <a:ln>
                  <a:noFill/>
                </a:ln>
                <a:solidFill>
                  <a:srgbClr val="000000">
                    <a:lumMod val="95000"/>
                    <a:lumOff val="5000"/>
                  </a:srgbClr>
                </a:solidFill>
                <a:effectLst/>
                <a:uLnTx/>
                <a:uFillTx/>
                <a:latin typeface="Arial" panose="020B0604020202020204"/>
                <a:ea typeface="+mn-ea"/>
                <a:cs typeface="+mn-cs"/>
              </a:rPr>
              <a:t>(n=132) </a:t>
            </a:r>
            <a:endParaRPr kumimoji="0" lang="en-US" sz="1600" b="0" i="0" u="none" strike="noStrike" kern="1200" cap="none" spc="0" normalizeH="0" baseline="0" noProof="0" dirty="0">
              <a:ln>
                <a:noFill/>
              </a:ln>
              <a:solidFill>
                <a:srgbClr val="000000">
                  <a:lumMod val="95000"/>
                  <a:lumOff val="5000"/>
                </a:srgbClr>
              </a:solidFill>
              <a:effectLst/>
              <a:uLnTx/>
              <a:uFillTx/>
              <a:latin typeface="Arial" panose="020B0604020202020204"/>
              <a:ea typeface="+mn-ea"/>
              <a:cs typeface="+mn-cs"/>
            </a:endParaRPr>
          </a:p>
        </p:txBody>
      </p:sp>
      <p:cxnSp>
        <p:nvCxnSpPr>
          <p:cNvPr id="21" name="Straight Connector 20">
            <a:extLst>
              <a:ext uri="{FF2B5EF4-FFF2-40B4-BE49-F238E27FC236}">
                <a16:creationId xmlns:a16="http://schemas.microsoft.com/office/drawing/2014/main" id="{C5C97CAA-D12D-4C65-A01D-8B064FBAE2B9}"/>
              </a:ext>
            </a:extLst>
          </p:cNvPr>
          <p:cNvCxnSpPr>
            <a:cxnSpLocks/>
          </p:cNvCxnSpPr>
          <p:nvPr/>
        </p:nvCxnSpPr>
        <p:spPr>
          <a:xfrm>
            <a:off x="6285871" y="2015030"/>
            <a:ext cx="0" cy="3238009"/>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22" name="Connector: Elbow 21">
            <a:extLst>
              <a:ext uri="{FF2B5EF4-FFF2-40B4-BE49-F238E27FC236}">
                <a16:creationId xmlns:a16="http://schemas.microsoft.com/office/drawing/2014/main" id="{E9771124-4A72-4300-BF4E-8ED87258AF02}"/>
              </a:ext>
            </a:extLst>
          </p:cNvPr>
          <p:cNvCxnSpPr>
            <a:cxnSpLocks/>
            <a:stCxn id="7" idx="0"/>
          </p:cNvCxnSpPr>
          <p:nvPr/>
        </p:nvCxnSpPr>
        <p:spPr>
          <a:xfrm rot="16200000" flipH="1">
            <a:off x="1904652" y="3609627"/>
            <a:ext cx="1204666" cy="1253480"/>
          </a:xfrm>
          <a:prstGeom prst="bentConnector4">
            <a:avLst>
              <a:gd name="adj1" fmla="val -18976"/>
              <a:gd name="adj2" fmla="val 100197"/>
            </a:avLst>
          </a:prstGeom>
        </p:spPr>
        <p:style>
          <a:lnRef idx="1">
            <a:schemeClr val="accent1"/>
          </a:lnRef>
          <a:fillRef idx="0">
            <a:schemeClr val="accent1"/>
          </a:fillRef>
          <a:effectRef idx="0">
            <a:schemeClr val="accent1"/>
          </a:effectRef>
          <a:fontRef idx="minor">
            <a:schemeClr val="tx1"/>
          </a:fontRef>
        </p:style>
      </p:cxnSp>
      <p:cxnSp>
        <p:nvCxnSpPr>
          <p:cNvPr id="23" name="Connector: Elbow 22">
            <a:extLst>
              <a:ext uri="{FF2B5EF4-FFF2-40B4-BE49-F238E27FC236}">
                <a16:creationId xmlns:a16="http://schemas.microsoft.com/office/drawing/2014/main" id="{64D34627-918B-4481-876E-EE9C1FA8D263}"/>
              </a:ext>
            </a:extLst>
          </p:cNvPr>
          <p:cNvCxnSpPr>
            <a:cxnSpLocks/>
            <a:stCxn id="14" idx="0"/>
          </p:cNvCxnSpPr>
          <p:nvPr/>
        </p:nvCxnSpPr>
        <p:spPr>
          <a:xfrm rot="16200000" flipH="1">
            <a:off x="6384447" y="3311324"/>
            <a:ext cx="1885717" cy="1206622"/>
          </a:xfrm>
          <a:prstGeom prst="bentConnector3">
            <a:avLst>
              <a:gd name="adj1" fmla="val -9850"/>
            </a:avLst>
          </a:prstGeom>
        </p:spPr>
        <p:style>
          <a:lnRef idx="1">
            <a:schemeClr val="accent1"/>
          </a:lnRef>
          <a:fillRef idx="0">
            <a:schemeClr val="accent1"/>
          </a:fillRef>
          <a:effectRef idx="0">
            <a:schemeClr val="accent1"/>
          </a:effectRef>
          <a:fontRef idx="minor">
            <a:schemeClr val="tx1"/>
          </a:fontRef>
        </p:style>
      </p:cxnSp>
      <p:sp>
        <p:nvSpPr>
          <p:cNvPr id="26" name="Rectangle: Rounded Corners 25">
            <a:extLst>
              <a:ext uri="{FF2B5EF4-FFF2-40B4-BE49-F238E27FC236}">
                <a16:creationId xmlns:a16="http://schemas.microsoft.com/office/drawing/2014/main" id="{F535DC79-D59D-4AA6-B2CA-509EB56AA7BD}"/>
              </a:ext>
            </a:extLst>
          </p:cNvPr>
          <p:cNvSpPr/>
          <p:nvPr/>
        </p:nvSpPr>
        <p:spPr>
          <a:xfrm>
            <a:off x="457200" y="1265083"/>
            <a:ext cx="11277600" cy="47827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Arial" panose="020B0604020202020204"/>
                <a:ea typeface="+mn-ea"/>
                <a:cs typeface="+mn-cs"/>
              </a:rPr>
              <a:t>≥93% decrease in anti-FXa activity in bleeding patients taking apixaban and rivaroxaban from baseline to nadir</a:t>
            </a:r>
            <a:r>
              <a:rPr kumimoji="0" lang="en-US" sz="1600" b="1" i="0" u="none" strike="noStrike" kern="1200" cap="none" spc="0" normalizeH="0" baseline="30000" noProof="0" dirty="0">
                <a:ln>
                  <a:noFill/>
                </a:ln>
                <a:solidFill>
                  <a:srgbClr val="FFFFFF"/>
                </a:solidFill>
                <a:effectLst/>
                <a:uLnTx/>
                <a:uFillTx/>
                <a:latin typeface="Arial" panose="020B0604020202020204"/>
                <a:ea typeface="+mn-ea"/>
                <a:cs typeface="+mn-cs"/>
              </a:rPr>
              <a:t>1,b</a:t>
            </a:r>
            <a:endParaRPr kumimoji="0" lang="en-US" sz="1600" b="1" i="0" u="none" strike="noStrike" kern="1200" cap="none" spc="0" normalizeH="0" baseline="0" noProof="0" dirty="0">
              <a:ln>
                <a:noFill/>
              </a:ln>
              <a:solidFill>
                <a:srgbClr val="FFFFFF"/>
              </a:solidFill>
              <a:effectLst/>
              <a:uLnTx/>
              <a:uFillTx/>
              <a:latin typeface="Arial" panose="020B0604020202020204"/>
              <a:ea typeface="+mn-ea"/>
              <a:cs typeface="+mn-cs"/>
            </a:endParaRPr>
          </a:p>
        </p:txBody>
      </p:sp>
      <p:cxnSp>
        <p:nvCxnSpPr>
          <p:cNvPr id="31" name="Connector: Elbow 30">
            <a:extLst>
              <a:ext uri="{FF2B5EF4-FFF2-40B4-BE49-F238E27FC236}">
                <a16:creationId xmlns:a16="http://schemas.microsoft.com/office/drawing/2014/main" id="{FEF7FFF0-6815-8089-EC58-A53848ED07D6}"/>
              </a:ext>
            </a:extLst>
          </p:cNvPr>
          <p:cNvCxnSpPr>
            <a:stCxn id="10" idx="0"/>
            <a:endCxn id="8" idx="0"/>
          </p:cNvCxnSpPr>
          <p:nvPr/>
        </p:nvCxnSpPr>
        <p:spPr>
          <a:xfrm rot="5400000" flipH="1" flipV="1">
            <a:off x="3106282" y="4520819"/>
            <a:ext cx="1909" cy="804986"/>
          </a:xfrm>
          <a:prstGeom prst="bentConnector3">
            <a:avLst>
              <a:gd name="adj1" fmla="val 3592562"/>
            </a:avLst>
          </a:prstGeom>
        </p:spPr>
        <p:style>
          <a:lnRef idx="1">
            <a:schemeClr val="accent1"/>
          </a:lnRef>
          <a:fillRef idx="0">
            <a:schemeClr val="accent1"/>
          </a:fillRef>
          <a:effectRef idx="0">
            <a:schemeClr val="accent1"/>
          </a:effectRef>
          <a:fontRef idx="minor">
            <a:schemeClr val="tx1"/>
          </a:fontRef>
        </p:style>
      </p:cxnSp>
      <p:cxnSp>
        <p:nvCxnSpPr>
          <p:cNvPr id="35" name="Connector: Elbow 34">
            <a:extLst>
              <a:ext uri="{FF2B5EF4-FFF2-40B4-BE49-F238E27FC236}">
                <a16:creationId xmlns:a16="http://schemas.microsoft.com/office/drawing/2014/main" id="{EBBDD12A-185F-0FEE-42D7-7C6CF520A67B}"/>
              </a:ext>
            </a:extLst>
          </p:cNvPr>
          <p:cNvCxnSpPr>
            <a:stCxn id="16" idx="0"/>
            <a:endCxn id="15" idx="0"/>
          </p:cNvCxnSpPr>
          <p:nvPr/>
        </p:nvCxnSpPr>
        <p:spPr>
          <a:xfrm rot="5400000" flipH="1" flipV="1">
            <a:off x="7924265" y="4486322"/>
            <a:ext cx="12700" cy="875889"/>
          </a:xfrm>
          <a:prstGeom prst="bentConnector3">
            <a:avLst>
              <a:gd name="adj1" fmla="val 599953"/>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3377079"/>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alpha val="31000"/>
          </a:schemeClr>
        </a:solidFill>
        <a:effectLst/>
      </p:bgPr>
    </p:bg>
    <p:spTree>
      <p:nvGrpSpPr>
        <p:cNvPr id="1" name=""/>
        <p:cNvGrpSpPr/>
        <p:nvPr/>
      </p:nvGrpSpPr>
      <p:grpSpPr>
        <a:xfrm>
          <a:off x="0" y="0"/>
          <a:ext cx="0" cy="0"/>
          <a:chOff x="0" y="0"/>
          <a:chExt cx="0" cy="0"/>
        </a:xfrm>
      </p:grpSpPr>
      <p:sp>
        <p:nvSpPr>
          <p:cNvPr id="16" name="Rectangle: Rounded Corners 15">
            <a:extLst>
              <a:ext uri="{FF2B5EF4-FFF2-40B4-BE49-F238E27FC236}">
                <a16:creationId xmlns:a16="http://schemas.microsoft.com/office/drawing/2014/main" id="{00EF7A31-879F-4772-9EB6-CADC5F45DAEB}"/>
              </a:ext>
            </a:extLst>
          </p:cNvPr>
          <p:cNvSpPr/>
          <p:nvPr/>
        </p:nvSpPr>
        <p:spPr>
          <a:xfrm>
            <a:off x="2449830" y="1236414"/>
            <a:ext cx="7292340" cy="34064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1" i="0" u="none" strike="noStrike" kern="1200" cap="none" spc="0" normalizeH="0" baseline="0" noProof="0" dirty="0">
                <a:ln>
                  <a:noFill/>
                </a:ln>
                <a:solidFill>
                  <a:srgbClr val="FFFFFF"/>
                </a:solidFill>
                <a:effectLst/>
                <a:uLnTx/>
                <a:uFillTx/>
                <a:latin typeface="Arial" panose="020B0604020202020204"/>
                <a:ea typeface="+mn-ea"/>
                <a:cs typeface="+mn-cs"/>
              </a:rPr>
              <a:t>Hemostatic efficacy did not vary significantly by prespecified </a:t>
            </a:r>
            <a:r>
              <a:rPr kumimoji="0" lang="en-US" sz="1400" b="1" i="0" u="none" strike="noStrike" kern="1200" cap="none" spc="0" normalizeH="0" baseline="0" noProof="0" dirty="0" err="1">
                <a:ln>
                  <a:noFill/>
                </a:ln>
                <a:solidFill>
                  <a:srgbClr val="FFFFFF"/>
                </a:solidFill>
                <a:effectLst/>
                <a:uLnTx/>
                <a:uFillTx/>
                <a:latin typeface="Arial" panose="020B0604020202020204"/>
                <a:ea typeface="+mn-ea"/>
                <a:cs typeface="+mn-cs"/>
              </a:rPr>
              <a:t>subgroups</a:t>
            </a:r>
            <a:r>
              <a:rPr kumimoji="0" lang="en-US" sz="1400" b="1" i="0" u="none" strike="noStrike" kern="1200" cap="none" spc="0" normalizeH="0" baseline="30000" noProof="0" dirty="0" err="1">
                <a:ln>
                  <a:noFill/>
                </a:ln>
                <a:solidFill>
                  <a:srgbClr val="FFFFFF"/>
                </a:solidFill>
                <a:effectLst/>
                <a:uLnTx/>
                <a:uFillTx/>
                <a:latin typeface="Arial" panose="020B0604020202020204"/>
                <a:ea typeface="+mn-ea"/>
                <a:cs typeface="+mn-cs"/>
              </a:rPr>
              <a:t>a</a:t>
            </a:r>
            <a:r>
              <a:rPr kumimoji="0" lang="en-US" sz="1400" b="1" i="0" u="none" strike="noStrike" kern="1200" cap="none" spc="0" normalizeH="0" baseline="0" noProof="0" dirty="0">
                <a:ln>
                  <a:noFill/>
                </a:ln>
                <a:solidFill>
                  <a:srgbClr val="FFFFFF"/>
                </a:solidFill>
                <a:effectLst/>
                <a:uLnTx/>
                <a:uFillTx/>
                <a:latin typeface="Arial" panose="020B0604020202020204"/>
                <a:ea typeface="+mn-ea"/>
                <a:cs typeface="+mn-cs"/>
              </a:rPr>
              <a:t> </a:t>
            </a:r>
          </a:p>
        </p:txBody>
      </p:sp>
      <p:sp>
        <p:nvSpPr>
          <p:cNvPr id="2" name="Title 1">
            <a:extLst>
              <a:ext uri="{FF2B5EF4-FFF2-40B4-BE49-F238E27FC236}">
                <a16:creationId xmlns:a16="http://schemas.microsoft.com/office/drawing/2014/main" id="{4E1C7BE9-55BF-407E-B5B0-4CC3851FC494}"/>
              </a:ext>
            </a:extLst>
          </p:cNvPr>
          <p:cNvSpPr>
            <a:spLocks noGrp="1"/>
          </p:cNvSpPr>
          <p:nvPr>
            <p:ph type="title"/>
          </p:nvPr>
        </p:nvSpPr>
        <p:spPr/>
        <p:txBody>
          <a:bodyPr vert="horz" lIns="91440" tIns="45720" rIns="91440" bIns="45720" rtlCol="0" anchor="b">
            <a:noAutofit/>
          </a:bodyPr>
          <a:lstStyle/>
          <a:p>
            <a:r>
              <a:rPr lang="en-US" sz="2200" dirty="0">
                <a:cs typeface="Arial"/>
              </a:rPr>
              <a:t>Andexanet Alfa was Associated With Excellent or Good Hemostatic Efficacy</a:t>
            </a:r>
            <a:br>
              <a:rPr lang="en-US" sz="2200" dirty="0">
                <a:cs typeface="Arial"/>
              </a:rPr>
            </a:br>
            <a:r>
              <a:rPr lang="en-US" sz="2200" dirty="0">
                <a:cs typeface="Arial"/>
              </a:rPr>
              <a:t>in 80% of Overall Patients </a:t>
            </a:r>
            <a:r>
              <a:rPr lang="en-US" sz="2200" dirty="0">
                <a:latin typeface="Arial"/>
                <a:cs typeface="Arial"/>
              </a:rPr>
              <a:t>12</a:t>
            </a:r>
            <a:r>
              <a:rPr lang="en-US" sz="2200" b="1" i="0" dirty="0">
                <a:effectLst/>
                <a:latin typeface="Arial"/>
                <a:cs typeface="Arial"/>
              </a:rPr>
              <a:t> Hours After Treatment</a:t>
            </a:r>
            <a:endParaRPr lang="en-US" sz="2200" dirty="0">
              <a:latin typeface="Arial"/>
              <a:cs typeface="Arial"/>
            </a:endParaRPr>
          </a:p>
        </p:txBody>
      </p:sp>
      <p:sp>
        <p:nvSpPr>
          <p:cNvPr id="3" name="Slide Number Placeholder 2">
            <a:extLst>
              <a:ext uri="{FF2B5EF4-FFF2-40B4-BE49-F238E27FC236}">
                <a16:creationId xmlns:a16="http://schemas.microsoft.com/office/drawing/2014/main" id="{E8C227F4-5227-426E-9DD5-13894EFF12C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4" name="Text Placeholder 3">
            <a:extLst>
              <a:ext uri="{FF2B5EF4-FFF2-40B4-BE49-F238E27FC236}">
                <a16:creationId xmlns:a16="http://schemas.microsoft.com/office/drawing/2014/main" id="{3D039A6C-8C8B-4B29-8936-883054BBEAB3}"/>
              </a:ext>
            </a:extLst>
          </p:cNvPr>
          <p:cNvSpPr>
            <a:spLocks noGrp="1"/>
          </p:cNvSpPr>
          <p:nvPr>
            <p:ph type="body" sz="quarter" idx="13"/>
          </p:nvPr>
        </p:nvSpPr>
        <p:spPr/>
        <p:txBody>
          <a:bodyPr/>
          <a:lstStyle/>
          <a:p>
            <a:r>
              <a:rPr lang="en-US" sz="900" dirty="0"/>
              <a:t>Note: Of the 349 patients in the efficacy analysis set, 342 could be evaluated for hemostatic efficacy.</a:t>
            </a:r>
          </a:p>
          <a:p>
            <a:r>
              <a:rPr lang="en-US" sz="900" baseline="30000" dirty="0" err="1"/>
              <a:t>a</a:t>
            </a:r>
            <a:r>
              <a:rPr lang="en-US" sz="900" dirty="0" err="1">
                <a:solidFill>
                  <a:schemeClr val="tx1"/>
                </a:solidFill>
              </a:rPr>
              <a:t>Prespecified</a:t>
            </a:r>
            <a:r>
              <a:rPr lang="en-US" sz="900" dirty="0">
                <a:solidFill>
                  <a:schemeClr val="tx1"/>
                </a:solidFill>
              </a:rPr>
              <a:t> subgroups were sex, age (&lt;65, 65-75, and &gt;75 years), FXa inhibitor type, and bleeding type.</a:t>
            </a:r>
            <a:endParaRPr lang="en-US" sz="900" dirty="0"/>
          </a:p>
          <a:p>
            <a:r>
              <a:rPr lang="en-US" sz="900" dirty="0"/>
              <a:t>FXa = factor </a:t>
            </a:r>
            <a:r>
              <a:rPr lang="en-US" sz="900" dirty="0" err="1"/>
              <a:t>Xa</a:t>
            </a:r>
            <a:r>
              <a:rPr lang="en-US" sz="900" dirty="0"/>
              <a:t>.</a:t>
            </a:r>
          </a:p>
          <a:p>
            <a:r>
              <a:rPr lang="en-US" sz="900" dirty="0"/>
              <a:t>Milling TJ et al. Online ahead of print. </a:t>
            </a:r>
            <a:r>
              <a:rPr lang="en-US" sz="900" i="1" dirty="0"/>
              <a:t>Circulation</a:t>
            </a:r>
            <a:r>
              <a:rPr lang="en-US" sz="900" dirty="0"/>
              <a:t>.</a:t>
            </a:r>
            <a:r>
              <a:rPr lang="en-US" sz="900" i="1" dirty="0"/>
              <a:t> </a:t>
            </a:r>
            <a:r>
              <a:rPr lang="en-US" sz="900" dirty="0"/>
              <a:t>2023</a:t>
            </a:r>
            <a:r>
              <a:rPr lang="en-US" sz="900" dirty="0">
                <a:latin typeface="Arial" panose="020B0604020202020204" pitchFamily="34" charset="0"/>
                <a:cs typeface="Arial" panose="020B0604020202020204" pitchFamily="34" charset="0"/>
              </a:rPr>
              <a:t>.</a:t>
            </a:r>
            <a:endParaRPr lang="en-US" sz="900" dirty="0">
              <a:highlight>
                <a:srgbClr val="FFFF00"/>
              </a:highlight>
            </a:endParaRPr>
          </a:p>
        </p:txBody>
      </p:sp>
      <p:graphicFrame>
        <p:nvGraphicFramePr>
          <p:cNvPr id="5" name="Table 5">
            <a:extLst>
              <a:ext uri="{FF2B5EF4-FFF2-40B4-BE49-F238E27FC236}">
                <a16:creationId xmlns:a16="http://schemas.microsoft.com/office/drawing/2014/main" id="{81F6DC03-BA0F-4A6E-A393-4704ACAA2A6B}"/>
              </a:ext>
            </a:extLst>
          </p:cNvPr>
          <p:cNvGraphicFramePr>
            <a:graphicFrameLocks noGrp="1"/>
          </p:cNvGraphicFramePr>
          <p:nvPr/>
        </p:nvGraphicFramePr>
        <p:xfrm>
          <a:off x="858519" y="1972983"/>
          <a:ext cx="10474963" cy="3870361"/>
        </p:xfrm>
        <a:graphic>
          <a:graphicData uri="http://schemas.openxmlformats.org/drawingml/2006/table">
            <a:tbl>
              <a:tblPr firstRow="1">
                <a:tableStyleId>{2D5ABB26-0587-4C30-8999-92F81FD0307C}</a:tableStyleId>
              </a:tblPr>
              <a:tblGrid>
                <a:gridCol w="1403229">
                  <a:extLst>
                    <a:ext uri="{9D8B030D-6E8A-4147-A177-3AD203B41FA5}">
                      <a16:colId xmlns:a16="http://schemas.microsoft.com/office/drawing/2014/main" val="2643759315"/>
                    </a:ext>
                  </a:extLst>
                </a:gridCol>
                <a:gridCol w="2077144">
                  <a:extLst>
                    <a:ext uri="{9D8B030D-6E8A-4147-A177-3AD203B41FA5}">
                      <a16:colId xmlns:a16="http://schemas.microsoft.com/office/drawing/2014/main" val="6218317"/>
                    </a:ext>
                  </a:extLst>
                </a:gridCol>
                <a:gridCol w="3625617">
                  <a:extLst>
                    <a:ext uri="{9D8B030D-6E8A-4147-A177-3AD203B41FA5}">
                      <a16:colId xmlns:a16="http://schemas.microsoft.com/office/drawing/2014/main" val="1755006923"/>
                    </a:ext>
                  </a:extLst>
                </a:gridCol>
                <a:gridCol w="3368973">
                  <a:extLst>
                    <a:ext uri="{9D8B030D-6E8A-4147-A177-3AD203B41FA5}">
                      <a16:colId xmlns:a16="http://schemas.microsoft.com/office/drawing/2014/main" val="370438912"/>
                    </a:ext>
                  </a:extLst>
                </a:gridCol>
              </a:tblGrid>
              <a:tr h="391519">
                <a:tc>
                  <a:txBody>
                    <a:bodyPr/>
                    <a:lstStyle/>
                    <a:p>
                      <a:pPr algn="ctr"/>
                      <a:endParaRPr lang="en-US" sz="1200" b="1" dirty="0">
                        <a:solidFill>
                          <a:schemeClr val="accent2"/>
                        </a:solidFill>
                      </a:endParaRP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b="1" dirty="0">
                          <a:solidFill>
                            <a:schemeClr val="accent2"/>
                          </a:solidFill>
                        </a:rPr>
                        <a:t>n/N</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b="1" dirty="0">
                        <a:solidFill>
                          <a:schemeClr val="accent2"/>
                        </a:solidFill>
                      </a:endParaRP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b="1" dirty="0">
                          <a:solidFill>
                            <a:schemeClr val="accent2"/>
                          </a:solidFill>
                        </a:rPr>
                        <a:t>Percent of Patients with Excellent or Good Hemostasis (95% CI)</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1879592"/>
                  </a:ext>
                </a:extLst>
              </a:tr>
              <a:tr h="172664">
                <a:tc>
                  <a:txBody>
                    <a:bodyPr/>
                    <a:lstStyle/>
                    <a:p>
                      <a:r>
                        <a:rPr lang="en-US" sz="1100" dirty="0"/>
                        <a:t>Patients overall</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dirty="0"/>
                        <a:t>274/342</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dirty="0"/>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dirty="0"/>
                        <a:t>80 (75-84)</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31771116"/>
                  </a:ext>
                </a:extLst>
              </a:tr>
              <a:tr h="172664">
                <a:tc>
                  <a:txBody>
                    <a:bodyPr/>
                    <a:lstStyle/>
                    <a:p>
                      <a:r>
                        <a:rPr lang="en-US" sz="1100" b="1" dirty="0"/>
                        <a:t>Drug</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b="1" dirty="0"/>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b="1" dirty="0"/>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b="1" dirty="0"/>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611129"/>
                  </a:ext>
                </a:extLst>
              </a:tr>
              <a:tr h="172664">
                <a:tc>
                  <a:txBody>
                    <a:bodyPr/>
                    <a:lstStyle/>
                    <a:p>
                      <a:pPr marL="0" indent="173038"/>
                      <a:r>
                        <a:rPr lang="en-US" sz="1100" dirty="0"/>
                        <a:t>Rivaroxaban</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dirty="0"/>
                        <a:t>104/129</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dirty="0"/>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378" rtl="0" eaLnBrk="1" fontAlgn="auto" latinLnBrk="0" hangingPunct="1">
                        <a:lnSpc>
                          <a:spcPct val="100000"/>
                        </a:lnSpc>
                        <a:spcBef>
                          <a:spcPts val="0"/>
                        </a:spcBef>
                        <a:spcAft>
                          <a:spcPts val="0"/>
                        </a:spcAft>
                        <a:buClrTx/>
                        <a:buSzTx/>
                        <a:buFontTx/>
                        <a:buNone/>
                        <a:tabLst/>
                        <a:defRPr/>
                      </a:pPr>
                      <a:r>
                        <a:rPr lang="en-US" sz="1100" dirty="0"/>
                        <a:t>81 (73-87)</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53927818"/>
                  </a:ext>
                </a:extLst>
              </a:tr>
              <a:tr h="172664">
                <a:tc>
                  <a:txBody>
                    <a:bodyPr/>
                    <a:lstStyle/>
                    <a:p>
                      <a:pPr marL="0" indent="173038"/>
                      <a:r>
                        <a:rPr lang="en-US" sz="1100" dirty="0"/>
                        <a:t>Apixaban</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dirty="0"/>
                        <a:t>134/169</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dirty="0"/>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378" rtl="0" eaLnBrk="1" fontAlgn="auto" latinLnBrk="0" hangingPunct="1">
                        <a:lnSpc>
                          <a:spcPct val="100000"/>
                        </a:lnSpc>
                        <a:spcBef>
                          <a:spcPts val="0"/>
                        </a:spcBef>
                        <a:spcAft>
                          <a:spcPts val="0"/>
                        </a:spcAft>
                        <a:buClrTx/>
                        <a:buSzTx/>
                        <a:buFontTx/>
                        <a:buNone/>
                        <a:tabLst/>
                        <a:defRPr/>
                      </a:pPr>
                      <a:r>
                        <a:rPr lang="en-US" sz="1100" dirty="0"/>
                        <a:t>79 (72-85)</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62803446"/>
                  </a:ext>
                </a:extLst>
              </a:tr>
              <a:tr h="172664">
                <a:tc>
                  <a:txBody>
                    <a:bodyPr/>
                    <a:lstStyle/>
                    <a:p>
                      <a:pPr marL="0" indent="173038"/>
                      <a:r>
                        <a:rPr lang="en-US" sz="1100" dirty="0"/>
                        <a:t>Enoxaparin</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dirty="0"/>
                        <a:t>14/16</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dirty="0"/>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378" rtl="0" eaLnBrk="1" fontAlgn="auto" latinLnBrk="0" hangingPunct="1">
                        <a:lnSpc>
                          <a:spcPct val="100000"/>
                        </a:lnSpc>
                        <a:spcBef>
                          <a:spcPts val="0"/>
                        </a:spcBef>
                        <a:spcAft>
                          <a:spcPts val="0"/>
                        </a:spcAft>
                        <a:buClrTx/>
                        <a:buSzTx/>
                        <a:buFontTx/>
                        <a:buNone/>
                        <a:tabLst/>
                        <a:defRPr/>
                      </a:pPr>
                      <a:r>
                        <a:rPr lang="en-US" sz="1100" dirty="0"/>
                        <a:t>88 (62-98)</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42687460"/>
                  </a:ext>
                </a:extLst>
              </a:tr>
              <a:tr h="198226">
                <a:tc>
                  <a:txBody>
                    <a:bodyPr/>
                    <a:lstStyle/>
                    <a:p>
                      <a:pPr marL="0" indent="173038"/>
                      <a:r>
                        <a:rPr lang="en-US" sz="1100" dirty="0" err="1"/>
                        <a:t>Edoxaban</a:t>
                      </a:r>
                      <a:endParaRPr lang="en-US" sz="1100" dirty="0"/>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dirty="0"/>
                        <a:t>22/28</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dirty="0"/>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378" rtl="0" eaLnBrk="1" fontAlgn="auto" latinLnBrk="0" hangingPunct="1">
                        <a:lnSpc>
                          <a:spcPct val="100000"/>
                        </a:lnSpc>
                        <a:spcBef>
                          <a:spcPts val="0"/>
                        </a:spcBef>
                        <a:spcAft>
                          <a:spcPts val="0"/>
                        </a:spcAft>
                        <a:buClrTx/>
                        <a:buSzTx/>
                        <a:buFontTx/>
                        <a:buNone/>
                        <a:tabLst/>
                        <a:defRPr/>
                      </a:pPr>
                      <a:r>
                        <a:rPr lang="en-US" sz="1100" dirty="0"/>
                        <a:t>79 (59-92)</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08274957"/>
                  </a:ext>
                </a:extLst>
              </a:tr>
              <a:tr h="172664">
                <a:tc>
                  <a:txBody>
                    <a:bodyPr/>
                    <a:lstStyle/>
                    <a:p>
                      <a:r>
                        <a:rPr lang="en-US" sz="1100" b="1" dirty="0"/>
                        <a:t>Sex</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b="1" dirty="0"/>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b="1" dirty="0"/>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b="1" dirty="0"/>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14673583"/>
                  </a:ext>
                </a:extLst>
              </a:tr>
              <a:tr h="172664">
                <a:tc>
                  <a:txBody>
                    <a:bodyPr/>
                    <a:lstStyle/>
                    <a:p>
                      <a:pPr marL="0" indent="173038"/>
                      <a:r>
                        <a:rPr lang="en-US" sz="1100" dirty="0"/>
                        <a:t>Male</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dirty="0"/>
                        <a:t>145/182</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dirty="0"/>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378" rtl="0" eaLnBrk="1" fontAlgn="auto" latinLnBrk="0" hangingPunct="1">
                        <a:lnSpc>
                          <a:spcPct val="100000"/>
                        </a:lnSpc>
                        <a:spcBef>
                          <a:spcPts val="0"/>
                        </a:spcBef>
                        <a:spcAft>
                          <a:spcPts val="0"/>
                        </a:spcAft>
                        <a:buClrTx/>
                        <a:buSzTx/>
                        <a:buFontTx/>
                        <a:buNone/>
                        <a:tabLst/>
                        <a:defRPr/>
                      </a:pPr>
                      <a:r>
                        <a:rPr lang="en-US" sz="1100" dirty="0"/>
                        <a:t>80 (73-85)</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85844951"/>
                  </a:ext>
                </a:extLst>
              </a:tr>
              <a:tr h="172664">
                <a:tc>
                  <a:txBody>
                    <a:bodyPr/>
                    <a:lstStyle/>
                    <a:p>
                      <a:pPr marL="0" indent="173038"/>
                      <a:r>
                        <a:rPr lang="en-US" sz="1100" dirty="0"/>
                        <a:t>Female</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dirty="0"/>
                        <a:t>129/160</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dirty="0"/>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378" rtl="0" eaLnBrk="1" fontAlgn="auto" latinLnBrk="0" hangingPunct="1">
                        <a:lnSpc>
                          <a:spcPct val="100000"/>
                        </a:lnSpc>
                        <a:spcBef>
                          <a:spcPts val="0"/>
                        </a:spcBef>
                        <a:spcAft>
                          <a:spcPts val="0"/>
                        </a:spcAft>
                        <a:buClrTx/>
                        <a:buSzTx/>
                        <a:buFontTx/>
                        <a:buNone/>
                        <a:tabLst/>
                        <a:defRPr/>
                      </a:pPr>
                      <a:r>
                        <a:rPr lang="en-US" sz="1100" dirty="0"/>
                        <a:t>81 (74-86)</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04978336"/>
                  </a:ext>
                </a:extLst>
              </a:tr>
              <a:tr h="172664">
                <a:tc>
                  <a:txBody>
                    <a:bodyPr/>
                    <a:lstStyle/>
                    <a:p>
                      <a:r>
                        <a:rPr lang="en-US" sz="1100" b="1" dirty="0"/>
                        <a:t>Site of bleeding</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dirty="0"/>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dirty="0"/>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dirty="0"/>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46592340"/>
                  </a:ext>
                </a:extLst>
              </a:tr>
              <a:tr h="172664">
                <a:tc>
                  <a:txBody>
                    <a:bodyPr/>
                    <a:lstStyle/>
                    <a:p>
                      <a:pPr marL="0" indent="173038"/>
                      <a:r>
                        <a:rPr lang="en-US" sz="1100" dirty="0"/>
                        <a:t>Gastrointestinal</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dirty="0"/>
                        <a:t>61/74</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dirty="0"/>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378" rtl="0" eaLnBrk="1" fontAlgn="auto" latinLnBrk="0" hangingPunct="1">
                        <a:lnSpc>
                          <a:spcPct val="100000"/>
                        </a:lnSpc>
                        <a:spcBef>
                          <a:spcPts val="0"/>
                        </a:spcBef>
                        <a:spcAft>
                          <a:spcPts val="0"/>
                        </a:spcAft>
                        <a:buClrTx/>
                        <a:buSzTx/>
                        <a:buFontTx/>
                        <a:buNone/>
                        <a:tabLst/>
                        <a:defRPr/>
                      </a:pPr>
                      <a:r>
                        <a:rPr lang="en-US" sz="1100" dirty="0"/>
                        <a:t>82 (72-90)</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14001216"/>
                  </a:ext>
                </a:extLst>
              </a:tr>
              <a:tr h="172664">
                <a:tc>
                  <a:txBody>
                    <a:bodyPr/>
                    <a:lstStyle/>
                    <a:p>
                      <a:pPr marL="0" indent="173038"/>
                      <a:r>
                        <a:rPr lang="en-US" sz="1100" dirty="0"/>
                        <a:t>Intracranial</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dirty="0"/>
                        <a:t>195/246</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dirty="0"/>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378" rtl="0" eaLnBrk="1" fontAlgn="auto" latinLnBrk="0" hangingPunct="1">
                        <a:lnSpc>
                          <a:spcPct val="100000"/>
                        </a:lnSpc>
                        <a:spcBef>
                          <a:spcPts val="0"/>
                        </a:spcBef>
                        <a:spcAft>
                          <a:spcPts val="0"/>
                        </a:spcAft>
                        <a:buClrTx/>
                        <a:buSzTx/>
                        <a:buFontTx/>
                        <a:buNone/>
                        <a:tabLst/>
                        <a:defRPr/>
                      </a:pPr>
                      <a:r>
                        <a:rPr lang="en-US" sz="1100" dirty="0"/>
                        <a:t>79 (74-84)</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18868445"/>
                  </a:ext>
                </a:extLst>
              </a:tr>
              <a:tr h="172664">
                <a:tc>
                  <a:txBody>
                    <a:bodyPr/>
                    <a:lstStyle/>
                    <a:p>
                      <a:pPr marL="0" indent="173038"/>
                      <a:r>
                        <a:rPr lang="en-US" sz="1100" dirty="0"/>
                        <a:t>Other</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dirty="0"/>
                        <a:t>18/22</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378" rtl="0" eaLnBrk="1" fontAlgn="auto" latinLnBrk="0" hangingPunct="1">
                        <a:lnSpc>
                          <a:spcPct val="100000"/>
                        </a:lnSpc>
                        <a:spcBef>
                          <a:spcPts val="0"/>
                        </a:spcBef>
                        <a:spcAft>
                          <a:spcPts val="0"/>
                        </a:spcAft>
                        <a:buClrTx/>
                        <a:buSzTx/>
                        <a:buFontTx/>
                        <a:buNone/>
                        <a:tabLst/>
                        <a:defRPr/>
                      </a:pPr>
                      <a:r>
                        <a:rPr lang="en-US" sz="1100" dirty="0"/>
                        <a:t>82 (60-95)</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7470553"/>
                  </a:ext>
                </a:extLst>
              </a:tr>
              <a:tr h="172664">
                <a:tc>
                  <a:txBody>
                    <a:bodyPr/>
                    <a:lstStyle/>
                    <a:p>
                      <a:r>
                        <a:rPr lang="en-US" sz="1100" b="1" dirty="0"/>
                        <a:t>Age</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b="1" dirty="0"/>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b="1" dirty="0"/>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b="1" dirty="0"/>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3144252"/>
                  </a:ext>
                </a:extLst>
              </a:tr>
              <a:tr h="172664">
                <a:tc>
                  <a:txBody>
                    <a:bodyPr/>
                    <a:lstStyle/>
                    <a:p>
                      <a:pPr marL="0" indent="173038"/>
                      <a:r>
                        <a:rPr lang="en-US" sz="1100" dirty="0"/>
                        <a:t>&lt;65 years</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dirty="0"/>
                        <a:t>29/35</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dirty="0"/>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378" rtl="0" eaLnBrk="1" fontAlgn="auto" latinLnBrk="0" hangingPunct="1">
                        <a:lnSpc>
                          <a:spcPct val="100000"/>
                        </a:lnSpc>
                        <a:spcBef>
                          <a:spcPts val="0"/>
                        </a:spcBef>
                        <a:spcAft>
                          <a:spcPts val="0"/>
                        </a:spcAft>
                        <a:buClrTx/>
                        <a:buSzTx/>
                        <a:buFontTx/>
                        <a:buNone/>
                        <a:tabLst/>
                        <a:defRPr/>
                      </a:pPr>
                      <a:r>
                        <a:rPr lang="en-US" sz="1100" dirty="0"/>
                        <a:t>83 (66-93)</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35912845"/>
                  </a:ext>
                </a:extLst>
              </a:tr>
              <a:tr h="172664">
                <a:tc>
                  <a:txBody>
                    <a:bodyPr/>
                    <a:lstStyle/>
                    <a:p>
                      <a:pPr marL="0" indent="173038"/>
                      <a:r>
                        <a:rPr lang="en-US" sz="1100" dirty="0"/>
                        <a:t>65-75 years</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dirty="0"/>
                        <a:t>71/81</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dirty="0"/>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378" rtl="0" eaLnBrk="1" fontAlgn="auto" latinLnBrk="0" hangingPunct="1">
                        <a:lnSpc>
                          <a:spcPct val="100000"/>
                        </a:lnSpc>
                        <a:spcBef>
                          <a:spcPts val="0"/>
                        </a:spcBef>
                        <a:spcAft>
                          <a:spcPts val="0"/>
                        </a:spcAft>
                        <a:buClrTx/>
                        <a:buSzTx/>
                        <a:buFontTx/>
                        <a:buNone/>
                        <a:tabLst/>
                        <a:defRPr/>
                      </a:pPr>
                      <a:r>
                        <a:rPr lang="en-US" sz="1100" dirty="0"/>
                        <a:t>88 (78-94)</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2445322"/>
                  </a:ext>
                </a:extLst>
              </a:tr>
              <a:tr h="172664">
                <a:tc>
                  <a:txBody>
                    <a:bodyPr/>
                    <a:lstStyle/>
                    <a:p>
                      <a:pPr marL="0" indent="173038"/>
                      <a:r>
                        <a:rPr lang="en-US" sz="1100" dirty="0"/>
                        <a:t>&gt;75 years</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dirty="0"/>
                        <a:t>174/226</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dirty="0"/>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378" rtl="0" eaLnBrk="1" fontAlgn="auto" latinLnBrk="0" hangingPunct="1">
                        <a:lnSpc>
                          <a:spcPct val="100000"/>
                        </a:lnSpc>
                        <a:spcBef>
                          <a:spcPts val="0"/>
                        </a:spcBef>
                        <a:spcAft>
                          <a:spcPts val="0"/>
                        </a:spcAft>
                        <a:buClrTx/>
                        <a:buSzTx/>
                        <a:buFontTx/>
                        <a:buNone/>
                        <a:tabLst/>
                        <a:defRPr/>
                      </a:pPr>
                      <a:r>
                        <a:rPr lang="en-US" sz="1100" dirty="0"/>
                        <a:t>77 (71-82)</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7197267"/>
                  </a:ext>
                </a:extLst>
              </a:tr>
              <a:tr h="172664">
                <a:tc>
                  <a:txBody>
                    <a:bodyPr/>
                    <a:lstStyle/>
                    <a:p>
                      <a:r>
                        <a:rPr lang="en-US" sz="1100" b="1" dirty="0"/>
                        <a:t>Andexanet dose</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b="1" dirty="0"/>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b="1" dirty="0"/>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b="1" dirty="0"/>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15295326"/>
                  </a:ext>
                </a:extLst>
              </a:tr>
              <a:tr h="172664">
                <a:tc>
                  <a:txBody>
                    <a:bodyPr/>
                    <a:lstStyle/>
                    <a:p>
                      <a:pPr marL="0" indent="173038"/>
                      <a:r>
                        <a:rPr lang="en-US" sz="1100" dirty="0"/>
                        <a:t>Low</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dirty="0"/>
                        <a:t>219/270</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dirty="0"/>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378" rtl="0" eaLnBrk="1" fontAlgn="auto" latinLnBrk="0" hangingPunct="1">
                        <a:lnSpc>
                          <a:spcPct val="100000"/>
                        </a:lnSpc>
                        <a:spcBef>
                          <a:spcPts val="0"/>
                        </a:spcBef>
                        <a:spcAft>
                          <a:spcPts val="0"/>
                        </a:spcAft>
                        <a:buClrTx/>
                        <a:buSzTx/>
                        <a:buFontTx/>
                        <a:buNone/>
                        <a:tabLst/>
                        <a:defRPr/>
                      </a:pPr>
                      <a:r>
                        <a:rPr lang="en-US" sz="1100" dirty="0"/>
                        <a:t>81 (76-86)</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54803262"/>
                  </a:ext>
                </a:extLst>
              </a:tr>
              <a:tr h="172664">
                <a:tc>
                  <a:txBody>
                    <a:bodyPr/>
                    <a:lstStyle/>
                    <a:p>
                      <a:pPr marL="0" indent="173038"/>
                      <a:r>
                        <a:rPr lang="en-US" sz="1100" dirty="0"/>
                        <a:t>High</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dirty="0"/>
                        <a:t>55/72</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dirty="0"/>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378" rtl="0" eaLnBrk="1" fontAlgn="auto" latinLnBrk="0" hangingPunct="1">
                        <a:lnSpc>
                          <a:spcPct val="100000"/>
                        </a:lnSpc>
                        <a:spcBef>
                          <a:spcPts val="0"/>
                        </a:spcBef>
                        <a:spcAft>
                          <a:spcPts val="0"/>
                        </a:spcAft>
                        <a:buClrTx/>
                        <a:buSzTx/>
                        <a:buFontTx/>
                        <a:buNone/>
                        <a:tabLst/>
                        <a:defRPr/>
                      </a:pPr>
                      <a:r>
                        <a:rPr lang="en-US" sz="1100" dirty="0"/>
                        <a:t>76 (65-86)</a:t>
                      </a:r>
                    </a:p>
                  </a:txBody>
                  <a:tcPr marL="86332" marR="863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19907239"/>
                  </a:ext>
                </a:extLst>
              </a:tr>
            </a:tbl>
          </a:graphicData>
        </a:graphic>
      </p:graphicFrame>
      <p:graphicFrame>
        <p:nvGraphicFramePr>
          <p:cNvPr id="11" name="Content Placeholder 21">
            <a:extLst>
              <a:ext uri="{FF2B5EF4-FFF2-40B4-BE49-F238E27FC236}">
                <a16:creationId xmlns:a16="http://schemas.microsoft.com/office/drawing/2014/main" id="{7A4FE0BE-4DB4-49D3-84FB-FC793FB705DE}"/>
              </a:ext>
            </a:extLst>
          </p:cNvPr>
          <p:cNvGraphicFramePr>
            <a:graphicFrameLocks/>
          </p:cNvGraphicFramePr>
          <p:nvPr/>
        </p:nvGraphicFramePr>
        <p:xfrm>
          <a:off x="4681193" y="2324141"/>
          <a:ext cx="2829613" cy="3883266"/>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Box 16">
            <a:extLst>
              <a:ext uri="{FF2B5EF4-FFF2-40B4-BE49-F238E27FC236}">
                <a16:creationId xmlns:a16="http://schemas.microsoft.com/office/drawing/2014/main" id="{7C9DCA03-5BE8-434A-8F88-F91D74E7BA9D}"/>
              </a:ext>
            </a:extLst>
          </p:cNvPr>
          <p:cNvSpPr txBox="1"/>
          <p:nvPr/>
        </p:nvSpPr>
        <p:spPr>
          <a:xfrm>
            <a:off x="3421569" y="1709980"/>
            <a:ext cx="5348863" cy="29238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300" b="1" i="0" u="none" strike="noStrike" kern="1200" cap="none" spc="0" normalizeH="0" baseline="0" noProof="0" dirty="0">
                <a:ln>
                  <a:noFill/>
                </a:ln>
                <a:solidFill>
                  <a:srgbClr val="000000"/>
                </a:solidFill>
                <a:effectLst/>
                <a:uLnTx/>
                <a:uFillTx/>
                <a:latin typeface="Arial" panose="020B0604020202020204"/>
                <a:ea typeface="+mn-ea"/>
                <a:cs typeface="+mn-cs"/>
              </a:rPr>
              <a:t>Hemostatic Efficacy in Evaluable Efficacy Population</a:t>
            </a:r>
            <a:endParaRPr kumimoji="0" lang="en-US" sz="1300" b="1" i="0" u="none" strike="noStrike" kern="1200" cap="none" spc="0" normalizeH="0" baseline="30000" noProof="0" dirty="0">
              <a:ln>
                <a:noFill/>
              </a:ln>
              <a:solidFill>
                <a:srgbClr val="000000"/>
              </a:solidFill>
              <a:effectLst/>
              <a:uLnTx/>
              <a:uFillTx/>
              <a:latin typeface="Arial" panose="020B0604020202020204"/>
              <a:ea typeface="+mn-ea"/>
              <a:cs typeface="+mn-cs"/>
            </a:endParaRPr>
          </a:p>
        </p:txBody>
      </p:sp>
      <p:sp>
        <p:nvSpPr>
          <p:cNvPr id="8" name="Rectangle 7">
            <a:extLst>
              <a:ext uri="{FF2B5EF4-FFF2-40B4-BE49-F238E27FC236}">
                <a16:creationId xmlns:a16="http://schemas.microsoft.com/office/drawing/2014/main" id="{6FE13A31-8449-4C6E-8EA4-F849354465AC}"/>
              </a:ext>
            </a:extLst>
          </p:cNvPr>
          <p:cNvSpPr/>
          <p:nvPr/>
        </p:nvSpPr>
        <p:spPr>
          <a:xfrm>
            <a:off x="660400" y="1709980"/>
            <a:ext cx="10871200" cy="4364505"/>
          </a:xfrm>
          <a:prstGeom prst="rect">
            <a:avLst/>
          </a:prstGeom>
          <a:noFill/>
          <a:ln w="1905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Tree>
    <p:extLst>
      <p:ext uri="{BB962C8B-B14F-4D97-AF65-F5344CB8AC3E}">
        <p14:creationId xmlns:p14="http://schemas.microsoft.com/office/powerpoint/2010/main" val="455437166"/>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1C10-5A4E-42E6-ADD2-FEB7AAACAAB6}"/>
              </a:ext>
            </a:extLst>
          </p:cNvPr>
          <p:cNvSpPr>
            <a:spLocks noGrp="1"/>
          </p:cNvSpPr>
          <p:nvPr>
            <p:ph type="title"/>
          </p:nvPr>
        </p:nvSpPr>
        <p:spPr/>
        <p:txBody>
          <a:bodyPr>
            <a:noAutofit/>
          </a:bodyPr>
          <a:lstStyle/>
          <a:p>
            <a:r>
              <a:rPr lang="en-US" sz="2050" dirty="0"/>
              <a:t>Andexanet Alfa Rapidly Restored Thrombin Generation at the end of Bolus</a:t>
            </a:r>
            <a:br>
              <a:rPr lang="en-US" sz="2050" dirty="0"/>
            </a:br>
            <a:r>
              <a:rPr lang="en-US" sz="2050" dirty="0"/>
              <a:t>and was Sustained Through 24 Hours in Patients Taking Apixaban and Rivaroxaban </a:t>
            </a:r>
          </a:p>
        </p:txBody>
      </p:sp>
      <p:sp>
        <p:nvSpPr>
          <p:cNvPr id="3" name="Slide Number Placeholder 2">
            <a:extLst>
              <a:ext uri="{FF2B5EF4-FFF2-40B4-BE49-F238E27FC236}">
                <a16:creationId xmlns:a16="http://schemas.microsoft.com/office/drawing/2014/main" id="{02FC2D22-8A48-4BD7-863E-CFEF160643F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0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4" name="Text Placeholder 3">
            <a:extLst>
              <a:ext uri="{FF2B5EF4-FFF2-40B4-BE49-F238E27FC236}">
                <a16:creationId xmlns:a16="http://schemas.microsoft.com/office/drawing/2014/main" id="{A62BC624-D940-4F72-BD25-9D47B26AF2F3}"/>
              </a:ext>
            </a:extLst>
          </p:cNvPr>
          <p:cNvSpPr>
            <a:spLocks noGrp="1"/>
          </p:cNvSpPr>
          <p:nvPr>
            <p:ph type="body" sz="quarter" idx="13"/>
          </p:nvPr>
        </p:nvSpPr>
        <p:spPr>
          <a:xfrm>
            <a:off x="457199" y="5852160"/>
            <a:ext cx="9148757" cy="1005840"/>
          </a:xfrm>
        </p:spPr>
        <p:txBody>
          <a:bodyPr/>
          <a:lstStyle/>
          <a:p>
            <a:r>
              <a:rPr lang="en-US" dirty="0"/>
              <a:t>Note: These data do not include median ETP from the full efficacy population of apixaban-treated patients (n=172) and rivaroxaban-treated patients (n=132). The reason for missing data for ETP was not reported in the manuscript.</a:t>
            </a:r>
          </a:p>
          <a:p>
            <a:r>
              <a:rPr lang="en-US" dirty="0"/>
              <a:t>EOB = end of bolus; EOI = end of infusion; ETP = endogenous thrombin potential; FXa = factor </a:t>
            </a:r>
            <a:r>
              <a:rPr lang="en-US" dirty="0" err="1"/>
              <a:t>Xa</a:t>
            </a:r>
            <a:r>
              <a:rPr lang="en-US" dirty="0"/>
              <a:t>.</a:t>
            </a:r>
          </a:p>
          <a:p>
            <a:r>
              <a:rPr lang="en-US" dirty="0"/>
              <a:t>Milling TJ et al. Article and supplementary appendix online ahead of print. </a:t>
            </a:r>
            <a:r>
              <a:rPr lang="en-US" i="1" dirty="0"/>
              <a:t>Circulation</a:t>
            </a:r>
            <a:r>
              <a:rPr lang="en-US" dirty="0"/>
              <a:t>.</a:t>
            </a:r>
            <a:r>
              <a:rPr lang="en-US" i="1" dirty="0"/>
              <a:t> </a:t>
            </a:r>
            <a:r>
              <a:rPr lang="en-US" dirty="0"/>
              <a:t>2023</a:t>
            </a:r>
            <a:r>
              <a:rPr lang="en-US" dirty="0">
                <a:latin typeface="Arial" panose="020B0604020202020204" pitchFamily="34" charset="0"/>
                <a:cs typeface="Arial" panose="020B0604020202020204" pitchFamily="34" charset="0"/>
              </a:rPr>
              <a:t>.</a:t>
            </a:r>
            <a:endParaRPr lang="en-US" sz="1000" dirty="0">
              <a:highlight>
                <a:srgbClr val="FFFF00"/>
              </a:highlight>
            </a:endParaRPr>
          </a:p>
        </p:txBody>
      </p:sp>
      <p:grpSp>
        <p:nvGrpSpPr>
          <p:cNvPr id="8" name="Group 7">
            <a:extLst>
              <a:ext uri="{FF2B5EF4-FFF2-40B4-BE49-F238E27FC236}">
                <a16:creationId xmlns:a16="http://schemas.microsoft.com/office/drawing/2014/main" id="{0EF9B833-FF98-40E6-8CAA-B2F4617E6E5B}"/>
              </a:ext>
            </a:extLst>
          </p:cNvPr>
          <p:cNvGrpSpPr/>
          <p:nvPr/>
        </p:nvGrpSpPr>
        <p:grpSpPr>
          <a:xfrm>
            <a:off x="850425" y="1543916"/>
            <a:ext cx="9718198" cy="3258100"/>
            <a:chOff x="671344" y="1353416"/>
            <a:chExt cx="9718198" cy="3258100"/>
          </a:xfrm>
        </p:grpSpPr>
        <p:sp>
          <p:nvSpPr>
            <p:cNvPr id="9" name="TextBox 8">
              <a:extLst>
                <a:ext uri="{FF2B5EF4-FFF2-40B4-BE49-F238E27FC236}">
                  <a16:creationId xmlns:a16="http://schemas.microsoft.com/office/drawing/2014/main" id="{BFEB7C50-A2F7-4E11-B7CA-8677CDD05DCE}"/>
                </a:ext>
              </a:extLst>
            </p:cNvPr>
            <p:cNvSpPr txBox="1"/>
            <p:nvPr/>
          </p:nvSpPr>
          <p:spPr>
            <a:xfrm>
              <a:off x="954074" y="1353416"/>
              <a:ext cx="524504" cy="276999"/>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3000</a:t>
              </a:r>
            </a:p>
          </p:txBody>
        </p:sp>
        <p:sp>
          <p:nvSpPr>
            <p:cNvPr id="10" name="TextBox 9">
              <a:extLst>
                <a:ext uri="{FF2B5EF4-FFF2-40B4-BE49-F238E27FC236}">
                  <a16:creationId xmlns:a16="http://schemas.microsoft.com/office/drawing/2014/main" id="{67A9455E-5275-4F9A-A19F-0F8457E3BE47}"/>
                </a:ext>
              </a:extLst>
            </p:cNvPr>
            <p:cNvSpPr txBox="1"/>
            <p:nvPr/>
          </p:nvSpPr>
          <p:spPr>
            <a:xfrm>
              <a:off x="954074" y="1707553"/>
              <a:ext cx="524504" cy="276999"/>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2600</a:t>
              </a:r>
            </a:p>
          </p:txBody>
        </p:sp>
        <p:sp>
          <p:nvSpPr>
            <p:cNvPr id="11" name="TextBox 10">
              <a:extLst>
                <a:ext uri="{FF2B5EF4-FFF2-40B4-BE49-F238E27FC236}">
                  <a16:creationId xmlns:a16="http://schemas.microsoft.com/office/drawing/2014/main" id="{ABF1DCE1-69FD-4672-88E7-E799E488B372}"/>
                </a:ext>
              </a:extLst>
            </p:cNvPr>
            <p:cNvSpPr txBox="1"/>
            <p:nvPr/>
          </p:nvSpPr>
          <p:spPr>
            <a:xfrm>
              <a:off x="954074" y="2061690"/>
              <a:ext cx="524504" cy="276999"/>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2200</a:t>
              </a:r>
            </a:p>
          </p:txBody>
        </p:sp>
        <p:sp>
          <p:nvSpPr>
            <p:cNvPr id="12" name="TextBox 11">
              <a:extLst>
                <a:ext uri="{FF2B5EF4-FFF2-40B4-BE49-F238E27FC236}">
                  <a16:creationId xmlns:a16="http://schemas.microsoft.com/office/drawing/2014/main" id="{9072B820-E994-49ED-BE1D-7B3737931039}"/>
                </a:ext>
              </a:extLst>
            </p:cNvPr>
            <p:cNvSpPr txBox="1"/>
            <p:nvPr/>
          </p:nvSpPr>
          <p:spPr>
            <a:xfrm>
              <a:off x="954074" y="2415827"/>
              <a:ext cx="524504" cy="276999"/>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1800</a:t>
              </a:r>
            </a:p>
          </p:txBody>
        </p:sp>
        <p:sp>
          <p:nvSpPr>
            <p:cNvPr id="13" name="TextBox 12">
              <a:extLst>
                <a:ext uri="{FF2B5EF4-FFF2-40B4-BE49-F238E27FC236}">
                  <a16:creationId xmlns:a16="http://schemas.microsoft.com/office/drawing/2014/main" id="{2D813CEC-F21B-4273-8512-563EC1DA1E1E}"/>
                </a:ext>
              </a:extLst>
            </p:cNvPr>
            <p:cNvSpPr txBox="1"/>
            <p:nvPr/>
          </p:nvSpPr>
          <p:spPr>
            <a:xfrm>
              <a:off x="954074" y="2769964"/>
              <a:ext cx="524504" cy="276999"/>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1400</a:t>
              </a:r>
            </a:p>
          </p:txBody>
        </p:sp>
        <p:sp>
          <p:nvSpPr>
            <p:cNvPr id="14" name="TextBox 13">
              <a:extLst>
                <a:ext uri="{FF2B5EF4-FFF2-40B4-BE49-F238E27FC236}">
                  <a16:creationId xmlns:a16="http://schemas.microsoft.com/office/drawing/2014/main" id="{AF712290-5E2A-4AA1-B19C-CD1CBD81EA68}"/>
                </a:ext>
              </a:extLst>
            </p:cNvPr>
            <p:cNvSpPr txBox="1"/>
            <p:nvPr/>
          </p:nvSpPr>
          <p:spPr>
            <a:xfrm>
              <a:off x="954074" y="3124101"/>
              <a:ext cx="524504" cy="276999"/>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1000</a:t>
              </a:r>
            </a:p>
          </p:txBody>
        </p:sp>
        <p:sp>
          <p:nvSpPr>
            <p:cNvPr id="15" name="TextBox 14">
              <a:extLst>
                <a:ext uri="{FF2B5EF4-FFF2-40B4-BE49-F238E27FC236}">
                  <a16:creationId xmlns:a16="http://schemas.microsoft.com/office/drawing/2014/main" id="{7753B4B0-F37D-45CD-94AA-861AC953D3BC}"/>
                </a:ext>
              </a:extLst>
            </p:cNvPr>
            <p:cNvSpPr txBox="1"/>
            <p:nvPr/>
          </p:nvSpPr>
          <p:spPr>
            <a:xfrm>
              <a:off x="1039034" y="3478238"/>
              <a:ext cx="439544" cy="276999"/>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600</a:t>
              </a:r>
            </a:p>
          </p:txBody>
        </p:sp>
        <p:sp>
          <p:nvSpPr>
            <p:cNvPr id="16" name="TextBox 15">
              <a:extLst>
                <a:ext uri="{FF2B5EF4-FFF2-40B4-BE49-F238E27FC236}">
                  <a16:creationId xmlns:a16="http://schemas.microsoft.com/office/drawing/2014/main" id="{0D1D7ECC-F0BE-4DF7-97A2-D52C3323D26A}"/>
                </a:ext>
              </a:extLst>
            </p:cNvPr>
            <p:cNvSpPr txBox="1"/>
            <p:nvPr/>
          </p:nvSpPr>
          <p:spPr>
            <a:xfrm>
              <a:off x="1039034" y="3832373"/>
              <a:ext cx="439544" cy="276999"/>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200</a:t>
              </a:r>
            </a:p>
          </p:txBody>
        </p:sp>
        <p:grpSp>
          <p:nvGrpSpPr>
            <p:cNvPr id="17" name="Group 16">
              <a:extLst>
                <a:ext uri="{FF2B5EF4-FFF2-40B4-BE49-F238E27FC236}">
                  <a16:creationId xmlns:a16="http://schemas.microsoft.com/office/drawing/2014/main" id="{D1030893-1B1B-4D8E-A2C4-2E38C8077E6D}"/>
                </a:ext>
              </a:extLst>
            </p:cNvPr>
            <p:cNvGrpSpPr/>
            <p:nvPr/>
          </p:nvGrpSpPr>
          <p:grpSpPr>
            <a:xfrm>
              <a:off x="1515979" y="1491916"/>
              <a:ext cx="8513545" cy="2584384"/>
              <a:chOff x="1515979" y="1491916"/>
              <a:chExt cx="8513545" cy="2584384"/>
            </a:xfrm>
          </p:grpSpPr>
          <p:sp>
            <p:nvSpPr>
              <p:cNvPr id="32" name="Freeform: Shape 31">
                <a:extLst>
                  <a:ext uri="{FF2B5EF4-FFF2-40B4-BE49-F238E27FC236}">
                    <a16:creationId xmlns:a16="http://schemas.microsoft.com/office/drawing/2014/main" id="{BDB6170F-A2B4-4BB9-B6BA-68B5D2ACC2E3}"/>
                  </a:ext>
                </a:extLst>
              </p:cNvPr>
              <p:cNvSpPr/>
              <p:nvPr/>
            </p:nvSpPr>
            <p:spPr>
              <a:xfrm>
                <a:off x="1607419" y="1491916"/>
                <a:ext cx="8422105" cy="2492943"/>
              </a:xfrm>
              <a:custGeom>
                <a:avLst/>
                <a:gdLst>
                  <a:gd name="connsiteX0" fmla="*/ 0 w 8422105"/>
                  <a:gd name="connsiteY0" fmla="*/ 0 h 2492943"/>
                  <a:gd name="connsiteX1" fmla="*/ 0 w 8422105"/>
                  <a:gd name="connsiteY1" fmla="*/ 2492943 h 2492943"/>
                  <a:gd name="connsiteX2" fmla="*/ 8422105 w 8422105"/>
                  <a:gd name="connsiteY2" fmla="*/ 2492943 h 2492943"/>
                </a:gdLst>
                <a:ahLst/>
                <a:cxnLst>
                  <a:cxn ang="0">
                    <a:pos x="connsiteX0" y="connsiteY0"/>
                  </a:cxn>
                  <a:cxn ang="0">
                    <a:pos x="connsiteX1" y="connsiteY1"/>
                  </a:cxn>
                  <a:cxn ang="0">
                    <a:pos x="connsiteX2" y="connsiteY2"/>
                  </a:cxn>
                </a:cxnLst>
                <a:rect l="l" t="t" r="r" b="b"/>
                <a:pathLst>
                  <a:path w="8422105" h="2492943">
                    <a:moveTo>
                      <a:pt x="0" y="0"/>
                    </a:moveTo>
                    <a:lnTo>
                      <a:pt x="0" y="2492943"/>
                    </a:lnTo>
                    <a:lnTo>
                      <a:pt x="8422105" y="2492943"/>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cxnSp>
            <p:nvCxnSpPr>
              <p:cNvPr id="33" name="Straight Connector 32">
                <a:extLst>
                  <a:ext uri="{FF2B5EF4-FFF2-40B4-BE49-F238E27FC236}">
                    <a16:creationId xmlns:a16="http://schemas.microsoft.com/office/drawing/2014/main" id="{38A39001-050B-441C-B7B7-425352F4997D}"/>
                  </a:ext>
                </a:extLst>
              </p:cNvPr>
              <p:cNvCxnSpPr>
                <a:cxnSpLocks/>
              </p:cNvCxnSpPr>
              <p:nvPr/>
            </p:nvCxnSpPr>
            <p:spPr>
              <a:xfrm>
                <a:off x="1515979" y="1494029"/>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305FD6C3-F9D8-4BB8-ABA0-837BF3C35674}"/>
                  </a:ext>
                </a:extLst>
              </p:cNvPr>
              <p:cNvCxnSpPr>
                <a:cxnSpLocks/>
              </p:cNvCxnSpPr>
              <p:nvPr/>
            </p:nvCxnSpPr>
            <p:spPr>
              <a:xfrm>
                <a:off x="1515979" y="1849862"/>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84703D2-D29A-44DA-A2CE-096239F0F7D1}"/>
                  </a:ext>
                </a:extLst>
              </p:cNvPr>
              <p:cNvCxnSpPr>
                <a:cxnSpLocks/>
              </p:cNvCxnSpPr>
              <p:nvPr/>
            </p:nvCxnSpPr>
            <p:spPr>
              <a:xfrm>
                <a:off x="1515979" y="220569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66B80A9-958B-4450-9DEE-B7FB5F51092F}"/>
                  </a:ext>
                </a:extLst>
              </p:cNvPr>
              <p:cNvCxnSpPr>
                <a:cxnSpLocks/>
              </p:cNvCxnSpPr>
              <p:nvPr/>
            </p:nvCxnSpPr>
            <p:spPr>
              <a:xfrm>
                <a:off x="1515979" y="2561528"/>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31B9B8A-DB5E-4D13-B8F0-3D804557FF0E}"/>
                  </a:ext>
                </a:extLst>
              </p:cNvPr>
              <p:cNvCxnSpPr>
                <a:cxnSpLocks/>
              </p:cNvCxnSpPr>
              <p:nvPr/>
            </p:nvCxnSpPr>
            <p:spPr>
              <a:xfrm>
                <a:off x="1515979" y="2917361"/>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652728C8-C49D-4563-9A49-7BCFB4BAED5C}"/>
                  </a:ext>
                </a:extLst>
              </p:cNvPr>
              <p:cNvCxnSpPr>
                <a:cxnSpLocks/>
              </p:cNvCxnSpPr>
              <p:nvPr/>
            </p:nvCxnSpPr>
            <p:spPr>
              <a:xfrm>
                <a:off x="1515979" y="3273194"/>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BD3E2D0C-7C23-436B-9EB5-4D5AB800CA4A}"/>
                  </a:ext>
                </a:extLst>
              </p:cNvPr>
              <p:cNvCxnSpPr>
                <a:cxnSpLocks/>
              </p:cNvCxnSpPr>
              <p:nvPr/>
            </p:nvCxnSpPr>
            <p:spPr>
              <a:xfrm>
                <a:off x="1515979" y="3629027"/>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0414CE5-16D5-4029-B827-3DB421F0FE00}"/>
                  </a:ext>
                </a:extLst>
              </p:cNvPr>
              <p:cNvCxnSpPr>
                <a:cxnSpLocks/>
              </p:cNvCxnSpPr>
              <p:nvPr/>
            </p:nvCxnSpPr>
            <p:spPr>
              <a:xfrm>
                <a:off x="1515979" y="3984859"/>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7986070-C0A4-44D9-970E-9E6E4498F395}"/>
                  </a:ext>
                </a:extLst>
              </p:cNvPr>
              <p:cNvCxnSpPr>
                <a:cxnSpLocks/>
              </p:cNvCxnSpPr>
              <p:nvPr/>
            </p:nvCxnSpPr>
            <p:spPr>
              <a:xfrm>
                <a:off x="1607419" y="2810349"/>
                <a:ext cx="8422105"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D69610F9-3BCC-49D1-BB03-FB2FE5CFF819}"/>
                  </a:ext>
                </a:extLst>
              </p:cNvPr>
              <p:cNvCxnSpPr>
                <a:cxnSpLocks/>
              </p:cNvCxnSpPr>
              <p:nvPr/>
            </p:nvCxnSpPr>
            <p:spPr>
              <a:xfrm>
                <a:off x="1607418" y="3230677"/>
                <a:ext cx="8422105"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23EFDEC7-63A2-4E02-B4F4-B02DDD75BB35}"/>
                  </a:ext>
                </a:extLst>
              </p:cNvPr>
              <p:cNvCxnSpPr>
                <a:cxnSpLocks/>
              </p:cNvCxnSpPr>
              <p:nvPr/>
            </p:nvCxnSpPr>
            <p:spPr>
              <a:xfrm rot="16200000">
                <a:off x="1779069" y="4030579"/>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FC9AE987-67F5-446B-A5AC-98BCAAEFE851}"/>
                  </a:ext>
                </a:extLst>
              </p:cNvPr>
              <p:cNvCxnSpPr>
                <a:cxnSpLocks/>
              </p:cNvCxnSpPr>
              <p:nvPr/>
            </p:nvCxnSpPr>
            <p:spPr>
              <a:xfrm rot="16200000">
                <a:off x="2598068" y="4030579"/>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D4D2F8F1-1970-412A-9B99-8DF14DC753C7}"/>
                  </a:ext>
                </a:extLst>
              </p:cNvPr>
              <p:cNvCxnSpPr>
                <a:cxnSpLocks/>
              </p:cNvCxnSpPr>
              <p:nvPr/>
            </p:nvCxnSpPr>
            <p:spPr>
              <a:xfrm rot="16200000">
                <a:off x="3417067" y="4030579"/>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5E1DCCD4-8414-4970-A709-8FA3EC3E0E72}"/>
                  </a:ext>
                </a:extLst>
              </p:cNvPr>
              <p:cNvCxnSpPr>
                <a:cxnSpLocks/>
              </p:cNvCxnSpPr>
              <p:nvPr/>
            </p:nvCxnSpPr>
            <p:spPr>
              <a:xfrm rot="16200000">
                <a:off x="4236066" y="4030580"/>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7A9DCF74-2D96-469B-B26A-B9142C9F9198}"/>
                  </a:ext>
                </a:extLst>
              </p:cNvPr>
              <p:cNvCxnSpPr>
                <a:cxnSpLocks/>
              </p:cNvCxnSpPr>
              <p:nvPr/>
            </p:nvCxnSpPr>
            <p:spPr>
              <a:xfrm rot="16200000">
                <a:off x="5055065" y="4030580"/>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F607E3E9-31C4-490D-A763-A28FAD025FAA}"/>
                  </a:ext>
                </a:extLst>
              </p:cNvPr>
              <p:cNvCxnSpPr>
                <a:cxnSpLocks/>
              </p:cNvCxnSpPr>
              <p:nvPr/>
            </p:nvCxnSpPr>
            <p:spPr>
              <a:xfrm rot="16200000">
                <a:off x="5874064" y="4030580"/>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96930BDE-A270-43D7-8AC8-101A8CAA8A81}"/>
                  </a:ext>
                </a:extLst>
              </p:cNvPr>
              <p:cNvCxnSpPr>
                <a:cxnSpLocks/>
              </p:cNvCxnSpPr>
              <p:nvPr/>
            </p:nvCxnSpPr>
            <p:spPr>
              <a:xfrm rot="16200000">
                <a:off x="6693063" y="4030580"/>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73131D2B-E8FE-48B6-87AA-500DBEBFF3D8}"/>
                  </a:ext>
                </a:extLst>
              </p:cNvPr>
              <p:cNvCxnSpPr>
                <a:cxnSpLocks/>
              </p:cNvCxnSpPr>
              <p:nvPr/>
            </p:nvCxnSpPr>
            <p:spPr>
              <a:xfrm rot="16200000">
                <a:off x="7512062" y="4030580"/>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950B7D9E-6E8D-4082-AF89-DEAE0A5DCC40}"/>
                  </a:ext>
                </a:extLst>
              </p:cNvPr>
              <p:cNvCxnSpPr>
                <a:cxnSpLocks/>
              </p:cNvCxnSpPr>
              <p:nvPr/>
            </p:nvCxnSpPr>
            <p:spPr>
              <a:xfrm rot="16200000">
                <a:off x="8331061" y="4030580"/>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65ACF830-4336-4665-BD3D-B552958F82AA}"/>
                  </a:ext>
                </a:extLst>
              </p:cNvPr>
              <p:cNvCxnSpPr>
                <a:cxnSpLocks/>
              </p:cNvCxnSpPr>
              <p:nvPr/>
            </p:nvCxnSpPr>
            <p:spPr>
              <a:xfrm rot="16200000">
                <a:off x="9150060" y="4030579"/>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325AA756-F02B-43C2-AFF8-023F7B2301B4}"/>
                  </a:ext>
                </a:extLst>
              </p:cNvPr>
              <p:cNvCxnSpPr>
                <a:cxnSpLocks/>
              </p:cNvCxnSpPr>
              <p:nvPr/>
            </p:nvCxnSpPr>
            <p:spPr>
              <a:xfrm rot="16200000">
                <a:off x="9969055" y="4030579"/>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0F6E5C15-E629-4209-8A10-6940E0BBB138}"/>
                </a:ext>
              </a:extLst>
            </p:cNvPr>
            <p:cNvGrpSpPr/>
            <p:nvPr/>
          </p:nvGrpSpPr>
          <p:grpSpPr>
            <a:xfrm>
              <a:off x="1439106" y="4084703"/>
              <a:ext cx="8950436" cy="276999"/>
              <a:chOff x="1439106" y="4084703"/>
              <a:chExt cx="8950436" cy="276999"/>
            </a:xfrm>
          </p:grpSpPr>
          <p:sp>
            <p:nvSpPr>
              <p:cNvPr id="21" name="TextBox 20">
                <a:extLst>
                  <a:ext uri="{FF2B5EF4-FFF2-40B4-BE49-F238E27FC236}">
                    <a16:creationId xmlns:a16="http://schemas.microsoft.com/office/drawing/2014/main" id="{D80E8755-F2F4-4FC2-A09A-A955AD820505}"/>
                  </a:ext>
                </a:extLst>
              </p:cNvPr>
              <p:cNvSpPr txBox="1"/>
              <p:nvPr/>
            </p:nvSpPr>
            <p:spPr>
              <a:xfrm>
                <a:off x="1439106" y="4084703"/>
                <a:ext cx="771366"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Baseline</a:t>
                </a:r>
              </a:p>
            </p:txBody>
          </p:sp>
          <p:sp>
            <p:nvSpPr>
              <p:cNvPr id="22" name="TextBox 21">
                <a:extLst>
                  <a:ext uri="{FF2B5EF4-FFF2-40B4-BE49-F238E27FC236}">
                    <a16:creationId xmlns:a16="http://schemas.microsoft.com/office/drawing/2014/main" id="{E590F582-24E8-43F0-9063-A5B8C1406ECF}"/>
                  </a:ext>
                </a:extLst>
              </p:cNvPr>
              <p:cNvSpPr txBox="1"/>
              <p:nvPr/>
            </p:nvSpPr>
            <p:spPr>
              <a:xfrm>
                <a:off x="2388750" y="4084703"/>
                <a:ext cx="510076"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EOB</a:t>
                </a:r>
              </a:p>
            </p:txBody>
          </p:sp>
          <p:sp>
            <p:nvSpPr>
              <p:cNvPr id="23" name="TextBox 22">
                <a:extLst>
                  <a:ext uri="{FF2B5EF4-FFF2-40B4-BE49-F238E27FC236}">
                    <a16:creationId xmlns:a16="http://schemas.microsoft.com/office/drawing/2014/main" id="{8EECED4B-FA2A-4BCD-80F0-7932B06141C0}"/>
                  </a:ext>
                </a:extLst>
              </p:cNvPr>
              <p:cNvSpPr txBox="1"/>
              <p:nvPr/>
            </p:nvSpPr>
            <p:spPr>
              <a:xfrm>
                <a:off x="3237405" y="4084703"/>
                <a:ext cx="450764"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EOI</a:t>
                </a:r>
              </a:p>
            </p:txBody>
          </p:sp>
          <p:sp>
            <p:nvSpPr>
              <p:cNvPr id="24" name="TextBox 23">
                <a:extLst>
                  <a:ext uri="{FF2B5EF4-FFF2-40B4-BE49-F238E27FC236}">
                    <a16:creationId xmlns:a16="http://schemas.microsoft.com/office/drawing/2014/main" id="{89905510-56C8-44DD-9ECC-C2305D6055BA}"/>
                  </a:ext>
                </a:extLst>
              </p:cNvPr>
              <p:cNvSpPr txBox="1"/>
              <p:nvPr/>
            </p:nvSpPr>
            <p:spPr>
              <a:xfrm>
                <a:off x="3928325" y="4084703"/>
                <a:ext cx="721672"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4 Hours</a:t>
                </a:r>
              </a:p>
            </p:txBody>
          </p:sp>
          <p:sp>
            <p:nvSpPr>
              <p:cNvPr id="25" name="TextBox 24">
                <a:extLst>
                  <a:ext uri="{FF2B5EF4-FFF2-40B4-BE49-F238E27FC236}">
                    <a16:creationId xmlns:a16="http://schemas.microsoft.com/office/drawing/2014/main" id="{8F146B59-C6D1-4D27-9D59-55BAB578966E}"/>
                  </a:ext>
                </a:extLst>
              </p:cNvPr>
              <p:cNvSpPr txBox="1"/>
              <p:nvPr/>
            </p:nvSpPr>
            <p:spPr>
              <a:xfrm>
                <a:off x="4718931" y="4084703"/>
                <a:ext cx="721672"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8 Hours</a:t>
                </a:r>
              </a:p>
            </p:txBody>
          </p:sp>
          <p:sp>
            <p:nvSpPr>
              <p:cNvPr id="26" name="TextBox 25">
                <a:extLst>
                  <a:ext uri="{FF2B5EF4-FFF2-40B4-BE49-F238E27FC236}">
                    <a16:creationId xmlns:a16="http://schemas.microsoft.com/office/drawing/2014/main" id="{CAB57B03-0E79-4D41-9276-120875530B32}"/>
                  </a:ext>
                </a:extLst>
              </p:cNvPr>
              <p:cNvSpPr txBox="1"/>
              <p:nvPr/>
            </p:nvSpPr>
            <p:spPr>
              <a:xfrm>
                <a:off x="5517572" y="4084703"/>
                <a:ext cx="806631"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12 Hours</a:t>
                </a:r>
              </a:p>
            </p:txBody>
          </p:sp>
          <p:sp>
            <p:nvSpPr>
              <p:cNvPr id="27" name="TextBox 26">
                <a:extLst>
                  <a:ext uri="{FF2B5EF4-FFF2-40B4-BE49-F238E27FC236}">
                    <a16:creationId xmlns:a16="http://schemas.microsoft.com/office/drawing/2014/main" id="{7CC5AB52-6732-4DA6-A153-F163DE2587F4}"/>
                  </a:ext>
                </a:extLst>
              </p:cNvPr>
              <p:cNvSpPr txBox="1"/>
              <p:nvPr/>
            </p:nvSpPr>
            <p:spPr>
              <a:xfrm>
                <a:off x="6336571" y="4084703"/>
                <a:ext cx="806631"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18 Hours</a:t>
                </a:r>
              </a:p>
            </p:txBody>
          </p:sp>
          <p:sp>
            <p:nvSpPr>
              <p:cNvPr id="28" name="TextBox 27">
                <a:extLst>
                  <a:ext uri="{FF2B5EF4-FFF2-40B4-BE49-F238E27FC236}">
                    <a16:creationId xmlns:a16="http://schemas.microsoft.com/office/drawing/2014/main" id="{03ACA9AD-5FF2-4B1E-8364-1B5DB61BE25D}"/>
                  </a:ext>
                </a:extLst>
              </p:cNvPr>
              <p:cNvSpPr txBox="1"/>
              <p:nvPr/>
            </p:nvSpPr>
            <p:spPr>
              <a:xfrm>
                <a:off x="7148196" y="4084703"/>
                <a:ext cx="806631"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24 Hours</a:t>
                </a:r>
              </a:p>
            </p:txBody>
          </p:sp>
          <p:sp>
            <p:nvSpPr>
              <p:cNvPr id="29" name="TextBox 28">
                <a:extLst>
                  <a:ext uri="{FF2B5EF4-FFF2-40B4-BE49-F238E27FC236}">
                    <a16:creationId xmlns:a16="http://schemas.microsoft.com/office/drawing/2014/main" id="{618ECB98-D2C9-474D-8041-D87A65E73074}"/>
                  </a:ext>
                </a:extLst>
              </p:cNvPr>
              <p:cNvSpPr txBox="1"/>
              <p:nvPr/>
            </p:nvSpPr>
            <p:spPr>
              <a:xfrm>
                <a:off x="7974569" y="4084703"/>
                <a:ext cx="806631"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48 Hours</a:t>
                </a:r>
              </a:p>
            </p:txBody>
          </p:sp>
          <p:sp>
            <p:nvSpPr>
              <p:cNvPr id="30" name="TextBox 29">
                <a:extLst>
                  <a:ext uri="{FF2B5EF4-FFF2-40B4-BE49-F238E27FC236}">
                    <a16:creationId xmlns:a16="http://schemas.microsoft.com/office/drawing/2014/main" id="{5308E807-D5A9-4C9F-9661-87C7A68CCECB}"/>
                  </a:ext>
                </a:extLst>
              </p:cNvPr>
              <p:cNvSpPr txBox="1"/>
              <p:nvPr/>
            </p:nvSpPr>
            <p:spPr>
              <a:xfrm>
                <a:off x="8865703" y="4084703"/>
                <a:ext cx="662361"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3 Days</a:t>
                </a:r>
              </a:p>
            </p:txBody>
          </p:sp>
          <p:sp>
            <p:nvSpPr>
              <p:cNvPr id="31" name="TextBox 30">
                <a:extLst>
                  <a:ext uri="{FF2B5EF4-FFF2-40B4-BE49-F238E27FC236}">
                    <a16:creationId xmlns:a16="http://schemas.microsoft.com/office/drawing/2014/main" id="{A1D813EA-8A91-47F8-8A40-230DA546E5E2}"/>
                  </a:ext>
                </a:extLst>
              </p:cNvPr>
              <p:cNvSpPr txBox="1"/>
              <p:nvPr/>
            </p:nvSpPr>
            <p:spPr>
              <a:xfrm>
                <a:off x="9642222" y="4084703"/>
                <a:ext cx="747320"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30 Days</a:t>
                </a:r>
              </a:p>
            </p:txBody>
          </p:sp>
        </p:grpSp>
        <p:sp>
          <p:nvSpPr>
            <p:cNvPr id="19" name="TextBox 18">
              <a:extLst>
                <a:ext uri="{FF2B5EF4-FFF2-40B4-BE49-F238E27FC236}">
                  <a16:creationId xmlns:a16="http://schemas.microsoft.com/office/drawing/2014/main" id="{E31FBD7D-3DE5-4440-AE4F-464A70EB0388}"/>
                </a:ext>
              </a:extLst>
            </p:cNvPr>
            <p:cNvSpPr txBox="1"/>
            <p:nvPr/>
          </p:nvSpPr>
          <p:spPr>
            <a:xfrm>
              <a:off x="5407528" y="4303739"/>
              <a:ext cx="1024512"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1" i="0" u="none" strike="noStrike" kern="1200" cap="none" spc="0" normalizeH="0" baseline="0" noProof="0" dirty="0">
                  <a:ln>
                    <a:noFill/>
                  </a:ln>
                  <a:solidFill>
                    <a:srgbClr val="000000"/>
                  </a:solidFill>
                  <a:effectLst/>
                  <a:uLnTx/>
                  <a:uFillTx/>
                  <a:latin typeface="Arial" panose="020B0604020202020204"/>
                  <a:ea typeface="+mn-ea"/>
                  <a:cs typeface="+mn-cs"/>
                </a:rPr>
                <a:t>Visit Time</a:t>
              </a:r>
            </a:p>
          </p:txBody>
        </p:sp>
        <p:sp>
          <p:nvSpPr>
            <p:cNvPr id="20" name="TextBox 19">
              <a:extLst>
                <a:ext uri="{FF2B5EF4-FFF2-40B4-BE49-F238E27FC236}">
                  <a16:creationId xmlns:a16="http://schemas.microsoft.com/office/drawing/2014/main" id="{3E93C430-157D-4E19-A7C1-6056C54FFC5B}"/>
                </a:ext>
              </a:extLst>
            </p:cNvPr>
            <p:cNvSpPr txBox="1"/>
            <p:nvPr/>
          </p:nvSpPr>
          <p:spPr>
            <a:xfrm rot="16200000">
              <a:off x="162263" y="2595617"/>
              <a:ext cx="1325940"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1" i="0" u="none" strike="noStrike" kern="1200" cap="none" spc="0" normalizeH="0" baseline="0" noProof="0" dirty="0">
                  <a:ln>
                    <a:noFill/>
                  </a:ln>
                  <a:solidFill>
                    <a:srgbClr val="000000"/>
                  </a:solidFill>
                  <a:effectLst/>
                  <a:uLnTx/>
                  <a:uFillTx/>
                  <a:latin typeface="Arial" panose="020B0604020202020204"/>
                  <a:ea typeface="+mn-ea"/>
                  <a:cs typeface="+mn-cs"/>
                </a:rPr>
                <a:t>ETP (</a:t>
              </a:r>
              <a:r>
                <a:rPr kumimoji="0" lang="en-US" sz="1400" b="1" i="0" u="none" strike="noStrike" kern="1200" cap="none" spc="0" normalizeH="0" baseline="0" noProof="0" dirty="0" err="1">
                  <a:ln>
                    <a:noFill/>
                  </a:ln>
                  <a:solidFill>
                    <a:srgbClr val="000000"/>
                  </a:solidFill>
                  <a:effectLst/>
                  <a:uLnTx/>
                  <a:uFillTx/>
                  <a:latin typeface="Arial" panose="020B0604020202020204"/>
                  <a:ea typeface="+mn-ea"/>
                  <a:cs typeface="+mn-cs"/>
                </a:rPr>
                <a:t>nM.min</a:t>
              </a:r>
              <a:r>
                <a:rPr kumimoji="0" lang="en-US" sz="1400" b="1" i="0" u="none" strike="noStrike" kern="1200" cap="none" spc="0" normalizeH="0" baseline="0" noProof="0" dirty="0">
                  <a:ln>
                    <a:noFill/>
                  </a:ln>
                  <a:solidFill>
                    <a:srgbClr val="000000"/>
                  </a:solidFill>
                  <a:effectLst/>
                  <a:uLnTx/>
                  <a:uFillTx/>
                  <a:latin typeface="Arial" panose="020B0604020202020204"/>
                  <a:ea typeface="+mn-ea"/>
                  <a:cs typeface="+mn-cs"/>
                </a:rPr>
                <a:t>)</a:t>
              </a:r>
            </a:p>
          </p:txBody>
        </p:sp>
      </p:grpSp>
      <p:grpSp>
        <p:nvGrpSpPr>
          <p:cNvPr id="54" name="Group 53">
            <a:extLst>
              <a:ext uri="{FF2B5EF4-FFF2-40B4-BE49-F238E27FC236}">
                <a16:creationId xmlns:a16="http://schemas.microsoft.com/office/drawing/2014/main" id="{0362C792-CBF5-42DF-859E-97E5D4962630}"/>
              </a:ext>
            </a:extLst>
          </p:cNvPr>
          <p:cNvGrpSpPr/>
          <p:nvPr/>
        </p:nvGrpSpPr>
        <p:grpSpPr>
          <a:xfrm>
            <a:off x="1783888" y="5401396"/>
            <a:ext cx="8624224" cy="307777"/>
            <a:chOff x="1557195" y="4084702"/>
            <a:chExt cx="8624224" cy="307777"/>
          </a:xfrm>
        </p:grpSpPr>
        <p:sp>
          <p:nvSpPr>
            <p:cNvPr id="55" name="TextBox 54">
              <a:extLst>
                <a:ext uri="{FF2B5EF4-FFF2-40B4-BE49-F238E27FC236}">
                  <a16:creationId xmlns:a16="http://schemas.microsoft.com/office/drawing/2014/main" id="{3841BDEF-774F-49D6-8350-5B0E70559347}"/>
                </a:ext>
              </a:extLst>
            </p:cNvPr>
            <p:cNvSpPr txBox="1"/>
            <p:nvPr/>
          </p:nvSpPr>
          <p:spPr>
            <a:xfrm>
              <a:off x="1557195" y="4084702"/>
              <a:ext cx="482824"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65D2DF">
                      <a:lumMod val="50000"/>
                    </a:srgbClr>
                  </a:solidFill>
                  <a:effectLst/>
                  <a:uLnTx/>
                  <a:uFillTx/>
                  <a:latin typeface="Arial" panose="020B0604020202020204"/>
                  <a:ea typeface="+mn-ea"/>
                  <a:cs typeface="+mn-cs"/>
                </a:rPr>
                <a:t>163</a:t>
              </a:r>
            </a:p>
          </p:txBody>
        </p:sp>
        <p:sp>
          <p:nvSpPr>
            <p:cNvPr id="56" name="TextBox 55">
              <a:extLst>
                <a:ext uri="{FF2B5EF4-FFF2-40B4-BE49-F238E27FC236}">
                  <a16:creationId xmlns:a16="http://schemas.microsoft.com/office/drawing/2014/main" id="{919FE2F6-2C99-420C-A7FF-3C5D5C8EFC9D}"/>
                </a:ext>
              </a:extLst>
            </p:cNvPr>
            <p:cNvSpPr txBox="1"/>
            <p:nvPr/>
          </p:nvSpPr>
          <p:spPr>
            <a:xfrm>
              <a:off x="2425887" y="4084702"/>
              <a:ext cx="3834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65D2DF">
                      <a:lumMod val="50000"/>
                    </a:srgbClr>
                  </a:solidFill>
                  <a:effectLst/>
                  <a:uLnTx/>
                  <a:uFillTx/>
                  <a:latin typeface="Arial" panose="020B0604020202020204"/>
                  <a:ea typeface="+mn-ea"/>
                  <a:cs typeface="+mn-cs"/>
                </a:rPr>
                <a:t>92</a:t>
              </a:r>
            </a:p>
          </p:txBody>
        </p:sp>
        <p:sp>
          <p:nvSpPr>
            <p:cNvPr id="57" name="TextBox 56">
              <a:extLst>
                <a:ext uri="{FF2B5EF4-FFF2-40B4-BE49-F238E27FC236}">
                  <a16:creationId xmlns:a16="http://schemas.microsoft.com/office/drawing/2014/main" id="{ADDE2972-454D-4F8C-9958-5615C2782F9A}"/>
                </a:ext>
              </a:extLst>
            </p:cNvPr>
            <p:cNvSpPr txBox="1"/>
            <p:nvPr/>
          </p:nvSpPr>
          <p:spPr>
            <a:xfrm>
              <a:off x="3244886" y="4084702"/>
              <a:ext cx="3834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65D2DF">
                      <a:lumMod val="50000"/>
                    </a:srgbClr>
                  </a:solidFill>
                  <a:effectLst/>
                  <a:uLnTx/>
                  <a:uFillTx/>
                  <a:latin typeface="Arial" panose="020B0604020202020204"/>
                  <a:ea typeface="+mn-ea"/>
                  <a:cs typeface="+mn-cs"/>
                </a:rPr>
                <a:t>91</a:t>
              </a:r>
            </a:p>
          </p:txBody>
        </p:sp>
        <p:sp>
          <p:nvSpPr>
            <p:cNvPr id="58" name="TextBox 57">
              <a:extLst>
                <a:ext uri="{FF2B5EF4-FFF2-40B4-BE49-F238E27FC236}">
                  <a16:creationId xmlns:a16="http://schemas.microsoft.com/office/drawing/2014/main" id="{43F05625-DA87-4D7E-8621-BDFEBD6E0D3F}"/>
                </a:ext>
              </a:extLst>
            </p:cNvPr>
            <p:cNvSpPr txBox="1"/>
            <p:nvPr/>
          </p:nvSpPr>
          <p:spPr>
            <a:xfrm>
              <a:off x="4071260" y="4084702"/>
              <a:ext cx="3834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65D2DF">
                      <a:lumMod val="50000"/>
                    </a:srgbClr>
                  </a:solidFill>
                  <a:effectLst/>
                  <a:uLnTx/>
                  <a:uFillTx/>
                  <a:latin typeface="Arial" panose="020B0604020202020204"/>
                  <a:ea typeface="+mn-ea"/>
                  <a:cs typeface="+mn-cs"/>
                </a:rPr>
                <a:t>88</a:t>
              </a:r>
            </a:p>
          </p:txBody>
        </p:sp>
        <p:sp>
          <p:nvSpPr>
            <p:cNvPr id="59" name="TextBox 58">
              <a:extLst>
                <a:ext uri="{FF2B5EF4-FFF2-40B4-BE49-F238E27FC236}">
                  <a16:creationId xmlns:a16="http://schemas.microsoft.com/office/drawing/2014/main" id="{B04E3C08-A4E9-4F07-A413-58E0E59BF920}"/>
                </a:ext>
              </a:extLst>
            </p:cNvPr>
            <p:cNvSpPr txBox="1"/>
            <p:nvPr/>
          </p:nvSpPr>
          <p:spPr>
            <a:xfrm>
              <a:off x="4812173" y="4084702"/>
              <a:ext cx="482824"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65D2DF">
                      <a:lumMod val="50000"/>
                    </a:srgbClr>
                  </a:solidFill>
                  <a:effectLst/>
                  <a:uLnTx/>
                  <a:uFillTx/>
                  <a:latin typeface="Arial" panose="020B0604020202020204"/>
                  <a:ea typeface="+mn-ea"/>
                  <a:cs typeface="+mn-cs"/>
                </a:rPr>
                <a:t>161</a:t>
              </a:r>
            </a:p>
          </p:txBody>
        </p:sp>
        <p:sp>
          <p:nvSpPr>
            <p:cNvPr id="60" name="TextBox 59">
              <a:extLst>
                <a:ext uri="{FF2B5EF4-FFF2-40B4-BE49-F238E27FC236}">
                  <a16:creationId xmlns:a16="http://schemas.microsoft.com/office/drawing/2014/main" id="{3129DA46-2C35-4AAA-898D-FF64C0EF7D9F}"/>
                </a:ext>
              </a:extLst>
            </p:cNvPr>
            <p:cNvSpPr txBox="1"/>
            <p:nvPr/>
          </p:nvSpPr>
          <p:spPr>
            <a:xfrm>
              <a:off x="5653294" y="4084702"/>
              <a:ext cx="482824"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65D2DF">
                      <a:lumMod val="50000"/>
                    </a:srgbClr>
                  </a:solidFill>
                  <a:effectLst/>
                  <a:uLnTx/>
                  <a:uFillTx/>
                  <a:latin typeface="Arial" panose="020B0604020202020204"/>
                  <a:ea typeface="+mn-ea"/>
                  <a:cs typeface="+mn-cs"/>
                </a:rPr>
                <a:t>158</a:t>
              </a:r>
            </a:p>
          </p:txBody>
        </p:sp>
        <p:sp>
          <p:nvSpPr>
            <p:cNvPr id="61" name="TextBox 60">
              <a:extLst>
                <a:ext uri="{FF2B5EF4-FFF2-40B4-BE49-F238E27FC236}">
                  <a16:creationId xmlns:a16="http://schemas.microsoft.com/office/drawing/2014/main" id="{1F789766-6E62-478B-835C-7CE6EE0FCDE9}"/>
                </a:ext>
              </a:extLst>
            </p:cNvPr>
            <p:cNvSpPr txBox="1"/>
            <p:nvPr/>
          </p:nvSpPr>
          <p:spPr>
            <a:xfrm>
              <a:off x="6521986" y="4084702"/>
              <a:ext cx="3834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65D2DF">
                      <a:lumMod val="50000"/>
                    </a:srgbClr>
                  </a:solidFill>
                  <a:effectLst/>
                  <a:uLnTx/>
                  <a:uFillTx/>
                  <a:latin typeface="Arial" panose="020B0604020202020204"/>
                  <a:ea typeface="+mn-ea"/>
                  <a:cs typeface="+mn-cs"/>
                </a:rPr>
                <a:t>83</a:t>
              </a:r>
            </a:p>
          </p:txBody>
        </p:sp>
        <p:sp>
          <p:nvSpPr>
            <p:cNvPr id="62" name="TextBox 61">
              <a:extLst>
                <a:ext uri="{FF2B5EF4-FFF2-40B4-BE49-F238E27FC236}">
                  <a16:creationId xmlns:a16="http://schemas.microsoft.com/office/drawing/2014/main" id="{14185E77-FA85-442D-9225-9B7CF09955C4}"/>
                </a:ext>
              </a:extLst>
            </p:cNvPr>
            <p:cNvSpPr txBox="1"/>
            <p:nvPr/>
          </p:nvSpPr>
          <p:spPr>
            <a:xfrm>
              <a:off x="7333611" y="4084702"/>
              <a:ext cx="3834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65D2DF">
                      <a:lumMod val="50000"/>
                    </a:srgbClr>
                  </a:solidFill>
                  <a:effectLst/>
                  <a:uLnTx/>
                  <a:uFillTx/>
                  <a:latin typeface="Arial" panose="020B0604020202020204"/>
                  <a:ea typeface="+mn-ea"/>
                  <a:cs typeface="+mn-cs"/>
                </a:rPr>
                <a:t>85</a:t>
              </a:r>
            </a:p>
          </p:txBody>
        </p:sp>
        <p:sp>
          <p:nvSpPr>
            <p:cNvPr id="63" name="TextBox 62">
              <a:extLst>
                <a:ext uri="{FF2B5EF4-FFF2-40B4-BE49-F238E27FC236}">
                  <a16:creationId xmlns:a16="http://schemas.microsoft.com/office/drawing/2014/main" id="{A7F446E3-9728-4F44-B4F5-98DB733CC747}"/>
                </a:ext>
              </a:extLst>
            </p:cNvPr>
            <p:cNvSpPr txBox="1"/>
            <p:nvPr/>
          </p:nvSpPr>
          <p:spPr>
            <a:xfrm>
              <a:off x="8159984" y="4084702"/>
              <a:ext cx="3834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65D2DF">
                      <a:lumMod val="50000"/>
                    </a:srgbClr>
                  </a:solidFill>
                  <a:effectLst/>
                  <a:uLnTx/>
                  <a:uFillTx/>
                  <a:latin typeface="Arial" panose="020B0604020202020204"/>
                  <a:ea typeface="+mn-ea"/>
                  <a:cs typeface="+mn-cs"/>
                </a:rPr>
                <a:t>80</a:t>
              </a:r>
            </a:p>
          </p:txBody>
        </p:sp>
        <p:sp>
          <p:nvSpPr>
            <p:cNvPr id="64" name="TextBox 63">
              <a:extLst>
                <a:ext uri="{FF2B5EF4-FFF2-40B4-BE49-F238E27FC236}">
                  <a16:creationId xmlns:a16="http://schemas.microsoft.com/office/drawing/2014/main" id="{39EC50B2-8115-4E78-8C23-2133B8065916}"/>
                </a:ext>
              </a:extLst>
            </p:cNvPr>
            <p:cNvSpPr txBox="1"/>
            <p:nvPr/>
          </p:nvSpPr>
          <p:spPr>
            <a:xfrm>
              <a:off x="8929289" y="4084702"/>
              <a:ext cx="482824"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65D2DF">
                      <a:lumMod val="50000"/>
                    </a:srgbClr>
                  </a:solidFill>
                  <a:effectLst/>
                  <a:uLnTx/>
                  <a:uFillTx/>
                  <a:latin typeface="Arial" panose="020B0604020202020204"/>
                  <a:ea typeface="+mn-ea"/>
                  <a:cs typeface="+mn-cs"/>
                </a:rPr>
                <a:t>150</a:t>
              </a:r>
            </a:p>
          </p:txBody>
        </p:sp>
        <p:sp>
          <p:nvSpPr>
            <p:cNvPr id="65" name="TextBox 64">
              <a:extLst>
                <a:ext uri="{FF2B5EF4-FFF2-40B4-BE49-F238E27FC236}">
                  <a16:creationId xmlns:a16="http://schemas.microsoft.com/office/drawing/2014/main" id="{DE49831A-FC75-4CC8-8589-9A98BAFD8E56}"/>
                </a:ext>
              </a:extLst>
            </p:cNvPr>
            <p:cNvSpPr txBox="1"/>
            <p:nvPr/>
          </p:nvSpPr>
          <p:spPr>
            <a:xfrm>
              <a:off x="9797981" y="4084702"/>
              <a:ext cx="3834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65D2DF">
                      <a:lumMod val="50000"/>
                    </a:srgbClr>
                  </a:solidFill>
                  <a:effectLst/>
                  <a:uLnTx/>
                  <a:uFillTx/>
                  <a:latin typeface="Arial" panose="020B0604020202020204"/>
                  <a:ea typeface="+mn-ea"/>
                  <a:cs typeface="+mn-cs"/>
                </a:rPr>
                <a:t>58</a:t>
              </a:r>
            </a:p>
          </p:txBody>
        </p:sp>
      </p:grpSp>
      <p:grpSp>
        <p:nvGrpSpPr>
          <p:cNvPr id="78" name="Group 77">
            <a:extLst>
              <a:ext uri="{FF2B5EF4-FFF2-40B4-BE49-F238E27FC236}">
                <a16:creationId xmlns:a16="http://schemas.microsoft.com/office/drawing/2014/main" id="{35972C5A-ADA8-4963-9539-2846AD353C6F}"/>
              </a:ext>
            </a:extLst>
          </p:cNvPr>
          <p:cNvGrpSpPr/>
          <p:nvPr/>
        </p:nvGrpSpPr>
        <p:grpSpPr>
          <a:xfrm>
            <a:off x="1783888" y="5035396"/>
            <a:ext cx="8624224" cy="307777"/>
            <a:chOff x="1583377" y="4084703"/>
            <a:chExt cx="8624224" cy="307777"/>
          </a:xfrm>
        </p:grpSpPr>
        <p:sp>
          <p:nvSpPr>
            <p:cNvPr id="79" name="TextBox 78">
              <a:extLst>
                <a:ext uri="{FF2B5EF4-FFF2-40B4-BE49-F238E27FC236}">
                  <a16:creationId xmlns:a16="http://schemas.microsoft.com/office/drawing/2014/main" id="{FBB32CD5-DE72-4867-A5D3-97D66ABA141B}"/>
                </a:ext>
              </a:extLst>
            </p:cNvPr>
            <p:cNvSpPr txBox="1"/>
            <p:nvPr/>
          </p:nvSpPr>
          <p:spPr>
            <a:xfrm>
              <a:off x="1583377" y="4084703"/>
              <a:ext cx="482824"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F0AB00"/>
                  </a:solidFill>
                  <a:effectLst/>
                  <a:uLnTx/>
                  <a:uFillTx/>
                  <a:latin typeface="Arial" panose="020B0604020202020204"/>
                  <a:ea typeface="+mn-ea"/>
                  <a:cs typeface="+mn-cs"/>
                </a:rPr>
                <a:t>124</a:t>
              </a:r>
            </a:p>
          </p:txBody>
        </p:sp>
        <p:sp>
          <p:nvSpPr>
            <p:cNvPr id="80" name="TextBox 79">
              <a:extLst>
                <a:ext uri="{FF2B5EF4-FFF2-40B4-BE49-F238E27FC236}">
                  <a16:creationId xmlns:a16="http://schemas.microsoft.com/office/drawing/2014/main" id="{0872AA64-8300-4320-BE0B-091CC41163B6}"/>
                </a:ext>
              </a:extLst>
            </p:cNvPr>
            <p:cNvSpPr txBox="1"/>
            <p:nvPr/>
          </p:nvSpPr>
          <p:spPr>
            <a:xfrm>
              <a:off x="2452069" y="4084703"/>
              <a:ext cx="3834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F0AB00"/>
                  </a:solidFill>
                  <a:effectLst/>
                  <a:uLnTx/>
                  <a:uFillTx/>
                  <a:latin typeface="Arial" panose="020B0604020202020204"/>
                  <a:ea typeface="+mn-ea"/>
                  <a:cs typeface="+mn-cs"/>
                </a:rPr>
                <a:t>62</a:t>
              </a:r>
            </a:p>
          </p:txBody>
        </p:sp>
        <p:sp>
          <p:nvSpPr>
            <p:cNvPr id="81" name="TextBox 80">
              <a:extLst>
                <a:ext uri="{FF2B5EF4-FFF2-40B4-BE49-F238E27FC236}">
                  <a16:creationId xmlns:a16="http://schemas.microsoft.com/office/drawing/2014/main" id="{FF641888-FC33-4EA2-960A-19FBC0DE63A6}"/>
                </a:ext>
              </a:extLst>
            </p:cNvPr>
            <p:cNvSpPr txBox="1"/>
            <p:nvPr/>
          </p:nvSpPr>
          <p:spPr>
            <a:xfrm>
              <a:off x="3271068" y="4084703"/>
              <a:ext cx="3834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F0AB00"/>
                  </a:solidFill>
                  <a:effectLst/>
                  <a:uLnTx/>
                  <a:uFillTx/>
                  <a:latin typeface="Arial" panose="020B0604020202020204"/>
                  <a:ea typeface="+mn-ea"/>
                  <a:cs typeface="+mn-cs"/>
                </a:rPr>
                <a:t>59</a:t>
              </a:r>
            </a:p>
          </p:txBody>
        </p:sp>
        <p:sp>
          <p:nvSpPr>
            <p:cNvPr id="82" name="TextBox 81">
              <a:extLst>
                <a:ext uri="{FF2B5EF4-FFF2-40B4-BE49-F238E27FC236}">
                  <a16:creationId xmlns:a16="http://schemas.microsoft.com/office/drawing/2014/main" id="{4BB2ECDE-EA26-437B-B7D0-7346DD906C17}"/>
                </a:ext>
              </a:extLst>
            </p:cNvPr>
            <p:cNvSpPr txBox="1"/>
            <p:nvPr/>
          </p:nvSpPr>
          <p:spPr>
            <a:xfrm>
              <a:off x="4097442" y="4084703"/>
              <a:ext cx="3834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F0AB00"/>
                  </a:solidFill>
                  <a:effectLst/>
                  <a:uLnTx/>
                  <a:uFillTx/>
                  <a:latin typeface="Arial" panose="020B0604020202020204"/>
                  <a:ea typeface="+mn-ea"/>
                  <a:cs typeface="+mn-cs"/>
                </a:rPr>
                <a:t>63</a:t>
              </a:r>
            </a:p>
          </p:txBody>
        </p:sp>
        <p:sp>
          <p:nvSpPr>
            <p:cNvPr id="83" name="TextBox 82">
              <a:extLst>
                <a:ext uri="{FF2B5EF4-FFF2-40B4-BE49-F238E27FC236}">
                  <a16:creationId xmlns:a16="http://schemas.microsoft.com/office/drawing/2014/main" id="{24E8631C-3F9F-4240-BB93-4E10C6AF3D07}"/>
                </a:ext>
              </a:extLst>
            </p:cNvPr>
            <p:cNvSpPr txBox="1"/>
            <p:nvPr/>
          </p:nvSpPr>
          <p:spPr>
            <a:xfrm>
              <a:off x="4838355" y="4084703"/>
              <a:ext cx="482824"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F0AB00"/>
                  </a:solidFill>
                  <a:effectLst/>
                  <a:uLnTx/>
                  <a:uFillTx/>
                  <a:latin typeface="Arial" panose="020B0604020202020204"/>
                  <a:ea typeface="+mn-ea"/>
                  <a:cs typeface="+mn-cs"/>
                </a:rPr>
                <a:t>124</a:t>
              </a:r>
            </a:p>
          </p:txBody>
        </p:sp>
        <p:sp>
          <p:nvSpPr>
            <p:cNvPr id="84" name="TextBox 83">
              <a:extLst>
                <a:ext uri="{FF2B5EF4-FFF2-40B4-BE49-F238E27FC236}">
                  <a16:creationId xmlns:a16="http://schemas.microsoft.com/office/drawing/2014/main" id="{7F0A66DF-EE6C-4A30-A739-C57BA7730506}"/>
                </a:ext>
              </a:extLst>
            </p:cNvPr>
            <p:cNvSpPr txBox="1"/>
            <p:nvPr/>
          </p:nvSpPr>
          <p:spPr>
            <a:xfrm>
              <a:off x="5679476" y="4084703"/>
              <a:ext cx="482824"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F0AB00"/>
                  </a:solidFill>
                  <a:effectLst/>
                  <a:uLnTx/>
                  <a:uFillTx/>
                  <a:latin typeface="Arial" panose="020B0604020202020204"/>
                  <a:ea typeface="+mn-ea"/>
                  <a:cs typeface="+mn-cs"/>
                </a:rPr>
                <a:t>128</a:t>
              </a:r>
            </a:p>
          </p:txBody>
        </p:sp>
        <p:sp>
          <p:nvSpPr>
            <p:cNvPr id="85" name="TextBox 84">
              <a:extLst>
                <a:ext uri="{FF2B5EF4-FFF2-40B4-BE49-F238E27FC236}">
                  <a16:creationId xmlns:a16="http://schemas.microsoft.com/office/drawing/2014/main" id="{D01913A5-33C4-4FD6-97D3-2A2387F1351C}"/>
                </a:ext>
              </a:extLst>
            </p:cNvPr>
            <p:cNvSpPr txBox="1"/>
            <p:nvPr/>
          </p:nvSpPr>
          <p:spPr>
            <a:xfrm>
              <a:off x="6548168" y="4084703"/>
              <a:ext cx="3834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F0AB00"/>
                  </a:solidFill>
                  <a:effectLst/>
                  <a:uLnTx/>
                  <a:uFillTx/>
                  <a:latin typeface="Arial" panose="020B0604020202020204"/>
                  <a:ea typeface="+mn-ea"/>
                  <a:cs typeface="+mn-cs"/>
                </a:rPr>
                <a:t>60</a:t>
              </a:r>
            </a:p>
          </p:txBody>
        </p:sp>
        <p:sp>
          <p:nvSpPr>
            <p:cNvPr id="86" name="TextBox 85">
              <a:extLst>
                <a:ext uri="{FF2B5EF4-FFF2-40B4-BE49-F238E27FC236}">
                  <a16:creationId xmlns:a16="http://schemas.microsoft.com/office/drawing/2014/main" id="{2902E079-FB77-4932-A5A6-5C0FF2F149E0}"/>
                </a:ext>
              </a:extLst>
            </p:cNvPr>
            <p:cNvSpPr txBox="1"/>
            <p:nvPr/>
          </p:nvSpPr>
          <p:spPr>
            <a:xfrm>
              <a:off x="7359793" y="4084703"/>
              <a:ext cx="3834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F0AB00"/>
                  </a:solidFill>
                  <a:effectLst/>
                  <a:uLnTx/>
                  <a:uFillTx/>
                  <a:latin typeface="Arial" panose="020B0604020202020204"/>
                  <a:ea typeface="+mn-ea"/>
                  <a:cs typeface="+mn-cs"/>
                </a:rPr>
                <a:t>59</a:t>
              </a:r>
            </a:p>
          </p:txBody>
        </p:sp>
        <p:sp>
          <p:nvSpPr>
            <p:cNvPr id="87" name="TextBox 86">
              <a:extLst>
                <a:ext uri="{FF2B5EF4-FFF2-40B4-BE49-F238E27FC236}">
                  <a16:creationId xmlns:a16="http://schemas.microsoft.com/office/drawing/2014/main" id="{535E3B15-236F-40AA-A1D4-2B65A38B0344}"/>
                </a:ext>
              </a:extLst>
            </p:cNvPr>
            <p:cNvSpPr txBox="1"/>
            <p:nvPr/>
          </p:nvSpPr>
          <p:spPr>
            <a:xfrm>
              <a:off x="8186166" y="4084703"/>
              <a:ext cx="3834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F0AB00"/>
                  </a:solidFill>
                  <a:effectLst/>
                  <a:uLnTx/>
                  <a:uFillTx/>
                  <a:latin typeface="Arial" panose="020B0604020202020204"/>
                  <a:ea typeface="+mn-ea"/>
                  <a:cs typeface="+mn-cs"/>
                </a:rPr>
                <a:t>57</a:t>
              </a:r>
            </a:p>
          </p:txBody>
        </p:sp>
        <p:sp>
          <p:nvSpPr>
            <p:cNvPr id="88" name="TextBox 87">
              <a:extLst>
                <a:ext uri="{FF2B5EF4-FFF2-40B4-BE49-F238E27FC236}">
                  <a16:creationId xmlns:a16="http://schemas.microsoft.com/office/drawing/2014/main" id="{8F785E92-2157-4063-9883-931DA9115E16}"/>
                </a:ext>
              </a:extLst>
            </p:cNvPr>
            <p:cNvSpPr txBox="1"/>
            <p:nvPr/>
          </p:nvSpPr>
          <p:spPr>
            <a:xfrm>
              <a:off x="8962140" y="4084703"/>
              <a:ext cx="469487"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F0AB00"/>
                  </a:solidFill>
                  <a:effectLst/>
                  <a:uLnTx/>
                  <a:uFillTx/>
                  <a:latin typeface="Arial" panose="020B0604020202020204"/>
                  <a:ea typeface="+mn-ea"/>
                  <a:cs typeface="+mn-cs"/>
                </a:rPr>
                <a:t>116</a:t>
              </a:r>
            </a:p>
          </p:txBody>
        </p:sp>
        <p:sp>
          <p:nvSpPr>
            <p:cNvPr id="89" name="TextBox 88">
              <a:extLst>
                <a:ext uri="{FF2B5EF4-FFF2-40B4-BE49-F238E27FC236}">
                  <a16:creationId xmlns:a16="http://schemas.microsoft.com/office/drawing/2014/main" id="{41778331-D5D1-4FEE-A639-5F7A3284F8E8}"/>
                </a:ext>
              </a:extLst>
            </p:cNvPr>
            <p:cNvSpPr txBox="1"/>
            <p:nvPr/>
          </p:nvSpPr>
          <p:spPr>
            <a:xfrm>
              <a:off x="9824163" y="4084703"/>
              <a:ext cx="3834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F0AB00"/>
                  </a:solidFill>
                  <a:effectLst/>
                  <a:uLnTx/>
                  <a:uFillTx/>
                  <a:latin typeface="Arial" panose="020B0604020202020204"/>
                  <a:ea typeface="+mn-ea"/>
                  <a:cs typeface="+mn-cs"/>
                </a:rPr>
                <a:t>39</a:t>
              </a:r>
            </a:p>
          </p:txBody>
        </p:sp>
      </p:grpSp>
      <p:sp>
        <p:nvSpPr>
          <p:cNvPr id="102" name="TextBox 101">
            <a:extLst>
              <a:ext uri="{FF2B5EF4-FFF2-40B4-BE49-F238E27FC236}">
                <a16:creationId xmlns:a16="http://schemas.microsoft.com/office/drawing/2014/main" id="{C54D87BB-503F-4E6E-8B6C-A530F5F75DE9}"/>
              </a:ext>
            </a:extLst>
          </p:cNvPr>
          <p:cNvSpPr txBox="1"/>
          <p:nvPr/>
        </p:nvSpPr>
        <p:spPr>
          <a:xfrm>
            <a:off x="565509" y="5390756"/>
            <a:ext cx="989373" cy="307777"/>
          </a:xfrm>
          <a:prstGeom prst="rect">
            <a:avLst/>
          </a:prstGeom>
          <a:noFill/>
        </p:spPr>
        <p:txBody>
          <a:bodyPr wrap="none" rtlCol="0">
            <a:spAutoFit/>
          </a:bodyPr>
          <a:lstStyle/>
          <a:p>
            <a:pPr marL="0" marR="0" lvl="0" indent="0" algn="just" defTabSz="914400" rtl="0" eaLnBrk="1" fontAlgn="auto" latinLnBrk="0" hangingPunct="1">
              <a:lnSpc>
                <a:spcPct val="100000"/>
              </a:lnSpc>
              <a:spcBef>
                <a:spcPts val="0"/>
              </a:spcBef>
              <a:spcAft>
                <a:spcPts val="0"/>
              </a:spcAft>
              <a:buClr>
                <a:srgbClr val="7F134C"/>
              </a:buClr>
              <a:buSzTx/>
              <a:buFontTx/>
              <a:buNone/>
              <a:tabLst/>
              <a:defRPr/>
            </a:pPr>
            <a:r>
              <a:rPr kumimoji="0" lang="en-US" sz="1400" b="1" i="0" u="none" strike="noStrike" kern="1200" cap="none" spc="0" normalizeH="0" baseline="0" noProof="0" dirty="0">
                <a:ln>
                  <a:noFill/>
                </a:ln>
                <a:solidFill>
                  <a:srgbClr val="65D2DF">
                    <a:lumMod val="50000"/>
                  </a:srgbClr>
                </a:solidFill>
                <a:effectLst/>
                <a:uLnTx/>
                <a:uFillTx/>
                <a:latin typeface="Arial" panose="020B0604020202020204"/>
                <a:ea typeface="+mn-ea"/>
                <a:cs typeface="+mn-cs"/>
              </a:rPr>
              <a:t>Apixaban</a:t>
            </a:r>
          </a:p>
        </p:txBody>
      </p:sp>
      <p:sp>
        <p:nvSpPr>
          <p:cNvPr id="104" name="TextBox 103">
            <a:extLst>
              <a:ext uri="{FF2B5EF4-FFF2-40B4-BE49-F238E27FC236}">
                <a16:creationId xmlns:a16="http://schemas.microsoft.com/office/drawing/2014/main" id="{20849A07-0E01-4A12-834B-60F89BBE5377}"/>
              </a:ext>
            </a:extLst>
          </p:cNvPr>
          <p:cNvSpPr txBox="1"/>
          <p:nvPr/>
        </p:nvSpPr>
        <p:spPr>
          <a:xfrm>
            <a:off x="565509" y="5009608"/>
            <a:ext cx="1258678" cy="307777"/>
          </a:xfrm>
          <a:prstGeom prst="rect">
            <a:avLst/>
          </a:prstGeom>
          <a:noFill/>
        </p:spPr>
        <p:txBody>
          <a:bodyPr wrap="none" rtlCol="0">
            <a:spAutoFit/>
          </a:bodyPr>
          <a:lstStyle/>
          <a:p>
            <a:pPr marL="0" marR="0" lvl="0" indent="0" algn="just" defTabSz="914400" rtl="0" eaLnBrk="1" fontAlgn="auto" latinLnBrk="0" hangingPunct="1">
              <a:lnSpc>
                <a:spcPct val="100000"/>
              </a:lnSpc>
              <a:spcBef>
                <a:spcPts val="0"/>
              </a:spcBef>
              <a:spcAft>
                <a:spcPts val="0"/>
              </a:spcAft>
              <a:buClr>
                <a:srgbClr val="7F134C"/>
              </a:buClr>
              <a:buSzTx/>
              <a:buFontTx/>
              <a:buNone/>
              <a:tabLst/>
              <a:defRPr/>
            </a:pPr>
            <a:r>
              <a:rPr kumimoji="0" lang="en-US" sz="1400" b="1" i="0" u="none" strike="noStrike" kern="1200" cap="none" spc="0" normalizeH="0" baseline="0" noProof="0" dirty="0">
                <a:ln>
                  <a:noFill/>
                </a:ln>
                <a:solidFill>
                  <a:srgbClr val="F0AB00"/>
                </a:solidFill>
                <a:effectLst/>
                <a:uLnTx/>
                <a:uFillTx/>
                <a:latin typeface="Arial" panose="020B0604020202020204"/>
                <a:ea typeface="+mn-ea"/>
                <a:cs typeface="+mn-cs"/>
              </a:rPr>
              <a:t>Rivaroxaban</a:t>
            </a:r>
          </a:p>
        </p:txBody>
      </p:sp>
      <p:sp>
        <p:nvSpPr>
          <p:cNvPr id="107" name="TextBox 106">
            <a:extLst>
              <a:ext uri="{FF2B5EF4-FFF2-40B4-BE49-F238E27FC236}">
                <a16:creationId xmlns:a16="http://schemas.microsoft.com/office/drawing/2014/main" id="{B8829CC3-DE47-41BD-9187-CC9570B01020}"/>
              </a:ext>
            </a:extLst>
          </p:cNvPr>
          <p:cNvSpPr txBox="1"/>
          <p:nvPr/>
        </p:nvSpPr>
        <p:spPr>
          <a:xfrm>
            <a:off x="10381930" y="3598800"/>
            <a:ext cx="989373"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
                <a:srgbClr val="7F134C"/>
              </a:buClr>
              <a:buSzTx/>
              <a:buFontTx/>
              <a:buNone/>
              <a:tabLst/>
              <a:defRPr/>
            </a:pPr>
            <a:r>
              <a:rPr kumimoji="0" lang="en-US" sz="1400" b="1" i="0" u="none" strike="noStrike" kern="1200" cap="none" spc="0" normalizeH="0" baseline="0" noProof="0" dirty="0">
                <a:ln>
                  <a:noFill/>
                </a:ln>
                <a:solidFill>
                  <a:srgbClr val="65D2DF">
                    <a:lumMod val="50000"/>
                  </a:srgbClr>
                </a:solidFill>
                <a:effectLst/>
                <a:uLnTx/>
                <a:uFillTx/>
                <a:latin typeface="Arial" panose="020B0604020202020204"/>
                <a:ea typeface="+mn-ea"/>
                <a:cs typeface="+mn-cs"/>
              </a:rPr>
              <a:t>Apixaban</a:t>
            </a:r>
          </a:p>
        </p:txBody>
      </p:sp>
      <p:sp>
        <p:nvSpPr>
          <p:cNvPr id="109" name="TextBox 108">
            <a:extLst>
              <a:ext uri="{FF2B5EF4-FFF2-40B4-BE49-F238E27FC236}">
                <a16:creationId xmlns:a16="http://schemas.microsoft.com/office/drawing/2014/main" id="{C280D127-93BA-4B9F-9A97-3EF42CE8FA0B}"/>
              </a:ext>
            </a:extLst>
          </p:cNvPr>
          <p:cNvSpPr txBox="1"/>
          <p:nvPr/>
        </p:nvSpPr>
        <p:spPr>
          <a:xfrm>
            <a:off x="10384076" y="3358825"/>
            <a:ext cx="125867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
                <a:srgbClr val="7F134C"/>
              </a:buClr>
              <a:buSzTx/>
              <a:buFontTx/>
              <a:buNone/>
              <a:tabLst/>
              <a:defRPr/>
            </a:pPr>
            <a:r>
              <a:rPr kumimoji="0" lang="en-US" sz="1400" b="1" i="0" u="none" strike="noStrike" kern="1200" cap="none" spc="0" normalizeH="0" baseline="0" noProof="0" dirty="0">
                <a:ln>
                  <a:noFill/>
                </a:ln>
                <a:solidFill>
                  <a:srgbClr val="F0AB00"/>
                </a:solidFill>
                <a:effectLst/>
                <a:uLnTx/>
                <a:uFillTx/>
                <a:latin typeface="Arial" panose="020B0604020202020204"/>
                <a:ea typeface="+mn-ea"/>
                <a:cs typeface="+mn-cs"/>
              </a:rPr>
              <a:t>Rivaroxaban</a:t>
            </a:r>
          </a:p>
        </p:txBody>
      </p:sp>
      <p:grpSp>
        <p:nvGrpSpPr>
          <p:cNvPr id="170" name="Apixiban">
            <a:extLst>
              <a:ext uri="{FF2B5EF4-FFF2-40B4-BE49-F238E27FC236}">
                <a16:creationId xmlns:a16="http://schemas.microsoft.com/office/drawing/2014/main" id="{AB8BC5D3-D6DD-478F-9805-109CE4415439}"/>
              </a:ext>
            </a:extLst>
          </p:cNvPr>
          <p:cNvGrpSpPr/>
          <p:nvPr/>
        </p:nvGrpSpPr>
        <p:grpSpPr>
          <a:xfrm>
            <a:off x="1966378" y="2802757"/>
            <a:ext cx="8268541" cy="1000955"/>
            <a:chOff x="1787297" y="2612257"/>
            <a:chExt cx="8268541" cy="1000955"/>
          </a:xfrm>
        </p:grpSpPr>
        <p:grpSp>
          <p:nvGrpSpPr>
            <p:cNvPr id="171" name="Apixiban Error Bars">
              <a:extLst>
                <a:ext uri="{FF2B5EF4-FFF2-40B4-BE49-F238E27FC236}">
                  <a16:creationId xmlns:a16="http://schemas.microsoft.com/office/drawing/2014/main" id="{C1960E72-0303-4A6B-8F7D-1A32BD40CA29}"/>
                </a:ext>
              </a:extLst>
            </p:cNvPr>
            <p:cNvGrpSpPr/>
            <p:nvPr/>
          </p:nvGrpSpPr>
          <p:grpSpPr>
            <a:xfrm>
              <a:off x="1789987" y="2612257"/>
              <a:ext cx="8263705" cy="1000955"/>
              <a:chOff x="1789987" y="2612257"/>
              <a:chExt cx="8263705" cy="1000955"/>
            </a:xfrm>
          </p:grpSpPr>
          <p:grpSp>
            <p:nvGrpSpPr>
              <p:cNvPr id="185" name="Group 184">
                <a:extLst>
                  <a:ext uri="{FF2B5EF4-FFF2-40B4-BE49-F238E27FC236}">
                    <a16:creationId xmlns:a16="http://schemas.microsoft.com/office/drawing/2014/main" id="{4E139E9A-C0CB-4BC3-B2A9-39A0CB0A4FEB}"/>
                  </a:ext>
                </a:extLst>
              </p:cNvPr>
              <p:cNvGrpSpPr/>
              <p:nvPr/>
            </p:nvGrpSpPr>
            <p:grpSpPr>
              <a:xfrm>
                <a:off x="1789987" y="3295020"/>
                <a:ext cx="91440" cy="291559"/>
                <a:chOff x="137035" y="1307696"/>
                <a:chExt cx="91440" cy="184219"/>
              </a:xfrm>
            </p:grpSpPr>
            <p:cxnSp>
              <p:nvCxnSpPr>
                <p:cNvPr id="226" name="Straight Connector 225">
                  <a:extLst>
                    <a:ext uri="{FF2B5EF4-FFF2-40B4-BE49-F238E27FC236}">
                      <a16:creationId xmlns:a16="http://schemas.microsoft.com/office/drawing/2014/main" id="{E0BA6C34-E773-4C2A-99D9-4E9895F59BB2}"/>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a:extLst>
                    <a:ext uri="{FF2B5EF4-FFF2-40B4-BE49-F238E27FC236}">
                      <a16:creationId xmlns:a16="http://schemas.microsoft.com/office/drawing/2014/main" id="{8AB86550-6352-4B6A-A31C-A997D3E060C1}"/>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a:extLst>
                    <a:ext uri="{FF2B5EF4-FFF2-40B4-BE49-F238E27FC236}">
                      <a16:creationId xmlns:a16="http://schemas.microsoft.com/office/drawing/2014/main" id="{F3ED9829-1DBF-446F-ADA1-92C762F06CD4}"/>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6" name="Group 185">
                <a:extLst>
                  <a:ext uri="{FF2B5EF4-FFF2-40B4-BE49-F238E27FC236}">
                    <a16:creationId xmlns:a16="http://schemas.microsoft.com/office/drawing/2014/main" id="{13E7FF76-83A3-4502-BBA3-07D3C31DCE8A}"/>
                  </a:ext>
                </a:extLst>
              </p:cNvPr>
              <p:cNvGrpSpPr/>
              <p:nvPr/>
            </p:nvGrpSpPr>
            <p:grpSpPr>
              <a:xfrm>
                <a:off x="2609409" y="2612257"/>
                <a:ext cx="91440" cy="503805"/>
                <a:chOff x="137035" y="1307696"/>
                <a:chExt cx="91440" cy="184219"/>
              </a:xfrm>
            </p:grpSpPr>
            <p:cxnSp>
              <p:nvCxnSpPr>
                <p:cNvPr id="223" name="Straight Connector 222">
                  <a:extLst>
                    <a:ext uri="{FF2B5EF4-FFF2-40B4-BE49-F238E27FC236}">
                      <a16:creationId xmlns:a16="http://schemas.microsoft.com/office/drawing/2014/main" id="{04755EFA-ECA9-4FE4-A193-0381A07301F3}"/>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a:extLst>
                    <a:ext uri="{FF2B5EF4-FFF2-40B4-BE49-F238E27FC236}">
                      <a16:creationId xmlns:a16="http://schemas.microsoft.com/office/drawing/2014/main" id="{E1095F80-C574-4BE7-940D-F2B25378C5D1}"/>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a:extLst>
                    <a:ext uri="{FF2B5EF4-FFF2-40B4-BE49-F238E27FC236}">
                      <a16:creationId xmlns:a16="http://schemas.microsoft.com/office/drawing/2014/main" id="{6AD4572B-293C-44A7-A3B5-89556F4A572F}"/>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7" name="Group 186">
                <a:extLst>
                  <a:ext uri="{FF2B5EF4-FFF2-40B4-BE49-F238E27FC236}">
                    <a16:creationId xmlns:a16="http://schemas.microsoft.com/office/drawing/2014/main" id="{3A79F1C2-7D01-4975-8699-41084B1CE644}"/>
                  </a:ext>
                </a:extLst>
              </p:cNvPr>
              <p:cNvGrpSpPr/>
              <p:nvPr/>
            </p:nvGrpSpPr>
            <p:grpSpPr>
              <a:xfrm>
                <a:off x="3429522" y="2643490"/>
                <a:ext cx="91440" cy="460735"/>
                <a:chOff x="137035" y="1307696"/>
                <a:chExt cx="91440" cy="184219"/>
              </a:xfrm>
            </p:grpSpPr>
            <p:cxnSp>
              <p:nvCxnSpPr>
                <p:cNvPr id="220" name="Straight Connector 219">
                  <a:extLst>
                    <a:ext uri="{FF2B5EF4-FFF2-40B4-BE49-F238E27FC236}">
                      <a16:creationId xmlns:a16="http://schemas.microsoft.com/office/drawing/2014/main" id="{274BD7CE-CF08-4FEE-AC16-9D9D6C33025C}"/>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C6623E40-9F4D-4E61-B275-11EC6C257FC2}"/>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702C72A8-B263-48F7-94BE-E663B1A701FF}"/>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8" name="Group 187">
                <a:extLst>
                  <a:ext uri="{FF2B5EF4-FFF2-40B4-BE49-F238E27FC236}">
                    <a16:creationId xmlns:a16="http://schemas.microsoft.com/office/drawing/2014/main" id="{B4CF752B-0FDE-4320-84D0-61664CA969A3}"/>
                  </a:ext>
                </a:extLst>
              </p:cNvPr>
              <p:cNvGrpSpPr/>
              <p:nvPr/>
            </p:nvGrpSpPr>
            <p:grpSpPr>
              <a:xfrm>
                <a:off x="4250559" y="3014331"/>
                <a:ext cx="91440" cy="194871"/>
                <a:chOff x="137035" y="1307696"/>
                <a:chExt cx="91440" cy="184219"/>
              </a:xfrm>
            </p:grpSpPr>
            <p:cxnSp>
              <p:nvCxnSpPr>
                <p:cNvPr id="217" name="Straight Connector 216">
                  <a:extLst>
                    <a:ext uri="{FF2B5EF4-FFF2-40B4-BE49-F238E27FC236}">
                      <a16:creationId xmlns:a16="http://schemas.microsoft.com/office/drawing/2014/main" id="{96848735-2358-4989-B3C7-70D6423CB1C8}"/>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a:extLst>
                    <a:ext uri="{FF2B5EF4-FFF2-40B4-BE49-F238E27FC236}">
                      <a16:creationId xmlns:a16="http://schemas.microsoft.com/office/drawing/2014/main" id="{70691C6A-4DD8-473E-B293-48430E6A6FF5}"/>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DC1662E3-A970-481E-B6CA-3BCC01FFF979}"/>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9" name="Group 188">
                <a:extLst>
                  <a:ext uri="{FF2B5EF4-FFF2-40B4-BE49-F238E27FC236}">
                    <a16:creationId xmlns:a16="http://schemas.microsoft.com/office/drawing/2014/main" id="{D56B7EEF-28A3-4EBF-AD60-2D99A7519A17}"/>
                  </a:ext>
                </a:extLst>
              </p:cNvPr>
              <p:cNvGrpSpPr/>
              <p:nvPr/>
            </p:nvGrpSpPr>
            <p:grpSpPr>
              <a:xfrm>
                <a:off x="5048995" y="3064422"/>
                <a:ext cx="91440" cy="255827"/>
                <a:chOff x="137035" y="1307696"/>
                <a:chExt cx="91440" cy="184219"/>
              </a:xfrm>
            </p:grpSpPr>
            <p:cxnSp>
              <p:nvCxnSpPr>
                <p:cNvPr id="214" name="Straight Connector 213">
                  <a:extLst>
                    <a:ext uri="{FF2B5EF4-FFF2-40B4-BE49-F238E27FC236}">
                      <a16:creationId xmlns:a16="http://schemas.microsoft.com/office/drawing/2014/main" id="{AE3F64D6-8E5C-4592-8CE1-6EEBD10E910E}"/>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a:extLst>
                    <a:ext uri="{FF2B5EF4-FFF2-40B4-BE49-F238E27FC236}">
                      <a16:creationId xmlns:a16="http://schemas.microsoft.com/office/drawing/2014/main" id="{ACA763C0-D62C-49A4-96BF-3E1E58D21353}"/>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a:extLst>
                    <a:ext uri="{FF2B5EF4-FFF2-40B4-BE49-F238E27FC236}">
                      <a16:creationId xmlns:a16="http://schemas.microsoft.com/office/drawing/2014/main" id="{D795E6FC-1767-4D87-AD7E-8D0960BE9D78}"/>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0" name="Group 189">
                <a:extLst>
                  <a:ext uri="{FF2B5EF4-FFF2-40B4-BE49-F238E27FC236}">
                    <a16:creationId xmlns:a16="http://schemas.microsoft.com/office/drawing/2014/main" id="{583CD559-AB9A-4C0B-B597-A1546089498E}"/>
                  </a:ext>
                </a:extLst>
              </p:cNvPr>
              <p:cNvGrpSpPr/>
              <p:nvPr/>
            </p:nvGrpSpPr>
            <p:grpSpPr>
              <a:xfrm>
                <a:off x="5874530" y="3088168"/>
                <a:ext cx="91440" cy="237999"/>
                <a:chOff x="137035" y="1307696"/>
                <a:chExt cx="91440" cy="184219"/>
              </a:xfrm>
            </p:grpSpPr>
            <p:cxnSp>
              <p:nvCxnSpPr>
                <p:cNvPr id="211" name="Straight Connector 210">
                  <a:extLst>
                    <a:ext uri="{FF2B5EF4-FFF2-40B4-BE49-F238E27FC236}">
                      <a16:creationId xmlns:a16="http://schemas.microsoft.com/office/drawing/2014/main" id="{0ECEC9DF-F103-4AF3-B0C4-9EB09AAF0120}"/>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FF2DDB6A-6C0E-43EC-9FC3-8CEE2B6B2A10}"/>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a:extLst>
                    <a:ext uri="{FF2B5EF4-FFF2-40B4-BE49-F238E27FC236}">
                      <a16:creationId xmlns:a16="http://schemas.microsoft.com/office/drawing/2014/main" id="{713B31B4-9FE1-497B-A0BB-36A25997DAA9}"/>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1" name="Group 190">
                <a:extLst>
                  <a:ext uri="{FF2B5EF4-FFF2-40B4-BE49-F238E27FC236}">
                    <a16:creationId xmlns:a16="http://schemas.microsoft.com/office/drawing/2014/main" id="{3C978725-A5EE-455B-ABC5-6A11A281D0FE}"/>
                  </a:ext>
                </a:extLst>
              </p:cNvPr>
              <p:cNvGrpSpPr/>
              <p:nvPr/>
            </p:nvGrpSpPr>
            <p:grpSpPr>
              <a:xfrm>
                <a:off x="6688529" y="3078574"/>
                <a:ext cx="91440" cy="277167"/>
                <a:chOff x="137035" y="1307696"/>
                <a:chExt cx="91440" cy="184219"/>
              </a:xfrm>
            </p:grpSpPr>
            <p:cxnSp>
              <p:nvCxnSpPr>
                <p:cNvPr id="208" name="Straight Connector 207">
                  <a:extLst>
                    <a:ext uri="{FF2B5EF4-FFF2-40B4-BE49-F238E27FC236}">
                      <a16:creationId xmlns:a16="http://schemas.microsoft.com/office/drawing/2014/main" id="{584DAA38-F2AE-461D-B1D3-ECF62B1D20C4}"/>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C7CA4F8F-A9AC-400E-846A-CD58AA3F377E}"/>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D8E558E9-FD9E-4E67-89A4-CE1A5D13A3FB}"/>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2" name="Group 191">
                <a:extLst>
                  <a:ext uri="{FF2B5EF4-FFF2-40B4-BE49-F238E27FC236}">
                    <a16:creationId xmlns:a16="http://schemas.microsoft.com/office/drawing/2014/main" id="{C9B71E64-D138-4669-B8F5-CA0BCD84C5F5}"/>
                  </a:ext>
                </a:extLst>
              </p:cNvPr>
              <p:cNvGrpSpPr/>
              <p:nvPr/>
            </p:nvGrpSpPr>
            <p:grpSpPr>
              <a:xfrm>
                <a:off x="7511113" y="3136879"/>
                <a:ext cx="91440" cy="259208"/>
                <a:chOff x="137035" y="1307696"/>
                <a:chExt cx="91440" cy="184219"/>
              </a:xfrm>
            </p:grpSpPr>
            <p:cxnSp>
              <p:nvCxnSpPr>
                <p:cNvPr id="205" name="Straight Connector 204">
                  <a:extLst>
                    <a:ext uri="{FF2B5EF4-FFF2-40B4-BE49-F238E27FC236}">
                      <a16:creationId xmlns:a16="http://schemas.microsoft.com/office/drawing/2014/main" id="{F13FFE9C-91FA-4A95-BD0C-A0E795504EE1}"/>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C517C37B-37FD-43D7-99F6-432E2E5FA57A}"/>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144799B8-E920-4E5F-B1E5-01F6C4942F99}"/>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3" name="Group 192">
                <a:extLst>
                  <a:ext uri="{FF2B5EF4-FFF2-40B4-BE49-F238E27FC236}">
                    <a16:creationId xmlns:a16="http://schemas.microsoft.com/office/drawing/2014/main" id="{AC757C30-5F0B-4646-AFC7-80DF158BE504}"/>
                  </a:ext>
                </a:extLst>
              </p:cNvPr>
              <p:cNvGrpSpPr/>
              <p:nvPr/>
            </p:nvGrpSpPr>
            <p:grpSpPr>
              <a:xfrm>
                <a:off x="8322542" y="3175357"/>
                <a:ext cx="91440" cy="304689"/>
                <a:chOff x="137035" y="1307696"/>
                <a:chExt cx="91440" cy="184219"/>
              </a:xfrm>
            </p:grpSpPr>
            <p:cxnSp>
              <p:nvCxnSpPr>
                <p:cNvPr id="202" name="Straight Connector 201">
                  <a:extLst>
                    <a:ext uri="{FF2B5EF4-FFF2-40B4-BE49-F238E27FC236}">
                      <a16:creationId xmlns:a16="http://schemas.microsoft.com/office/drawing/2014/main" id="{E5584533-60D5-4E06-AA78-8B72B9D9161D}"/>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F27DB8BD-3A67-46B8-B246-716BD4E69BF8}"/>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a:extLst>
                    <a:ext uri="{FF2B5EF4-FFF2-40B4-BE49-F238E27FC236}">
                      <a16:creationId xmlns:a16="http://schemas.microsoft.com/office/drawing/2014/main" id="{85A264ED-2D4A-480E-8383-77771BE7DAA7}"/>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4" name="Group 193">
                <a:extLst>
                  <a:ext uri="{FF2B5EF4-FFF2-40B4-BE49-F238E27FC236}">
                    <a16:creationId xmlns:a16="http://schemas.microsoft.com/office/drawing/2014/main" id="{E0206D58-4844-4FC2-B4CB-33240B4ACF34}"/>
                  </a:ext>
                </a:extLst>
              </p:cNvPr>
              <p:cNvGrpSpPr/>
              <p:nvPr/>
            </p:nvGrpSpPr>
            <p:grpSpPr>
              <a:xfrm>
                <a:off x="9148321" y="3085718"/>
                <a:ext cx="91440" cy="326266"/>
                <a:chOff x="137035" y="1307696"/>
                <a:chExt cx="91440" cy="184219"/>
              </a:xfrm>
            </p:grpSpPr>
            <p:cxnSp>
              <p:nvCxnSpPr>
                <p:cNvPr id="199" name="Straight Connector 198">
                  <a:extLst>
                    <a:ext uri="{FF2B5EF4-FFF2-40B4-BE49-F238E27FC236}">
                      <a16:creationId xmlns:a16="http://schemas.microsoft.com/office/drawing/2014/main" id="{E1BC0E43-5984-474C-BEA5-5DCB1B4CAF5A}"/>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1381D122-BC43-4F57-8779-D916EE807FE0}"/>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03B4CA4C-60CC-4818-8D10-4E8107E2561F}"/>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5" name="Group 194">
                <a:extLst>
                  <a:ext uri="{FF2B5EF4-FFF2-40B4-BE49-F238E27FC236}">
                    <a16:creationId xmlns:a16="http://schemas.microsoft.com/office/drawing/2014/main" id="{3E8408E2-493F-47F0-8E71-410F466EBA41}"/>
                  </a:ext>
                </a:extLst>
              </p:cNvPr>
              <p:cNvGrpSpPr/>
              <p:nvPr/>
            </p:nvGrpSpPr>
            <p:grpSpPr>
              <a:xfrm>
                <a:off x="9962252" y="3005372"/>
                <a:ext cx="91440" cy="607840"/>
                <a:chOff x="137035" y="1307696"/>
                <a:chExt cx="91440" cy="184219"/>
              </a:xfrm>
            </p:grpSpPr>
            <p:cxnSp>
              <p:nvCxnSpPr>
                <p:cNvPr id="196" name="Straight Connector 195">
                  <a:extLst>
                    <a:ext uri="{FF2B5EF4-FFF2-40B4-BE49-F238E27FC236}">
                      <a16:creationId xmlns:a16="http://schemas.microsoft.com/office/drawing/2014/main" id="{56ACC792-5E84-4A7E-A360-7DF9486A6F29}"/>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a:extLst>
                    <a:ext uri="{FF2B5EF4-FFF2-40B4-BE49-F238E27FC236}">
                      <a16:creationId xmlns:a16="http://schemas.microsoft.com/office/drawing/2014/main" id="{A6BB965F-3450-4F69-B532-F81783F235E5}"/>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149C6BBC-9B40-4793-B96A-8EAB664B49A5}"/>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72" name="Apixiban Data">
              <a:extLst>
                <a:ext uri="{FF2B5EF4-FFF2-40B4-BE49-F238E27FC236}">
                  <a16:creationId xmlns:a16="http://schemas.microsoft.com/office/drawing/2014/main" id="{61423FF9-3CC0-411E-9BB0-99FF26C2CDFA}"/>
                </a:ext>
              </a:extLst>
            </p:cNvPr>
            <p:cNvGrpSpPr/>
            <p:nvPr/>
          </p:nvGrpSpPr>
          <p:grpSpPr>
            <a:xfrm>
              <a:off x="1787297" y="2826429"/>
              <a:ext cx="8268541" cy="666012"/>
              <a:chOff x="1787297" y="2826429"/>
              <a:chExt cx="8268541" cy="666012"/>
            </a:xfrm>
          </p:grpSpPr>
          <p:sp>
            <p:nvSpPr>
              <p:cNvPr id="173" name="Isosceles Triangle 172">
                <a:extLst>
                  <a:ext uri="{FF2B5EF4-FFF2-40B4-BE49-F238E27FC236}">
                    <a16:creationId xmlns:a16="http://schemas.microsoft.com/office/drawing/2014/main" id="{38078914-C080-4647-BF62-D57470ABB081}"/>
                  </a:ext>
                </a:extLst>
              </p:cNvPr>
              <p:cNvSpPr/>
              <p:nvPr/>
            </p:nvSpPr>
            <p:spPr>
              <a:xfrm>
                <a:off x="1787297" y="3401001"/>
                <a:ext cx="91440" cy="91440"/>
              </a:xfrm>
              <a:prstGeom prst="triangl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74" name="Isosceles Triangle 173">
                <a:extLst>
                  <a:ext uri="{FF2B5EF4-FFF2-40B4-BE49-F238E27FC236}">
                    <a16:creationId xmlns:a16="http://schemas.microsoft.com/office/drawing/2014/main" id="{D2404447-A477-4D0E-9D65-E5EB96F3BD44}"/>
                  </a:ext>
                </a:extLst>
              </p:cNvPr>
              <p:cNvSpPr/>
              <p:nvPr/>
            </p:nvSpPr>
            <p:spPr>
              <a:xfrm>
                <a:off x="2604453" y="2826429"/>
                <a:ext cx="91440" cy="91440"/>
              </a:xfrm>
              <a:prstGeom prst="triangl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75" name="Isosceles Triangle 174">
                <a:extLst>
                  <a:ext uri="{FF2B5EF4-FFF2-40B4-BE49-F238E27FC236}">
                    <a16:creationId xmlns:a16="http://schemas.microsoft.com/office/drawing/2014/main" id="{3D1E45E9-B6AC-46B4-A61A-729908650470}"/>
                  </a:ext>
                </a:extLst>
              </p:cNvPr>
              <p:cNvSpPr/>
              <p:nvPr/>
            </p:nvSpPr>
            <p:spPr>
              <a:xfrm>
                <a:off x="3429522" y="2826429"/>
                <a:ext cx="91440" cy="91440"/>
              </a:xfrm>
              <a:prstGeom prst="triangl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76" name="Isosceles Triangle 175">
                <a:extLst>
                  <a:ext uri="{FF2B5EF4-FFF2-40B4-BE49-F238E27FC236}">
                    <a16:creationId xmlns:a16="http://schemas.microsoft.com/office/drawing/2014/main" id="{C08653A5-BB33-4D88-B05B-47C649892D75}"/>
                  </a:ext>
                </a:extLst>
              </p:cNvPr>
              <p:cNvSpPr/>
              <p:nvPr/>
            </p:nvSpPr>
            <p:spPr>
              <a:xfrm>
                <a:off x="4251024" y="3155387"/>
                <a:ext cx="91440" cy="91440"/>
              </a:xfrm>
              <a:prstGeom prst="triangl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77" name="Isosceles Triangle 176">
                <a:extLst>
                  <a:ext uri="{FF2B5EF4-FFF2-40B4-BE49-F238E27FC236}">
                    <a16:creationId xmlns:a16="http://schemas.microsoft.com/office/drawing/2014/main" id="{E69E58A7-430F-44F5-9F88-E31834BF3CF8}"/>
                  </a:ext>
                </a:extLst>
              </p:cNvPr>
              <p:cNvSpPr/>
              <p:nvPr/>
            </p:nvSpPr>
            <p:spPr>
              <a:xfrm>
                <a:off x="5043164" y="3145811"/>
                <a:ext cx="91440" cy="91440"/>
              </a:xfrm>
              <a:prstGeom prst="triangl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78" name="Isosceles Triangle 177">
                <a:extLst>
                  <a:ext uri="{FF2B5EF4-FFF2-40B4-BE49-F238E27FC236}">
                    <a16:creationId xmlns:a16="http://schemas.microsoft.com/office/drawing/2014/main" id="{9B85B6BF-8AF5-455C-BB92-DFEEC3B9F39E}"/>
                  </a:ext>
                </a:extLst>
              </p:cNvPr>
              <p:cNvSpPr/>
              <p:nvPr/>
            </p:nvSpPr>
            <p:spPr>
              <a:xfrm>
                <a:off x="5876727" y="3170818"/>
                <a:ext cx="91440" cy="91440"/>
              </a:xfrm>
              <a:prstGeom prst="triangl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79" name="Isosceles Triangle 178">
                <a:extLst>
                  <a:ext uri="{FF2B5EF4-FFF2-40B4-BE49-F238E27FC236}">
                    <a16:creationId xmlns:a16="http://schemas.microsoft.com/office/drawing/2014/main" id="{4AB2E25D-64D0-4542-A1A3-591E3927BDD2}"/>
                  </a:ext>
                </a:extLst>
              </p:cNvPr>
              <p:cNvSpPr/>
              <p:nvPr/>
            </p:nvSpPr>
            <p:spPr>
              <a:xfrm>
                <a:off x="6684661" y="3165442"/>
                <a:ext cx="91440" cy="91440"/>
              </a:xfrm>
              <a:prstGeom prst="triangl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80" name="Isosceles Triangle 179">
                <a:extLst>
                  <a:ext uri="{FF2B5EF4-FFF2-40B4-BE49-F238E27FC236}">
                    <a16:creationId xmlns:a16="http://schemas.microsoft.com/office/drawing/2014/main" id="{D90BF86E-35AB-46E6-9249-6F835A999CB0}"/>
                  </a:ext>
                </a:extLst>
              </p:cNvPr>
              <p:cNvSpPr/>
              <p:nvPr/>
            </p:nvSpPr>
            <p:spPr>
              <a:xfrm>
                <a:off x="7509679" y="3196981"/>
                <a:ext cx="91440" cy="91440"/>
              </a:xfrm>
              <a:prstGeom prst="triangl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81" name="Isosceles Triangle 180">
                <a:extLst>
                  <a:ext uri="{FF2B5EF4-FFF2-40B4-BE49-F238E27FC236}">
                    <a16:creationId xmlns:a16="http://schemas.microsoft.com/office/drawing/2014/main" id="{0CCA2CBA-07F8-4689-956F-8A121406FE06}"/>
                  </a:ext>
                </a:extLst>
              </p:cNvPr>
              <p:cNvSpPr/>
              <p:nvPr/>
            </p:nvSpPr>
            <p:spPr>
              <a:xfrm>
                <a:off x="8322737" y="3281746"/>
                <a:ext cx="91440" cy="91440"/>
              </a:xfrm>
              <a:prstGeom prst="triangl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82" name="Isosceles Triangle 181">
                <a:extLst>
                  <a:ext uri="{FF2B5EF4-FFF2-40B4-BE49-F238E27FC236}">
                    <a16:creationId xmlns:a16="http://schemas.microsoft.com/office/drawing/2014/main" id="{31B22CE3-4EC1-4344-BEED-AD2F7FEA6494}"/>
                  </a:ext>
                </a:extLst>
              </p:cNvPr>
              <p:cNvSpPr/>
              <p:nvPr/>
            </p:nvSpPr>
            <p:spPr>
              <a:xfrm>
                <a:off x="9144481" y="3213970"/>
                <a:ext cx="91440" cy="91440"/>
              </a:xfrm>
              <a:prstGeom prst="triangl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83" name="Isosceles Triangle 182">
                <a:extLst>
                  <a:ext uri="{FF2B5EF4-FFF2-40B4-BE49-F238E27FC236}">
                    <a16:creationId xmlns:a16="http://schemas.microsoft.com/office/drawing/2014/main" id="{AC65F688-6412-4581-9B75-6ADEBA8BEB86}"/>
                  </a:ext>
                </a:extLst>
              </p:cNvPr>
              <p:cNvSpPr/>
              <p:nvPr/>
            </p:nvSpPr>
            <p:spPr>
              <a:xfrm>
                <a:off x="9964398" y="3318491"/>
                <a:ext cx="91440" cy="91440"/>
              </a:xfrm>
              <a:prstGeom prst="triangl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84" name="Freeform: Shape 183">
                <a:extLst>
                  <a:ext uri="{FF2B5EF4-FFF2-40B4-BE49-F238E27FC236}">
                    <a16:creationId xmlns:a16="http://schemas.microsoft.com/office/drawing/2014/main" id="{2F31BB1F-BEF7-4B71-B78D-724FE5A07642}"/>
                  </a:ext>
                </a:extLst>
              </p:cNvPr>
              <p:cNvSpPr/>
              <p:nvPr/>
            </p:nvSpPr>
            <p:spPr>
              <a:xfrm>
                <a:off x="1828800" y="2830749"/>
                <a:ext cx="8200417" cy="622570"/>
              </a:xfrm>
              <a:custGeom>
                <a:avLst/>
                <a:gdLst>
                  <a:gd name="connsiteX0" fmla="*/ 0 w 8200417"/>
                  <a:gd name="connsiteY0" fmla="*/ 622570 h 622570"/>
                  <a:gd name="connsiteX1" fmla="*/ 817123 w 8200417"/>
                  <a:gd name="connsiteY1" fmla="*/ 0 h 622570"/>
                  <a:gd name="connsiteX2" fmla="*/ 1624519 w 8200417"/>
                  <a:gd name="connsiteY2" fmla="*/ 48638 h 622570"/>
                  <a:gd name="connsiteX3" fmla="*/ 2480553 w 8200417"/>
                  <a:gd name="connsiteY3" fmla="*/ 379379 h 622570"/>
                  <a:gd name="connsiteX4" fmla="*/ 3278221 w 8200417"/>
                  <a:gd name="connsiteY4" fmla="*/ 398834 h 622570"/>
                  <a:gd name="connsiteX5" fmla="*/ 4095345 w 8200417"/>
                  <a:gd name="connsiteY5" fmla="*/ 408562 h 622570"/>
                  <a:gd name="connsiteX6" fmla="*/ 4922196 w 8200417"/>
                  <a:gd name="connsiteY6" fmla="*/ 398834 h 622570"/>
                  <a:gd name="connsiteX7" fmla="*/ 5719864 w 8200417"/>
                  <a:gd name="connsiteY7" fmla="*/ 428017 h 622570"/>
                  <a:gd name="connsiteX8" fmla="*/ 6556443 w 8200417"/>
                  <a:gd name="connsiteY8" fmla="*/ 496111 h 622570"/>
                  <a:gd name="connsiteX9" fmla="*/ 7373566 w 8200417"/>
                  <a:gd name="connsiteY9" fmla="*/ 437745 h 622570"/>
                  <a:gd name="connsiteX10" fmla="*/ 8200417 w 8200417"/>
                  <a:gd name="connsiteY10" fmla="*/ 554477 h 622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00417" h="622570">
                    <a:moveTo>
                      <a:pt x="0" y="622570"/>
                    </a:moveTo>
                    <a:lnTo>
                      <a:pt x="817123" y="0"/>
                    </a:lnTo>
                    <a:lnTo>
                      <a:pt x="1624519" y="48638"/>
                    </a:lnTo>
                    <a:lnTo>
                      <a:pt x="2480553" y="379379"/>
                    </a:lnTo>
                    <a:lnTo>
                      <a:pt x="3278221" y="398834"/>
                    </a:lnTo>
                    <a:lnTo>
                      <a:pt x="4095345" y="408562"/>
                    </a:lnTo>
                    <a:lnTo>
                      <a:pt x="4922196" y="398834"/>
                    </a:lnTo>
                    <a:lnTo>
                      <a:pt x="5719864" y="428017"/>
                    </a:lnTo>
                    <a:lnTo>
                      <a:pt x="6556443" y="496111"/>
                    </a:lnTo>
                    <a:lnTo>
                      <a:pt x="7373566" y="437745"/>
                    </a:lnTo>
                    <a:lnTo>
                      <a:pt x="8200417" y="554477"/>
                    </a:lnTo>
                  </a:path>
                </a:pathLst>
              </a:custGeom>
              <a:no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grpSp>
      <p:grpSp>
        <p:nvGrpSpPr>
          <p:cNvPr id="229" name="Rivaroxaban">
            <a:extLst>
              <a:ext uri="{FF2B5EF4-FFF2-40B4-BE49-F238E27FC236}">
                <a16:creationId xmlns:a16="http://schemas.microsoft.com/office/drawing/2014/main" id="{92EFD71F-5900-47D7-A10A-7EF13609CA13}"/>
              </a:ext>
            </a:extLst>
          </p:cNvPr>
          <p:cNvGrpSpPr/>
          <p:nvPr/>
        </p:nvGrpSpPr>
        <p:grpSpPr>
          <a:xfrm>
            <a:off x="1961972" y="2835310"/>
            <a:ext cx="8271509" cy="1077618"/>
            <a:chOff x="1782891" y="2644810"/>
            <a:chExt cx="8271509" cy="1077618"/>
          </a:xfrm>
        </p:grpSpPr>
        <p:grpSp>
          <p:nvGrpSpPr>
            <p:cNvPr id="230" name="Rivaroxaban Error Bars">
              <a:extLst>
                <a:ext uri="{FF2B5EF4-FFF2-40B4-BE49-F238E27FC236}">
                  <a16:creationId xmlns:a16="http://schemas.microsoft.com/office/drawing/2014/main" id="{FD9BEB6A-6544-4498-B824-32DD429F7D74}"/>
                </a:ext>
              </a:extLst>
            </p:cNvPr>
            <p:cNvGrpSpPr/>
            <p:nvPr/>
          </p:nvGrpSpPr>
          <p:grpSpPr>
            <a:xfrm>
              <a:off x="1782891" y="2644810"/>
              <a:ext cx="8271509" cy="1077618"/>
              <a:chOff x="1782891" y="2644810"/>
              <a:chExt cx="8271509" cy="1077618"/>
            </a:xfrm>
          </p:grpSpPr>
          <p:grpSp>
            <p:nvGrpSpPr>
              <p:cNvPr id="244" name="Group 243">
                <a:extLst>
                  <a:ext uri="{FF2B5EF4-FFF2-40B4-BE49-F238E27FC236}">
                    <a16:creationId xmlns:a16="http://schemas.microsoft.com/office/drawing/2014/main" id="{866989E8-EE8C-447E-91A1-C46689CF8CFF}"/>
                  </a:ext>
                </a:extLst>
              </p:cNvPr>
              <p:cNvGrpSpPr/>
              <p:nvPr/>
            </p:nvGrpSpPr>
            <p:grpSpPr>
              <a:xfrm>
                <a:off x="9962960" y="3105771"/>
                <a:ext cx="91440" cy="562065"/>
                <a:chOff x="137035" y="1307696"/>
                <a:chExt cx="91440" cy="184219"/>
              </a:xfrm>
            </p:grpSpPr>
            <p:cxnSp>
              <p:nvCxnSpPr>
                <p:cNvPr id="285" name="Straight Connector 284">
                  <a:extLst>
                    <a:ext uri="{FF2B5EF4-FFF2-40B4-BE49-F238E27FC236}">
                      <a16:creationId xmlns:a16="http://schemas.microsoft.com/office/drawing/2014/main" id="{B59F71D8-DC58-4D37-A30B-56C0628FFDF4}"/>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6" name="Straight Connector 285">
                  <a:extLst>
                    <a:ext uri="{FF2B5EF4-FFF2-40B4-BE49-F238E27FC236}">
                      <a16:creationId xmlns:a16="http://schemas.microsoft.com/office/drawing/2014/main" id="{C089CA9A-8AC5-4114-A9CA-C304BE8998E9}"/>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7" name="Straight Connector 286">
                  <a:extLst>
                    <a:ext uri="{FF2B5EF4-FFF2-40B4-BE49-F238E27FC236}">
                      <a16:creationId xmlns:a16="http://schemas.microsoft.com/office/drawing/2014/main" id="{81F35886-460F-4F15-AE86-87DBDEC1A40B}"/>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5" name="Group 244">
                <a:extLst>
                  <a:ext uri="{FF2B5EF4-FFF2-40B4-BE49-F238E27FC236}">
                    <a16:creationId xmlns:a16="http://schemas.microsoft.com/office/drawing/2014/main" id="{131AD786-ED6F-4C1C-8E21-5578D833834D}"/>
                  </a:ext>
                </a:extLst>
              </p:cNvPr>
              <p:cNvGrpSpPr/>
              <p:nvPr/>
            </p:nvGrpSpPr>
            <p:grpSpPr>
              <a:xfrm>
                <a:off x="9136465" y="2989370"/>
                <a:ext cx="91440" cy="367979"/>
                <a:chOff x="137035" y="1307696"/>
                <a:chExt cx="91440" cy="184219"/>
              </a:xfrm>
            </p:grpSpPr>
            <p:cxnSp>
              <p:nvCxnSpPr>
                <p:cNvPr id="282" name="Straight Connector 281">
                  <a:extLst>
                    <a:ext uri="{FF2B5EF4-FFF2-40B4-BE49-F238E27FC236}">
                      <a16:creationId xmlns:a16="http://schemas.microsoft.com/office/drawing/2014/main" id="{F255B2DF-DAB8-4892-8685-059110EC1B08}"/>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a:extLst>
                    <a:ext uri="{FF2B5EF4-FFF2-40B4-BE49-F238E27FC236}">
                      <a16:creationId xmlns:a16="http://schemas.microsoft.com/office/drawing/2014/main" id="{7F494A68-FE62-4726-8568-4F4A9ED20921}"/>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4" name="Straight Connector 283">
                  <a:extLst>
                    <a:ext uri="{FF2B5EF4-FFF2-40B4-BE49-F238E27FC236}">
                      <a16:creationId xmlns:a16="http://schemas.microsoft.com/office/drawing/2014/main" id="{DA1D7F29-713B-4390-A89F-A612BF10F632}"/>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6" name="Group 245">
                <a:extLst>
                  <a:ext uri="{FF2B5EF4-FFF2-40B4-BE49-F238E27FC236}">
                    <a16:creationId xmlns:a16="http://schemas.microsoft.com/office/drawing/2014/main" id="{10851415-3637-458D-BD69-136D26614040}"/>
                  </a:ext>
                </a:extLst>
              </p:cNvPr>
              <p:cNvGrpSpPr/>
              <p:nvPr/>
            </p:nvGrpSpPr>
            <p:grpSpPr>
              <a:xfrm>
                <a:off x="8325232" y="3108751"/>
                <a:ext cx="91440" cy="306601"/>
                <a:chOff x="137035" y="1307696"/>
                <a:chExt cx="91440" cy="184219"/>
              </a:xfrm>
            </p:grpSpPr>
            <p:cxnSp>
              <p:nvCxnSpPr>
                <p:cNvPr id="279" name="Straight Connector 278">
                  <a:extLst>
                    <a:ext uri="{FF2B5EF4-FFF2-40B4-BE49-F238E27FC236}">
                      <a16:creationId xmlns:a16="http://schemas.microsoft.com/office/drawing/2014/main" id="{DE71F5F3-C08B-4641-9951-56CEAE7BF262}"/>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0" name="Straight Connector 279">
                  <a:extLst>
                    <a:ext uri="{FF2B5EF4-FFF2-40B4-BE49-F238E27FC236}">
                      <a16:creationId xmlns:a16="http://schemas.microsoft.com/office/drawing/2014/main" id="{9EA543C5-D80A-46B0-8AB6-E18749D61FE8}"/>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1" name="Straight Connector 280">
                  <a:extLst>
                    <a:ext uri="{FF2B5EF4-FFF2-40B4-BE49-F238E27FC236}">
                      <a16:creationId xmlns:a16="http://schemas.microsoft.com/office/drawing/2014/main" id="{AA646150-2A5C-40BF-9405-F663FB1E9C3D}"/>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7" name="Group 246">
                <a:extLst>
                  <a:ext uri="{FF2B5EF4-FFF2-40B4-BE49-F238E27FC236}">
                    <a16:creationId xmlns:a16="http://schemas.microsoft.com/office/drawing/2014/main" id="{A2D7931E-D9C3-4C07-8818-78B93E4A429C}"/>
                  </a:ext>
                </a:extLst>
              </p:cNvPr>
              <p:cNvGrpSpPr/>
              <p:nvPr/>
            </p:nvGrpSpPr>
            <p:grpSpPr>
              <a:xfrm>
                <a:off x="7509567" y="3053300"/>
                <a:ext cx="91440" cy="314285"/>
                <a:chOff x="137035" y="1307696"/>
                <a:chExt cx="91440" cy="184219"/>
              </a:xfrm>
            </p:grpSpPr>
            <p:cxnSp>
              <p:nvCxnSpPr>
                <p:cNvPr id="276" name="Straight Connector 275">
                  <a:extLst>
                    <a:ext uri="{FF2B5EF4-FFF2-40B4-BE49-F238E27FC236}">
                      <a16:creationId xmlns:a16="http://schemas.microsoft.com/office/drawing/2014/main" id="{75E12D39-4C97-4EF5-B76D-85A3F9ED5082}"/>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7" name="Straight Connector 276">
                  <a:extLst>
                    <a:ext uri="{FF2B5EF4-FFF2-40B4-BE49-F238E27FC236}">
                      <a16:creationId xmlns:a16="http://schemas.microsoft.com/office/drawing/2014/main" id="{FC8872BD-4751-4007-B16D-4A07961EE440}"/>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8" name="Straight Connector 277">
                  <a:extLst>
                    <a:ext uri="{FF2B5EF4-FFF2-40B4-BE49-F238E27FC236}">
                      <a16:creationId xmlns:a16="http://schemas.microsoft.com/office/drawing/2014/main" id="{19ED404A-A294-42C1-9D15-67912A77D950}"/>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8" name="Group 247">
                <a:extLst>
                  <a:ext uri="{FF2B5EF4-FFF2-40B4-BE49-F238E27FC236}">
                    <a16:creationId xmlns:a16="http://schemas.microsoft.com/office/drawing/2014/main" id="{3B2D6618-8AF5-49ED-A22F-1FBBEF56F7AC}"/>
                  </a:ext>
                </a:extLst>
              </p:cNvPr>
              <p:cNvGrpSpPr/>
              <p:nvPr/>
            </p:nvGrpSpPr>
            <p:grpSpPr>
              <a:xfrm>
                <a:off x="6690455" y="3080108"/>
                <a:ext cx="91440" cy="314285"/>
                <a:chOff x="137035" y="1307696"/>
                <a:chExt cx="91440" cy="184219"/>
              </a:xfrm>
            </p:grpSpPr>
            <p:cxnSp>
              <p:nvCxnSpPr>
                <p:cNvPr id="273" name="Straight Connector 272">
                  <a:extLst>
                    <a:ext uri="{FF2B5EF4-FFF2-40B4-BE49-F238E27FC236}">
                      <a16:creationId xmlns:a16="http://schemas.microsoft.com/office/drawing/2014/main" id="{5F12E246-C458-4DF6-8A6D-D27914937C5D}"/>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4" name="Straight Connector 273">
                  <a:extLst>
                    <a:ext uri="{FF2B5EF4-FFF2-40B4-BE49-F238E27FC236}">
                      <a16:creationId xmlns:a16="http://schemas.microsoft.com/office/drawing/2014/main" id="{47C50911-2370-4C70-BD8B-4D381890AA39}"/>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5" name="Straight Connector 274">
                  <a:extLst>
                    <a:ext uri="{FF2B5EF4-FFF2-40B4-BE49-F238E27FC236}">
                      <a16:creationId xmlns:a16="http://schemas.microsoft.com/office/drawing/2014/main" id="{4FC9FE7E-8EA9-4DDB-B198-79317B9BDBD3}"/>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9" name="Group 248">
                <a:extLst>
                  <a:ext uri="{FF2B5EF4-FFF2-40B4-BE49-F238E27FC236}">
                    <a16:creationId xmlns:a16="http://schemas.microsoft.com/office/drawing/2014/main" id="{85ED63DC-DE2C-42D5-A683-05DA3CC75E4B}"/>
                  </a:ext>
                </a:extLst>
              </p:cNvPr>
              <p:cNvGrpSpPr/>
              <p:nvPr/>
            </p:nvGrpSpPr>
            <p:grpSpPr>
              <a:xfrm>
                <a:off x="5871199" y="3089150"/>
                <a:ext cx="91440" cy="281847"/>
                <a:chOff x="137035" y="1307696"/>
                <a:chExt cx="91440" cy="184219"/>
              </a:xfrm>
            </p:grpSpPr>
            <p:cxnSp>
              <p:nvCxnSpPr>
                <p:cNvPr id="270" name="Straight Connector 269">
                  <a:extLst>
                    <a:ext uri="{FF2B5EF4-FFF2-40B4-BE49-F238E27FC236}">
                      <a16:creationId xmlns:a16="http://schemas.microsoft.com/office/drawing/2014/main" id="{3F4C06F3-E126-4287-A517-957820120285}"/>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a:extLst>
                    <a:ext uri="{FF2B5EF4-FFF2-40B4-BE49-F238E27FC236}">
                      <a16:creationId xmlns:a16="http://schemas.microsoft.com/office/drawing/2014/main" id="{F11AC30E-166B-45C3-95C9-27203F1B6587}"/>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2" name="Straight Connector 271">
                  <a:extLst>
                    <a:ext uri="{FF2B5EF4-FFF2-40B4-BE49-F238E27FC236}">
                      <a16:creationId xmlns:a16="http://schemas.microsoft.com/office/drawing/2014/main" id="{7E0ED1AD-A6A0-487C-95AE-C7110A9A4D61}"/>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0" name="Group 249">
                <a:extLst>
                  <a:ext uri="{FF2B5EF4-FFF2-40B4-BE49-F238E27FC236}">
                    <a16:creationId xmlns:a16="http://schemas.microsoft.com/office/drawing/2014/main" id="{071ADCA7-3E26-4924-A9B5-68442724DA75}"/>
                  </a:ext>
                </a:extLst>
              </p:cNvPr>
              <p:cNvGrpSpPr/>
              <p:nvPr/>
            </p:nvGrpSpPr>
            <p:grpSpPr>
              <a:xfrm>
                <a:off x="5048951" y="3065511"/>
                <a:ext cx="91440" cy="302074"/>
                <a:chOff x="137035" y="1307696"/>
                <a:chExt cx="91440" cy="184219"/>
              </a:xfrm>
            </p:grpSpPr>
            <p:cxnSp>
              <p:nvCxnSpPr>
                <p:cNvPr id="267" name="Straight Connector 266">
                  <a:extLst>
                    <a:ext uri="{FF2B5EF4-FFF2-40B4-BE49-F238E27FC236}">
                      <a16:creationId xmlns:a16="http://schemas.microsoft.com/office/drawing/2014/main" id="{DAC7B7D1-A314-4252-9D23-0AA8E24462C5}"/>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8" name="Straight Connector 267">
                  <a:extLst>
                    <a:ext uri="{FF2B5EF4-FFF2-40B4-BE49-F238E27FC236}">
                      <a16:creationId xmlns:a16="http://schemas.microsoft.com/office/drawing/2014/main" id="{4D298C09-E2A7-49FF-8309-45F794559D20}"/>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9" name="Straight Connector 268">
                  <a:extLst>
                    <a:ext uri="{FF2B5EF4-FFF2-40B4-BE49-F238E27FC236}">
                      <a16:creationId xmlns:a16="http://schemas.microsoft.com/office/drawing/2014/main" id="{341B13A2-710B-4363-AC53-16C45652AB4F}"/>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1" name="Group 250">
                <a:extLst>
                  <a:ext uri="{FF2B5EF4-FFF2-40B4-BE49-F238E27FC236}">
                    <a16:creationId xmlns:a16="http://schemas.microsoft.com/office/drawing/2014/main" id="{98F56EE9-6FE5-434C-AC7D-1DDACC4DFC69}"/>
                  </a:ext>
                </a:extLst>
              </p:cNvPr>
              <p:cNvGrpSpPr/>
              <p:nvPr/>
            </p:nvGrpSpPr>
            <p:grpSpPr>
              <a:xfrm>
                <a:off x="4249618" y="3086405"/>
                <a:ext cx="91440" cy="226589"/>
                <a:chOff x="137035" y="1307696"/>
                <a:chExt cx="91440" cy="184219"/>
              </a:xfrm>
            </p:grpSpPr>
            <p:cxnSp>
              <p:nvCxnSpPr>
                <p:cNvPr id="264" name="Straight Connector 263">
                  <a:extLst>
                    <a:ext uri="{FF2B5EF4-FFF2-40B4-BE49-F238E27FC236}">
                      <a16:creationId xmlns:a16="http://schemas.microsoft.com/office/drawing/2014/main" id="{92D12D3B-37CF-4638-97CE-F68F0B0A7472}"/>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5" name="Straight Connector 264">
                  <a:extLst>
                    <a:ext uri="{FF2B5EF4-FFF2-40B4-BE49-F238E27FC236}">
                      <a16:creationId xmlns:a16="http://schemas.microsoft.com/office/drawing/2014/main" id="{D90D9852-B891-42AE-BDA8-F0014AE84E5D}"/>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6" name="Straight Connector 265">
                  <a:extLst>
                    <a:ext uri="{FF2B5EF4-FFF2-40B4-BE49-F238E27FC236}">
                      <a16:creationId xmlns:a16="http://schemas.microsoft.com/office/drawing/2014/main" id="{CF35DAF6-A5B7-4628-A808-20A4A2A42DF5}"/>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2" name="Group 251">
                <a:extLst>
                  <a:ext uri="{FF2B5EF4-FFF2-40B4-BE49-F238E27FC236}">
                    <a16:creationId xmlns:a16="http://schemas.microsoft.com/office/drawing/2014/main" id="{BD691028-7C0A-437E-BAF0-9F6D513E3FAC}"/>
                  </a:ext>
                </a:extLst>
              </p:cNvPr>
              <p:cNvGrpSpPr/>
              <p:nvPr/>
            </p:nvGrpSpPr>
            <p:grpSpPr>
              <a:xfrm>
                <a:off x="3420303" y="2644810"/>
                <a:ext cx="91440" cy="378169"/>
                <a:chOff x="137035" y="1307696"/>
                <a:chExt cx="91440" cy="184219"/>
              </a:xfrm>
            </p:grpSpPr>
            <p:cxnSp>
              <p:nvCxnSpPr>
                <p:cNvPr id="261" name="Straight Connector 260">
                  <a:extLst>
                    <a:ext uri="{FF2B5EF4-FFF2-40B4-BE49-F238E27FC236}">
                      <a16:creationId xmlns:a16="http://schemas.microsoft.com/office/drawing/2014/main" id="{43B035D2-58CA-4620-A86C-5C14ED363FD2}"/>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2" name="Straight Connector 261">
                  <a:extLst>
                    <a:ext uri="{FF2B5EF4-FFF2-40B4-BE49-F238E27FC236}">
                      <a16:creationId xmlns:a16="http://schemas.microsoft.com/office/drawing/2014/main" id="{0E0D0FE2-002A-46CC-A85D-A4B5B72101A8}"/>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3" name="Straight Connector 262">
                  <a:extLst>
                    <a:ext uri="{FF2B5EF4-FFF2-40B4-BE49-F238E27FC236}">
                      <a16:creationId xmlns:a16="http://schemas.microsoft.com/office/drawing/2014/main" id="{70A161FE-99C8-40DD-849D-995A29BE88B0}"/>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3" name="Group 252">
                <a:extLst>
                  <a:ext uri="{FF2B5EF4-FFF2-40B4-BE49-F238E27FC236}">
                    <a16:creationId xmlns:a16="http://schemas.microsoft.com/office/drawing/2014/main" id="{130E4618-B2BF-4D39-A41A-53E165B5EBF5}"/>
                  </a:ext>
                </a:extLst>
              </p:cNvPr>
              <p:cNvGrpSpPr/>
              <p:nvPr/>
            </p:nvGrpSpPr>
            <p:grpSpPr>
              <a:xfrm>
                <a:off x="2608242" y="2681362"/>
                <a:ext cx="91440" cy="378169"/>
                <a:chOff x="137035" y="1307696"/>
                <a:chExt cx="91440" cy="184219"/>
              </a:xfrm>
            </p:grpSpPr>
            <p:cxnSp>
              <p:nvCxnSpPr>
                <p:cNvPr id="258" name="Straight Connector 257">
                  <a:extLst>
                    <a:ext uri="{FF2B5EF4-FFF2-40B4-BE49-F238E27FC236}">
                      <a16:creationId xmlns:a16="http://schemas.microsoft.com/office/drawing/2014/main" id="{4CF283B5-3DC3-47D2-A719-2220BABF1583}"/>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a:extLst>
                    <a:ext uri="{FF2B5EF4-FFF2-40B4-BE49-F238E27FC236}">
                      <a16:creationId xmlns:a16="http://schemas.microsoft.com/office/drawing/2014/main" id="{2DF9ED83-B143-41D9-ABEB-C72F55CE6176}"/>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a:extLst>
                    <a:ext uri="{FF2B5EF4-FFF2-40B4-BE49-F238E27FC236}">
                      <a16:creationId xmlns:a16="http://schemas.microsoft.com/office/drawing/2014/main" id="{4FE3D9A3-B6BC-4446-8139-DA1680DE59DC}"/>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4" name="Group 253">
                <a:extLst>
                  <a:ext uri="{FF2B5EF4-FFF2-40B4-BE49-F238E27FC236}">
                    <a16:creationId xmlns:a16="http://schemas.microsoft.com/office/drawing/2014/main" id="{3FD44969-10F9-4DB5-8504-1C9AD9F77551}"/>
                  </a:ext>
                </a:extLst>
              </p:cNvPr>
              <p:cNvGrpSpPr/>
              <p:nvPr/>
            </p:nvGrpSpPr>
            <p:grpSpPr>
              <a:xfrm>
                <a:off x="1782891" y="3370522"/>
                <a:ext cx="91440" cy="351906"/>
                <a:chOff x="137035" y="1307696"/>
                <a:chExt cx="91440" cy="184219"/>
              </a:xfrm>
            </p:grpSpPr>
            <p:cxnSp>
              <p:nvCxnSpPr>
                <p:cNvPr id="255" name="Straight Connector 254">
                  <a:extLst>
                    <a:ext uri="{FF2B5EF4-FFF2-40B4-BE49-F238E27FC236}">
                      <a16:creationId xmlns:a16="http://schemas.microsoft.com/office/drawing/2014/main" id="{9515FC53-1B1C-4D56-AC85-1DD2EA278CD5}"/>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a:extLst>
                    <a:ext uri="{FF2B5EF4-FFF2-40B4-BE49-F238E27FC236}">
                      <a16:creationId xmlns:a16="http://schemas.microsoft.com/office/drawing/2014/main" id="{8E643E2B-B6B1-4FDC-8BAD-E2B60935BE29}"/>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a:extLst>
                    <a:ext uri="{FF2B5EF4-FFF2-40B4-BE49-F238E27FC236}">
                      <a16:creationId xmlns:a16="http://schemas.microsoft.com/office/drawing/2014/main" id="{7E36CEC2-4B11-4F25-972B-844D0583C77A}"/>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31" name="Rivaroxaban Data">
              <a:extLst>
                <a:ext uri="{FF2B5EF4-FFF2-40B4-BE49-F238E27FC236}">
                  <a16:creationId xmlns:a16="http://schemas.microsoft.com/office/drawing/2014/main" id="{85DBF8A6-3BD8-4045-8BBA-265F795A2371}"/>
                </a:ext>
              </a:extLst>
            </p:cNvPr>
            <p:cNvGrpSpPr/>
            <p:nvPr/>
          </p:nvGrpSpPr>
          <p:grpSpPr>
            <a:xfrm>
              <a:off x="1782891" y="2803288"/>
              <a:ext cx="8267183" cy="815796"/>
              <a:chOff x="1782891" y="2803288"/>
              <a:chExt cx="8267183" cy="815796"/>
            </a:xfrm>
          </p:grpSpPr>
          <p:sp>
            <p:nvSpPr>
              <p:cNvPr id="232" name="Flowchart: Merge 231">
                <a:extLst>
                  <a:ext uri="{FF2B5EF4-FFF2-40B4-BE49-F238E27FC236}">
                    <a16:creationId xmlns:a16="http://schemas.microsoft.com/office/drawing/2014/main" id="{8EDC0DF5-B649-48CC-BA0B-89B027EC485F}"/>
                  </a:ext>
                </a:extLst>
              </p:cNvPr>
              <p:cNvSpPr/>
              <p:nvPr/>
            </p:nvSpPr>
            <p:spPr>
              <a:xfrm>
                <a:off x="1782891" y="3527644"/>
                <a:ext cx="91440" cy="91440"/>
              </a:xfrm>
              <a:prstGeom prst="flowChartMerg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33" name="Flowchart: Merge 232">
                <a:extLst>
                  <a:ext uri="{FF2B5EF4-FFF2-40B4-BE49-F238E27FC236}">
                    <a16:creationId xmlns:a16="http://schemas.microsoft.com/office/drawing/2014/main" id="{6967D28E-0704-48D0-93A4-A97D574B1ABC}"/>
                  </a:ext>
                </a:extLst>
              </p:cNvPr>
              <p:cNvSpPr/>
              <p:nvPr/>
            </p:nvSpPr>
            <p:spPr>
              <a:xfrm>
                <a:off x="2597558" y="2803288"/>
                <a:ext cx="91440" cy="91440"/>
              </a:xfrm>
              <a:prstGeom prst="flowChartMerg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34" name="Flowchart: Merge 233">
                <a:extLst>
                  <a:ext uri="{FF2B5EF4-FFF2-40B4-BE49-F238E27FC236}">
                    <a16:creationId xmlns:a16="http://schemas.microsoft.com/office/drawing/2014/main" id="{296AE927-7B08-45D3-B422-76C0C2F2BEA4}"/>
                  </a:ext>
                </a:extLst>
              </p:cNvPr>
              <p:cNvSpPr/>
              <p:nvPr/>
            </p:nvSpPr>
            <p:spPr>
              <a:xfrm>
                <a:off x="3418870" y="2819829"/>
                <a:ext cx="91440" cy="91440"/>
              </a:xfrm>
              <a:prstGeom prst="flowChartMerg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35" name="Flowchart: Merge 234">
                <a:extLst>
                  <a:ext uri="{FF2B5EF4-FFF2-40B4-BE49-F238E27FC236}">
                    <a16:creationId xmlns:a16="http://schemas.microsoft.com/office/drawing/2014/main" id="{F64DECA2-EA7D-47A6-8230-1487211681CB}"/>
                  </a:ext>
                </a:extLst>
              </p:cNvPr>
              <p:cNvSpPr/>
              <p:nvPr/>
            </p:nvSpPr>
            <p:spPr>
              <a:xfrm>
                <a:off x="4253311" y="3183929"/>
                <a:ext cx="91440" cy="91440"/>
              </a:xfrm>
              <a:prstGeom prst="flowChartMerg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36" name="Flowchart: Merge 235">
                <a:extLst>
                  <a:ext uri="{FF2B5EF4-FFF2-40B4-BE49-F238E27FC236}">
                    <a16:creationId xmlns:a16="http://schemas.microsoft.com/office/drawing/2014/main" id="{64747305-556D-4044-9614-A66D2375E5BD}"/>
                  </a:ext>
                </a:extLst>
              </p:cNvPr>
              <p:cNvSpPr/>
              <p:nvPr/>
            </p:nvSpPr>
            <p:spPr>
              <a:xfrm>
                <a:off x="5048595" y="3154712"/>
                <a:ext cx="91440" cy="91440"/>
              </a:xfrm>
              <a:prstGeom prst="flowChartMerg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37" name="Flowchart: Merge 236">
                <a:extLst>
                  <a:ext uri="{FF2B5EF4-FFF2-40B4-BE49-F238E27FC236}">
                    <a16:creationId xmlns:a16="http://schemas.microsoft.com/office/drawing/2014/main" id="{1D463A40-2249-4AF5-ACE9-DC91E6ABEA3E}"/>
                  </a:ext>
                </a:extLst>
              </p:cNvPr>
              <p:cNvSpPr/>
              <p:nvPr/>
            </p:nvSpPr>
            <p:spPr>
              <a:xfrm>
                <a:off x="5872783" y="3181284"/>
                <a:ext cx="91440" cy="91440"/>
              </a:xfrm>
              <a:prstGeom prst="flowChartMerg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38" name="Flowchart: Merge 237">
                <a:extLst>
                  <a:ext uri="{FF2B5EF4-FFF2-40B4-BE49-F238E27FC236}">
                    <a16:creationId xmlns:a16="http://schemas.microsoft.com/office/drawing/2014/main" id="{AA585D85-DF99-4A06-BAF8-D0D3E139BC42}"/>
                  </a:ext>
                </a:extLst>
              </p:cNvPr>
              <p:cNvSpPr/>
              <p:nvPr/>
            </p:nvSpPr>
            <p:spPr>
              <a:xfrm>
                <a:off x="6693877" y="3188104"/>
                <a:ext cx="91440" cy="91440"/>
              </a:xfrm>
              <a:prstGeom prst="flowChartMerg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39" name="Flowchart: Merge 238">
                <a:extLst>
                  <a:ext uri="{FF2B5EF4-FFF2-40B4-BE49-F238E27FC236}">
                    <a16:creationId xmlns:a16="http://schemas.microsoft.com/office/drawing/2014/main" id="{B5CA0868-A3E7-4BF0-975C-44A4BCA9FD31}"/>
                  </a:ext>
                </a:extLst>
              </p:cNvPr>
              <p:cNvSpPr/>
              <p:nvPr/>
            </p:nvSpPr>
            <p:spPr>
              <a:xfrm>
                <a:off x="7518975" y="3203580"/>
                <a:ext cx="91440" cy="91440"/>
              </a:xfrm>
              <a:prstGeom prst="flowChartMerg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40" name="Flowchart: Merge 239">
                <a:extLst>
                  <a:ext uri="{FF2B5EF4-FFF2-40B4-BE49-F238E27FC236}">
                    <a16:creationId xmlns:a16="http://schemas.microsoft.com/office/drawing/2014/main" id="{9B04C8BF-7690-4F28-88F2-B8E238916112}"/>
                  </a:ext>
                </a:extLst>
              </p:cNvPr>
              <p:cNvSpPr/>
              <p:nvPr/>
            </p:nvSpPr>
            <p:spPr>
              <a:xfrm>
                <a:off x="8330062" y="3196945"/>
                <a:ext cx="91440" cy="91440"/>
              </a:xfrm>
              <a:prstGeom prst="flowChartMerg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41" name="Flowchart: Merge 240">
                <a:extLst>
                  <a:ext uri="{FF2B5EF4-FFF2-40B4-BE49-F238E27FC236}">
                    <a16:creationId xmlns:a16="http://schemas.microsoft.com/office/drawing/2014/main" id="{E66AF316-8D6A-4198-94DF-8AD13A8FCEC7}"/>
                  </a:ext>
                </a:extLst>
              </p:cNvPr>
              <p:cNvSpPr/>
              <p:nvPr/>
            </p:nvSpPr>
            <p:spPr>
              <a:xfrm>
                <a:off x="9138206" y="3129247"/>
                <a:ext cx="91440" cy="91440"/>
              </a:xfrm>
              <a:prstGeom prst="flowChartMerg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42" name="Flowchart: Merge 241">
                <a:extLst>
                  <a:ext uri="{FF2B5EF4-FFF2-40B4-BE49-F238E27FC236}">
                    <a16:creationId xmlns:a16="http://schemas.microsoft.com/office/drawing/2014/main" id="{38405ECA-7076-439B-B7BD-3FC864280CA0}"/>
                  </a:ext>
                </a:extLst>
              </p:cNvPr>
              <p:cNvSpPr/>
              <p:nvPr/>
            </p:nvSpPr>
            <p:spPr>
              <a:xfrm>
                <a:off x="9958634" y="3256011"/>
                <a:ext cx="91440" cy="91440"/>
              </a:xfrm>
              <a:prstGeom prst="flowChartMerg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43" name="Freeform: Shape 242">
                <a:extLst>
                  <a:ext uri="{FF2B5EF4-FFF2-40B4-BE49-F238E27FC236}">
                    <a16:creationId xmlns:a16="http://schemas.microsoft.com/office/drawing/2014/main" id="{11AD6A01-82C1-4F88-B60D-417CE3A04850}"/>
                  </a:ext>
                </a:extLst>
              </p:cNvPr>
              <p:cNvSpPr/>
              <p:nvPr/>
            </p:nvSpPr>
            <p:spPr>
              <a:xfrm>
                <a:off x="1838528" y="2840477"/>
                <a:ext cx="8171234" cy="739302"/>
              </a:xfrm>
              <a:custGeom>
                <a:avLst/>
                <a:gdLst>
                  <a:gd name="connsiteX0" fmla="*/ 0 w 8171234"/>
                  <a:gd name="connsiteY0" fmla="*/ 739302 h 739302"/>
                  <a:gd name="connsiteX1" fmla="*/ 797668 w 8171234"/>
                  <a:gd name="connsiteY1" fmla="*/ 0 h 739302"/>
                  <a:gd name="connsiteX2" fmla="*/ 1624519 w 8171234"/>
                  <a:gd name="connsiteY2" fmla="*/ 9727 h 739302"/>
                  <a:gd name="connsiteX3" fmla="*/ 2441642 w 8171234"/>
                  <a:gd name="connsiteY3" fmla="*/ 369651 h 739302"/>
                  <a:gd name="connsiteX4" fmla="*/ 3258766 w 8171234"/>
                  <a:gd name="connsiteY4" fmla="*/ 369651 h 739302"/>
                  <a:gd name="connsiteX5" fmla="*/ 4095344 w 8171234"/>
                  <a:gd name="connsiteY5" fmla="*/ 389106 h 739302"/>
                  <a:gd name="connsiteX6" fmla="*/ 4922195 w 8171234"/>
                  <a:gd name="connsiteY6" fmla="*/ 398834 h 739302"/>
                  <a:gd name="connsiteX7" fmla="*/ 5749046 w 8171234"/>
                  <a:gd name="connsiteY7" fmla="*/ 398834 h 739302"/>
                  <a:gd name="connsiteX8" fmla="*/ 6546715 w 8171234"/>
                  <a:gd name="connsiteY8" fmla="*/ 398834 h 739302"/>
                  <a:gd name="connsiteX9" fmla="*/ 7354110 w 8171234"/>
                  <a:gd name="connsiteY9" fmla="*/ 321012 h 739302"/>
                  <a:gd name="connsiteX10" fmla="*/ 8171234 w 8171234"/>
                  <a:gd name="connsiteY10" fmla="*/ 466927 h 739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171234" h="739302">
                    <a:moveTo>
                      <a:pt x="0" y="739302"/>
                    </a:moveTo>
                    <a:lnTo>
                      <a:pt x="797668" y="0"/>
                    </a:lnTo>
                    <a:lnTo>
                      <a:pt x="1624519" y="9727"/>
                    </a:lnTo>
                    <a:lnTo>
                      <a:pt x="2441642" y="369651"/>
                    </a:lnTo>
                    <a:lnTo>
                      <a:pt x="3258766" y="369651"/>
                    </a:lnTo>
                    <a:lnTo>
                      <a:pt x="4095344" y="389106"/>
                    </a:lnTo>
                    <a:lnTo>
                      <a:pt x="4922195" y="398834"/>
                    </a:lnTo>
                    <a:lnTo>
                      <a:pt x="5749046" y="398834"/>
                    </a:lnTo>
                    <a:lnTo>
                      <a:pt x="6546715" y="398834"/>
                    </a:lnTo>
                    <a:lnTo>
                      <a:pt x="7354110" y="321012"/>
                    </a:lnTo>
                    <a:lnTo>
                      <a:pt x="8171234" y="466927"/>
                    </a:lnTo>
                  </a:path>
                </a:pathLst>
              </a:cu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grpSp>
      <p:sp>
        <p:nvSpPr>
          <p:cNvPr id="291" name="TextBox 290">
            <a:extLst>
              <a:ext uri="{FF2B5EF4-FFF2-40B4-BE49-F238E27FC236}">
                <a16:creationId xmlns:a16="http://schemas.microsoft.com/office/drawing/2014/main" id="{FCA68E90-5C77-4912-A767-96F358B8F377}"/>
              </a:ext>
            </a:extLst>
          </p:cNvPr>
          <p:cNvSpPr txBox="1"/>
          <p:nvPr/>
        </p:nvSpPr>
        <p:spPr>
          <a:xfrm>
            <a:off x="2583361" y="1332561"/>
            <a:ext cx="7160999"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800" b="1" i="0" u="none" strike="noStrike" kern="1200" cap="none" spc="0" normalizeH="0" baseline="0" noProof="0" dirty="0">
                <a:ln>
                  <a:noFill/>
                </a:ln>
                <a:solidFill>
                  <a:srgbClr val="000000"/>
                </a:solidFill>
                <a:effectLst/>
                <a:uLnTx/>
                <a:uFillTx/>
                <a:latin typeface="Arial" panose="020B0604020202020204"/>
                <a:ea typeface="+mn-ea"/>
                <a:cs typeface="+mn-cs"/>
              </a:rPr>
              <a:t>Median ETP In Patients who Received Apixaban or Rivaroxaban</a:t>
            </a:r>
          </a:p>
        </p:txBody>
      </p:sp>
      <p:sp>
        <p:nvSpPr>
          <p:cNvPr id="292" name="Rectangle: Rounded Corners 291">
            <a:hlinkClick r:id="rId3" action="ppaction://hlinksldjump"/>
            <a:extLst>
              <a:ext uri="{FF2B5EF4-FFF2-40B4-BE49-F238E27FC236}">
                <a16:creationId xmlns:a16="http://schemas.microsoft.com/office/drawing/2014/main" id="{2D369E83-8C49-41E2-AF22-8B52DD04C6B3}"/>
              </a:ext>
            </a:extLst>
          </p:cNvPr>
          <p:cNvSpPr/>
          <p:nvPr/>
        </p:nvSpPr>
        <p:spPr>
          <a:xfrm>
            <a:off x="10754576" y="228601"/>
            <a:ext cx="1233454" cy="4718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panose="020B0604020202020204"/>
                <a:ea typeface="+mn-ea"/>
                <a:cs typeface="+mn-cs"/>
              </a:rPr>
              <a:t>ETP in all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panose="020B0604020202020204"/>
                <a:ea typeface="+mn-ea"/>
                <a:cs typeface="+mn-cs"/>
              </a:rPr>
              <a:t>FXa Inhibitors </a:t>
            </a:r>
            <a:endPar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5" name="TextBox 4">
            <a:extLst>
              <a:ext uri="{FF2B5EF4-FFF2-40B4-BE49-F238E27FC236}">
                <a16:creationId xmlns:a16="http://schemas.microsoft.com/office/drawing/2014/main" id="{13182DA3-4F34-7D8B-C071-0552661F381A}"/>
              </a:ext>
            </a:extLst>
          </p:cNvPr>
          <p:cNvSpPr txBox="1"/>
          <p:nvPr/>
        </p:nvSpPr>
        <p:spPr>
          <a:xfrm>
            <a:off x="433633" y="5861022"/>
            <a:ext cx="11324734" cy="276999"/>
          </a:xfrm>
          <a:prstGeom prst="rect">
            <a:avLst/>
          </a:prstGeom>
          <a:noFill/>
        </p:spPr>
        <p:txBody>
          <a:bodyPr wrap="square" rtlCol="0">
            <a:spAutoFit/>
          </a:bodyPr>
          <a:lstStyle/>
          <a:p>
            <a:pPr algn="l"/>
            <a:r>
              <a:rPr lang="en-US" sz="1200" b="0" i="0" u="none" strike="noStrike" baseline="0" dirty="0">
                <a:latin typeface="TimesNewRomanPSMT"/>
              </a:rPr>
              <a:t>The horizontal dashed line indicates the bounds of the normal value of ETP of 1,269 (±SD, 230)</a:t>
            </a:r>
            <a:endParaRPr lang="en-CA" sz="1200" dirty="0"/>
          </a:p>
        </p:txBody>
      </p:sp>
    </p:spTree>
    <p:extLst>
      <p:ext uri="{BB962C8B-B14F-4D97-AF65-F5344CB8AC3E}">
        <p14:creationId xmlns:p14="http://schemas.microsoft.com/office/powerpoint/2010/main" val="2294282899"/>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CC68DAD-CC03-4EE8-B386-6E196D6D5E6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3" name="Text Placeholder 2">
            <a:extLst>
              <a:ext uri="{FF2B5EF4-FFF2-40B4-BE49-F238E27FC236}">
                <a16:creationId xmlns:a16="http://schemas.microsoft.com/office/drawing/2014/main" id="{5FA9E46C-D2E0-4896-AB2A-C17185FED6DD}"/>
              </a:ext>
            </a:extLst>
          </p:cNvPr>
          <p:cNvSpPr>
            <a:spLocks noGrp="1"/>
          </p:cNvSpPr>
          <p:nvPr>
            <p:ph type="body" sz="quarter" idx="13"/>
          </p:nvPr>
        </p:nvSpPr>
        <p:spPr/>
        <p:txBody>
          <a:bodyPr/>
          <a:lstStyle/>
          <a:p>
            <a:r>
              <a:rPr lang="en-US" dirty="0"/>
              <a:t>FXa = factor </a:t>
            </a:r>
            <a:r>
              <a:rPr lang="en-US" dirty="0" err="1"/>
              <a:t>Xa</a:t>
            </a:r>
            <a:r>
              <a:rPr lang="en-US" dirty="0"/>
              <a:t>.</a:t>
            </a:r>
          </a:p>
        </p:txBody>
      </p:sp>
      <p:sp>
        <p:nvSpPr>
          <p:cNvPr id="28" name="Rectangle 27">
            <a:extLst>
              <a:ext uri="{FF2B5EF4-FFF2-40B4-BE49-F238E27FC236}">
                <a16:creationId xmlns:a16="http://schemas.microsoft.com/office/drawing/2014/main" id="{96309EED-6AC6-46E9-83F9-588AD90FFB86}"/>
              </a:ext>
            </a:extLst>
          </p:cNvPr>
          <p:cNvSpPr/>
          <p:nvPr/>
        </p:nvSpPr>
        <p:spPr>
          <a:xfrm>
            <a:off x="0" y="259475"/>
            <a:ext cx="3705726" cy="450292"/>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Arial" panose="020B0604020202020204"/>
                <a:ea typeface="+mn-ea"/>
                <a:cs typeface="+mn-cs"/>
              </a:rPr>
              <a:t>Table of Contents </a:t>
            </a:r>
          </a:p>
        </p:txBody>
      </p:sp>
      <p:grpSp>
        <p:nvGrpSpPr>
          <p:cNvPr id="35" name="Group 34">
            <a:extLst>
              <a:ext uri="{FF2B5EF4-FFF2-40B4-BE49-F238E27FC236}">
                <a16:creationId xmlns:a16="http://schemas.microsoft.com/office/drawing/2014/main" id="{46B43640-F13D-4929-9C29-AFEAC6A923E1}"/>
              </a:ext>
            </a:extLst>
          </p:cNvPr>
          <p:cNvGrpSpPr/>
          <p:nvPr/>
        </p:nvGrpSpPr>
        <p:grpSpPr>
          <a:xfrm>
            <a:off x="1910979" y="902368"/>
            <a:ext cx="8899047" cy="5052873"/>
            <a:chOff x="2203616" y="902368"/>
            <a:chExt cx="8358662" cy="5052873"/>
          </a:xfrm>
        </p:grpSpPr>
        <p:graphicFrame>
          <p:nvGraphicFramePr>
            <p:cNvPr id="5" name="Diagram 4">
              <a:extLst>
                <a:ext uri="{FF2B5EF4-FFF2-40B4-BE49-F238E27FC236}">
                  <a16:creationId xmlns:a16="http://schemas.microsoft.com/office/drawing/2014/main" id="{768E7C52-A036-4BBD-8B3F-9C2C78E9721C}"/>
                </a:ext>
              </a:extLst>
            </p:cNvPr>
            <p:cNvGraphicFramePr/>
            <p:nvPr/>
          </p:nvGraphicFramePr>
          <p:xfrm>
            <a:off x="2203616" y="902368"/>
            <a:ext cx="7980924" cy="50528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a:hlinkClick r:id="rId8" action="ppaction://hlinksldjump"/>
              <a:extLst>
                <a:ext uri="{FF2B5EF4-FFF2-40B4-BE49-F238E27FC236}">
                  <a16:creationId xmlns:a16="http://schemas.microsoft.com/office/drawing/2014/main" id="{5D30342A-394E-4253-A7A2-C05A1ADC6169}"/>
                </a:ext>
              </a:extLst>
            </p:cNvPr>
            <p:cNvSpPr txBox="1"/>
            <p:nvPr/>
          </p:nvSpPr>
          <p:spPr>
            <a:xfrm>
              <a:off x="5239834" y="1268420"/>
              <a:ext cx="355678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7F134C"/>
                </a:buClr>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a:ea typeface="+mn-ea"/>
                  <a:cs typeface="+mn-cs"/>
                </a:rPr>
                <a:t>ANNEXA-4</a:t>
              </a:r>
            </a:p>
          </p:txBody>
        </p:sp>
        <p:sp>
          <p:nvSpPr>
            <p:cNvPr id="11" name="TextBox 10">
              <a:hlinkClick r:id="rId9" action="ppaction://hlinksldjump"/>
              <a:extLst>
                <a:ext uri="{FF2B5EF4-FFF2-40B4-BE49-F238E27FC236}">
                  <a16:creationId xmlns:a16="http://schemas.microsoft.com/office/drawing/2014/main" id="{7E221355-400C-4189-B15D-03E6940BD6F4}"/>
                </a:ext>
              </a:extLst>
            </p:cNvPr>
            <p:cNvSpPr txBox="1"/>
            <p:nvPr/>
          </p:nvSpPr>
          <p:spPr>
            <a:xfrm>
              <a:off x="5239834" y="2871186"/>
              <a:ext cx="355678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
                  <a:srgbClr val="7F134C"/>
                </a:buClr>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a:ea typeface="+mn-ea"/>
                  <a:cs typeface="+mn-cs"/>
                </a:rPr>
                <a:t>Gastrointestinal </a:t>
              </a:r>
            </a:p>
          </p:txBody>
        </p:sp>
        <p:sp>
          <p:nvSpPr>
            <p:cNvPr id="12" name="TextBox 11">
              <a:hlinkClick r:id="rId10" action="ppaction://hlinksldjump"/>
              <a:extLst>
                <a:ext uri="{FF2B5EF4-FFF2-40B4-BE49-F238E27FC236}">
                  <a16:creationId xmlns:a16="http://schemas.microsoft.com/office/drawing/2014/main" id="{B6E14DE4-28FE-4D19-B829-B1C5F3BB91D3}"/>
                </a:ext>
              </a:extLst>
            </p:cNvPr>
            <p:cNvSpPr txBox="1"/>
            <p:nvPr/>
          </p:nvSpPr>
          <p:spPr>
            <a:xfrm>
              <a:off x="5239834" y="4155258"/>
              <a:ext cx="355678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
                  <a:srgbClr val="7F134C"/>
                </a:buClr>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a:ea typeface="+mn-ea"/>
                  <a:cs typeface="+mn-cs"/>
                </a:rPr>
                <a:t>Enoxaparin</a:t>
              </a:r>
            </a:p>
          </p:txBody>
        </p:sp>
        <p:sp>
          <p:nvSpPr>
            <p:cNvPr id="13" name="TextBox 12">
              <a:hlinkClick r:id="rId11" action="ppaction://hlinksldjump"/>
              <a:extLst>
                <a:ext uri="{FF2B5EF4-FFF2-40B4-BE49-F238E27FC236}">
                  <a16:creationId xmlns:a16="http://schemas.microsoft.com/office/drawing/2014/main" id="{76C1D68F-64D0-4002-B7BB-8A90A575FD1F}"/>
                </a:ext>
              </a:extLst>
            </p:cNvPr>
            <p:cNvSpPr txBox="1"/>
            <p:nvPr/>
          </p:nvSpPr>
          <p:spPr>
            <a:xfrm>
              <a:off x="5239834" y="5137085"/>
              <a:ext cx="532244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7F134C"/>
                </a:buClr>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a:ea typeface="+mn-ea"/>
                  <a:cs typeface="+mn-cs"/>
                </a:rPr>
                <a:t>Restart of Anticoagulation Therapy</a:t>
              </a:r>
            </a:p>
          </p:txBody>
        </p:sp>
        <p:pic>
          <p:nvPicPr>
            <p:cNvPr id="14" name="Graphic 13" descr="Medicine">
              <a:hlinkClick r:id="rId12" action="ppaction://hlinksldjump"/>
              <a:extLst>
                <a:ext uri="{FF2B5EF4-FFF2-40B4-BE49-F238E27FC236}">
                  <a16:creationId xmlns:a16="http://schemas.microsoft.com/office/drawing/2014/main" id="{F516F30D-F5DE-426A-9263-18D6764969B5}"/>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644342" y="3555427"/>
              <a:ext cx="493412" cy="559300"/>
            </a:xfrm>
            <a:prstGeom prst="rect">
              <a:avLst/>
            </a:prstGeom>
          </p:spPr>
        </p:pic>
        <p:pic>
          <p:nvPicPr>
            <p:cNvPr id="15" name="Graphic 14" descr="Needle">
              <a:hlinkClick r:id="rId10" action="ppaction://hlinksldjump"/>
              <a:extLst>
                <a:ext uri="{FF2B5EF4-FFF2-40B4-BE49-F238E27FC236}">
                  <a16:creationId xmlns:a16="http://schemas.microsoft.com/office/drawing/2014/main" id="{89D28D04-70BD-40F9-94F8-A42C417D3F28}"/>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4602771" y="4131691"/>
              <a:ext cx="448170" cy="508018"/>
            </a:xfrm>
            <a:prstGeom prst="rect">
              <a:avLst/>
            </a:prstGeom>
          </p:spPr>
        </p:pic>
        <p:pic>
          <p:nvPicPr>
            <p:cNvPr id="16" name="Graphic 15" descr="Brain in head">
              <a:hlinkClick r:id="rId17" action="ppaction://hlinksldjump"/>
              <a:extLst>
                <a:ext uri="{FF2B5EF4-FFF2-40B4-BE49-F238E27FC236}">
                  <a16:creationId xmlns:a16="http://schemas.microsoft.com/office/drawing/2014/main" id="{1346D0FC-5CE6-44E3-A34E-1C1C8FC745A5}"/>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4577674" y="2246611"/>
              <a:ext cx="559822" cy="569737"/>
            </a:xfrm>
            <a:prstGeom prst="rect">
              <a:avLst/>
            </a:prstGeom>
          </p:spPr>
        </p:pic>
        <p:pic>
          <p:nvPicPr>
            <p:cNvPr id="17" name="Graphic 16" descr="Stomach">
              <a:hlinkClick r:id="rId9" action="ppaction://hlinksldjump"/>
              <a:extLst>
                <a:ext uri="{FF2B5EF4-FFF2-40B4-BE49-F238E27FC236}">
                  <a16:creationId xmlns:a16="http://schemas.microsoft.com/office/drawing/2014/main" id="{471A05DF-1BA9-4F31-A228-3E1C0F57C28F}"/>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4577674" y="2826084"/>
              <a:ext cx="498365" cy="564916"/>
            </a:xfrm>
            <a:prstGeom prst="rect">
              <a:avLst/>
            </a:prstGeom>
          </p:spPr>
        </p:pic>
        <p:pic>
          <p:nvPicPr>
            <p:cNvPr id="19" name="Graphic 18">
              <a:hlinkClick r:id="rId8" action="ppaction://hlinksldjump"/>
              <a:extLst>
                <a:ext uri="{FF2B5EF4-FFF2-40B4-BE49-F238E27FC236}">
                  <a16:creationId xmlns:a16="http://schemas.microsoft.com/office/drawing/2014/main" id="{26845DFD-FDD5-4660-B6B3-0F5E124E9A05}"/>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4435977" y="1034440"/>
              <a:ext cx="817658" cy="832140"/>
            </a:xfrm>
            <a:prstGeom prst="rect">
              <a:avLst/>
            </a:prstGeom>
          </p:spPr>
        </p:pic>
        <p:pic>
          <p:nvPicPr>
            <p:cNvPr id="27" name="Graphic 26" descr="Refresh outline">
              <a:extLst>
                <a:ext uri="{FF2B5EF4-FFF2-40B4-BE49-F238E27FC236}">
                  <a16:creationId xmlns:a16="http://schemas.microsoft.com/office/drawing/2014/main" id="{CB4D933C-473D-4B16-927D-37F9E7935740}"/>
                </a:ext>
              </a:extLst>
            </p:cNvPr>
            <p:cNvPicPr>
              <a:picLocks noChangeAspect="1"/>
            </p:cNvPicPr>
            <p:nvPr/>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4469191" y="4970652"/>
              <a:ext cx="698825" cy="711202"/>
            </a:xfrm>
            <a:prstGeom prst="rect">
              <a:avLst/>
            </a:prstGeom>
          </p:spPr>
        </p:pic>
        <p:sp>
          <p:nvSpPr>
            <p:cNvPr id="31" name="Rectangle: Rounded Corners 30">
              <a:extLst>
                <a:ext uri="{FF2B5EF4-FFF2-40B4-BE49-F238E27FC236}">
                  <a16:creationId xmlns:a16="http://schemas.microsoft.com/office/drawing/2014/main" id="{4E56475D-6E27-4B19-9494-1071A93C794C}"/>
                </a:ext>
              </a:extLst>
            </p:cNvPr>
            <p:cNvSpPr/>
            <p:nvPr/>
          </p:nvSpPr>
          <p:spPr>
            <a:xfrm>
              <a:off x="2322077" y="1040363"/>
              <a:ext cx="1917942" cy="911358"/>
            </a:xfrm>
            <a:prstGeom prst="roundRect">
              <a:avLst/>
            </a:prstGeom>
            <a:solidFill>
              <a:schemeClr val="accent1">
                <a:alpha val="0"/>
              </a:schemeClr>
            </a:solidFill>
            <a:ln w="254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Overall Study </a:t>
              </a:r>
            </a:p>
          </p:txBody>
        </p:sp>
        <p:sp>
          <p:nvSpPr>
            <p:cNvPr id="36" name="Rectangle: Rounded Corners 35">
              <a:extLst>
                <a:ext uri="{FF2B5EF4-FFF2-40B4-BE49-F238E27FC236}">
                  <a16:creationId xmlns:a16="http://schemas.microsoft.com/office/drawing/2014/main" id="{F4B91D14-27A1-4D75-B122-A7ABA0612BDD}"/>
                </a:ext>
              </a:extLst>
            </p:cNvPr>
            <p:cNvSpPr/>
            <p:nvPr/>
          </p:nvSpPr>
          <p:spPr>
            <a:xfrm>
              <a:off x="2321890" y="2367833"/>
              <a:ext cx="1917942" cy="911358"/>
            </a:xfrm>
            <a:prstGeom prst="roundRect">
              <a:avLst/>
            </a:prstGeom>
            <a:solidFill>
              <a:schemeClr val="accent1">
                <a:alpha val="0"/>
              </a:schemeClr>
            </a:solidFill>
            <a:ln w="254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Subgroup by Bleed Type</a:t>
              </a:r>
            </a:p>
          </p:txBody>
        </p:sp>
        <p:sp>
          <p:nvSpPr>
            <p:cNvPr id="39" name="Rectangle: Rounded Corners 38">
              <a:extLst>
                <a:ext uri="{FF2B5EF4-FFF2-40B4-BE49-F238E27FC236}">
                  <a16:creationId xmlns:a16="http://schemas.microsoft.com/office/drawing/2014/main" id="{5F8EA944-DF44-426E-B118-5BC0E4CCCD4C}"/>
                </a:ext>
              </a:extLst>
            </p:cNvPr>
            <p:cNvSpPr/>
            <p:nvPr/>
          </p:nvSpPr>
          <p:spPr>
            <a:xfrm>
              <a:off x="2321890" y="3608516"/>
              <a:ext cx="1917942" cy="911358"/>
            </a:xfrm>
            <a:prstGeom prst="roundRect">
              <a:avLst/>
            </a:prstGeom>
            <a:solidFill>
              <a:schemeClr val="accent1">
                <a:alpha val="0"/>
              </a:schemeClr>
            </a:solidFill>
            <a:ln w="254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Subgroup by FXa Inhibitor</a:t>
              </a:r>
            </a:p>
          </p:txBody>
        </p:sp>
        <p:sp>
          <p:nvSpPr>
            <p:cNvPr id="40" name="Rectangle: Rounded Corners 39">
              <a:extLst>
                <a:ext uri="{FF2B5EF4-FFF2-40B4-BE49-F238E27FC236}">
                  <a16:creationId xmlns:a16="http://schemas.microsoft.com/office/drawing/2014/main" id="{EFB4B8DD-5DC6-4B42-8F0B-2ECD349ADFB9}"/>
                </a:ext>
              </a:extLst>
            </p:cNvPr>
            <p:cNvSpPr/>
            <p:nvPr/>
          </p:nvSpPr>
          <p:spPr>
            <a:xfrm>
              <a:off x="2321890" y="4906279"/>
              <a:ext cx="1917942" cy="911358"/>
            </a:xfrm>
            <a:prstGeom prst="roundRect">
              <a:avLst/>
            </a:prstGeom>
            <a:solidFill>
              <a:schemeClr val="accent1">
                <a:alpha val="0"/>
              </a:schemeClr>
            </a:solidFill>
            <a:ln w="254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All Other Subgroups</a:t>
              </a:r>
            </a:p>
          </p:txBody>
        </p:sp>
        <p:pic>
          <p:nvPicPr>
            <p:cNvPr id="25" name="Graphic 24">
              <a:hlinkClick r:id="rId11" action="ppaction://hlinksldjump"/>
              <a:extLst>
                <a:ext uri="{FF2B5EF4-FFF2-40B4-BE49-F238E27FC236}">
                  <a16:creationId xmlns:a16="http://schemas.microsoft.com/office/drawing/2014/main" id="{B799382C-A5FA-45A5-AA45-17CEED45DD36}"/>
                </a:ext>
              </a:extLst>
            </p:cNvPr>
            <p:cNvPicPr>
              <a:picLocks noChangeAspect="1"/>
            </p:cNvPicPr>
            <p:nvPr/>
          </p:nvPicPr>
          <p:blipFill>
            <a:blip r:embed="rId26">
              <a:extLst>
                <a:ext uri="{28A0092B-C50C-407E-A947-70E740481C1C}">
                  <a14:useLocalDpi xmlns:a14="http://schemas.microsoft.com/office/drawing/2010/main" val="0"/>
                </a:ext>
                <a:ext uri="{96DAC541-7B7A-43D3-8B79-37D633B846F1}">
                  <asvg:svgBlip xmlns:asvg="http://schemas.microsoft.com/office/drawing/2016/SVG/main" r:embed="rId27"/>
                </a:ext>
              </a:extLst>
            </a:blip>
            <a:stretch>
              <a:fillRect/>
            </a:stretch>
          </p:blipFill>
          <p:spPr>
            <a:xfrm>
              <a:off x="4521181" y="5034450"/>
              <a:ext cx="594845" cy="605381"/>
            </a:xfrm>
            <a:prstGeom prst="rect">
              <a:avLst/>
            </a:prstGeom>
          </p:spPr>
        </p:pic>
        <p:sp>
          <p:nvSpPr>
            <p:cNvPr id="22" name="TextBox 21">
              <a:hlinkClick r:id="rId17" action="ppaction://hlinksldjump"/>
              <a:extLst>
                <a:ext uri="{FF2B5EF4-FFF2-40B4-BE49-F238E27FC236}">
                  <a16:creationId xmlns:a16="http://schemas.microsoft.com/office/drawing/2014/main" id="{94627863-9A89-4498-B165-48A68E706B82}"/>
                </a:ext>
              </a:extLst>
            </p:cNvPr>
            <p:cNvSpPr txBox="1"/>
            <p:nvPr/>
          </p:nvSpPr>
          <p:spPr>
            <a:xfrm>
              <a:off x="5239834" y="2331408"/>
              <a:ext cx="355678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
                  <a:srgbClr val="7F134C"/>
                </a:buClr>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a:ea typeface="+mn-ea"/>
                  <a:cs typeface="+mn-cs"/>
                </a:rPr>
                <a:t>Intracranial </a:t>
              </a:r>
            </a:p>
          </p:txBody>
        </p:sp>
        <p:sp>
          <p:nvSpPr>
            <p:cNvPr id="23" name="TextBox 22">
              <a:hlinkClick r:id="rId12" action="ppaction://hlinksldjump"/>
              <a:extLst>
                <a:ext uri="{FF2B5EF4-FFF2-40B4-BE49-F238E27FC236}">
                  <a16:creationId xmlns:a16="http://schemas.microsoft.com/office/drawing/2014/main" id="{687B19CE-3D3F-40F4-AAA1-F5B7EC2E3717}"/>
                </a:ext>
              </a:extLst>
            </p:cNvPr>
            <p:cNvSpPr txBox="1"/>
            <p:nvPr/>
          </p:nvSpPr>
          <p:spPr>
            <a:xfrm>
              <a:off x="5239834" y="3657909"/>
              <a:ext cx="355678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
                  <a:srgbClr val="7F134C"/>
                </a:buClr>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a:ea typeface="+mn-ea"/>
                  <a:cs typeface="+mn-cs"/>
                </a:rPr>
                <a:t>Edoxaban</a:t>
              </a:r>
            </a:p>
          </p:txBody>
        </p:sp>
      </p:grpSp>
    </p:spTree>
    <p:extLst>
      <p:ext uri="{BB962C8B-B14F-4D97-AF65-F5344CB8AC3E}">
        <p14:creationId xmlns:p14="http://schemas.microsoft.com/office/powerpoint/2010/main" val="2291135411"/>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1C10-5A4E-42E6-ADD2-FEB7AAACAAB6}"/>
              </a:ext>
            </a:extLst>
          </p:cNvPr>
          <p:cNvSpPr>
            <a:spLocks noGrp="1"/>
          </p:cNvSpPr>
          <p:nvPr>
            <p:ph type="title"/>
          </p:nvPr>
        </p:nvSpPr>
        <p:spPr/>
        <p:txBody>
          <a:bodyPr>
            <a:noAutofit/>
          </a:bodyPr>
          <a:lstStyle/>
          <a:p>
            <a:r>
              <a:rPr lang="en-US" sz="2400" dirty="0"/>
              <a:t>Andexanet Alfa Rapidly Restored Thrombin Generation at the end of Bolus and was Sustained Through 24 Hours in Patients Taking FXa Inhibitors</a:t>
            </a:r>
          </a:p>
        </p:txBody>
      </p:sp>
      <p:sp>
        <p:nvSpPr>
          <p:cNvPr id="3" name="Slide Number Placeholder 2">
            <a:extLst>
              <a:ext uri="{FF2B5EF4-FFF2-40B4-BE49-F238E27FC236}">
                <a16:creationId xmlns:a16="http://schemas.microsoft.com/office/drawing/2014/main" id="{02FC2D22-8A48-4BD7-863E-CFEF160643F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4" name="Text Placeholder 3">
            <a:extLst>
              <a:ext uri="{FF2B5EF4-FFF2-40B4-BE49-F238E27FC236}">
                <a16:creationId xmlns:a16="http://schemas.microsoft.com/office/drawing/2014/main" id="{A62BC624-D940-4F72-BD25-9D47B26AF2F3}"/>
              </a:ext>
            </a:extLst>
          </p:cNvPr>
          <p:cNvSpPr>
            <a:spLocks noGrp="1"/>
          </p:cNvSpPr>
          <p:nvPr>
            <p:ph type="body" sz="quarter" idx="13"/>
          </p:nvPr>
        </p:nvSpPr>
        <p:spPr/>
        <p:txBody>
          <a:bodyPr/>
          <a:lstStyle/>
          <a:p>
            <a:endParaRPr lang="en-US" dirty="0"/>
          </a:p>
          <a:p>
            <a:r>
              <a:rPr lang="en-US" dirty="0"/>
              <a:t>Note: These data do not include median ETP from the full efficacy population of patients taking apixaban (n=172), enoxaparin (n=17), rivaroxaban (n=132), and edoxaban (n=28). The reason for missing data for ETP was not reported in the manuscript.</a:t>
            </a:r>
          </a:p>
          <a:p>
            <a:r>
              <a:rPr lang="en-US" dirty="0"/>
              <a:t>EOB = end of bolus; EOI = end of infusion; ETP = endogenous thrombin potential; FXa = factor </a:t>
            </a:r>
            <a:r>
              <a:rPr lang="en-US" dirty="0" err="1"/>
              <a:t>Xa</a:t>
            </a:r>
            <a:r>
              <a:rPr lang="en-US" dirty="0"/>
              <a:t>.</a:t>
            </a:r>
          </a:p>
          <a:p>
            <a:r>
              <a:rPr lang="en-US" dirty="0"/>
              <a:t>Milling TJ et al. Article and supplementary appendix online ahead of print. </a:t>
            </a:r>
            <a:r>
              <a:rPr lang="en-US" i="1" dirty="0"/>
              <a:t>Circulation</a:t>
            </a:r>
            <a:r>
              <a:rPr lang="en-US" dirty="0"/>
              <a:t>.</a:t>
            </a:r>
            <a:r>
              <a:rPr lang="en-US" i="1" dirty="0"/>
              <a:t> </a:t>
            </a:r>
            <a:r>
              <a:rPr lang="en-US" dirty="0"/>
              <a:t>2023</a:t>
            </a:r>
            <a:r>
              <a:rPr lang="en-US" dirty="0">
                <a:latin typeface="Arial" panose="020B0604020202020204" pitchFamily="34" charset="0"/>
                <a:cs typeface="Arial" panose="020B0604020202020204" pitchFamily="34" charset="0"/>
              </a:rPr>
              <a:t>.</a:t>
            </a:r>
            <a:endParaRPr lang="en-US" sz="1000" dirty="0">
              <a:highlight>
                <a:srgbClr val="FFFF00"/>
              </a:highlight>
            </a:endParaRPr>
          </a:p>
        </p:txBody>
      </p:sp>
      <p:grpSp>
        <p:nvGrpSpPr>
          <p:cNvPr id="132" name="Group 131">
            <a:extLst>
              <a:ext uri="{FF2B5EF4-FFF2-40B4-BE49-F238E27FC236}">
                <a16:creationId xmlns:a16="http://schemas.microsoft.com/office/drawing/2014/main" id="{1A991DD8-E984-4535-B95B-092CCDEC5AAB}"/>
              </a:ext>
            </a:extLst>
          </p:cNvPr>
          <p:cNvGrpSpPr/>
          <p:nvPr/>
        </p:nvGrpSpPr>
        <p:grpSpPr>
          <a:xfrm>
            <a:off x="778024" y="1525808"/>
            <a:ext cx="9718198" cy="3258100"/>
            <a:chOff x="671344" y="1353416"/>
            <a:chExt cx="9718198" cy="3258100"/>
          </a:xfrm>
        </p:grpSpPr>
        <p:sp>
          <p:nvSpPr>
            <p:cNvPr id="23" name="TextBox 22">
              <a:extLst>
                <a:ext uri="{FF2B5EF4-FFF2-40B4-BE49-F238E27FC236}">
                  <a16:creationId xmlns:a16="http://schemas.microsoft.com/office/drawing/2014/main" id="{8FAFE65E-E7EF-495F-ACB0-19D166D8CE15}"/>
                </a:ext>
              </a:extLst>
            </p:cNvPr>
            <p:cNvSpPr txBox="1"/>
            <p:nvPr/>
          </p:nvSpPr>
          <p:spPr>
            <a:xfrm>
              <a:off x="954074" y="1353416"/>
              <a:ext cx="524504" cy="276999"/>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3000</a:t>
              </a:r>
            </a:p>
          </p:txBody>
        </p:sp>
        <p:sp>
          <p:nvSpPr>
            <p:cNvPr id="24" name="TextBox 23">
              <a:extLst>
                <a:ext uri="{FF2B5EF4-FFF2-40B4-BE49-F238E27FC236}">
                  <a16:creationId xmlns:a16="http://schemas.microsoft.com/office/drawing/2014/main" id="{0B53E2A8-DF04-4ADF-8859-3FB818FEC183}"/>
                </a:ext>
              </a:extLst>
            </p:cNvPr>
            <p:cNvSpPr txBox="1"/>
            <p:nvPr/>
          </p:nvSpPr>
          <p:spPr>
            <a:xfrm>
              <a:off x="954074" y="1707553"/>
              <a:ext cx="524504" cy="276999"/>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2600</a:t>
              </a:r>
            </a:p>
          </p:txBody>
        </p:sp>
        <p:sp>
          <p:nvSpPr>
            <p:cNvPr id="25" name="TextBox 24">
              <a:extLst>
                <a:ext uri="{FF2B5EF4-FFF2-40B4-BE49-F238E27FC236}">
                  <a16:creationId xmlns:a16="http://schemas.microsoft.com/office/drawing/2014/main" id="{49BD18E4-21DF-4EBC-B178-760F2AFEA470}"/>
                </a:ext>
              </a:extLst>
            </p:cNvPr>
            <p:cNvSpPr txBox="1"/>
            <p:nvPr/>
          </p:nvSpPr>
          <p:spPr>
            <a:xfrm>
              <a:off x="954074" y="2061690"/>
              <a:ext cx="524504" cy="276999"/>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2200</a:t>
              </a:r>
            </a:p>
          </p:txBody>
        </p:sp>
        <p:sp>
          <p:nvSpPr>
            <p:cNvPr id="26" name="TextBox 25">
              <a:extLst>
                <a:ext uri="{FF2B5EF4-FFF2-40B4-BE49-F238E27FC236}">
                  <a16:creationId xmlns:a16="http://schemas.microsoft.com/office/drawing/2014/main" id="{E2896788-1FA3-45F4-8024-E1F8915D0250}"/>
                </a:ext>
              </a:extLst>
            </p:cNvPr>
            <p:cNvSpPr txBox="1"/>
            <p:nvPr/>
          </p:nvSpPr>
          <p:spPr>
            <a:xfrm>
              <a:off x="954074" y="2415827"/>
              <a:ext cx="524504" cy="276999"/>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1800</a:t>
              </a:r>
            </a:p>
          </p:txBody>
        </p:sp>
        <p:sp>
          <p:nvSpPr>
            <p:cNvPr id="27" name="TextBox 26">
              <a:extLst>
                <a:ext uri="{FF2B5EF4-FFF2-40B4-BE49-F238E27FC236}">
                  <a16:creationId xmlns:a16="http://schemas.microsoft.com/office/drawing/2014/main" id="{49BBCDCC-B265-4ED9-86FD-06C62CC3EBDF}"/>
                </a:ext>
              </a:extLst>
            </p:cNvPr>
            <p:cNvSpPr txBox="1"/>
            <p:nvPr/>
          </p:nvSpPr>
          <p:spPr>
            <a:xfrm>
              <a:off x="954074" y="2769964"/>
              <a:ext cx="524504" cy="276999"/>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1400</a:t>
              </a:r>
            </a:p>
          </p:txBody>
        </p:sp>
        <p:sp>
          <p:nvSpPr>
            <p:cNvPr id="28" name="TextBox 27">
              <a:extLst>
                <a:ext uri="{FF2B5EF4-FFF2-40B4-BE49-F238E27FC236}">
                  <a16:creationId xmlns:a16="http://schemas.microsoft.com/office/drawing/2014/main" id="{5F0380B9-C3C7-46E6-8C49-CB1B405C7C73}"/>
                </a:ext>
              </a:extLst>
            </p:cNvPr>
            <p:cNvSpPr txBox="1"/>
            <p:nvPr/>
          </p:nvSpPr>
          <p:spPr>
            <a:xfrm>
              <a:off x="954074" y="3124101"/>
              <a:ext cx="524504" cy="276999"/>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1000</a:t>
              </a:r>
            </a:p>
          </p:txBody>
        </p:sp>
        <p:sp>
          <p:nvSpPr>
            <p:cNvPr id="29" name="TextBox 28">
              <a:extLst>
                <a:ext uri="{FF2B5EF4-FFF2-40B4-BE49-F238E27FC236}">
                  <a16:creationId xmlns:a16="http://schemas.microsoft.com/office/drawing/2014/main" id="{72F7BCB2-E75C-4AC9-9CC7-289F960B5162}"/>
                </a:ext>
              </a:extLst>
            </p:cNvPr>
            <p:cNvSpPr txBox="1"/>
            <p:nvPr/>
          </p:nvSpPr>
          <p:spPr>
            <a:xfrm>
              <a:off x="1039034" y="3478238"/>
              <a:ext cx="439544" cy="276999"/>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600</a:t>
              </a:r>
            </a:p>
          </p:txBody>
        </p:sp>
        <p:sp>
          <p:nvSpPr>
            <p:cNvPr id="30" name="TextBox 29">
              <a:extLst>
                <a:ext uri="{FF2B5EF4-FFF2-40B4-BE49-F238E27FC236}">
                  <a16:creationId xmlns:a16="http://schemas.microsoft.com/office/drawing/2014/main" id="{9A336293-4832-48B3-87D6-5CC960C0A8BF}"/>
                </a:ext>
              </a:extLst>
            </p:cNvPr>
            <p:cNvSpPr txBox="1"/>
            <p:nvPr/>
          </p:nvSpPr>
          <p:spPr>
            <a:xfrm>
              <a:off x="1039034" y="3832373"/>
              <a:ext cx="439544" cy="276999"/>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200</a:t>
              </a:r>
            </a:p>
          </p:txBody>
        </p:sp>
        <p:grpSp>
          <p:nvGrpSpPr>
            <p:cNvPr id="43" name="Group 42">
              <a:extLst>
                <a:ext uri="{FF2B5EF4-FFF2-40B4-BE49-F238E27FC236}">
                  <a16:creationId xmlns:a16="http://schemas.microsoft.com/office/drawing/2014/main" id="{2F94F242-C073-4E31-8EA4-D53036388449}"/>
                </a:ext>
              </a:extLst>
            </p:cNvPr>
            <p:cNvGrpSpPr/>
            <p:nvPr/>
          </p:nvGrpSpPr>
          <p:grpSpPr>
            <a:xfrm>
              <a:off x="1515979" y="1491916"/>
              <a:ext cx="8513545" cy="2584384"/>
              <a:chOff x="1515979" y="1491916"/>
              <a:chExt cx="8513545" cy="2584384"/>
            </a:xfrm>
          </p:grpSpPr>
          <p:sp>
            <p:nvSpPr>
              <p:cNvPr id="10" name="Freeform: Shape 9">
                <a:extLst>
                  <a:ext uri="{FF2B5EF4-FFF2-40B4-BE49-F238E27FC236}">
                    <a16:creationId xmlns:a16="http://schemas.microsoft.com/office/drawing/2014/main" id="{D86D2DA9-A11A-4975-9F66-CA220BAF8A3E}"/>
                  </a:ext>
                </a:extLst>
              </p:cNvPr>
              <p:cNvSpPr/>
              <p:nvPr/>
            </p:nvSpPr>
            <p:spPr>
              <a:xfrm>
                <a:off x="1607419" y="1491916"/>
                <a:ext cx="8422105" cy="2492943"/>
              </a:xfrm>
              <a:custGeom>
                <a:avLst/>
                <a:gdLst>
                  <a:gd name="connsiteX0" fmla="*/ 0 w 8422105"/>
                  <a:gd name="connsiteY0" fmla="*/ 0 h 2492943"/>
                  <a:gd name="connsiteX1" fmla="*/ 0 w 8422105"/>
                  <a:gd name="connsiteY1" fmla="*/ 2492943 h 2492943"/>
                  <a:gd name="connsiteX2" fmla="*/ 8422105 w 8422105"/>
                  <a:gd name="connsiteY2" fmla="*/ 2492943 h 2492943"/>
                </a:gdLst>
                <a:ahLst/>
                <a:cxnLst>
                  <a:cxn ang="0">
                    <a:pos x="connsiteX0" y="connsiteY0"/>
                  </a:cxn>
                  <a:cxn ang="0">
                    <a:pos x="connsiteX1" y="connsiteY1"/>
                  </a:cxn>
                  <a:cxn ang="0">
                    <a:pos x="connsiteX2" y="connsiteY2"/>
                  </a:cxn>
                </a:cxnLst>
                <a:rect l="l" t="t" r="r" b="b"/>
                <a:pathLst>
                  <a:path w="8422105" h="2492943">
                    <a:moveTo>
                      <a:pt x="0" y="0"/>
                    </a:moveTo>
                    <a:lnTo>
                      <a:pt x="0" y="2492943"/>
                    </a:lnTo>
                    <a:lnTo>
                      <a:pt x="8422105" y="2492943"/>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cxnSp>
            <p:nvCxnSpPr>
              <p:cNvPr id="12" name="Straight Connector 11">
                <a:extLst>
                  <a:ext uri="{FF2B5EF4-FFF2-40B4-BE49-F238E27FC236}">
                    <a16:creationId xmlns:a16="http://schemas.microsoft.com/office/drawing/2014/main" id="{D0619BCF-EE0E-4205-BED3-16FE32F1E219}"/>
                  </a:ext>
                </a:extLst>
              </p:cNvPr>
              <p:cNvCxnSpPr>
                <a:cxnSpLocks/>
              </p:cNvCxnSpPr>
              <p:nvPr/>
            </p:nvCxnSpPr>
            <p:spPr>
              <a:xfrm>
                <a:off x="1515979" y="1494029"/>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3F00BD8-FAC9-4B59-AF0B-A69BD0605D7B}"/>
                  </a:ext>
                </a:extLst>
              </p:cNvPr>
              <p:cNvCxnSpPr>
                <a:cxnSpLocks/>
              </p:cNvCxnSpPr>
              <p:nvPr/>
            </p:nvCxnSpPr>
            <p:spPr>
              <a:xfrm>
                <a:off x="1515979" y="1849862"/>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C07F8FF-CB07-4A11-8635-C7358762C07C}"/>
                  </a:ext>
                </a:extLst>
              </p:cNvPr>
              <p:cNvCxnSpPr>
                <a:cxnSpLocks/>
              </p:cNvCxnSpPr>
              <p:nvPr/>
            </p:nvCxnSpPr>
            <p:spPr>
              <a:xfrm>
                <a:off x="1515979" y="220569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1602FA1-8F7B-4E64-AA85-4C7B74170917}"/>
                  </a:ext>
                </a:extLst>
              </p:cNvPr>
              <p:cNvCxnSpPr>
                <a:cxnSpLocks/>
              </p:cNvCxnSpPr>
              <p:nvPr/>
            </p:nvCxnSpPr>
            <p:spPr>
              <a:xfrm>
                <a:off x="1515979" y="2561528"/>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FFBD180-8097-497C-A023-6234E0D2112C}"/>
                  </a:ext>
                </a:extLst>
              </p:cNvPr>
              <p:cNvCxnSpPr>
                <a:cxnSpLocks/>
              </p:cNvCxnSpPr>
              <p:nvPr/>
            </p:nvCxnSpPr>
            <p:spPr>
              <a:xfrm>
                <a:off x="1515979" y="2917361"/>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2328126-E92E-4990-B359-41102F7FA435}"/>
                  </a:ext>
                </a:extLst>
              </p:cNvPr>
              <p:cNvCxnSpPr>
                <a:cxnSpLocks/>
              </p:cNvCxnSpPr>
              <p:nvPr/>
            </p:nvCxnSpPr>
            <p:spPr>
              <a:xfrm>
                <a:off x="1515979" y="3273194"/>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DD89438-2565-4CCB-B967-FCD9B6C326BB}"/>
                  </a:ext>
                </a:extLst>
              </p:cNvPr>
              <p:cNvCxnSpPr>
                <a:cxnSpLocks/>
              </p:cNvCxnSpPr>
              <p:nvPr/>
            </p:nvCxnSpPr>
            <p:spPr>
              <a:xfrm>
                <a:off x="1515979" y="3629027"/>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3932290-F793-4FC4-9FCA-8FC5F9681372}"/>
                  </a:ext>
                </a:extLst>
              </p:cNvPr>
              <p:cNvCxnSpPr>
                <a:cxnSpLocks/>
              </p:cNvCxnSpPr>
              <p:nvPr/>
            </p:nvCxnSpPr>
            <p:spPr>
              <a:xfrm>
                <a:off x="1515979" y="3984859"/>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1EF21CF-B766-4F9A-B374-87B7CFB6A135}"/>
                  </a:ext>
                </a:extLst>
              </p:cNvPr>
              <p:cNvCxnSpPr>
                <a:cxnSpLocks/>
              </p:cNvCxnSpPr>
              <p:nvPr/>
            </p:nvCxnSpPr>
            <p:spPr>
              <a:xfrm>
                <a:off x="1607419" y="2810349"/>
                <a:ext cx="8422105"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4CD49F8-559E-43B1-9A87-E58ACDF82214}"/>
                  </a:ext>
                </a:extLst>
              </p:cNvPr>
              <p:cNvCxnSpPr>
                <a:cxnSpLocks/>
              </p:cNvCxnSpPr>
              <p:nvPr/>
            </p:nvCxnSpPr>
            <p:spPr>
              <a:xfrm>
                <a:off x="1607418" y="3230677"/>
                <a:ext cx="8422105"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20C19EE6-D956-4DDA-BE64-30B314A6140A}"/>
                  </a:ext>
                </a:extLst>
              </p:cNvPr>
              <p:cNvCxnSpPr>
                <a:cxnSpLocks/>
              </p:cNvCxnSpPr>
              <p:nvPr/>
            </p:nvCxnSpPr>
            <p:spPr>
              <a:xfrm rot="16200000">
                <a:off x="1779069" y="4030579"/>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8832644-F225-4F3D-9A9B-852FDBD5F2FF}"/>
                  </a:ext>
                </a:extLst>
              </p:cNvPr>
              <p:cNvCxnSpPr>
                <a:cxnSpLocks/>
              </p:cNvCxnSpPr>
              <p:nvPr/>
            </p:nvCxnSpPr>
            <p:spPr>
              <a:xfrm rot="16200000">
                <a:off x="2598068" y="4030579"/>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75EE867-80AF-4542-B021-D74DA8B149A6}"/>
                  </a:ext>
                </a:extLst>
              </p:cNvPr>
              <p:cNvCxnSpPr>
                <a:cxnSpLocks/>
              </p:cNvCxnSpPr>
              <p:nvPr/>
            </p:nvCxnSpPr>
            <p:spPr>
              <a:xfrm rot="16200000">
                <a:off x="3417067" y="4030579"/>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F2391D71-E08F-4D30-839E-614BC569AF69}"/>
                  </a:ext>
                </a:extLst>
              </p:cNvPr>
              <p:cNvCxnSpPr>
                <a:cxnSpLocks/>
              </p:cNvCxnSpPr>
              <p:nvPr/>
            </p:nvCxnSpPr>
            <p:spPr>
              <a:xfrm rot="16200000">
                <a:off x="4236066" y="4030580"/>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A7D5F391-11A4-4214-885D-04315D6AF422}"/>
                  </a:ext>
                </a:extLst>
              </p:cNvPr>
              <p:cNvCxnSpPr>
                <a:cxnSpLocks/>
              </p:cNvCxnSpPr>
              <p:nvPr/>
            </p:nvCxnSpPr>
            <p:spPr>
              <a:xfrm rot="16200000">
                <a:off x="5055065" y="4030580"/>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182E9CFA-C7DF-4D5D-B2E6-BEEB3D3ACC35}"/>
                  </a:ext>
                </a:extLst>
              </p:cNvPr>
              <p:cNvCxnSpPr>
                <a:cxnSpLocks/>
              </p:cNvCxnSpPr>
              <p:nvPr/>
            </p:nvCxnSpPr>
            <p:spPr>
              <a:xfrm rot="16200000">
                <a:off x="5874064" y="4030580"/>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254005FB-E763-471A-BCD5-95A3383C22A9}"/>
                  </a:ext>
                </a:extLst>
              </p:cNvPr>
              <p:cNvCxnSpPr>
                <a:cxnSpLocks/>
              </p:cNvCxnSpPr>
              <p:nvPr/>
            </p:nvCxnSpPr>
            <p:spPr>
              <a:xfrm rot="16200000">
                <a:off x="6693063" y="4030580"/>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4B223C7D-AC56-4296-8EED-82541448A04F}"/>
                  </a:ext>
                </a:extLst>
              </p:cNvPr>
              <p:cNvCxnSpPr>
                <a:cxnSpLocks/>
              </p:cNvCxnSpPr>
              <p:nvPr/>
            </p:nvCxnSpPr>
            <p:spPr>
              <a:xfrm rot="16200000">
                <a:off x="7512062" y="4030580"/>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24A736A-0EEB-4E52-89A9-5062C7A4E520}"/>
                  </a:ext>
                </a:extLst>
              </p:cNvPr>
              <p:cNvCxnSpPr>
                <a:cxnSpLocks/>
              </p:cNvCxnSpPr>
              <p:nvPr/>
            </p:nvCxnSpPr>
            <p:spPr>
              <a:xfrm rot="16200000">
                <a:off x="8331061" y="4030580"/>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CC0E0C1E-F5E4-4309-B70A-FA335002A652}"/>
                  </a:ext>
                </a:extLst>
              </p:cNvPr>
              <p:cNvCxnSpPr>
                <a:cxnSpLocks/>
              </p:cNvCxnSpPr>
              <p:nvPr/>
            </p:nvCxnSpPr>
            <p:spPr>
              <a:xfrm rot="16200000">
                <a:off x="9150060" y="4030579"/>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49879949-5CA1-43D0-94A1-49796A077066}"/>
                  </a:ext>
                </a:extLst>
              </p:cNvPr>
              <p:cNvCxnSpPr>
                <a:cxnSpLocks/>
              </p:cNvCxnSpPr>
              <p:nvPr/>
            </p:nvCxnSpPr>
            <p:spPr>
              <a:xfrm rot="16200000">
                <a:off x="9969055" y="4030579"/>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7" name="Group 56">
              <a:extLst>
                <a:ext uri="{FF2B5EF4-FFF2-40B4-BE49-F238E27FC236}">
                  <a16:creationId xmlns:a16="http://schemas.microsoft.com/office/drawing/2014/main" id="{439ADE6B-8D59-470A-8028-45DFD64BD11F}"/>
                </a:ext>
              </a:extLst>
            </p:cNvPr>
            <p:cNvGrpSpPr/>
            <p:nvPr/>
          </p:nvGrpSpPr>
          <p:grpSpPr>
            <a:xfrm>
              <a:off x="1439106" y="4084703"/>
              <a:ext cx="8950436" cy="276999"/>
              <a:chOff x="1439106" y="4084703"/>
              <a:chExt cx="8950436" cy="276999"/>
            </a:xfrm>
          </p:grpSpPr>
          <p:sp>
            <p:nvSpPr>
              <p:cNvPr id="31" name="TextBox 30">
                <a:extLst>
                  <a:ext uri="{FF2B5EF4-FFF2-40B4-BE49-F238E27FC236}">
                    <a16:creationId xmlns:a16="http://schemas.microsoft.com/office/drawing/2014/main" id="{EBFAE9AA-2C10-46DC-84B2-05954A970F00}"/>
                  </a:ext>
                </a:extLst>
              </p:cNvPr>
              <p:cNvSpPr txBox="1"/>
              <p:nvPr/>
            </p:nvSpPr>
            <p:spPr>
              <a:xfrm>
                <a:off x="1439106" y="4084703"/>
                <a:ext cx="771366"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Baseline</a:t>
                </a:r>
              </a:p>
            </p:txBody>
          </p:sp>
          <p:sp>
            <p:nvSpPr>
              <p:cNvPr id="45" name="TextBox 44">
                <a:extLst>
                  <a:ext uri="{FF2B5EF4-FFF2-40B4-BE49-F238E27FC236}">
                    <a16:creationId xmlns:a16="http://schemas.microsoft.com/office/drawing/2014/main" id="{5FD1DFC7-B976-4FE0-B0FF-02B184B98BBA}"/>
                  </a:ext>
                </a:extLst>
              </p:cNvPr>
              <p:cNvSpPr txBox="1"/>
              <p:nvPr/>
            </p:nvSpPr>
            <p:spPr>
              <a:xfrm>
                <a:off x="2388750" y="4084703"/>
                <a:ext cx="510076"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EOB</a:t>
                </a:r>
              </a:p>
            </p:txBody>
          </p:sp>
          <p:sp>
            <p:nvSpPr>
              <p:cNvPr id="46" name="TextBox 45">
                <a:extLst>
                  <a:ext uri="{FF2B5EF4-FFF2-40B4-BE49-F238E27FC236}">
                    <a16:creationId xmlns:a16="http://schemas.microsoft.com/office/drawing/2014/main" id="{2CB22EE7-0A67-4582-A9CD-A493A69E483C}"/>
                  </a:ext>
                </a:extLst>
              </p:cNvPr>
              <p:cNvSpPr txBox="1"/>
              <p:nvPr/>
            </p:nvSpPr>
            <p:spPr>
              <a:xfrm>
                <a:off x="3237405" y="4084703"/>
                <a:ext cx="450764"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EOI</a:t>
                </a:r>
              </a:p>
            </p:txBody>
          </p:sp>
          <p:sp>
            <p:nvSpPr>
              <p:cNvPr id="47" name="TextBox 46">
                <a:extLst>
                  <a:ext uri="{FF2B5EF4-FFF2-40B4-BE49-F238E27FC236}">
                    <a16:creationId xmlns:a16="http://schemas.microsoft.com/office/drawing/2014/main" id="{811E4BEC-5BC4-4A9D-BBF5-914BB2334388}"/>
                  </a:ext>
                </a:extLst>
              </p:cNvPr>
              <p:cNvSpPr txBox="1"/>
              <p:nvPr/>
            </p:nvSpPr>
            <p:spPr>
              <a:xfrm>
                <a:off x="3928325" y="4084703"/>
                <a:ext cx="721672"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4 Hours</a:t>
                </a:r>
              </a:p>
            </p:txBody>
          </p:sp>
          <p:sp>
            <p:nvSpPr>
              <p:cNvPr id="48" name="TextBox 47">
                <a:extLst>
                  <a:ext uri="{FF2B5EF4-FFF2-40B4-BE49-F238E27FC236}">
                    <a16:creationId xmlns:a16="http://schemas.microsoft.com/office/drawing/2014/main" id="{F75122FF-23CC-40D1-82F1-74559D9247AB}"/>
                  </a:ext>
                </a:extLst>
              </p:cNvPr>
              <p:cNvSpPr txBox="1"/>
              <p:nvPr/>
            </p:nvSpPr>
            <p:spPr>
              <a:xfrm>
                <a:off x="4718931" y="4084703"/>
                <a:ext cx="721672"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8 Hours</a:t>
                </a:r>
              </a:p>
            </p:txBody>
          </p:sp>
          <p:sp>
            <p:nvSpPr>
              <p:cNvPr id="49" name="TextBox 48">
                <a:extLst>
                  <a:ext uri="{FF2B5EF4-FFF2-40B4-BE49-F238E27FC236}">
                    <a16:creationId xmlns:a16="http://schemas.microsoft.com/office/drawing/2014/main" id="{7FB07163-660D-4BF2-AE16-8524EA9ABD49}"/>
                  </a:ext>
                </a:extLst>
              </p:cNvPr>
              <p:cNvSpPr txBox="1"/>
              <p:nvPr/>
            </p:nvSpPr>
            <p:spPr>
              <a:xfrm>
                <a:off x="5517572" y="4084703"/>
                <a:ext cx="806631"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12 Hours</a:t>
                </a:r>
              </a:p>
            </p:txBody>
          </p:sp>
          <p:sp>
            <p:nvSpPr>
              <p:cNvPr id="50" name="TextBox 49">
                <a:extLst>
                  <a:ext uri="{FF2B5EF4-FFF2-40B4-BE49-F238E27FC236}">
                    <a16:creationId xmlns:a16="http://schemas.microsoft.com/office/drawing/2014/main" id="{530D27A2-6ADA-460D-9C28-9058160D3854}"/>
                  </a:ext>
                </a:extLst>
              </p:cNvPr>
              <p:cNvSpPr txBox="1"/>
              <p:nvPr/>
            </p:nvSpPr>
            <p:spPr>
              <a:xfrm>
                <a:off x="6336571" y="4084703"/>
                <a:ext cx="806631"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18 Hours</a:t>
                </a:r>
              </a:p>
            </p:txBody>
          </p:sp>
          <p:sp>
            <p:nvSpPr>
              <p:cNvPr id="51" name="TextBox 50">
                <a:extLst>
                  <a:ext uri="{FF2B5EF4-FFF2-40B4-BE49-F238E27FC236}">
                    <a16:creationId xmlns:a16="http://schemas.microsoft.com/office/drawing/2014/main" id="{A088A78D-D9D8-4A59-8053-9CC8E11A84A1}"/>
                  </a:ext>
                </a:extLst>
              </p:cNvPr>
              <p:cNvSpPr txBox="1"/>
              <p:nvPr/>
            </p:nvSpPr>
            <p:spPr>
              <a:xfrm>
                <a:off x="7148196" y="4084703"/>
                <a:ext cx="806631"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24 Hours</a:t>
                </a:r>
              </a:p>
            </p:txBody>
          </p:sp>
          <p:sp>
            <p:nvSpPr>
              <p:cNvPr id="52" name="TextBox 51">
                <a:extLst>
                  <a:ext uri="{FF2B5EF4-FFF2-40B4-BE49-F238E27FC236}">
                    <a16:creationId xmlns:a16="http://schemas.microsoft.com/office/drawing/2014/main" id="{EC5DB7B8-D5FD-41C6-A545-72B1AEA33C43}"/>
                  </a:ext>
                </a:extLst>
              </p:cNvPr>
              <p:cNvSpPr txBox="1"/>
              <p:nvPr/>
            </p:nvSpPr>
            <p:spPr>
              <a:xfrm>
                <a:off x="7974569" y="4084703"/>
                <a:ext cx="806631"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48 Hours</a:t>
                </a:r>
              </a:p>
            </p:txBody>
          </p:sp>
          <p:sp>
            <p:nvSpPr>
              <p:cNvPr id="53" name="TextBox 52">
                <a:extLst>
                  <a:ext uri="{FF2B5EF4-FFF2-40B4-BE49-F238E27FC236}">
                    <a16:creationId xmlns:a16="http://schemas.microsoft.com/office/drawing/2014/main" id="{759BD9E3-C993-4DF0-943E-9D39105E2727}"/>
                  </a:ext>
                </a:extLst>
              </p:cNvPr>
              <p:cNvSpPr txBox="1"/>
              <p:nvPr/>
            </p:nvSpPr>
            <p:spPr>
              <a:xfrm>
                <a:off x="8865703" y="4084703"/>
                <a:ext cx="662361"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3 Days</a:t>
                </a:r>
              </a:p>
            </p:txBody>
          </p:sp>
          <p:sp>
            <p:nvSpPr>
              <p:cNvPr id="54" name="TextBox 53">
                <a:extLst>
                  <a:ext uri="{FF2B5EF4-FFF2-40B4-BE49-F238E27FC236}">
                    <a16:creationId xmlns:a16="http://schemas.microsoft.com/office/drawing/2014/main" id="{424611D2-F7C6-4DE9-9CA2-01D5976D1E27}"/>
                  </a:ext>
                </a:extLst>
              </p:cNvPr>
              <p:cNvSpPr txBox="1"/>
              <p:nvPr/>
            </p:nvSpPr>
            <p:spPr>
              <a:xfrm>
                <a:off x="9642222" y="4084703"/>
                <a:ext cx="747320"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30 Days</a:t>
                </a:r>
              </a:p>
            </p:txBody>
          </p:sp>
        </p:grpSp>
        <p:sp>
          <p:nvSpPr>
            <p:cNvPr id="55" name="TextBox 54">
              <a:extLst>
                <a:ext uri="{FF2B5EF4-FFF2-40B4-BE49-F238E27FC236}">
                  <a16:creationId xmlns:a16="http://schemas.microsoft.com/office/drawing/2014/main" id="{61C23332-456E-4AAF-AACE-A0B103D2E57A}"/>
                </a:ext>
              </a:extLst>
            </p:cNvPr>
            <p:cNvSpPr txBox="1"/>
            <p:nvPr/>
          </p:nvSpPr>
          <p:spPr>
            <a:xfrm>
              <a:off x="5407528" y="4303739"/>
              <a:ext cx="1024512"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1" i="0" u="none" strike="noStrike" kern="1200" cap="none" spc="0" normalizeH="0" baseline="0" noProof="0" dirty="0">
                  <a:ln>
                    <a:noFill/>
                  </a:ln>
                  <a:solidFill>
                    <a:srgbClr val="000000"/>
                  </a:solidFill>
                  <a:effectLst/>
                  <a:uLnTx/>
                  <a:uFillTx/>
                  <a:latin typeface="Arial" panose="020B0604020202020204"/>
                  <a:ea typeface="+mn-ea"/>
                  <a:cs typeface="+mn-cs"/>
                </a:rPr>
                <a:t>Visit Time</a:t>
              </a:r>
            </a:p>
          </p:txBody>
        </p:sp>
        <p:sp>
          <p:nvSpPr>
            <p:cNvPr id="56" name="TextBox 55">
              <a:extLst>
                <a:ext uri="{FF2B5EF4-FFF2-40B4-BE49-F238E27FC236}">
                  <a16:creationId xmlns:a16="http://schemas.microsoft.com/office/drawing/2014/main" id="{83FB262C-B29F-46E3-A42A-9D274006DFCD}"/>
                </a:ext>
              </a:extLst>
            </p:cNvPr>
            <p:cNvSpPr txBox="1"/>
            <p:nvPr/>
          </p:nvSpPr>
          <p:spPr>
            <a:xfrm rot="16200000">
              <a:off x="162263" y="2595617"/>
              <a:ext cx="1325940"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1" i="0" u="none" strike="noStrike" kern="1200" cap="none" spc="0" normalizeH="0" baseline="0" noProof="0" dirty="0">
                  <a:ln>
                    <a:noFill/>
                  </a:ln>
                  <a:solidFill>
                    <a:srgbClr val="000000"/>
                  </a:solidFill>
                  <a:effectLst/>
                  <a:uLnTx/>
                  <a:uFillTx/>
                  <a:latin typeface="Arial" panose="020B0604020202020204"/>
                  <a:ea typeface="+mn-ea"/>
                  <a:cs typeface="+mn-cs"/>
                </a:rPr>
                <a:t>ETP (</a:t>
              </a:r>
              <a:r>
                <a:rPr kumimoji="0" lang="en-US" sz="1400" b="1" i="0" u="none" strike="noStrike" kern="1200" cap="none" spc="0" normalizeH="0" baseline="0" noProof="0" dirty="0" err="1">
                  <a:ln>
                    <a:noFill/>
                  </a:ln>
                  <a:solidFill>
                    <a:srgbClr val="000000"/>
                  </a:solidFill>
                  <a:effectLst/>
                  <a:uLnTx/>
                  <a:uFillTx/>
                  <a:latin typeface="Arial" panose="020B0604020202020204"/>
                  <a:ea typeface="+mn-ea"/>
                  <a:cs typeface="+mn-cs"/>
                </a:rPr>
                <a:t>nM.min</a:t>
              </a:r>
              <a:r>
                <a:rPr kumimoji="0" lang="en-US" sz="1400" b="1" i="0" u="none" strike="noStrike" kern="1200" cap="none" spc="0" normalizeH="0" baseline="0" noProof="0" dirty="0">
                  <a:ln>
                    <a:noFill/>
                  </a:ln>
                  <a:solidFill>
                    <a:srgbClr val="000000"/>
                  </a:solidFill>
                  <a:effectLst/>
                  <a:uLnTx/>
                  <a:uFillTx/>
                  <a:latin typeface="Arial" panose="020B0604020202020204"/>
                  <a:ea typeface="+mn-ea"/>
                  <a:cs typeface="+mn-cs"/>
                </a:rPr>
                <a:t>)</a:t>
              </a:r>
            </a:p>
          </p:txBody>
        </p:sp>
      </p:grpSp>
      <p:grpSp>
        <p:nvGrpSpPr>
          <p:cNvPr id="71" name="Group 70">
            <a:extLst>
              <a:ext uri="{FF2B5EF4-FFF2-40B4-BE49-F238E27FC236}">
                <a16:creationId xmlns:a16="http://schemas.microsoft.com/office/drawing/2014/main" id="{AEB15852-C6BC-4C54-B852-D43B438C0682}"/>
              </a:ext>
            </a:extLst>
          </p:cNvPr>
          <p:cNvGrpSpPr>
            <a:grpSpLocks/>
          </p:cNvGrpSpPr>
          <p:nvPr/>
        </p:nvGrpSpPr>
        <p:grpSpPr>
          <a:xfrm>
            <a:off x="1738649" y="5096054"/>
            <a:ext cx="8499874" cy="307777"/>
            <a:chOff x="1583377" y="4084703"/>
            <a:chExt cx="8624224" cy="307777"/>
          </a:xfrm>
        </p:grpSpPr>
        <p:sp>
          <p:nvSpPr>
            <p:cNvPr id="72" name="TextBox 71">
              <a:extLst>
                <a:ext uri="{FF2B5EF4-FFF2-40B4-BE49-F238E27FC236}">
                  <a16:creationId xmlns:a16="http://schemas.microsoft.com/office/drawing/2014/main" id="{DA364620-B132-4D4D-910E-42850F6660DF}"/>
                </a:ext>
              </a:extLst>
            </p:cNvPr>
            <p:cNvSpPr txBox="1"/>
            <p:nvPr/>
          </p:nvSpPr>
          <p:spPr>
            <a:xfrm>
              <a:off x="1583377" y="4084703"/>
              <a:ext cx="482824"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65D2DF">
                      <a:lumMod val="50000"/>
                    </a:srgbClr>
                  </a:solidFill>
                  <a:effectLst/>
                  <a:uLnTx/>
                  <a:uFillTx/>
                  <a:latin typeface="Arial" panose="020B0604020202020204"/>
                  <a:ea typeface="+mn-ea"/>
                  <a:cs typeface="+mn-cs"/>
                </a:rPr>
                <a:t>163</a:t>
              </a:r>
            </a:p>
          </p:txBody>
        </p:sp>
        <p:sp>
          <p:nvSpPr>
            <p:cNvPr id="73" name="TextBox 72">
              <a:extLst>
                <a:ext uri="{FF2B5EF4-FFF2-40B4-BE49-F238E27FC236}">
                  <a16:creationId xmlns:a16="http://schemas.microsoft.com/office/drawing/2014/main" id="{1CE20B29-BD2A-4203-BA7F-84F9B85D6974}"/>
                </a:ext>
              </a:extLst>
            </p:cNvPr>
            <p:cNvSpPr txBox="1"/>
            <p:nvPr/>
          </p:nvSpPr>
          <p:spPr>
            <a:xfrm>
              <a:off x="2452069" y="4084703"/>
              <a:ext cx="3834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65D2DF">
                      <a:lumMod val="50000"/>
                    </a:srgbClr>
                  </a:solidFill>
                  <a:effectLst/>
                  <a:uLnTx/>
                  <a:uFillTx/>
                  <a:latin typeface="Arial" panose="020B0604020202020204"/>
                  <a:ea typeface="+mn-ea"/>
                  <a:cs typeface="+mn-cs"/>
                </a:rPr>
                <a:t>92</a:t>
              </a:r>
            </a:p>
          </p:txBody>
        </p:sp>
        <p:sp>
          <p:nvSpPr>
            <p:cNvPr id="74" name="TextBox 73">
              <a:extLst>
                <a:ext uri="{FF2B5EF4-FFF2-40B4-BE49-F238E27FC236}">
                  <a16:creationId xmlns:a16="http://schemas.microsoft.com/office/drawing/2014/main" id="{FB261A72-1EAD-4F5C-A65F-E909966DFB11}"/>
                </a:ext>
              </a:extLst>
            </p:cNvPr>
            <p:cNvSpPr txBox="1"/>
            <p:nvPr/>
          </p:nvSpPr>
          <p:spPr>
            <a:xfrm>
              <a:off x="3271068" y="4084703"/>
              <a:ext cx="3834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65D2DF">
                      <a:lumMod val="50000"/>
                    </a:srgbClr>
                  </a:solidFill>
                  <a:effectLst/>
                  <a:uLnTx/>
                  <a:uFillTx/>
                  <a:latin typeface="Arial" panose="020B0604020202020204"/>
                  <a:ea typeface="+mn-ea"/>
                  <a:cs typeface="+mn-cs"/>
                </a:rPr>
                <a:t>91</a:t>
              </a:r>
            </a:p>
          </p:txBody>
        </p:sp>
        <p:sp>
          <p:nvSpPr>
            <p:cNvPr id="75" name="TextBox 74">
              <a:extLst>
                <a:ext uri="{FF2B5EF4-FFF2-40B4-BE49-F238E27FC236}">
                  <a16:creationId xmlns:a16="http://schemas.microsoft.com/office/drawing/2014/main" id="{3ED1852C-F6F2-49B8-874E-AB70B63B13B9}"/>
                </a:ext>
              </a:extLst>
            </p:cNvPr>
            <p:cNvSpPr txBox="1"/>
            <p:nvPr/>
          </p:nvSpPr>
          <p:spPr>
            <a:xfrm>
              <a:off x="4097442" y="4084703"/>
              <a:ext cx="3834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65D2DF">
                      <a:lumMod val="50000"/>
                    </a:srgbClr>
                  </a:solidFill>
                  <a:effectLst/>
                  <a:uLnTx/>
                  <a:uFillTx/>
                  <a:latin typeface="Arial" panose="020B0604020202020204"/>
                  <a:ea typeface="+mn-ea"/>
                  <a:cs typeface="+mn-cs"/>
                </a:rPr>
                <a:t>88</a:t>
              </a:r>
            </a:p>
          </p:txBody>
        </p:sp>
        <p:sp>
          <p:nvSpPr>
            <p:cNvPr id="76" name="TextBox 75">
              <a:extLst>
                <a:ext uri="{FF2B5EF4-FFF2-40B4-BE49-F238E27FC236}">
                  <a16:creationId xmlns:a16="http://schemas.microsoft.com/office/drawing/2014/main" id="{728DD704-4A5B-447E-B798-63D9A1F8FE1F}"/>
                </a:ext>
              </a:extLst>
            </p:cNvPr>
            <p:cNvSpPr txBox="1"/>
            <p:nvPr/>
          </p:nvSpPr>
          <p:spPr>
            <a:xfrm>
              <a:off x="4838355" y="4084703"/>
              <a:ext cx="482824"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65D2DF">
                      <a:lumMod val="50000"/>
                    </a:srgbClr>
                  </a:solidFill>
                  <a:effectLst/>
                  <a:uLnTx/>
                  <a:uFillTx/>
                  <a:latin typeface="Arial" panose="020B0604020202020204"/>
                  <a:ea typeface="+mn-ea"/>
                  <a:cs typeface="+mn-cs"/>
                </a:rPr>
                <a:t>161</a:t>
              </a:r>
            </a:p>
          </p:txBody>
        </p:sp>
        <p:sp>
          <p:nvSpPr>
            <p:cNvPr id="77" name="TextBox 76">
              <a:extLst>
                <a:ext uri="{FF2B5EF4-FFF2-40B4-BE49-F238E27FC236}">
                  <a16:creationId xmlns:a16="http://schemas.microsoft.com/office/drawing/2014/main" id="{E4CFAFC6-205A-4577-AAFE-16FF8AE2537C}"/>
                </a:ext>
              </a:extLst>
            </p:cNvPr>
            <p:cNvSpPr txBox="1"/>
            <p:nvPr/>
          </p:nvSpPr>
          <p:spPr>
            <a:xfrm>
              <a:off x="5679476" y="4084703"/>
              <a:ext cx="482824"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65D2DF">
                      <a:lumMod val="50000"/>
                    </a:srgbClr>
                  </a:solidFill>
                  <a:effectLst/>
                  <a:uLnTx/>
                  <a:uFillTx/>
                  <a:latin typeface="Arial" panose="020B0604020202020204"/>
                  <a:ea typeface="+mn-ea"/>
                  <a:cs typeface="+mn-cs"/>
                </a:rPr>
                <a:t>158</a:t>
              </a:r>
            </a:p>
          </p:txBody>
        </p:sp>
        <p:sp>
          <p:nvSpPr>
            <p:cNvPr id="78" name="TextBox 77">
              <a:extLst>
                <a:ext uri="{FF2B5EF4-FFF2-40B4-BE49-F238E27FC236}">
                  <a16:creationId xmlns:a16="http://schemas.microsoft.com/office/drawing/2014/main" id="{C70E29B3-291A-4EEC-942B-570733F99A04}"/>
                </a:ext>
              </a:extLst>
            </p:cNvPr>
            <p:cNvSpPr txBox="1"/>
            <p:nvPr/>
          </p:nvSpPr>
          <p:spPr>
            <a:xfrm>
              <a:off x="6548168" y="4084703"/>
              <a:ext cx="3834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65D2DF">
                      <a:lumMod val="50000"/>
                    </a:srgbClr>
                  </a:solidFill>
                  <a:effectLst/>
                  <a:uLnTx/>
                  <a:uFillTx/>
                  <a:latin typeface="Arial" panose="020B0604020202020204"/>
                  <a:ea typeface="+mn-ea"/>
                  <a:cs typeface="+mn-cs"/>
                </a:rPr>
                <a:t>83</a:t>
              </a:r>
            </a:p>
          </p:txBody>
        </p:sp>
        <p:sp>
          <p:nvSpPr>
            <p:cNvPr id="79" name="TextBox 78">
              <a:extLst>
                <a:ext uri="{FF2B5EF4-FFF2-40B4-BE49-F238E27FC236}">
                  <a16:creationId xmlns:a16="http://schemas.microsoft.com/office/drawing/2014/main" id="{14D4A5FB-F86D-440C-B73B-2C24E1225502}"/>
                </a:ext>
              </a:extLst>
            </p:cNvPr>
            <p:cNvSpPr txBox="1"/>
            <p:nvPr/>
          </p:nvSpPr>
          <p:spPr>
            <a:xfrm>
              <a:off x="7359793" y="4084703"/>
              <a:ext cx="3834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65D2DF">
                      <a:lumMod val="50000"/>
                    </a:srgbClr>
                  </a:solidFill>
                  <a:effectLst/>
                  <a:uLnTx/>
                  <a:uFillTx/>
                  <a:latin typeface="Arial" panose="020B0604020202020204"/>
                  <a:ea typeface="+mn-ea"/>
                  <a:cs typeface="+mn-cs"/>
                </a:rPr>
                <a:t>85</a:t>
              </a:r>
            </a:p>
          </p:txBody>
        </p:sp>
        <p:sp>
          <p:nvSpPr>
            <p:cNvPr id="80" name="TextBox 79">
              <a:extLst>
                <a:ext uri="{FF2B5EF4-FFF2-40B4-BE49-F238E27FC236}">
                  <a16:creationId xmlns:a16="http://schemas.microsoft.com/office/drawing/2014/main" id="{D150B35A-2E61-4E3B-8999-AA22DC8393FA}"/>
                </a:ext>
              </a:extLst>
            </p:cNvPr>
            <p:cNvSpPr txBox="1"/>
            <p:nvPr/>
          </p:nvSpPr>
          <p:spPr>
            <a:xfrm>
              <a:off x="8186166" y="4084703"/>
              <a:ext cx="3834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65D2DF">
                      <a:lumMod val="50000"/>
                    </a:srgbClr>
                  </a:solidFill>
                  <a:effectLst/>
                  <a:uLnTx/>
                  <a:uFillTx/>
                  <a:latin typeface="Arial" panose="020B0604020202020204"/>
                  <a:ea typeface="+mn-ea"/>
                  <a:cs typeface="+mn-cs"/>
                </a:rPr>
                <a:t>80</a:t>
              </a:r>
            </a:p>
          </p:txBody>
        </p:sp>
        <p:sp>
          <p:nvSpPr>
            <p:cNvPr id="81" name="TextBox 80">
              <a:extLst>
                <a:ext uri="{FF2B5EF4-FFF2-40B4-BE49-F238E27FC236}">
                  <a16:creationId xmlns:a16="http://schemas.microsoft.com/office/drawing/2014/main" id="{AAB85009-CFCE-4AF8-B945-05FE925A20B0}"/>
                </a:ext>
              </a:extLst>
            </p:cNvPr>
            <p:cNvSpPr txBox="1"/>
            <p:nvPr/>
          </p:nvSpPr>
          <p:spPr>
            <a:xfrm>
              <a:off x="8955471" y="4084703"/>
              <a:ext cx="482824"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65D2DF">
                      <a:lumMod val="50000"/>
                    </a:srgbClr>
                  </a:solidFill>
                  <a:effectLst/>
                  <a:uLnTx/>
                  <a:uFillTx/>
                  <a:latin typeface="Arial" panose="020B0604020202020204"/>
                  <a:ea typeface="+mn-ea"/>
                  <a:cs typeface="+mn-cs"/>
                </a:rPr>
                <a:t>150</a:t>
              </a:r>
            </a:p>
          </p:txBody>
        </p:sp>
        <p:sp>
          <p:nvSpPr>
            <p:cNvPr id="82" name="TextBox 81">
              <a:extLst>
                <a:ext uri="{FF2B5EF4-FFF2-40B4-BE49-F238E27FC236}">
                  <a16:creationId xmlns:a16="http://schemas.microsoft.com/office/drawing/2014/main" id="{D6D79A94-22BD-4E0F-92BD-31C32B0466F0}"/>
                </a:ext>
              </a:extLst>
            </p:cNvPr>
            <p:cNvSpPr txBox="1"/>
            <p:nvPr/>
          </p:nvSpPr>
          <p:spPr>
            <a:xfrm>
              <a:off x="9824163" y="4084703"/>
              <a:ext cx="3834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65D2DF">
                      <a:lumMod val="50000"/>
                    </a:srgbClr>
                  </a:solidFill>
                  <a:effectLst/>
                  <a:uLnTx/>
                  <a:uFillTx/>
                  <a:latin typeface="Arial" panose="020B0604020202020204"/>
                  <a:ea typeface="+mn-ea"/>
                  <a:cs typeface="+mn-cs"/>
                </a:rPr>
                <a:t>58</a:t>
              </a:r>
            </a:p>
          </p:txBody>
        </p:sp>
      </p:grpSp>
      <p:grpSp>
        <p:nvGrpSpPr>
          <p:cNvPr id="83" name="Group 82">
            <a:extLst>
              <a:ext uri="{FF2B5EF4-FFF2-40B4-BE49-F238E27FC236}">
                <a16:creationId xmlns:a16="http://schemas.microsoft.com/office/drawing/2014/main" id="{027FF404-5BCD-4931-9219-C423227FC22C}"/>
              </a:ext>
            </a:extLst>
          </p:cNvPr>
          <p:cNvGrpSpPr>
            <a:grpSpLocks/>
          </p:cNvGrpSpPr>
          <p:nvPr/>
        </p:nvGrpSpPr>
        <p:grpSpPr>
          <a:xfrm>
            <a:off x="1738649" y="5369461"/>
            <a:ext cx="8499874" cy="307777"/>
            <a:chOff x="1633070" y="4084703"/>
            <a:chExt cx="8524838" cy="307777"/>
          </a:xfrm>
        </p:grpSpPr>
        <p:sp>
          <p:nvSpPr>
            <p:cNvPr id="84" name="TextBox 83">
              <a:extLst>
                <a:ext uri="{FF2B5EF4-FFF2-40B4-BE49-F238E27FC236}">
                  <a16:creationId xmlns:a16="http://schemas.microsoft.com/office/drawing/2014/main" id="{7900687E-DBA9-44BB-A75A-54AA4D9A391E}"/>
                </a:ext>
              </a:extLst>
            </p:cNvPr>
            <p:cNvSpPr txBox="1"/>
            <p:nvPr/>
          </p:nvSpPr>
          <p:spPr>
            <a:xfrm>
              <a:off x="1633070" y="4084703"/>
              <a:ext cx="3834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7F134C"/>
                  </a:solidFill>
                  <a:effectLst/>
                  <a:uLnTx/>
                  <a:uFillTx/>
                  <a:latin typeface="Arial" panose="020B0604020202020204"/>
                  <a:ea typeface="+mn-ea"/>
                  <a:cs typeface="+mn-cs"/>
                </a:rPr>
                <a:t>14</a:t>
              </a:r>
            </a:p>
          </p:txBody>
        </p:sp>
        <p:sp>
          <p:nvSpPr>
            <p:cNvPr id="85" name="TextBox 84">
              <a:extLst>
                <a:ext uri="{FF2B5EF4-FFF2-40B4-BE49-F238E27FC236}">
                  <a16:creationId xmlns:a16="http://schemas.microsoft.com/office/drawing/2014/main" id="{6952D5C5-568A-4F83-8602-935D1A0D1548}"/>
                </a:ext>
              </a:extLst>
            </p:cNvPr>
            <p:cNvSpPr txBox="1"/>
            <p:nvPr/>
          </p:nvSpPr>
          <p:spPr>
            <a:xfrm>
              <a:off x="2501762" y="4084703"/>
              <a:ext cx="284052"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7F134C"/>
                  </a:solidFill>
                  <a:effectLst/>
                  <a:uLnTx/>
                  <a:uFillTx/>
                  <a:latin typeface="Arial" panose="020B0604020202020204"/>
                  <a:ea typeface="+mn-ea"/>
                  <a:cs typeface="+mn-cs"/>
                </a:rPr>
                <a:t>5</a:t>
              </a:r>
            </a:p>
          </p:txBody>
        </p:sp>
        <p:sp>
          <p:nvSpPr>
            <p:cNvPr id="86" name="TextBox 85">
              <a:extLst>
                <a:ext uri="{FF2B5EF4-FFF2-40B4-BE49-F238E27FC236}">
                  <a16:creationId xmlns:a16="http://schemas.microsoft.com/office/drawing/2014/main" id="{54F2B21C-FD0F-46F1-ADBC-96560844133B}"/>
                </a:ext>
              </a:extLst>
            </p:cNvPr>
            <p:cNvSpPr txBox="1"/>
            <p:nvPr/>
          </p:nvSpPr>
          <p:spPr>
            <a:xfrm>
              <a:off x="3320761" y="4084703"/>
              <a:ext cx="284052"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7F134C"/>
                  </a:solidFill>
                  <a:effectLst/>
                  <a:uLnTx/>
                  <a:uFillTx/>
                  <a:latin typeface="Arial" panose="020B0604020202020204"/>
                  <a:ea typeface="+mn-ea"/>
                  <a:cs typeface="+mn-cs"/>
                </a:rPr>
                <a:t>5</a:t>
              </a:r>
            </a:p>
          </p:txBody>
        </p:sp>
        <p:sp>
          <p:nvSpPr>
            <p:cNvPr id="87" name="TextBox 86">
              <a:extLst>
                <a:ext uri="{FF2B5EF4-FFF2-40B4-BE49-F238E27FC236}">
                  <a16:creationId xmlns:a16="http://schemas.microsoft.com/office/drawing/2014/main" id="{CDDBFE04-F3FF-4821-9227-A5A41BB6F09E}"/>
                </a:ext>
              </a:extLst>
            </p:cNvPr>
            <p:cNvSpPr txBox="1"/>
            <p:nvPr/>
          </p:nvSpPr>
          <p:spPr>
            <a:xfrm>
              <a:off x="4147135" y="4084703"/>
              <a:ext cx="284052"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7F134C"/>
                  </a:solidFill>
                  <a:effectLst/>
                  <a:uLnTx/>
                  <a:uFillTx/>
                  <a:latin typeface="Arial" panose="020B0604020202020204"/>
                  <a:ea typeface="+mn-ea"/>
                  <a:cs typeface="+mn-cs"/>
                </a:rPr>
                <a:t>5</a:t>
              </a:r>
            </a:p>
          </p:txBody>
        </p:sp>
        <p:sp>
          <p:nvSpPr>
            <p:cNvPr id="88" name="TextBox 87">
              <a:extLst>
                <a:ext uri="{FF2B5EF4-FFF2-40B4-BE49-F238E27FC236}">
                  <a16:creationId xmlns:a16="http://schemas.microsoft.com/office/drawing/2014/main" id="{C8C976B5-D511-4736-9C43-02EAFA55E7DB}"/>
                </a:ext>
              </a:extLst>
            </p:cNvPr>
            <p:cNvSpPr txBox="1"/>
            <p:nvPr/>
          </p:nvSpPr>
          <p:spPr>
            <a:xfrm>
              <a:off x="4888048" y="4084703"/>
              <a:ext cx="3834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7F134C"/>
                  </a:solidFill>
                  <a:effectLst/>
                  <a:uLnTx/>
                  <a:uFillTx/>
                  <a:latin typeface="Arial" panose="020B0604020202020204"/>
                  <a:ea typeface="+mn-ea"/>
                  <a:cs typeface="+mn-cs"/>
                </a:rPr>
                <a:t>15</a:t>
              </a:r>
            </a:p>
          </p:txBody>
        </p:sp>
        <p:sp>
          <p:nvSpPr>
            <p:cNvPr id="89" name="TextBox 88">
              <a:extLst>
                <a:ext uri="{FF2B5EF4-FFF2-40B4-BE49-F238E27FC236}">
                  <a16:creationId xmlns:a16="http://schemas.microsoft.com/office/drawing/2014/main" id="{F575548D-CD00-4E1B-BDC0-C484398B2AC6}"/>
                </a:ext>
              </a:extLst>
            </p:cNvPr>
            <p:cNvSpPr txBox="1"/>
            <p:nvPr/>
          </p:nvSpPr>
          <p:spPr>
            <a:xfrm>
              <a:off x="5729169" y="4084703"/>
              <a:ext cx="3834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7F134C"/>
                  </a:solidFill>
                  <a:effectLst/>
                  <a:uLnTx/>
                  <a:uFillTx/>
                  <a:latin typeface="Arial" panose="020B0604020202020204"/>
                  <a:ea typeface="+mn-ea"/>
                  <a:cs typeface="+mn-cs"/>
                </a:rPr>
                <a:t>16</a:t>
              </a:r>
            </a:p>
          </p:txBody>
        </p:sp>
        <p:sp>
          <p:nvSpPr>
            <p:cNvPr id="90" name="TextBox 89">
              <a:extLst>
                <a:ext uri="{FF2B5EF4-FFF2-40B4-BE49-F238E27FC236}">
                  <a16:creationId xmlns:a16="http://schemas.microsoft.com/office/drawing/2014/main" id="{A9C8F9C6-E507-4FDA-87F4-EC16741F91D9}"/>
                </a:ext>
              </a:extLst>
            </p:cNvPr>
            <p:cNvSpPr txBox="1"/>
            <p:nvPr/>
          </p:nvSpPr>
          <p:spPr>
            <a:xfrm>
              <a:off x="6597861" y="4084703"/>
              <a:ext cx="284052"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7F134C"/>
                  </a:solidFill>
                  <a:effectLst/>
                  <a:uLnTx/>
                  <a:uFillTx/>
                  <a:latin typeface="Arial" panose="020B0604020202020204"/>
                  <a:ea typeface="+mn-ea"/>
                  <a:cs typeface="+mn-cs"/>
                </a:rPr>
                <a:t>5</a:t>
              </a:r>
            </a:p>
          </p:txBody>
        </p:sp>
        <p:sp>
          <p:nvSpPr>
            <p:cNvPr id="91" name="TextBox 90">
              <a:extLst>
                <a:ext uri="{FF2B5EF4-FFF2-40B4-BE49-F238E27FC236}">
                  <a16:creationId xmlns:a16="http://schemas.microsoft.com/office/drawing/2014/main" id="{4DD6194D-6F7E-4F92-BFB7-8E91282EA005}"/>
                </a:ext>
              </a:extLst>
            </p:cNvPr>
            <p:cNvSpPr txBox="1"/>
            <p:nvPr/>
          </p:nvSpPr>
          <p:spPr>
            <a:xfrm>
              <a:off x="7409486" y="4084703"/>
              <a:ext cx="284052"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7F134C"/>
                  </a:solidFill>
                  <a:effectLst/>
                  <a:uLnTx/>
                  <a:uFillTx/>
                  <a:latin typeface="Arial" panose="020B0604020202020204"/>
                  <a:ea typeface="+mn-ea"/>
                  <a:cs typeface="+mn-cs"/>
                </a:rPr>
                <a:t>5</a:t>
              </a:r>
            </a:p>
          </p:txBody>
        </p:sp>
        <p:sp>
          <p:nvSpPr>
            <p:cNvPr id="92" name="TextBox 91">
              <a:extLst>
                <a:ext uri="{FF2B5EF4-FFF2-40B4-BE49-F238E27FC236}">
                  <a16:creationId xmlns:a16="http://schemas.microsoft.com/office/drawing/2014/main" id="{0A13E60D-B4BA-42C9-867F-EFC296AE2E3B}"/>
                </a:ext>
              </a:extLst>
            </p:cNvPr>
            <p:cNvSpPr txBox="1"/>
            <p:nvPr/>
          </p:nvSpPr>
          <p:spPr>
            <a:xfrm>
              <a:off x="8235859" y="4084703"/>
              <a:ext cx="284052"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7F134C"/>
                  </a:solidFill>
                  <a:effectLst/>
                  <a:uLnTx/>
                  <a:uFillTx/>
                  <a:latin typeface="Arial" panose="020B0604020202020204"/>
                  <a:ea typeface="+mn-ea"/>
                  <a:cs typeface="+mn-cs"/>
                </a:rPr>
                <a:t>4</a:t>
              </a:r>
            </a:p>
          </p:txBody>
        </p:sp>
        <p:sp>
          <p:nvSpPr>
            <p:cNvPr id="93" name="TextBox 92">
              <a:extLst>
                <a:ext uri="{FF2B5EF4-FFF2-40B4-BE49-F238E27FC236}">
                  <a16:creationId xmlns:a16="http://schemas.microsoft.com/office/drawing/2014/main" id="{BEEF3151-DC82-4F3D-8AF7-5C05CD51D934}"/>
                </a:ext>
              </a:extLst>
            </p:cNvPr>
            <p:cNvSpPr txBox="1"/>
            <p:nvPr/>
          </p:nvSpPr>
          <p:spPr>
            <a:xfrm>
              <a:off x="9005164" y="4084703"/>
              <a:ext cx="3834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7F134C"/>
                  </a:solidFill>
                  <a:effectLst/>
                  <a:uLnTx/>
                  <a:uFillTx/>
                  <a:latin typeface="Arial" panose="020B0604020202020204"/>
                  <a:ea typeface="+mn-ea"/>
                  <a:cs typeface="+mn-cs"/>
                </a:rPr>
                <a:t>16</a:t>
              </a:r>
            </a:p>
          </p:txBody>
        </p:sp>
        <p:sp>
          <p:nvSpPr>
            <p:cNvPr id="94" name="TextBox 93">
              <a:extLst>
                <a:ext uri="{FF2B5EF4-FFF2-40B4-BE49-F238E27FC236}">
                  <a16:creationId xmlns:a16="http://schemas.microsoft.com/office/drawing/2014/main" id="{DEC0F2E5-180C-46DC-B550-8773342D4E1A}"/>
                </a:ext>
              </a:extLst>
            </p:cNvPr>
            <p:cNvSpPr txBox="1"/>
            <p:nvPr/>
          </p:nvSpPr>
          <p:spPr>
            <a:xfrm>
              <a:off x="9873856" y="4084703"/>
              <a:ext cx="284052"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7F134C"/>
                  </a:solidFill>
                  <a:effectLst/>
                  <a:uLnTx/>
                  <a:uFillTx/>
                  <a:latin typeface="Arial" panose="020B0604020202020204"/>
                  <a:ea typeface="+mn-ea"/>
                  <a:cs typeface="+mn-cs"/>
                </a:rPr>
                <a:t>4</a:t>
              </a:r>
            </a:p>
          </p:txBody>
        </p:sp>
      </p:grpSp>
      <p:grpSp>
        <p:nvGrpSpPr>
          <p:cNvPr id="95" name="Group 94">
            <a:extLst>
              <a:ext uri="{FF2B5EF4-FFF2-40B4-BE49-F238E27FC236}">
                <a16:creationId xmlns:a16="http://schemas.microsoft.com/office/drawing/2014/main" id="{77CF6577-80E0-4BB9-B8FC-DE97B49D58AF}"/>
              </a:ext>
            </a:extLst>
          </p:cNvPr>
          <p:cNvGrpSpPr>
            <a:grpSpLocks/>
          </p:cNvGrpSpPr>
          <p:nvPr/>
        </p:nvGrpSpPr>
        <p:grpSpPr>
          <a:xfrm>
            <a:off x="1738649" y="4787296"/>
            <a:ext cx="8499874" cy="307777"/>
            <a:chOff x="1583377" y="4084703"/>
            <a:chExt cx="8624224" cy="307777"/>
          </a:xfrm>
        </p:grpSpPr>
        <p:sp>
          <p:nvSpPr>
            <p:cNvPr id="96" name="TextBox 95">
              <a:extLst>
                <a:ext uri="{FF2B5EF4-FFF2-40B4-BE49-F238E27FC236}">
                  <a16:creationId xmlns:a16="http://schemas.microsoft.com/office/drawing/2014/main" id="{C5B6C5F4-8102-41D3-AC8C-9177B875B513}"/>
                </a:ext>
              </a:extLst>
            </p:cNvPr>
            <p:cNvSpPr txBox="1"/>
            <p:nvPr/>
          </p:nvSpPr>
          <p:spPr>
            <a:xfrm>
              <a:off x="1583377" y="4084703"/>
              <a:ext cx="482824"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F0AB00"/>
                  </a:solidFill>
                  <a:effectLst/>
                  <a:uLnTx/>
                  <a:uFillTx/>
                  <a:latin typeface="Arial" panose="020B0604020202020204"/>
                  <a:ea typeface="+mn-ea"/>
                  <a:cs typeface="+mn-cs"/>
                </a:rPr>
                <a:t>124</a:t>
              </a:r>
            </a:p>
          </p:txBody>
        </p:sp>
        <p:sp>
          <p:nvSpPr>
            <p:cNvPr id="97" name="TextBox 96">
              <a:extLst>
                <a:ext uri="{FF2B5EF4-FFF2-40B4-BE49-F238E27FC236}">
                  <a16:creationId xmlns:a16="http://schemas.microsoft.com/office/drawing/2014/main" id="{2E7AADA4-FEED-48F0-AF8A-D4348FF39EB9}"/>
                </a:ext>
              </a:extLst>
            </p:cNvPr>
            <p:cNvSpPr txBox="1"/>
            <p:nvPr/>
          </p:nvSpPr>
          <p:spPr>
            <a:xfrm>
              <a:off x="2452069" y="4084703"/>
              <a:ext cx="3834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F0AB00"/>
                  </a:solidFill>
                  <a:effectLst/>
                  <a:uLnTx/>
                  <a:uFillTx/>
                  <a:latin typeface="Arial" panose="020B0604020202020204"/>
                  <a:ea typeface="+mn-ea"/>
                  <a:cs typeface="+mn-cs"/>
                </a:rPr>
                <a:t>62</a:t>
              </a:r>
            </a:p>
          </p:txBody>
        </p:sp>
        <p:sp>
          <p:nvSpPr>
            <p:cNvPr id="98" name="TextBox 97">
              <a:extLst>
                <a:ext uri="{FF2B5EF4-FFF2-40B4-BE49-F238E27FC236}">
                  <a16:creationId xmlns:a16="http://schemas.microsoft.com/office/drawing/2014/main" id="{3FF1845D-5A00-4370-8580-9A7119AD38AB}"/>
                </a:ext>
              </a:extLst>
            </p:cNvPr>
            <p:cNvSpPr txBox="1"/>
            <p:nvPr/>
          </p:nvSpPr>
          <p:spPr>
            <a:xfrm>
              <a:off x="3271068" y="4084703"/>
              <a:ext cx="3834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F0AB00"/>
                  </a:solidFill>
                  <a:effectLst/>
                  <a:uLnTx/>
                  <a:uFillTx/>
                  <a:latin typeface="Arial" panose="020B0604020202020204"/>
                  <a:ea typeface="+mn-ea"/>
                  <a:cs typeface="+mn-cs"/>
                </a:rPr>
                <a:t>59</a:t>
              </a:r>
            </a:p>
          </p:txBody>
        </p:sp>
        <p:sp>
          <p:nvSpPr>
            <p:cNvPr id="99" name="TextBox 98">
              <a:extLst>
                <a:ext uri="{FF2B5EF4-FFF2-40B4-BE49-F238E27FC236}">
                  <a16:creationId xmlns:a16="http://schemas.microsoft.com/office/drawing/2014/main" id="{CAF764C2-7F95-4CB0-AC6C-03DCAEAD9094}"/>
                </a:ext>
              </a:extLst>
            </p:cNvPr>
            <p:cNvSpPr txBox="1"/>
            <p:nvPr/>
          </p:nvSpPr>
          <p:spPr>
            <a:xfrm>
              <a:off x="4097442" y="4084703"/>
              <a:ext cx="3834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F0AB00"/>
                  </a:solidFill>
                  <a:effectLst/>
                  <a:uLnTx/>
                  <a:uFillTx/>
                  <a:latin typeface="Arial" panose="020B0604020202020204"/>
                  <a:ea typeface="+mn-ea"/>
                  <a:cs typeface="+mn-cs"/>
                </a:rPr>
                <a:t>63</a:t>
              </a:r>
            </a:p>
          </p:txBody>
        </p:sp>
        <p:sp>
          <p:nvSpPr>
            <p:cNvPr id="100" name="TextBox 99">
              <a:extLst>
                <a:ext uri="{FF2B5EF4-FFF2-40B4-BE49-F238E27FC236}">
                  <a16:creationId xmlns:a16="http://schemas.microsoft.com/office/drawing/2014/main" id="{A20A096C-3FC3-4FA1-9EBA-538D5B3D0C12}"/>
                </a:ext>
              </a:extLst>
            </p:cNvPr>
            <p:cNvSpPr txBox="1"/>
            <p:nvPr/>
          </p:nvSpPr>
          <p:spPr>
            <a:xfrm>
              <a:off x="4838355" y="4084703"/>
              <a:ext cx="482824"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F0AB00"/>
                  </a:solidFill>
                  <a:effectLst/>
                  <a:uLnTx/>
                  <a:uFillTx/>
                  <a:latin typeface="Arial" panose="020B0604020202020204"/>
                  <a:ea typeface="+mn-ea"/>
                  <a:cs typeface="+mn-cs"/>
                </a:rPr>
                <a:t>124</a:t>
              </a:r>
            </a:p>
          </p:txBody>
        </p:sp>
        <p:sp>
          <p:nvSpPr>
            <p:cNvPr id="101" name="TextBox 100">
              <a:extLst>
                <a:ext uri="{FF2B5EF4-FFF2-40B4-BE49-F238E27FC236}">
                  <a16:creationId xmlns:a16="http://schemas.microsoft.com/office/drawing/2014/main" id="{999104DA-EFB1-40BC-A413-6DF9C8C64B66}"/>
                </a:ext>
              </a:extLst>
            </p:cNvPr>
            <p:cNvSpPr txBox="1"/>
            <p:nvPr/>
          </p:nvSpPr>
          <p:spPr>
            <a:xfrm>
              <a:off x="5679476" y="4084703"/>
              <a:ext cx="482824"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F0AB00"/>
                  </a:solidFill>
                  <a:effectLst/>
                  <a:uLnTx/>
                  <a:uFillTx/>
                  <a:latin typeface="Arial" panose="020B0604020202020204"/>
                  <a:ea typeface="+mn-ea"/>
                  <a:cs typeface="+mn-cs"/>
                </a:rPr>
                <a:t>128</a:t>
              </a:r>
            </a:p>
          </p:txBody>
        </p:sp>
        <p:sp>
          <p:nvSpPr>
            <p:cNvPr id="102" name="TextBox 101">
              <a:extLst>
                <a:ext uri="{FF2B5EF4-FFF2-40B4-BE49-F238E27FC236}">
                  <a16:creationId xmlns:a16="http://schemas.microsoft.com/office/drawing/2014/main" id="{169FA734-4648-4455-8CD3-EA1051122DA8}"/>
                </a:ext>
              </a:extLst>
            </p:cNvPr>
            <p:cNvSpPr txBox="1"/>
            <p:nvPr/>
          </p:nvSpPr>
          <p:spPr>
            <a:xfrm>
              <a:off x="6548168" y="4084703"/>
              <a:ext cx="3834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F0AB00"/>
                  </a:solidFill>
                  <a:effectLst/>
                  <a:uLnTx/>
                  <a:uFillTx/>
                  <a:latin typeface="Arial" panose="020B0604020202020204"/>
                  <a:ea typeface="+mn-ea"/>
                  <a:cs typeface="+mn-cs"/>
                </a:rPr>
                <a:t>60</a:t>
              </a:r>
            </a:p>
          </p:txBody>
        </p:sp>
        <p:sp>
          <p:nvSpPr>
            <p:cNvPr id="103" name="TextBox 102">
              <a:extLst>
                <a:ext uri="{FF2B5EF4-FFF2-40B4-BE49-F238E27FC236}">
                  <a16:creationId xmlns:a16="http://schemas.microsoft.com/office/drawing/2014/main" id="{D1C1936F-4D79-4B64-A498-991BC1D446C4}"/>
                </a:ext>
              </a:extLst>
            </p:cNvPr>
            <p:cNvSpPr txBox="1"/>
            <p:nvPr/>
          </p:nvSpPr>
          <p:spPr>
            <a:xfrm>
              <a:off x="7359793" y="4084703"/>
              <a:ext cx="3834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F0AB00"/>
                  </a:solidFill>
                  <a:effectLst/>
                  <a:uLnTx/>
                  <a:uFillTx/>
                  <a:latin typeface="Arial" panose="020B0604020202020204"/>
                  <a:ea typeface="+mn-ea"/>
                  <a:cs typeface="+mn-cs"/>
                </a:rPr>
                <a:t>59</a:t>
              </a:r>
            </a:p>
          </p:txBody>
        </p:sp>
        <p:sp>
          <p:nvSpPr>
            <p:cNvPr id="104" name="TextBox 103">
              <a:extLst>
                <a:ext uri="{FF2B5EF4-FFF2-40B4-BE49-F238E27FC236}">
                  <a16:creationId xmlns:a16="http://schemas.microsoft.com/office/drawing/2014/main" id="{DDF18FC1-B805-4E3A-A5A0-E5057AECDC7A}"/>
                </a:ext>
              </a:extLst>
            </p:cNvPr>
            <p:cNvSpPr txBox="1"/>
            <p:nvPr/>
          </p:nvSpPr>
          <p:spPr>
            <a:xfrm>
              <a:off x="8186166" y="4084703"/>
              <a:ext cx="3834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F0AB00"/>
                  </a:solidFill>
                  <a:effectLst/>
                  <a:uLnTx/>
                  <a:uFillTx/>
                  <a:latin typeface="Arial" panose="020B0604020202020204"/>
                  <a:ea typeface="+mn-ea"/>
                  <a:cs typeface="+mn-cs"/>
                </a:rPr>
                <a:t>57</a:t>
              </a:r>
            </a:p>
          </p:txBody>
        </p:sp>
        <p:sp>
          <p:nvSpPr>
            <p:cNvPr id="105" name="TextBox 104">
              <a:extLst>
                <a:ext uri="{FF2B5EF4-FFF2-40B4-BE49-F238E27FC236}">
                  <a16:creationId xmlns:a16="http://schemas.microsoft.com/office/drawing/2014/main" id="{B953C9EB-763B-4654-BEF3-DA59B8CA09D8}"/>
                </a:ext>
              </a:extLst>
            </p:cNvPr>
            <p:cNvSpPr txBox="1"/>
            <p:nvPr/>
          </p:nvSpPr>
          <p:spPr>
            <a:xfrm>
              <a:off x="8962140" y="4084703"/>
              <a:ext cx="469487"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F0AB00"/>
                  </a:solidFill>
                  <a:effectLst/>
                  <a:uLnTx/>
                  <a:uFillTx/>
                  <a:latin typeface="Arial" panose="020B0604020202020204"/>
                  <a:ea typeface="+mn-ea"/>
                  <a:cs typeface="+mn-cs"/>
                </a:rPr>
                <a:t>116</a:t>
              </a:r>
            </a:p>
          </p:txBody>
        </p:sp>
        <p:sp>
          <p:nvSpPr>
            <p:cNvPr id="106" name="TextBox 105">
              <a:extLst>
                <a:ext uri="{FF2B5EF4-FFF2-40B4-BE49-F238E27FC236}">
                  <a16:creationId xmlns:a16="http://schemas.microsoft.com/office/drawing/2014/main" id="{A2474470-C012-47B7-B88F-BE15EE47D31C}"/>
                </a:ext>
              </a:extLst>
            </p:cNvPr>
            <p:cNvSpPr txBox="1"/>
            <p:nvPr/>
          </p:nvSpPr>
          <p:spPr>
            <a:xfrm>
              <a:off x="9824163" y="4084703"/>
              <a:ext cx="383438"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F0AB00"/>
                  </a:solidFill>
                  <a:effectLst/>
                  <a:uLnTx/>
                  <a:uFillTx/>
                  <a:latin typeface="Arial" panose="020B0604020202020204"/>
                  <a:ea typeface="+mn-ea"/>
                  <a:cs typeface="+mn-cs"/>
                </a:rPr>
                <a:t>39</a:t>
              </a:r>
            </a:p>
          </p:txBody>
        </p:sp>
      </p:grpSp>
      <p:grpSp>
        <p:nvGrpSpPr>
          <p:cNvPr id="108" name="Group 107">
            <a:extLst>
              <a:ext uri="{FF2B5EF4-FFF2-40B4-BE49-F238E27FC236}">
                <a16:creationId xmlns:a16="http://schemas.microsoft.com/office/drawing/2014/main" id="{8FD47FB2-E5F5-4A0C-B49E-55BB6823CDCE}"/>
              </a:ext>
            </a:extLst>
          </p:cNvPr>
          <p:cNvGrpSpPr>
            <a:grpSpLocks/>
          </p:cNvGrpSpPr>
          <p:nvPr/>
        </p:nvGrpSpPr>
        <p:grpSpPr>
          <a:xfrm>
            <a:off x="1763682" y="5664322"/>
            <a:ext cx="8499874" cy="307777"/>
            <a:chOff x="1633070" y="4084703"/>
            <a:chExt cx="8574531" cy="307777"/>
          </a:xfrm>
        </p:grpSpPr>
        <p:sp>
          <p:nvSpPr>
            <p:cNvPr id="109" name="TextBox 108">
              <a:extLst>
                <a:ext uri="{FF2B5EF4-FFF2-40B4-BE49-F238E27FC236}">
                  <a16:creationId xmlns:a16="http://schemas.microsoft.com/office/drawing/2014/main" id="{D16BE28E-FB72-41BE-8FE5-8AEBBFE9B08D}"/>
                </a:ext>
              </a:extLst>
            </p:cNvPr>
            <p:cNvSpPr txBox="1"/>
            <p:nvPr/>
          </p:nvSpPr>
          <p:spPr>
            <a:xfrm>
              <a:off x="1633070" y="4084703"/>
              <a:ext cx="383438"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0D3759"/>
                  </a:solidFill>
                  <a:effectLst/>
                  <a:uLnTx/>
                  <a:uFillTx/>
                  <a:latin typeface="Arial" panose="020B0604020202020204"/>
                  <a:ea typeface="+mn-ea"/>
                  <a:cs typeface="+mn-cs"/>
                </a:rPr>
                <a:t>26</a:t>
              </a:r>
            </a:p>
          </p:txBody>
        </p:sp>
        <p:sp>
          <p:nvSpPr>
            <p:cNvPr id="110" name="TextBox 109">
              <a:extLst>
                <a:ext uri="{FF2B5EF4-FFF2-40B4-BE49-F238E27FC236}">
                  <a16:creationId xmlns:a16="http://schemas.microsoft.com/office/drawing/2014/main" id="{2F57A301-B6C3-4487-A6ED-8044DEEB877F}"/>
                </a:ext>
              </a:extLst>
            </p:cNvPr>
            <p:cNvSpPr txBox="1"/>
            <p:nvPr/>
          </p:nvSpPr>
          <p:spPr>
            <a:xfrm>
              <a:off x="2452069" y="4084703"/>
              <a:ext cx="383438"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0D3759"/>
                  </a:solidFill>
                  <a:effectLst/>
                  <a:uLnTx/>
                  <a:uFillTx/>
                  <a:latin typeface="Arial" panose="020B0604020202020204"/>
                  <a:ea typeface="+mn-ea"/>
                  <a:cs typeface="+mn-cs"/>
                </a:rPr>
                <a:t>26</a:t>
              </a:r>
            </a:p>
          </p:txBody>
        </p:sp>
        <p:sp>
          <p:nvSpPr>
            <p:cNvPr id="111" name="TextBox 110">
              <a:extLst>
                <a:ext uri="{FF2B5EF4-FFF2-40B4-BE49-F238E27FC236}">
                  <a16:creationId xmlns:a16="http://schemas.microsoft.com/office/drawing/2014/main" id="{F85FEC64-B078-40A9-A4C3-5ADFE53A7A1E}"/>
                </a:ext>
              </a:extLst>
            </p:cNvPr>
            <p:cNvSpPr txBox="1"/>
            <p:nvPr/>
          </p:nvSpPr>
          <p:spPr>
            <a:xfrm>
              <a:off x="3271068" y="4084703"/>
              <a:ext cx="383438"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0D3759"/>
                  </a:solidFill>
                  <a:effectLst/>
                  <a:uLnTx/>
                  <a:uFillTx/>
                  <a:latin typeface="Arial" panose="020B0604020202020204"/>
                  <a:ea typeface="+mn-ea"/>
                  <a:cs typeface="+mn-cs"/>
                </a:rPr>
                <a:t>26</a:t>
              </a:r>
            </a:p>
          </p:txBody>
        </p:sp>
        <p:sp>
          <p:nvSpPr>
            <p:cNvPr id="112" name="TextBox 111">
              <a:extLst>
                <a:ext uri="{FF2B5EF4-FFF2-40B4-BE49-F238E27FC236}">
                  <a16:creationId xmlns:a16="http://schemas.microsoft.com/office/drawing/2014/main" id="{4B4E94DE-B860-4FDC-94BA-F89116ACAEA9}"/>
                </a:ext>
              </a:extLst>
            </p:cNvPr>
            <p:cNvSpPr txBox="1"/>
            <p:nvPr/>
          </p:nvSpPr>
          <p:spPr>
            <a:xfrm>
              <a:off x="4097442" y="4084703"/>
              <a:ext cx="383438"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0D3759"/>
                  </a:solidFill>
                  <a:effectLst/>
                  <a:uLnTx/>
                  <a:uFillTx/>
                  <a:latin typeface="Arial" panose="020B0604020202020204"/>
                  <a:ea typeface="+mn-ea"/>
                  <a:cs typeface="+mn-cs"/>
                </a:rPr>
                <a:t>26</a:t>
              </a:r>
            </a:p>
          </p:txBody>
        </p:sp>
        <p:sp>
          <p:nvSpPr>
            <p:cNvPr id="113" name="TextBox 112">
              <a:extLst>
                <a:ext uri="{FF2B5EF4-FFF2-40B4-BE49-F238E27FC236}">
                  <a16:creationId xmlns:a16="http://schemas.microsoft.com/office/drawing/2014/main" id="{40E353E4-3A89-44FB-820F-7D88F2F3321A}"/>
                </a:ext>
              </a:extLst>
            </p:cNvPr>
            <p:cNvSpPr txBox="1"/>
            <p:nvPr/>
          </p:nvSpPr>
          <p:spPr>
            <a:xfrm>
              <a:off x="4888048" y="4084703"/>
              <a:ext cx="383438"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0D3759"/>
                  </a:solidFill>
                  <a:effectLst/>
                  <a:uLnTx/>
                  <a:uFillTx/>
                  <a:latin typeface="Arial" panose="020B0604020202020204"/>
                  <a:ea typeface="+mn-ea"/>
                  <a:cs typeface="+mn-cs"/>
                </a:rPr>
                <a:t>26</a:t>
              </a:r>
            </a:p>
          </p:txBody>
        </p:sp>
        <p:sp>
          <p:nvSpPr>
            <p:cNvPr id="114" name="TextBox 113">
              <a:extLst>
                <a:ext uri="{FF2B5EF4-FFF2-40B4-BE49-F238E27FC236}">
                  <a16:creationId xmlns:a16="http://schemas.microsoft.com/office/drawing/2014/main" id="{3BA3EBC3-8322-4F23-8CC1-D7A43C0B8C46}"/>
                </a:ext>
              </a:extLst>
            </p:cNvPr>
            <p:cNvSpPr txBox="1"/>
            <p:nvPr/>
          </p:nvSpPr>
          <p:spPr>
            <a:xfrm>
              <a:off x="5729169" y="4084703"/>
              <a:ext cx="383438"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0D3759"/>
                  </a:solidFill>
                  <a:effectLst/>
                  <a:uLnTx/>
                  <a:uFillTx/>
                  <a:latin typeface="Arial" panose="020B0604020202020204"/>
                  <a:ea typeface="+mn-ea"/>
                  <a:cs typeface="+mn-cs"/>
                </a:rPr>
                <a:t>25</a:t>
              </a:r>
            </a:p>
          </p:txBody>
        </p:sp>
        <p:sp>
          <p:nvSpPr>
            <p:cNvPr id="115" name="TextBox 114">
              <a:extLst>
                <a:ext uri="{FF2B5EF4-FFF2-40B4-BE49-F238E27FC236}">
                  <a16:creationId xmlns:a16="http://schemas.microsoft.com/office/drawing/2014/main" id="{6E541471-BB45-43C3-B09C-D10939B4BBCA}"/>
                </a:ext>
              </a:extLst>
            </p:cNvPr>
            <p:cNvSpPr txBox="1"/>
            <p:nvPr/>
          </p:nvSpPr>
          <p:spPr>
            <a:xfrm>
              <a:off x="6548168" y="4084703"/>
              <a:ext cx="383438"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0D3759"/>
                  </a:solidFill>
                  <a:effectLst/>
                  <a:uLnTx/>
                  <a:uFillTx/>
                  <a:latin typeface="Arial" panose="020B0604020202020204"/>
                  <a:ea typeface="+mn-ea"/>
                  <a:cs typeface="+mn-cs"/>
                </a:rPr>
                <a:t>25</a:t>
              </a:r>
            </a:p>
          </p:txBody>
        </p:sp>
        <p:sp>
          <p:nvSpPr>
            <p:cNvPr id="116" name="TextBox 115">
              <a:extLst>
                <a:ext uri="{FF2B5EF4-FFF2-40B4-BE49-F238E27FC236}">
                  <a16:creationId xmlns:a16="http://schemas.microsoft.com/office/drawing/2014/main" id="{70B9C6D3-D4B4-4CEA-B921-A98CB9269CEF}"/>
                </a:ext>
              </a:extLst>
            </p:cNvPr>
            <p:cNvSpPr txBox="1"/>
            <p:nvPr/>
          </p:nvSpPr>
          <p:spPr>
            <a:xfrm>
              <a:off x="7359793" y="4084703"/>
              <a:ext cx="383438"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0D3759"/>
                  </a:solidFill>
                  <a:effectLst/>
                  <a:uLnTx/>
                  <a:uFillTx/>
                  <a:latin typeface="Arial" panose="020B0604020202020204"/>
                  <a:ea typeface="+mn-ea"/>
                  <a:cs typeface="+mn-cs"/>
                </a:rPr>
                <a:t>24</a:t>
              </a:r>
            </a:p>
          </p:txBody>
        </p:sp>
        <p:sp>
          <p:nvSpPr>
            <p:cNvPr id="117" name="TextBox 116">
              <a:extLst>
                <a:ext uri="{FF2B5EF4-FFF2-40B4-BE49-F238E27FC236}">
                  <a16:creationId xmlns:a16="http://schemas.microsoft.com/office/drawing/2014/main" id="{40706534-2193-4528-9BEE-DD4D82D6F180}"/>
                </a:ext>
              </a:extLst>
            </p:cNvPr>
            <p:cNvSpPr txBox="1"/>
            <p:nvPr/>
          </p:nvSpPr>
          <p:spPr>
            <a:xfrm>
              <a:off x="8186166" y="4084703"/>
              <a:ext cx="383438"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0D3759"/>
                  </a:solidFill>
                  <a:effectLst/>
                  <a:uLnTx/>
                  <a:uFillTx/>
                  <a:latin typeface="Arial" panose="020B0604020202020204"/>
                  <a:ea typeface="+mn-ea"/>
                  <a:cs typeface="+mn-cs"/>
                </a:rPr>
                <a:t>22</a:t>
              </a:r>
            </a:p>
          </p:txBody>
        </p:sp>
        <p:sp>
          <p:nvSpPr>
            <p:cNvPr id="118" name="TextBox 117">
              <a:extLst>
                <a:ext uri="{FF2B5EF4-FFF2-40B4-BE49-F238E27FC236}">
                  <a16:creationId xmlns:a16="http://schemas.microsoft.com/office/drawing/2014/main" id="{2C38548E-65E4-4ED9-AA30-D39C46D3AF72}"/>
                </a:ext>
              </a:extLst>
            </p:cNvPr>
            <p:cNvSpPr txBox="1"/>
            <p:nvPr/>
          </p:nvSpPr>
          <p:spPr>
            <a:xfrm>
              <a:off x="9005164" y="4084703"/>
              <a:ext cx="383438"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0D3759"/>
                  </a:solidFill>
                  <a:effectLst/>
                  <a:uLnTx/>
                  <a:uFillTx/>
                  <a:latin typeface="Arial" panose="020B0604020202020204"/>
                  <a:ea typeface="+mn-ea"/>
                  <a:cs typeface="+mn-cs"/>
                </a:rPr>
                <a:t>25</a:t>
              </a:r>
            </a:p>
          </p:txBody>
        </p:sp>
        <p:sp>
          <p:nvSpPr>
            <p:cNvPr id="119" name="TextBox 118">
              <a:extLst>
                <a:ext uri="{FF2B5EF4-FFF2-40B4-BE49-F238E27FC236}">
                  <a16:creationId xmlns:a16="http://schemas.microsoft.com/office/drawing/2014/main" id="{A39E15D4-241A-4F36-83CD-AB6A6D77D74B}"/>
                </a:ext>
              </a:extLst>
            </p:cNvPr>
            <p:cNvSpPr txBox="1"/>
            <p:nvPr/>
          </p:nvSpPr>
          <p:spPr>
            <a:xfrm>
              <a:off x="9824163" y="4084703"/>
              <a:ext cx="383438"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400" b="0" i="0" u="none" strike="noStrike" kern="1200" cap="none" spc="0" normalizeH="0" baseline="0" noProof="0" dirty="0">
                  <a:ln>
                    <a:noFill/>
                  </a:ln>
                  <a:solidFill>
                    <a:srgbClr val="0D3759"/>
                  </a:solidFill>
                  <a:effectLst/>
                  <a:uLnTx/>
                  <a:uFillTx/>
                  <a:latin typeface="Arial" panose="020B0604020202020204"/>
                  <a:ea typeface="+mn-ea"/>
                  <a:cs typeface="+mn-cs"/>
                </a:rPr>
                <a:t>17</a:t>
              </a:r>
            </a:p>
          </p:txBody>
        </p:sp>
      </p:grpSp>
      <p:sp>
        <p:nvSpPr>
          <p:cNvPr id="120" name="TextBox 119">
            <a:extLst>
              <a:ext uri="{FF2B5EF4-FFF2-40B4-BE49-F238E27FC236}">
                <a16:creationId xmlns:a16="http://schemas.microsoft.com/office/drawing/2014/main" id="{CC0625BD-0B16-4468-89AD-E0D07ADCE9DB}"/>
              </a:ext>
            </a:extLst>
          </p:cNvPr>
          <p:cNvSpPr txBox="1">
            <a:spLocks/>
          </p:cNvSpPr>
          <p:nvPr/>
        </p:nvSpPr>
        <p:spPr>
          <a:xfrm>
            <a:off x="516375" y="5083478"/>
            <a:ext cx="125867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7F134C"/>
              </a:buClr>
              <a:buSzTx/>
              <a:buFontTx/>
              <a:buNone/>
              <a:tabLst/>
              <a:defRPr/>
            </a:pPr>
            <a:r>
              <a:rPr kumimoji="0" lang="en-US" sz="1400" b="1" i="0" u="none" strike="noStrike" kern="1200" cap="none" spc="0" normalizeH="0" baseline="0" noProof="0" dirty="0">
                <a:ln>
                  <a:noFill/>
                </a:ln>
                <a:solidFill>
                  <a:srgbClr val="65D2DF">
                    <a:lumMod val="50000"/>
                  </a:srgbClr>
                </a:solidFill>
                <a:effectLst/>
                <a:uLnTx/>
                <a:uFillTx/>
                <a:latin typeface="Arial" panose="020B0604020202020204"/>
                <a:ea typeface="+mn-ea"/>
                <a:cs typeface="+mn-cs"/>
              </a:rPr>
              <a:t>Apixaban</a:t>
            </a:r>
          </a:p>
        </p:txBody>
      </p:sp>
      <p:sp>
        <p:nvSpPr>
          <p:cNvPr id="121" name="TextBox 120">
            <a:extLst>
              <a:ext uri="{FF2B5EF4-FFF2-40B4-BE49-F238E27FC236}">
                <a16:creationId xmlns:a16="http://schemas.microsoft.com/office/drawing/2014/main" id="{D68B308D-BAC8-4ED1-B379-AFA3695D6F27}"/>
              </a:ext>
            </a:extLst>
          </p:cNvPr>
          <p:cNvSpPr txBox="1">
            <a:spLocks/>
          </p:cNvSpPr>
          <p:nvPr/>
        </p:nvSpPr>
        <p:spPr>
          <a:xfrm>
            <a:off x="516375" y="5394081"/>
            <a:ext cx="125867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
                <a:srgbClr val="7F134C"/>
              </a:buClr>
              <a:buSzTx/>
              <a:buFontTx/>
              <a:buNone/>
              <a:tabLst/>
              <a:defRPr/>
            </a:pPr>
            <a:r>
              <a:rPr kumimoji="0" lang="en-US" sz="1400" b="1" i="0" u="none" strike="noStrike" kern="1200" cap="none" spc="0" normalizeH="0" baseline="0" noProof="0" dirty="0">
                <a:ln>
                  <a:noFill/>
                </a:ln>
                <a:solidFill>
                  <a:srgbClr val="7F134C"/>
                </a:solidFill>
                <a:effectLst/>
                <a:uLnTx/>
                <a:uFillTx/>
                <a:latin typeface="Arial" panose="020B0604020202020204"/>
                <a:ea typeface="+mn-ea"/>
                <a:cs typeface="+mn-cs"/>
              </a:rPr>
              <a:t>Enoxaparin</a:t>
            </a:r>
          </a:p>
        </p:txBody>
      </p:sp>
      <p:sp>
        <p:nvSpPr>
          <p:cNvPr id="122" name="TextBox 121">
            <a:extLst>
              <a:ext uri="{FF2B5EF4-FFF2-40B4-BE49-F238E27FC236}">
                <a16:creationId xmlns:a16="http://schemas.microsoft.com/office/drawing/2014/main" id="{17F57A44-34D9-4092-B24E-A3D35992A73B}"/>
              </a:ext>
            </a:extLst>
          </p:cNvPr>
          <p:cNvSpPr txBox="1"/>
          <p:nvPr/>
        </p:nvSpPr>
        <p:spPr>
          <a:xfrm>
            <a:off x="516375" y="4781459"/>
            <a:ext cx="125867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
                <a:srgbClr val="7F134C"/>
              </a:buClr>
              <a:buSzTx/>
              <a:buFontTx/>
              <a:buNone/>
              <a:tabLst/>
              <a:defRPr/>
            </a:pPr>
            <a:r>
              <a:rPr kumimoji="0" lang="en-US" sz="1400" b="1" i="0" u="none" strike="noStrike" kern="1200" cap="none" spc="0" normalizeH="0" baseline="0" noProof="0" dirty="0">
                <a:ln>
                  <a:noFill/>
                </a:ln>
                <a:solidFill>
                  <a:srgbClr val="F0AB00"/>
                </a:solidFill>
                <a:effectLst/>
                <a:uLnTx/>
                <a:uFillTx/>
                <a:latin typeface="Arial" panose="020B0604020202020204"/>
                <a:ea typeface="+mn-ea"/>
                <a:cs typeface="+mn-cs"/>
              </a:rPr>
              <a:t>Rivaroxaban</a:t>
            </a:r>
          </a:p>
        </p:txBody>
      </p:sp>
      <p:sp>
        <p:nvSpPr>
          <p:cNvPr id="123" name="TextBox 122">
            <a:extLst>
              <a:ext uri="{FF2B5EF4-FFF2-40B4-BE49-F238E27FC236}">
                <a16:creationId xmlns:a16="http://schemas.microsoft.com/office/drawing/2014/main" id="{6F5B6080-93A7-4879-8A1F-610D812D6A2C}"/>
              </a:ext>
            </a:extLst>
          </p:cNvPr>
          <p:cNvSpPr txBox="1">
            <a:spLocks/>
          </p:cNvSpPr>
          <p:nvPr/>
        </p:nvSpPr>
        <p:spPr>
          <a:xfrm>
            <a:off x="516375" y="5669090"/>
            <a:ext cx="125867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
                <a:srgbClr val="7F134C"/>
              </a:buClr>
              <a:buSzTx/>
              <a:buFontTx/>
              <a:buNone/>
              <a:tabLst/>
              <a:defRPr/>
            </a:pPr>
            <a:r>
              <a:rPr kumimoji="0" lang="en-US" sz="1400" b="1" i="0" u="none" strike="noStrike" kern="1200" cap="none" spc="0" normalizeH="0" baseline="0" noProof="0" dirty="0">
                <a:ln>
                  <a:noFill/>
                </a:ln>
                <a:solidFill>
                  <a:srgbClr val="0D3759"/>
                </a:solidFill>
                <a:effectLst/>
                <a:uLnTx/>
                <a:uFillTx/>
                <a:latin typeface="Arial" panose="020B0604020202020204"/>
                <a:ea typeface="+mn-ea"/>
                <a:cs typeface="+mn-cs"/>
              </a:rPr>
              <a:t>Edoxaban</a:t>
            </a:r>
          </a:p>
        </p:txBody>
      </p:sp>
      <p:sp>
        <p:nvSpPr>
          <p:cNvPr id="182" name="TextBox 181">
            <a:extLst>
              <a:ext uri="{FF2B5EF4-FFF2-40B4-BE49-F238E27FC236}">
                <a16:creationId xmlns:a16="http://schemas.microsoft.com/office/drawing/2014/main" id="{BDF008C4-4E7B-41B0-BEF8-7A6D647B3B8C}"/>
              </a:ext>
            </a:extLst>
          </p:cNvPr>
          <p:cNvSpPr txBox="1">
            <a:spLocks/>
          </p:cNvSpPr>
          <p:nvPr/>
        </p:nvSpPr>
        <p:spPr>
          <a:xfrm>
            <a:off x="10146438" y="3546147"/>
            <a:ext cx="125867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
                <a:srgbClr val="7F134C"/>
              </a:buClr>
              <a:buSzTx/>
              <a:buFontTx/>
              <a:buNone/>
              <a:tabLst/>
              <a:defRPr/>
            </a:pPr>
            <a:r>
              <a:rPr kumimoji="0" lang="en-US" sz="1400" b="1" i="0" u="none" strike="noStrike" kern="1200" cap="none" spc="0" normalizeH="0" baseline="0" noProof="0" dirty="0">
                <a:ln>
                  <a:noFill/>
                </a:ln>
                <a:solidFill>
                  <a:srgbClr val="65D2DF">
                    <a:lumMod val="50000"/>
                  </a:srgbClr>
                </a:solidFill>
                <a:effectLst/>
                <a:uLnTx/>
                <a:uFillTx/>
                <a:latin typeface="Arial" panose="020B0604020202020204"/>
                <a:ea typeface="+mn-ea"/>
                <a:cs typeface="+mn-cs"/>
              </a:rPr>
              <a:t>Apixaban</a:t>
            </a:r>
          </a:p>
        </p:txBody>
      </p:sp>
      <p:sp>
        <p:nvSpPr>
          <p:cNvPr id="183" name="TextBox 182">
            <a:extLst>
              <a:ext uri="{FF2B5EF4-FFF2-40B4-BE49-F238E27FC236}">
                <a16:creationId xmlns:a16="http://schemas.microsoft.com/office/drawing/2014/main" id="{D466D5E6-D164-4E79-985D-9BE72B6A5568}"/>
              </a:ext>
            </a:extLst>
          </p:cNvPr>
          <p:cNvSpPr txBox="1">
            <a:spLocks/>
          </p:cNvSpPr>
          <p:nvPr/>
        </p:nvSpPr>
        <p:spPr>
          <a:xfrm>
            <a:off x="10146438" y="3002975"/>
            <a:ext cx="125867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
                <a:srgbClr val="7F134C"/>
              </a:buClr>
              <a:buSzTx/>
              <a:buFontTx/>
              <a:buNone/>
              <a:tabLst/>
              <a:defRPr/>
            </a:pPr>
            <a:r>
              <a:rPr kumimoji="0" lang="en-US" sz="1400" b="1" i="0" u="none" strike="noStrike" kern="1200" cap="none" spc="0" normalizeH="0" baseline="0" noProof="0" dirty="0">
                <a:ln>
                  <a:noFill/>
                </a:ln>
                <a:solidFill>
                  <a:srgbClr val="7F134C"/>
                </a:solidFill>
                <a:effectLst/>
                <a:uLnTx/>
                <a:uFillTx/>
                <a:latin typeface="Arial" panose="020B0604020202020204"/>
                <a:ea typeface="+mn-ea"/>
                <a:cs typeface="+mn-cs"/>
              </a:rPr>
              <a:t>Enoxaparin</a:t>
            </a:r>
          </a:p>
        </p:txBody>
      </p:sp>
      <p:sp>
        <p:nvSpPr>
          <p:cNvPr id="184" name="TextBox 183">
            <a:extLst>
              <a:ext uri="{FF2B5EF4-FFF2-40B4-BE49-F238E27FC236}">
                <a16:creationId xmlns:a16="http://schemas.microsoft.com/office/drawing/2014/main" id="{04EEE7CD-956A-4132-B0A2-4D602F0CC9F8}"/>
              </a:ext>
            </a:extLst>
          </p:cNvPr>
          <p:cNvSpPr txBox="1"/>
          <p:nvPr/>
        </p:nvSpPr>
        <p:spPr>
          <a:xfrm>
            <a:off x="10146438" y="3371775"/>
            <a:ext cx="125867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
                <a:srgbClr val="7F134C"/>
              </a:buClr>
              <a:buSzTx/>
              <a:buFontTx/>
              <a:buNone/>
              <a:tabLst/>
              <a:defRPr/>
            </a:pPr>
            <a:r>
              <a:rPr kumimoji="0" lang="en-US" sz="1400" b="1" i="0" u="none" strike="noStrike" kern="1200" cap="none" spc="0" normalizeH="0" baseline="0" noProof="0" dirty="0">
                <a:ln>
                  <a:noFill/>
                </a:ln>
                <a:solidFill>
                  <a:srgbClr val="F0AB00"/>
                </a:solidFill>
                <a:effectLst/>
                <a:uLnTx/>
                <a:uFillTx/>
                <a:latin typeface="Arial" panose="020B0604020202020204"/>
                <a:ea typeface="+mn-ea"/>
                <a:cs typeface="+mn-cs"/>
              </a:rPr>
              <a:t>Rivaroxaban</a:t>
            </a:r>
          </a:p>
        </p:txBody>
      </p:sp>
      <p:sp>
        <p:nvSpPr>
          <p:cNvPr id="185" name="TextBox 184">
            <a:extLst>
              <a:ext uri="{FF2B5EF4-FFF2-40B4-BE49-F238E27FC236}">
                <a16:creationId xmlns:a16="http://schemas.microsoft.com/office/drawing/2014/main" id="{DE948CFF-C678-43F1-9F98-BB43B2B7BA36}"/>
              </a:ext>
            </a:extLst>
          </p:cNvPr>
          <p:cNvSpPr txBox="1">
            <a:spLocks/>
          </p:cNvSpPr>
          <p:nvPr/>
        </p:nvSpPr>
        <p:spPr>
          <a:xfrm>
            <a:off x="10146438" y="3172658"/>
            <a:ext cx="125867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
                <a:srgbClr val="7F134C"/>
              </a:buClr>
              <a:buSzTx/>
              <a:buFontTx/>
              <a:buNone/>
              <a:tabLst/>
              <a:defRPr/>
            </a:pPr>
            <a:r>
              <a:rPr kumimoji="0" lang="en-US" sz="1400" b="1" i="0" u="none" strike="noStrike" kern="1200" cap="none" spc="0" normalizeH="0" baseline="0" noProof="0" dirty="0">
                <a:ln>
                  <a:noFill/>
                </a:ln>
                <a:solidFill>
                  <a:srgbClr val="0D3759"/>
                </a:solidFill>
                <a:effectLst/>
                <a:uLnTx/>
                <a:uFillTx/>
                <a:latin typeface="Arial" panose="020B0604020202020204"/>
                <a:ea typeface="+mn-ea"/>
                <a:cs typeface="+mn-cs"/>
              </a:rPr>
              <a:t>Edoxaban</a:t>
            </a:r>
          </a:p>
        </p:txBody>
      </p:sp>
      <p:grpSp>
        <p:nvGrpSpPr>
          <p:cNvPr id="199" name="Enoxaparin">
            <a:extLst>
              <a:ext uri="{FF2B5EF4-FFF2-40B4-BE49-F238E27FC236}">
                <a16:creationId xmlns:a16="http://schemas.microsoft.com/office/drawing/2014/main" id="{A640D17F-3451-42FD-BAD3-1B020CCFDD87}"/>
              </a:ext>
            </a:extLst>
          </p:cNvPr>
          <p:cNvGrpSpPr/>
          <p:nvPr/>
        </p:nvGrpSpPr>
        <p:grpSpPr>
          <a:xfrm>
            <a:off x="1892040" y="1855180"/>
            <a:ext cx="8267023" cy="2197476"/>
            <a:chOff x="1785360" y="1682788"/>
            <a:chExt cx="8267023" cy="2197476"/>
          </a:xfrm>
        </p:grpSpPr>
        <p:grpSp>
          <p:nvGrpSpPr>
            <p:cNvPr id="181" name="Enoxaparin Error Bars">
              <a:extLst>
                <a:ext uri="{FF2B5EF4-FFF2-40B4-BE49-F238E27FC236}">
                  <a16:creationId xmlns:a16="http://schemas.microsoft.com/office/drawing/2014/main" id="{12D296E4-55DD-4B82-81F6-1FCB745D74CA}"/>
                </a:ext>
              </a:extLst>
            </p:cNvPr>
            <p:cNvGrpSpPr/>
            <p:nvPr/>
          </p:nvGrpSpPr>
          <p:grpSpPr>
            <a:xfrm>
              <a:off x="1790672" y="1682788"/>
              <a:ext cx="8261711" cy="2197476"/>
              <a:chOff x="1790672" y="1682788"/>
              <a:chExt cx="8261711" cy="2197476"/>
            </a:xfrm>
          </p:grpSpPr>
          <p:grpSp>
            <p:nvGrpSpPr>
              <p:cNvPr id="136" name="Group 135">
                <a:extLst>
                  <a:ext uri="{FF2B5EF4-FFF2-40B4-BE49-F238E27FC236}">
                    <a16:creationId xmlns:a16="http://schemas.microsoft.com/office/drawing/2014/main" id="{47B98687-1188-49BE-98FD-B5C3BB053A28}"/>
                  </a:ext>
                </a:extLst>
              </p:cNvPr>
              <p:cNvGrpSpPr/>
              <p:nvPr/>
            </p:nvGrpSpPr>
            <p:grpSpPr>
              <a:xfrm>
                <a:off x="2613015" y="1753942"/>
                <a:ext cx="91440" cy="387822"/>
                <a:chOff x="137035" y="1307696"/>
                <a:chExt cx="91440" cy="184219"/>
              </a:xfrm>
            </p:grpSpPr>
            <p:cxnSp>
              <p:nvCxnSpPr>
                <p:cNvPr id="131" name="Straight Connector 130">
                  <a:extLst>
                    <a:ext uri="{FF2B5EF4-FFF2-40B4-BE49-F238E27FC236}">
                      <a16:creationId xmlns:a16="http://schemas.microsoft.com/office/drawing/2014/main" id="{43BA2837-6876-4D9A-8CCE-783E06403323}"/>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7F55B3C8-83CC-470A-B53F-E989D31E7686}"/>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CFD048DD-B991-417B-BA73-2E5748289649}"/>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7" name="Group 136">
                <a:extLst>
                  <a:ext uri="{FF2B5EF4-FFF2-40B4-BE49-F238E27FC236}">
                    <a16:creationId xmlns:a16="http://schemas.microsoft.com/office/drawing/2014/main" id="{93E59E03-BA16-458D-8192-043396546FAB}"/>
                  </a:ext>
                </a:extLst>
              </p:cNvPr>
              <p:cNvGrpSpPr/>
              <p:nvPr/>
            </p:nvGrpSpPr>
            <p:grpSpPr>
              <a:xfrm>
                <a:off x="1790672" y="3492442"/>
                <a:ext cx="91440" cy="387822"/>
                <a:chOff x="137035" y="1307696"/>
                <a:chExt cx="91440" cy="184219"/>
              </a:xfrm>
            </p:grpSpPr>
            <p:cxnSp>
              <p:nvCxnSpPr>
                <p:cNvPr id="138" name="Straight Connector 137">
                  <a:extLst>
                    <a:ext uri="{FF2B5EF4-FFF2-40B4-BE49-F238E27FC236}">
                      <a16:creationId xmlns:a16="http://schemas.microsoft.com/office/drawing/2014/main" id="{6745BC03-E2A6-4F1F-99F4-9B5C10A2ADEA}"/>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6219978B-3F2D-400E-A82E-B5A8C7F45FCC}"/>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71A2A0BF-71E3-4B07-8D29-228013893657}"/>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1" name="Group 140">
                <a:extLst>
                  <a:ext uri="{FF2B5EF4-FFF2-40B4-BE49-F238E27FC236}">
                    <a16:creationId xmlns:a16="http://schemas.microsoft.com/office/drawing/2014/main" id="{C6462A4F-039C-48E9-863C-508DB6B9F5E8}"/>
                  </a:ext>
                </a:extLst>
              </p:cNvPr>
              <p:cNvGrpSpPr/>
              <p:nvPr/>
            </p:nvGrpSpPr>
            <p:grpSpPr>
              <a:xfrm>
                <a:off x="3432014" y="1682788"/>
                <a:ext cx="91440" cy="431762"/>
                <a:chOff x="137035" y="1307696"/>
                <a:chExt cx="91440" cy="184219"/>
              </a:xfrm>
            </p:grpSpPr>
            <p:cxnSp>
              <p:nvCxnSpPr>
                <p:cNvPr id="142" name="Straight Connector 141">
                  <a:extLst>
                    <a:ext uri="{FF2B5EF4-FFF2-40B4-BE49-F238E27FC236}">
                      <a16:creationId xmlns:a16="http://schemas.microsoft.com/office/drawing/2014/main" id="{E5C8A827-4A44-4BC7-90CC-BE8E74553B91}"/>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2ECF4C2F-52D7-4D9C-A8CD-FC0CA3FA820D}"/>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AFD2E90E-AC9E-425C-9223-4CC9F30F9FE3}"/>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5" name="Group 144">
                <a:extLst>
                  <a:ext uri="{FF2B5EF4-FFF2-40B4-BE49-F238E27FC236}">
                    <a16:creationId xmlns:a16="http://schemas.microsoft.com/office/drawing/2014/main" id="{49981B8A-4C4F-4E90-B5FF-5F962C2F456C}"/>
                  </a:ext>
                </a:extLst>
              </p:cNvPr>
              <p:cNvGrpSpPr/>
              <p:nvPr/>
            </p:nvGrpSpPr>
            <p:grpSpPr>
              <a:xfrm>
                <a:off x="4244523" y="2231571"/>
                <a:ext cx="91440" cy="454368"/>
                <a:chOff x="137035" y="1307696"/>
                <a:chExt cx="91440" cy="184219"/>
              </a:xfrm>
            </p:grpSpPr>
            <p:cxnSp>
              <p:nvCxnSpPr>
                <p:cNvPr id="146" name="Straight Connector 145">
                  <a:extLst>
                    <a:ext uri="{FF2B5EF4-FFF2-40B4-BE49-F238E27FC236}">
                      <a16:creationId xmlns:a16="http://schemas.microsoft.com/office/drawing/2014/main" id="{BE4A9688-447C-49CC-B945-9A68A6A3C065}"/>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0F3490D4-21D0-480C-A94A-9D7211B697DE}"/>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38590FD4-0980-4F9D-A34B-82050C05F9DE}"/>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9" name="Group 148">
                <a:extLst>
                  <a:ext uri="{FF2B5EF4-FFF2-40B4-BE49-F238E27FC236}">
                    <a16:creationId xmlns:a16="http://schemas.microsoft.com/office/drawing/2014/main" id="{CE914C07-C962-40FE-976F-01FC3DF66DD6}"/>
                  </a:ext>
                </a:extLst>
              </p:cNvPr>
              <p:cNvGrpSpPr/>
              <p:nvPr/>
            </p:nvGrpSpPr>
            <p:grpSpPr>
              <a:xfrm>
                <a:off x="5048995" y="2656114"/>
                <a:ext cx="91440" cy="547759"/>
                <a:chOff x="137035" y="1307696"/>
                <a:chExt cx="91440" cy="184219"/>
              </a:xfrm>
            </p:grpSpPr>
            <p:cxnSp>
              <p:nvCxnSpPr>
                <p:cNvPr id="150" name="Straight Connector 149">
                  <a:extLst>
                    <a:ext uri="{FF2B5EF4-FFF2-40B4-BE49-F238E27FC236}">
                      <a16:creationId xmlns:a16="http://schemas.microsoft.com/office/drawing/2014/main" id="{960B5BCA-5B84-45B3-ACA8-EFA1BFF028E3}"/>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CFFD08B4-977C-4761-B2BC-181A0F064B9D}"/>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C4C6E323-696D-48CA-8453-46429469CA2D}"/>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3" name="Group 152">
                <a:extLst>
                  <a:ext uri="{FF2B5EF4-FFF2-40B4-BE49-F238E27FC236}">
                    <a16:creationId xmlns:a16="http://schemas.microsoft.com/office/drawing/2014/main" id="{63BD48D9-98B0-4AE9-9AA8-53E3D1EA7B4E}"/>
                  </a:ext>
                </a:extLst>
              </p:cNvPr>
              <p:cNvGrpSpPr/>
              <p:nvPr/>
            </p:nvGrpSpPr>
            <p:grpSpPr>
              <a:xfrm>
                <a:off x="6693063" y="2526261"/>
                <a:ext cx="91440" cy="301304"/>
                <a:chOff x="137035" y="1307696"/>
                <a:chExt cx="91440" cy="184219"/>
              </a:xfrm>
            </p:grpSpPr>
            <p:cxnSp>
              <p:nvCxnSpPr>
                <p:cNvPr id="154" name="Straight Connector 153">
                  <a:extLst>
                    <a:ext uri="{FF2B5EF4-FFF2-40B4-BE49-F238E27FC236}">
                      <a16:creationId xmlns:a16="http://schemas.microsoft.com/office/drawing/2014/main" id="{3D0B9655-C901-4629-82AD-D142B3EAC7DC}"/>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ABB501AA-BF1D-47B3-A04D-B3C406E5A19E}"/>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04664CE9-C9B5-4AD4-893A-9D33D33081DE}"/>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7" name="Group 156">
                <a:extLst>
                  <a:ext uri="{FF2B5EF4-FFF2-40B4-BE49-F238E27FC236}">
                    <a16:creationId xmlns:a16="http://schemas.microsoft.com/office/drawing/2014/main" id="{BA504EE8-86A6-47B1-975D-E2B8425A7320}"/>
                  </a:ext>
                </a:extLst>
              </p:cNvPr>
              <p:cNvGrpSpPr/>
              <p:nvPr/>
            </p:nvGrpSpPr>
            <p:grpSpPr>
              <a:xfrm>
                <a:off x="5874064" y="3067348"/>
                <a:ext cx="91440" cy="179316"/>
                <a:chOff x="137035" y="1307696"/>
                <a:chExt cx="91440" cy="184219"/>
              </a:xfrm>
            </p:grpSpPr>
            <p:cxnSp>
              <p:nvCxnSpPr>
                <p:cNvPr id="158" name="Straight Connector 157">
                  <a:extLst>
                    <a:ext uri="{FF2B5EF4-FFF2-40B4-BE49-F238E27FC236}">
                      <a16:creationId xmlns:a16="http://schemas.microsoft.com/office/drawing/2014/main" id="{857DCB0F-8D88-40EB-BB0C-6265597AA4CF}"/>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4A9F93F1-4AD7-42B1-96F8-81AAE1330959}"/>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08101C94-54C3-4FBD-AF9E-BEC89306CC0A}"/>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1" name="Group 160">
                <a:extLst>
                  <a:ext uri="{FF2B5EF4-FFF2-40B4-BE49-F238E27FC236}">
                    <a16:creationId xmlns:a16="http://schemas.microsoft.com/office/drawing/2014/main" id="{B7D7A03F-2F6C-45F0-9FFD-AA324082B963}"/>
                  </a:ext>
                </a:extLst>
              </p:cNvPr>
              <p:cNvGrpSpPr/>
              <p:nvPr/>
            </p:nvGrpSpPr>
            <p:grpSpPr>
              <a:xfrm>
                <a:off x="7516400" y="2727501"/>
                <a:ext cx="91440" cy="315055"/>
                <a:chOff x="137035" y="1307696"/>
                <a:chExt cx="91440" cy="184219"/>
              </a:xfrm>
            </p:grpSpPr>
            <p:cxnSp>
              <p:nvCxnSpPr>
                <p:cNvPr id="162" name="Straight Connector 161">
                  <a:extLst>
                    <a:ext uri="{FF2B5EF4-FFF2-40B4-BE49-F238E27FC236}">
                      <a16:creationId xmlns:a16="http://schemas.microsoft.com/office/drawing/2014/main" id="{94BCE769-2D58-44B7-9CEB-4A91175045F9}"/>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0791F9BC-B183-42E7-893A-9EBDE6012C89}"/>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2F83A7F8-4B90-4818-B7C4-46796CC8340E}"/>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5" name="Group 164">
                <a:extLst>
                  <a:ext uri="{FF2B5EF4-FFF2-40B4-BE49-F238E27FC236}">
                    <a16:creationId xmlns:a16="http://schemas.microsoft.com/office/drawing/2014/main" id="{60B07C77-CF0B-4C41-B951-EC8A8EAE7A78}"/>
                  </a:ext>
                </a:extLst>
              </p:cNvPr>
              <p:cNvGrpSpPr/>
              <p:nvPr/>
            </p:nvGrpSpPr>
            <p:grpSpPr>
              <a:xfrm>
                <a:off x="8322737" y="2631460"/>
                <a:ext cx="91440" cy="315055"/>
                <a:chOff x="137035" y="1307696"/>
                <a:chExt cx="91440" cy="184219"/>
              </a:xfrm>
            </p:grpSpPr>
            <p:cxnSp>
              <p:nvCxnSpPr>
                <p:cNvPr id="166" name="Straight Connector 165">
                  <a:extLst>
                    <a:ext uri="{FF2B5EF4-FFF2-40B4-BE49-F238E27FC236}">
                      <a16:creationId xmlns:a16="http://schemas.microsoft.com/office/drawing/2014/main" id="{9B3C7E93-0602-40F5-818F-37A0E7992635}"/>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F47FCD05-5D03-44DD-953B-994A32D418D0}"/>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B8B1A5C0-741E-498F-B195-DA014CFD42F8}"/>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9" name="Group 168">
                <a:extLst>
                  <a:ext uri="{FF2B5EF4-FFF2-40B4-BE49-F238E27FC236}">
                    <a16:creationId xmlns:a16="http://schemas.microsoft.com/office/drawing/2014/main" id="{F81808FD-E5CA-4FDF-90A8-369187114800}"/>
                  </a:ext>
                </a:extLst>
              </p:cNvPr>
              <p:cNvGrpSpPr/>
              <p:nvPr/>
            </p:nvGrpSpPr>
            <p:grpSpPr>
              <a:xfrm>
                <a:off x="9141897" y="3085718"/>
                <a:ext cx="91440" cy="261640"/>
                <a:chOff x="137035" y="1307696"/>
                <a:chExt cx="91440" cy="184219"/>
              </a:xfrm>
            </p:grpSpPr>
            <p:cxnSp>
              <p:nvCxnSpPr>
                <p:cNvPr id="170" name="Straight Connector 169">
                  <a:extLst>
                    <a:ext uri="{FF2B5EF4-FFF2-40B4-BE49-F238E27FC236}">
                      <a16:creationId xmlns:a16="http://schemas.microsoft.com/office/drawing/2014/main" id="{548D237B-5B87-4DF9-ABEC-9831A5ECBB0B}"/>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87579415-AA84-412D-BBD2-36953280F6B9}"/>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a:extLst>
                    <a:ext uri="{FF2B5EF4-FFF2-40B4-BE49-F238E27FC236}">
                      <a16:creationId xmlns:a16="http://schemas.microsoft.com/office/drawing/2014/main" id="{618C3429-ACC3-4C77-9C7C-660F5D0CF3D0}"/>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3" name="Group 172">
                <a:extLst>
                  <a:ext uri="{FF2B5EF4-FFF2-40B4-BE49-F238E27FC236}">
                    <a16:creationId xmlns:a16="http://schemas.microsoft.com/office/drawing/2014/main" id="{1BD75575-712F-458D-B22F-88F595CDE24F}"/>
                  </a:ext>
                </a:extLst>
              </p:cNvPr>
              <p:cNvGrpSpPr/>
              <p:nvPr/>
            </p:nvGrpSpPr>
            <p:grpSpPr>
              <a:xfrm>
                <a:off x="9960943" y="3020233"/>
                <a:ext cx="91440" cy="634646"/>
                <a:chOff x="137035" y="1307696"/>
                <a:chExt cx="91440" cy="184219"/>
              </a:xfrm>
            </p:grpSpPr>
            <p:cxnSp>
              <p:nvCxnSpPr>
                <p:cNvPr id="174" name="Straight Connector 173">
                  <a:extLst>
                    <a:ext uri="{FF2B5EF4-FFF2-40B4-BE49-F238E27FC236}">
                      <a16:creationId xmlns:a16="http://schemas.microsoft.com/office/drawing/2014/main" id="{7A840141-82DE-45D0-99C4-AFC12F08B435}"/>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a:extLst>
                    <a:ext uri="{FF2B5EF4-FFF2-40B4-BE49-F238E27FC236}">
                      <a16:creationId xmlns:a16="http://schemas.microsoft.com/office/drawing/2014/main" id="{B702BCD0-C047-44D6-A4BB-435871C91F57}"/>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id="{FE684DBB-56D9-4E5D-9D48-C64493E3017B}"/>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98" name="Enoxaparin Data">
              <a:extLst>
                <a:ext uri="{FF2B5EF4-FFF2-40B4-BE49-F238E27FC236}">
                  <a16:creationId xmlns:a16="http://schemas.microsoft.com/office/drawing/2014/main" id="{5EA2B49B-9801-42AA-B7DD-A6B63E6424C4}"/>
                </a:ext>
              </a:extLst>
            </p:cNvPr>
            <p:cNvGrpSpPr/>
            <p:nvPr/>
          </p:nvGrpSpPr>
          <p:grpSpPr>
            <a:xfrm>
              <a:off x="1785360" y="1993667"/>
              <a:ext cx="8266860" cy="1750054"/>
              <a:chOff x="1785360" y="1993667"/>
              <a:chExt cx="8266860" cy="1750054"/>
            </a:xfrm>
          </p:grpSpPr>
          <p:sp>
            <p:nvSpPr>
              <p:cNvPr id="125" name="Rectangle 124">
                <a:extLst>
                  <a:ext uri="{FF2B5EF4-FFF2-40B4-BE49-F238E27FC236}">
                    <a16:creationId xmlns:a16="http://schemas.microsoft.com/office/drawing/2014/main" id="{7FB48E0B-4E04-4EBA-8014-F2E50804B975}"/>
                  </a:ext>
                </a:extLst>
              </p:cNvPr>
              <p:cNvSpPr/>
              <p:nvPr/>
            </p:nvSpPr>
            <p:spPr>
              <a:xfrm>
                <a:off x="1785360" y="3652281"/>
                <a:ext cx="91440" cy="914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86" name="Rectangle 185">
                <a:extLst>
                  <a:ext uri="{FF2B5EF4-FFF2-40B4-BE49-F238E27FC236}">
                    <a16:creationId xmlns:a16="http://schemas.microsoft.com/office/drawing/2014/main" id="{02FE2F4F-98BB-481E-99DA-8D71539F63F8}"/>
                  </a:ext>
                </a:extLst>
              </p:cNvPr>
              <p:cNvSpPr/>
              <p:nvPr/>
            </p:nvSpPr>
            <p:spPr>
              <a:xfrm>
                <a:off x="2613015" y="2033016"/>
                <a:ext cx="91440" cy="914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87" name="Rectangle 186">
                <a:extLst>
                  <a:ext uri="{FF2B5EF4-FFF2-40B4-BE49-F238E27FC236}">
                    <a16:creationId xmlns:a16="http://schemas.microsoft.com/office/drawing/2014/main" id="{A760DF52-E323-41C4-BDF0-FC54D833F573}"/>
                  </a:ext>
                </a:extLst>
              </p:cNvPr>
              <p:cNvSpPr/>
              <p:nvPr/>
            </p:nvSpPr>
            <p:spPr>
              <a:xfrm>
                <a:off x="3432014" y="1993667"/>
                <a:ext cx="91440" cy="914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88" name="Rectangle 187">
                <a:extLst>
                  <a:ext uri="{FF2B5EF4-FFF2-40B4-BE49-F238E27FC236}">
                    <a16:creationId xmlns:a16="http://schemas.microsoft.com/office/drawing/2014/main" id="{6A33403B-5E34-456D-99BC-C2924E6361A3}"/>
                  </a:ext>
                </a:extLst>
              </p:cNvPr>
              <p:cNvSpPr/>
              <p:nvPr/>
            </p:nvSpPr>
            <p:spPr>
              <a:xfrm>
                <a:off x="4240400" y="2570314"/>
                <a:ext cx="91440" cy="914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89" name="Rectangle 188">
                <a:extLst>
                  <a:ext uri="{FF2B5EF4-FFF2-40B4-BE49-F238E27FC236}">
                    <a16:creationId xmlns:a16="http://schemas.microsoft.com/office/drawing/2014/main" id="{9066A6B3-BD6C-4C4A-98D1-30A514799361}"/>
                  </a:ext>
                </a:extLst>
              </p:cNvPr>
              <p:cNvSpPr/>
              <p:nvPr/>
            </p:nvSpPr>
            <p:spPr>
              <a:xfrm>
                <a:off x="5052428" y="3008265"/>
                <a:ext cx="91440" cy="914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90" name="Rectangle 189">
                <a:extLst>
                  <a:ext uri="{FF2B5EF4-FFF2-40B4-BE49-F238E27FC236}">
                    <a16:creationId xmlns:a16="http://schemas.microsoft.com/office/drawing/2014/main" id="{46EE4126-9DAA-42BC-9129-2C30E2C7BB24}"/>
                  </a:ext>
                </a:extLst>
              </p:cNvPr>
              <p:cNvSpPr/>
              <p:nvPr/>
            </p:nvSpPr>
            <p:spPr>
              <a:xfrm>
                <a:off x="5875167" y="3100091"/>
                <a:ext cx="91440" cy="914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91" name="Rectangle 190">
                <a:extLst>
                  <a:ext uri="{FF2B5EF4-FFF2-40B4-BE49-F238E27FC236}">
                    <a16:creationId xmlns:a16="http://schemas.microsoft.com/office/drawing/2014/main" id="{503FDF29-9585-4F8C-A2F9-B302C9EDF7EE}"/>
                  </a:ext>
                </a:extLst>
              </p:cNvPr>
              <p:cNvSpPr/>
              <p:nvPr/>
            </p:nvSpPr>
            <p:spPr>
              <a:xfrm>
                <a:off x="6693063" y="2659649"/>
                <a:ext cx="91440" cy="914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92" name="Rectangle 191">
                <a:extLst>
                  <a:ext uri="{FF2B5EF4-FFF2-40B4-BE49-F238E27FC236}">
                    <a16:creationId xmlns:a16="http://schemas.microsoft.com/office/drawing/2014/main" id="{F1A1CE06-A047-44E4-9CD7-9F907A20B87C}"/>
                  </a:ext>
                </a:extLst>
              </p:cNvPr>
              <p:cNvSpPr/>
              <p:nvPr/>
            </p:nvSpPr>
            <p:spPr>
              <a:xfrm>
                <a:off x="7509474" y="2754128"/>
                <a:ext cx="91440" cy="914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93" name="Rectangle 192">
                <a:extLst>
                  <a:ext uri="{FF2B5EF4-FFF2-40B4-BE49-F238E27FC236}">
                    <a16:creationId xmlns:a16="http://schemas.microsoft.com/office/drawing/2014/main" id="{9DE96E00-4377-483F-9603-31100B696157}"/>
                  </a:ext>
                </a:extLst>
              </p:cNvPr>
              <p:cNvSpPr/>
              <p:nvPr/>
            </p:nvSpPr>
            <p:spPr>
              <a:xfrm>
                <a:off x="8325501" y="2745181"/>
                <a:ext cx="91440" cy="914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194" name="Rectangle 193">
                <a:extLst>
                  <a:ext uri="{FF2B5EF4-FFF2-40B4-BE49-F238E27FC236}">
                    <a16:creationId xmlns:a16="http://schemas.microsoft.com/office/drawing/2014/main" id="{42A80DB2-29F0-40F4-BB6B-E5A26E008C9F}"/>
                  </a:ext>
                </a:extLst>
              </p:cNvPr>
              <p:cNvSpPr/>
              <p:nvPr/>
            </p:nvSpPr>
            <p:spPr>
              <a:xfrm>
                <a:off x="9960780" y="3109667"/>
                <a:ext cx="91440" cy="914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95" name="Rectangle 194">
                <a:extLst>
                  <a:ext uri="{FF2B5EF4-FFF2-40B4-BE49-F238E27FC236}">
                    <a16:creationId xmlns:a16="http://schemas.microsoft.com/office/drawing/2014/main" id="{9AED6F7B-F2D1-49C5-BF05-9EAB938E3D7E}"/>
                  </a:ext>
                </a:extLst>
              </p:cNvPr>
              <p:cNvSpPr/>
              <p:nvPr/>
            </p:nvSpPr>
            <p:spPr>
              <a:xfrm>
                <a:off x="9141897" y="3227377"/>
                <a:ext cx="91440" cy="914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97" name="Freeform: Shape 196">
                <a:extLst>
                  <a:ext uri="{FF2B5EF4-FFF2-40B4-BE49-F238E27FC236}">
                    <a16:creationId xmlns:a16="http://schemas.microsoft.com/office/drawing/2014/main" id="{95A8CD00-AF0B-4BA5-A003-36665A5E8C50}"/>
                  </a:ext>
                </a:extLst>
              </p:cNvPr>
              <p:cNvSpPr/>
              <p:nvPr/>
            </p:nvSpPr>
            <p:spPr>
              <a:xfrm>
                <a:off x="1819275" y="2057400"/>
                <a:ext cx="8191500" cy="1638300"/>
              </a:xfrm>
              <a:custGeom>
                <a:avLst/>
                <a:gdLst>
                  <a:gd name="connsiteX0" fmla="*/ 0 w 8191500"/>
                  <a:gd name="connsiteY0" fmla="*/ 1638300 h 1638300"/>
                  <a:gd name="connsiteX1" fmla="*/ 828675 w 8191500"/>
                  <a:gd name="connsiteY1" fmla="*/ 0 h 1638300"/>
                  <a:gd name="connsiteX2" fmla="*/ 1647825 w 8191500"/>
                  <a:gd name="connsiteY2" fmla="*/ 0 h 1638300"/>
                  <a:gd name="connsiteX3" fmla="*/ 2476500 w 8191500"/>
                  <a:gd name="connsiteY3" fmla="*/ 561975 h 1638300"/>
                  <a:gd name="connsiteX4" fmla="*/ 3276600 w 8191500"/>
                  <a:gd name="connsiteY4" fmla="*/ 1000125 h 1638300"/>
                  <a:gd name="connsiteX5" fmla="*/ 4114800 w 8191500"/>
                  <a:gd name="connsiteY5" fmla="*/ 1123950 h 1638300"/>
                  <a:gd name="connsiteX6" fmla="*/ 4914900 w 8191500"/>
                  <a:gd name="connsiteY6" fmla="*/ 628650 h 1638300"/>
                  <a:gd name="connsiteX7" fmla="*/ 5734050 w 8191500"/>
                  <a:gd name="connsiteY7" fmla="*/ 742950 h 1638300"/>
                  <a:gd name="connsiteX8" fmla="*/ 6543675 w 8191500"/>
                  <a:gd name="connsiteY8" fmla="*/ 733425 h 1638300"/>
                  <a:gd name="connsiteX9" fmla="*/ 7400925 w 8191500"/>
                  <a:gd name="connsiteY9" fmla="*/ 1219200 h 1638300"/>
                  <a:gd name="connsiteX10" fmla="*/ 8191500 w 8191500"/>
                  <a:gd name="connsiteY10" fmla="*/ 1085850 h 1638300"/>
                  <a:gd name="connsiteX0" fmla="*/ 0 w 8191500"/>
                  <a:gd name="connsiteY0" fmla="*/ 1638300 h 1638300"/>
                  <a:gd name="connsiteX1" fmla="*/ 828675 w 8191500"/>
                  <a:gd name="connsiteY1" fmla="*/ 0 h 1638300"/>
                  <a:gd name="connsiteX2" fmla="*/ 1647825 w 8191500"/>
                  <a:gd name="connsiteY2" fmla="*/ 0 h 1638300"/>
                  <a:gd name="connsiteX3" fmla="*/ 2476500 w 8191500"/>
                  <a:gd name="connsiteY3" fmla="*/ 561975 h 1638300"/>
                  <a:gd name="connsiteX4" fmla="*/ 3276600 w 8191500"/>
                  <a:gd name="connsiteY4" fmla="*/ 1000125 h 1638300"/>
                  <a:gd name="connsiteX5" fmla="*/ 4114800 w 8191500"/>
                  <a:gd name="connsiteY5" fmla="*/ 1081496 h 1638300"/>
                  <a:gd name="connsiteX6" fmla="*/ 4914900 w 8191500"/>
                  <a:gd name="connsiteY6" fmla="*/ 628650 h 1638300"/>
                  <a:gd name="connsiteX7" fmla="*/ 5734050 w 8191500"/>
                  <a:gd name="connsiteY7" fmla="*/ 742950 h 1638300"/>
                  <a:gd name="connsiteX8" fmla="*/ 6543675 w 8191500"/>
                  <a:gd name="connsiteY8" fmla="*/ 733425 h 1638300"/>
                  <a:gd name="connsiteX9" fmla="*/ 7400925 w 8191500"/>
                  <a:gd name="connsiteY9" fmla="*/ 1219200 h 1638300"/>
                  <a:gd name="connsiteX10" fmla="*/ 8191500 w 8191500"/>
                  <a:gd name="connsiteY10" fmla="*/ 1085850 h 163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191500" h="1638300">
                    <a:moveTo>
                      <a:pt x="0" y="1638300"/>
                    </a:moveTo>
                    <a:lnTo>
                      <a:pt x="828675" y="0"/>
                    </a:lnTo>
                    <a:lnTo>
                      <a:pt x="1647825" y="0"/>
                    </a:lnTo>
                    <a:lnTo>
                      <a:pt x="2476500" y="561975"/>
                    </a:lnTo>
                    <a:lnTo>
                      <a:pt x="3276600" y="1000125"/>
                    </a:lnTo>
                    <a:lnTo>
                      <a:pt x="4114800" y="1081496"/>
                    </a:lnTo>
                    <a:lnTo>
                      <a:pt x="4914900" y="628650"/>
                    </a:lnTo>
                    <a:lnTo>
                      <a:pt x="5734050" y="742950"/>
                    </a:lnTo>
                    <a:lnTo>
                      <a:pt x="6543675" y="733425"/>
                    </a:lnTo>
                    <a:lnTo>
                      <a:pt x="7400925" y="1219200"/>
                    </a:lnTo>
                    <a:lnTo>
                      <a:pt x="8191500" y="1085850"/>
                    </a:ln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grpSp>
      <p:grpSp>
        <p:nvGrpSpPr>
          <p:cNvPr id="257" name="Apixiban">
            <a:extLst>
              <a:ext uri="{FF2B5EF4-FFF2-40B4-BE49-F238E27FC236}">
                <a16:creationId xmlns:a16="http://schemas.microsoft.com/office/drawing/2014/main" id="{3BA7E489-A5ED-4653-9405-EAA929D395DD}"/>
              </a:ext>
            </a:extLst>
          </p:cNvPr>
          <p:cNvGrpSpPr/>
          <p:nvPr/>
        </p:nvGrpSpPr>
        <p:grpSpPr>
          <a:xfrm>
            <a:off x="1893977" y="2784649"/>
            <a:ext cx="8268541" cy="1000955"/>
            <a:chOff x="1787297" y="2612257"/>
            <a:chExt cx="8268541" cy="1000955"/>
          </a:xfrm>
        </p:grpSpPr>
        <p:grpSp>
          <p:nvGrpSpPr>
            <p:cNvPr id="244" name="Apixiban Error Bars">
              <a:extLst>
                <a:ext uri="{FF2B5EF4-FFF2-40B4-BE49-F238E27FC236}">
                  <a16:creationId xmlns:a16="http://schemas.microsoft.com/office/drawing/2014/main" id="{2AD25575-F4BF-43E3-BFF0-E61E798D749D}"/>
                </a:ext>
              </a:extLst>
            </p:cNvPr>
            <p:cNvGrpSpPr/>
            <p:nvPr/>
          </p:nvGrpSpPr>
          <p:grpSpPr>
            <a:xfrm>
              <a:off x="1789987" y="2612257"/>
              <a:ext cx="8263705" cy="1000955"/>
              <a:chOff x="1789987" y="2612257"/>
              <a:chExt cx="8263705" cy="1000955"/>
            </a:xfrm>
          </p:grpSpPr>
          <p:grpSp>
            <p:nvGrpSpPr>
              <p:cNvPr id="200" name="Group 199">
                <a:extLst>
                  <a:ext uri="{FF2B5EF4-FFF2-40B4-BE49-F238E27FC236}">
                    <a16:creationId xmlns:a16="http://schemas.microsoft.com/office/drawing/2014/main" id="{F65BFBBE-045D-4916-9407-D3B8106FEEB7}"/>
                  </a:ext>
                </a:extLst>
              </p:cNvPr>
              <p:cNvGrpSpPr/>
              <p:nvPr/>
            </p:nvGrpSpPr>
            <p:grpSpPr>
              <a:xfrm>
                <a:off x="1789987" y="3295020"/>
                <a:ext cx="91440" cy="291559"/>
                <a:chOff x="137035" y="1307696"/>
                <a:chExt cx="91440" cy="184219"/>
              </a:xfrm>
            </p:grpSpPr>
            <p:cxnSp>
              <p:nvCxnSpPr>
                <p:cNvPr id="201" name="Straight Connector 200">
                  <a:extLst>
                    <a:ext uri="{FF2B5EF4-FFF2-40B4-BE49-F238E27FC236}">
                      <a16:creationId xmlns:a16="http://schemas.microsoft.com/office/drawing/2014/main" id="{73625AF4-9190-4D1F-B3EC-CE37A135572C}"/>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091201C0-280A-4E71-847C-B0C9B8A5B619}"/>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56D63B89-32AA-4EBC-9AD1-AC0E8B3C01BE}"/>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4" name="Group 203">
                <a:extLst>
                  <a:ext uri="{FF2B5EF4-FFF2-40B4-BE49-F238E27FC236}">
                    <a16:creationId xmlns:a16="http://schemas.microsoft.com/office/drawing/2014/main" id="{AC978913-B614-4CFE-83DE-7B18ADAA5BBD}"/>
                  </a:ext>
                </a:extLst>
              </p:cNvPr>
              <p:cNvGrpSpPr/>
              <p:nvPr/>
            </p:nvGrpSpPr>
            <p:grpSpPr>
              <a:xfrm>
                <a:off x="2609409" y="2612257"/>
                <a:ext cx="91440" cy="503805"/>
                <a:chOff x="137035" y="1307696"/>
                <a:chExt cx="91440" cy="184219"/>
              </a:xfrm>
            </p:grpSpPr>
            <p:cxnSp>
              <p:nvCxnSpPr>
                <p:cNvPr id="205" name="Straight Connector 204">
                  <a:extLst>
                    <a:ext uri="{FF2B5EF4-FFF2-40B4-BE49-F238E27FC236}">
                      <a16:creationId xmlns:a16="http://schemas.microsoft.com/office/drawing/2014/main" id="{B5C28993-69F2-48D7-B089-CD03F8E0BE61}"/>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24F3401C-710C-43D8-9E0A-CB9654689EB6}"/>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4199D0E4-9C0D-45A9-84FD-78B23941C2CB}"/>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8" name="Group 207">
                <a:extLst>
                  <a:ext uri="{FF2B5EF4-FFF2-40B4-BE49-F238E27FC236}">
                    <a16:creationId xmlns:a16="http://schemas.microsoft.com/office/drawing/2014/main" id="{1CDD8126-2647-42D2-80C1-2192C0DBE584}"/>
                  </a:ext>
                </a:extLst>
              </p:cNvPr>
              <p:cNvGrpSpPr/>
              <p:nvPr/>
            </p:nvGrpSpPr>
            <p:grpSpPr>
              <a:xfrm>
                <a:off x="3429522" y="2643490"/>
                <a:ext cx="91440" cy="460735"/>
                <a:chOff x="137035" y="1307696"/>
                <a:chExt cx="91440" cy="184219"/>
              </a:xfrm>
            </p:grpSpPr>
            <p:cxnSp>
              <p:nvCxnSpPr>
                <p:cNvPr id="209" name="Straight Connector 208">
                  <a:extLst>
                    <a:ext uri="{FF2B5EF4-FFF2-40B4-BE49-F238E27FC236}">
                      <a16:creationId xmlns:a16="http://schemas.microsoft.com/office/drawing/2014/main" id="{B181602D-893B-4F21-B05D-C2D1ADDCF8B0}"/>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B209B00C-D29F-48E5-B8B0-1366C07200C9}"/>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40B0D140-D8D3-41EA-893A-F8AC5FDCC835}"/>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2" name="Group 211">
                <a:extLst>
                  <a:ext uri="{FF2B5EF4-FFF2-40B4-BE49-F238E27FC236}">
                    <a16:creationId xmlns:a16="http://schemas.microsoft.com/office/drawing/2014/main" id="{50343DC9-2B2D-417A-B2CB-B3CA9A8446DD}"/>
                  </a:ext>
                </a:extLst>
              </p:cNvPr>
              <p:cNvGrpSpPr/>
              <p:nvPr/>
            </p:nvGrpSpPr>
            <p:grpSpPr>
              <a:xfrm>
                <a:off x="4250559" y="3014331"/>
                <a:ext cx="91440" cy="194871"/>
                <a:chOff x="137035" y="1307696"/>
                <a:chExt cx="91440" cy="184219"/>
              </a:xfrm>
            </p:grpSpPr>
            <p:cxnSp>
              <p:nvCxnSpPr>
                <p:cNvPr id="213" name="Straight Connector 212">
                  <a:extLst>
                    <a:ext uri="{FF2B5EF4-FFF2-40B4-BE49-F238E27FC236}">
                      <a16:creationId xmlns:a16="http://schemas.microsoft.com/office/drawing/2014/main" id="{1B0FB0A6-03AA-46C3-9848-4D72001CC36A}"/>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a:extLst>
                    <a:ext uri="{FF2B5EF4-FFF2-40B4-BE49-F238E27FC236}">
                      <a16:creationId xmlns:a16="http://schemas.microsoft.com/office/drawing/2014/main" id="{B13EA6A0-52E3-4880-851C-4D5590C07947}"/>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a:extLst>
                    <a:ext uri="{FF2B5EF4-FFF2-40B4-BE49-F238E27FC236}">
                      <a16:creationId xmlns:a16="http://schemas.microsoft.com/office/drawing/2014/main" id="{27AB758D-FB89-4EC4-9B14-CD5BE470B956}"/>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6" name="Group 215">
                <a:extLst>
                  <a:ext uri="{FF2B5EF4-FFF2-40B4-BE49-F238E27FC236}">
                    <a16:creationId xmlns:a16="http://schemas.microsoft.com/office/drawing/2014/main" id="{4115635C-3E8E-42ED-9E0A-4E9DAB5878D1}"/>
                  </a:ext>
                </a:extLst>
              </p:cNvPr>
              <p:cNvGrpSpPr/>
              <p:nvPr/>
            </p:nvGrpSpPr>
            <p:grpSpPr>
              <a:xfrm>
                <a:off x="5048995" y="3064422"/>
                <a:ext cx="91440" cy="255827"/>
                <a:chOff x="137035" y="1307696"/>
                <a:chExt cx="91440" cy="184219"/>
              </a:xfrm>
            </p:grpSpPr>
            <p:cxnSp>
              <p:nvCxnSpPr>
                <p:cNvPr id="217" name="Straight Connector 216">
                  <a:extLst>
                    <a:ext uri="{FF2B5EF4-FFF2-40B4-BE49-F238E27FC236}">
                      <a16:creationId xmlns:a16="http://schemas.microsoft.com/office/drawing/2014/main" id="{227458FB-EA99-4327-9B5A-74E666522D67}"/>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a:extLst>
                    <a:ext uri="{FF2B5EF4-FFF2-40B4-BE49-F238E27FC236}">
                      <a16:creationId xmlns:a16="http://schemas.microsoft.com/office/drawing/2014/main" id="{3149685E-DC84-40E5-A404-7560FE4B3D2F}"/>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72681386-9B3E-43ED-A784-05A2AC35A87A}"/>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20" name="Group 219">
                <a:extLst>
                  <a:ext uri="{FF2B5EF4-FFF2-40B4-BE49-F238E27FC236}">
                    <a16:creationId xmlns:a16="http://schemas.microsoft.com/office/drawing/2014/main" id="{1D7BFE07-2C3E-4334-9609-53E5BCE67A4A}"/>
                  </a:ext>
                </a:extLst>
              </p:cNvPr>
              <p:cNvGrpSpPr/>
              <p:nvPr/>
            </p:nvGrpSpPr>
            <p:grpSpPr>
              <a:xfrm>
                <a:off x="5874530" y="3088168"/>
                <a:ext cx="91440" cy="237999"/>
                <a:chOff x="137035" y="1307696"/>
                <a:chExt cx="91440" cy="184219"/>
              </a:xfrm>
            </p:grpSpPr>
            <p:cxnSp>
              <p:nvCxnSpPr>
                <p:cNvPr id="221" name="Straight Connector 220">
                  <a:extLst>
                    <a:ext uri="{FF2B5EF4-FFF2-40B4-BE49-F238E27FC236}">
                      <a16:creationId xmlns:a16="http://schemas.microsoft.com/office/drawing/2014/main" id="{BBA4386C-8A87-44A7-89CD-4A4FD8BBEE73}"/>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0EB0B518-4C63-4BAD-9BF5-3DFBE5910242}"/>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6D95572C-A8F4-470E-85AB-3907C6136C1D}"/>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24" name="Group 223">
                <a:extLst>
                  <a:ext uri="{FF2B5EF4-FFF2-40B4-BE49-F238E27FC236}">
                    <a16:creationId xmlns:a16="http://schemas.microsoft.com/office/drawing/2014/main" id="{2B7026BF-CCCE-4850-BD9B-B510727DCD43}"/>
                  </a:ext>
                </a:extLst>
              </p:cNvPr>
              <p:cNvGrpSpPr/>
              <p:nvPr/>
            </p:nvGrpSpPr>
            <p:grpSpPr>
              <a:xfrm>
                <a:off x="6688529" y="3078574"/>
                <a:ext cx="91440" cy="277167"/>
                <a:chOff x="137035" y="1307696"/>
                <a:chExt cx="91440" cy="184219"/>
              </a:xfrm>
            </p:grpSpPr>
            <p:cxnSp>
              <p:nvCxnSpPr>
                <p:cNvPr id="225" name="Straight Connector 224">
                  <a:extLst>
                    <a:ext uri="{FF2B5EF4-FFF2-40B4-BE49-F238E27FC236}">
                      <a16:creationId xmlns:a16="http://schemas.microsoft.com/office/drawing/2014/main" id="{12665C3D-B340-4075-81F9-99DF45C652CE}"/>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a:extLst>
                    <a:ext uri="{FF2B5EF4-FFF2-40B4-BE49-F238E27FC236}">
                      <a16:creationId xmlns:a16="http://schemas.microsoft.com/office/drawing/2014/main" id="{F39D200D-F6C9-4596-8669-8D36525A0CEA}"/>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a:extLst>
                    <a:ext uri="{FF2B5EF4-FFF2-40B4-BE49-F238E27FC236}">
                      <a16:creationId xmlns:a16="http://schemas.microsoft.com/office/drawing/2014/main" id="{908E744F-6063-42F3-8762-D737063B74A2}"/>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28" name="Group 227">
                <a:extLst>
                  <a:ext uri="{FF2B5EF4-FFF2-40B4-BE49-F238E27FC236}">
                    <a16:creationId xmlns:a16="http://schemas.microsoft.com/office/drawing/2014/main" id="{85D494F0-9282-4B07-B8AD-B9BA2BD12168}"/>
                  </a:ext>
                </a:extLst>
              </p:cNvPr>
              <p:cNvGrpSpPr/>
              <p:nvPr/>
            </p:nvGrpSpPr>
            <p:grpSpPr>
              <a:xfrm>
                <a:off x="7511113" y="3136879"/>
                <a:ext cx="91440" cy="259208"/>
                <a:chOff x="137035" y="1307696"/>
                <a:chExt cx="91440" cy="184219"/>
              </a:xfrm>
            </p:grpSpPr>
            <p:cxnSp>
              <p:nvCxnSpPr>
                <p:cNvPr id="229" name="Straight Connector 228">
                  <a:extLst>
                    <a:ext uri="{FF2B5EF4-FFF2-40B4-BE49-F238E27FC236}">
                      <a16:creationId xmlns:a16="http://schemas.microsoft.com/office/drawing/2014/main" id="{92048C1C-FEA3-48AF-8A62-E05BB7C70F6D}"/>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a:extLst>
                    <a:ext uri="{FF2B5EF4-FFF2-40B4-BE49-F238E27FC236}">
                      <a16:creationId xmlns:a16="http://schemas.microsoft.com/office/drawing/2014/main" id="{B5BF84AA-79FA-4A59-BB96-73D638B6E801}"/>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a:extLst>
                    <a:ext uri="{FF2B5EF4-FFF2-40B4-BE49-F238E27FC236}">
                      <a16:creationId xmlns:a16="http://schemas.microsoft.com/office/drawing/2014/main" id="{80B9B1AB-216D-4461-8932-2857D502F878}"/>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2" name="Group 231">
                <a:extLst>
                  <a:ext uri="{FF2B5EF4-FFF2-40B4-BE49-F238E27FC236}">
                    <a16:creationId xmlns:a16="http://schemas.microsoft.com/office/drawing/2014/main" id="{08F4FA64-493A-4848-803F-F3F816A3AAF5}"/>
                  </a:ext>
                </a:extLst>
              </p:cNvPr>
              <p:cNvGrpSpPr/>
              <p:nvPr/>
            </p:nvGrpSpPr>
            <p:grpSpPr>
              <a:xfrm>
                <a:off x="8322542" y="3175357"/>
                <a:ext cx="91440" cy="304689"/>
                <a:chOff x="137035" y="1307696"/>
                <a:chExt cx="91440" cy="184219"/>
              </a:xfrm>
            </p:grpSpPr>
            <p:cxnSp>
              <p:nvCxnSpPr>
                <p:cNvPr id="233" name="Straight Connector 232">
                  <a:extLst>
                    <a:ext uri="{FF2B5EF4-FFF2-40B4-BE49-F238E27FC236}">
                      <a16:creationId xmlns:a16="http://schemas.microsoft.com/office/drawing/2014/main" id="{0F5EA949-05A8-4261-86B5-15B09C354E41}"/>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a:extLst>
                    <a:ext uri="{FF2B5EF4-FFF2-40B4-BE49-F238E27FC236}">
                      <a16:creationId xmlns:a16="http://schemas.microsoft.com/office/drawing/2014/main" id="{DC69AF72-9841-487C-A4ED-8CA9C569987E}"/>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a:extLst>
                    <a:ext uri="{FF2B5EF4-FFF2-40B4-BE49-F238E27FC236}">
                      <a16:creationId xmlns:a16="http://schemas.microsoft.com/office/drawing/2014/main" id="{44E3D01A-88B9-4DC4-99FB-30D95C10770A}"/>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6" name="Group 235">
                <a:extLst>
                  <a:ext uri="{FF2B5EF4-FFF2-40B4-BE49-F238E27FC236}">
                    <a16:creationId xmlns:a16="http://schemas.microsoft.com/office/drawing/2014/main" id="{6DB6D0A0-0FDE-4765-9BF3-66D077D90EB7}"/>
                  </a:ext>
                </a:extLst>
              </p:cNvPr>
              <p:cNvGrpSpPr/>
              <p:nvPr/>
            </p:nvGrpSpPr>
            <p:grpSpPr>
              <a:xfrm>
                <a:off x="9148321" y="3085718"/>
                <a:ext cx="91440" cy="326266"/>
                <a:chOff x="137035" y="1307696"/>
                <a:chExt cx="91440" cy="184219"/>
              </a:xfrm>
            </p:grpSpPr>
            <p:cxnSp>
              <p:nvCxnSpPr>
                <p:cNvPr id="237" name="Straight Connector 236">
                  <a:extLst>
                    <a:ext uri="{FF2B5EF4-FFF2-40B4-BE49-F238E27FC236}">
                      <a16:creationId xmlns:a16="http://schemas.microsoft.com/office/drawing/2014/main" id="{89CC9B88-0334-41A2-A376-AE7D3BF4D99F}"/>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a:extLst>
                    <a:ext uri="{FF2B5EF4-FFF2-40B4-BE49-F238E27FC236}">
                      <a16:creationId xmlns:a16="http://schemas.microsoft.com/office/drawing/2014/main" id="{7372F02B-584B-44C0-B6E2-FA14A125652A}"/>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a:extLst>
                    <a:ext uri="{FF2B5EF4-FFF2-40B4-BE49-F238E27FC236}">
                      <a16:creationId xmlns:a16="http://schemas.microsoft.com/office/drawing/2014/main" id="{4D505F2F-B0CE-474F-B3DD-AB187FEA58BB}"/>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0" name="Group 239">
                <a:extLst>
                  <a:ext uri="{FF2B5EF4-FFF2-40B4-BE49-F238E27FC236}">
                    <a16:creationId xmlns:a16="http://schemas.microsoft.com/office/drawing/2014/main" id="{7A1D23D3-D3EA-4665-B311-39800166FBDF}"/>
                  </a:ext>
                </a:extLst>
              </p:cNvPr>
              <p:cNvGrpSpPr/>
              <p:nvPr/>
            </p:nvGrpSpPr>
            <p:grpSpPr>
              <a:xfrm>
                <a:off x="9962252" y="3005372"/>
                <a:ext cx="91440" cy="607840"/>
                <a:chOff x="137035" y="1307696"/>
                <a:chExt cx="91440" cy="184219"/>
              </a:xfrm>
            </p:grpSpPr>
            <p:cxnSp>
              <p:nvCxnSpPr>
                <p:cNvPr id="241" name="Straight Connector 240">
                  <a:extLst>
                    <a:ext uri="{FF2B5EF4-FFF2-40B4-BE49-F238E27FC236}">
                      <a16:creationId xmlns:a16="http://schemas.microsoft.com/office/drawing/2014/main" id="{590DA1B1-099C-413D-8B2A-3FC7F68AEB40}"/>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a:extLst>
                    <a:ext uri="{FF2B5EF4-FFF2-40B4-BE49-F238E27FC236}">
                      <a16:creationId xmlns:a16="http://schemas.microsoft.com/office/drawing/2014/main" id="{B85A0AFE-7FB2-454F-B548-4E2B70811C68}"/>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a:extLst>
                    <a:ext uri="{FF2B5EF4-FFF2-40B4-BE49-F238E27FC236}">
                      <a16:creationId xmlns:a16="http://schemas.microsoft.com/office/drawing/2014/main" id="{2D92DE8F-69A8-4861-9298-A330BAB92308}"/>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56" name="Apixiban Data">
              <a:extLst>
                <a:ext uri="{FF2B5EF4-FFF2-40B4-BE49-F238E27FC236}">
                  <a16:creationId xmlns:a16="http://schemas.microsoft.com/office/drawing/2014/main" id="{9BAA7B12-86D5-4EAA-85E2-DA12C41640F9}"/>
                </a:ext>
              </a:extLst>
            </p:cNvPr>
            <p:cNvGrpSpPr/>
            <p:nvPr/>
          </p:nvGrpSpPr>
          <p:grpSpPr>
            <a:xfrm>
              <a:off x="1787297" y="2826429"/>
              <a:ext cx="8268541" cy="666012"/>
              <a:chOff x="1787297" y="2826429"/>
              <a:chExt cx="8268541" cy="666012"/>
            </a:xfrm>
          </p:grpSpPr>
          <p:sp>
            <p:nvSpPr>
              <p:cNvPr id="126" name="Isosceles Triangle 125">
                <a:extLst>
                  <a:ext uri="{FF2B5EF4-FFF2-40B4-BE49-F238E27FC236}">
                    <a16:creationId xmlns:a16="http://schemas.microsoft.com/office/drawing/2014/main" id="{815DB9BB-FD90-4E4C-93C0-B05EBBA16ADF}"/>
                  </a:ext>
                </a:extLst>
              </p:cNvPr>
              <p:cNvSpPr/>
              <p:nvPr/>
            </p:nvSpPr>
            <p:spPr>
              <a:xfrm>
                <a:off x="1787297" y="3401001"/>
                <a:ext cx="91440" cy="91440"/>
              </a:xfrm>
              <a:prstGeom prst="triangl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45" name="Isosceles Triangle 244">
                <a:extLst>
                  <a:ext uri="{FF2B5EF4-FFF2-40B4-BE49-F238E27FC236}">
                    <a16:creationId xmlns:a16="http://schemas.microsoft.com/office/drawing/2014/main" id="{7059EC57-59BA-4EF9-BA54-63E16E8E0D12}"/>
                  </a:ext>
                </a:extLst>
              </p:cNvPr>
              <p:cNvSpPr/>
              <p:nvPr/>
            </p:nvSpPr>
            <p:spPr>
              <a:xfrm>
                <a:off x="2604453" y="2826429"/>
                <a:ext cx="91440" cy="91440"/>
              </a:xfrm>
              <a:prstGeom prst="triangl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46" name="Isosceles Triangle 245">
                <a:extLst>
                  <a:ext uri="{FF2B5EF4-FFF2-40B4-BE49-F238E27FC236}">
                    <a16:creationId xmlns:a16="http://schemas.microsoft.com/office/drawing/2014/main" id="{F2169B7F-3AA7-40B6-8A8E-E75EA948B7DA}"/>
                  </a:ext>
                </a:extLst>
              </p:cNvPr>
              <p:cNvSpPr/>
              <p:nvPr/>
            </p:nvSpPr>
            <p:spPr>
              <a:xfrm>
                <a:off x="3429522" y="2826429"/>
                <a:ext cx="91440" cy="91440"/>
              </a:xfrm>
              <a:prstGeom prst="triangl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47" name="Isosceles Triangle 246">
                <a:extLst>
                  <a:ext uri="{FF2B5EF4-FFF2-40B4-BE49-F238E27FC236}">
                    <a16:creationId xmlns:a16="http://schemas.microsoft.com/office/drawing/2014/main" id="{61C03CBE-6240-46A8-AAF8-797C3AC67A1A}"/>
                  </a:ext>
                </a:extLst>
              </p:cNvPr>
              <p:cNvSpPr/>
              <p:nvPr/>
            </p:nvSpPr>
            <p:spPr>
              <a:xfrm>
                <a:off x="4251024" y="3155387"/>
                <a:ext cx="91440" cy="91440"/>
              </a:xfrm>
              <a:prstGeom prst="triangl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48" name="Isosceles Triangle 247">
                <a:extLst>
                  <a:ext uri="{FF2B5EF4-FFF2-40B4-BE49-F238E27FC236}">
                    <a16:creationId xmlns:a16="http://schemas.microsoft.com/office/drawing/2014/main" id="{58DD383A-B2FB-49F8-892C-A35C72FC5BBB}"/>
                  </a:ext>
                </a:extLst>
              </p:cNvPr>
              <p:cNvSpPr/>
              <p:nvPr/>
            </p:nvSpPr>
            <p:spPr>
              <a:xfrm>
                <a:off x="5043164" y="3145811"/>
                <a:ext cx="91440" cy="91440"/>
              </a:xfrm>
              <a:prstGeom prst="triangl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49" name="Isosceles Triangle 248">
                <a:extLst>
                  <a:ext uri="{FF2B5EF4-FFF2-40B4-BE49-F238E27FC236}">
                    <a16:creationId xmlns:a16="http://schemas.microsoft.com/office/drawing/2014/main" id="{21036A48-1321-47EE-8DD0-CF0BA249BAAF}"/>
                  </a:ext>
                </a:extLst>
              </p:cNvPr>
              <p:cNvSpPr/>
              <p:nvPr/>
            </p:nvSpPr>
            <p:spPr>
              <a:xfrm>
                <a:off x="5876727" y="3170818"/>
                <a:ext cx="91440" cy="91440"/>
              </a:xfrm>
              <a:prstGeom prst="triangl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50" name="Isosceles Triangle 249">
                <a:extLst>
                  <a:ext uri="{FF2B5EF4-FFF2-40B4-BE49-F238E27FC236}">
                    <a16:creationId xmlns:a16="http://schemas.microsoft.com/office/drawing/2014/main" id="{2A4F78E2-0A23-4CD4-99C1-325844A09B66}"/>
                  </a:ext>
                </a:extLst>
              </p:cNvPr>
              <p:cNvSpPr/>
              <p:nvPr/>
            </p:nvSpPr>
            <p:spPr>
              <a:xfrm>
                <a:off x="6684661" y="3165442"/>
                <a:ext cx="91440" cy="91440"/>
              </a:xfrm>
              <a:prstGeom prst="triangl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51" name="Isosceles Triangle 250">
                <a:extLst>
                  <a:ext uri="{FF2B5EF4-FFF2-40B4-BE49-F238E27FC236}">
                    <a16:creationId xmlns:a16="http://schemas.microsoft.com/office/drawing/2014/main" id="{E8C37087-7F68-44F0-AB46-A176B2F48317}"/>
                  </a:ext>
                </a:extLst>
              </p:cNvPr>
              <p:cNvSpPr/>
              <p:nvPr/>
            </p:nvSpPr>
            <p:spPr>
              <a:xfrm>
                <a:off x="7509679" y="3196981"/>
                <a:ext cx="91440" cy="91440"/>
              </a:xfrm>
              <a:prstGeom prst="triangl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52" name="Isosceles Triangle 251">
                <a:extLst>
                  <a:ext uri="{FF2B5EF4-FFF2-40B4-BE49-F238E27FC236}">
                    <a16:creationId xmlns:a16="http://schemas.microsoft.com/office/drawing/2014/main" id="{4EA38E6B-AEBA-48E5-8C55-0691E286411F}"/>
                  </a:ext>
                </a:extLst>
              </p:cNvPr>
              <p:cNvSpPr/>
              <p:nvPr/>
            </p:nvSpPr>
            <p:spPr>
              <a:xfrm>
                <a:off x="8322737" y="3281746"/>
                <a:ext cx="91440" cy="91440"/>
              </a:xfrm>
              <a:prstGeom prst="triangl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53" name="Isosceles Triangle 252">
                <a:extLst>
                  <a:ext uri="{FF2B5EF4-FFF2-40B4-BE49-F238E27FC236}">
                    <a16:creationId xmlns:a16="http://schemas.microsoft.com/office/drawing/2014/main" id="{29166FE4-5DCA-4C9A-8245-E7CF34449859}"/>
                  </a:ext>
                </a:extLst>
              </p:cNvPr>
              <p:cNvSpPr/>
              <p:nvPr/>
            </p:nvSpPr>
            <p:spPr>
              <a:xfrm>
                <a:off x="9144481" y="3213970"/>
                <a:ext cx="91440" cy="91440"/>
              </a:xfrm>
              <a:prstGeom prst="triangl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54" name="Isosceles Triangle 253">
                <a:extLst>
                  <a:ext uri="{FF2B5EF4-FFF2-40B4-BE49-F238E27FC236}">
                    <a16:creationId xmlns:a16="http://schemas.microsoft.com/office/drawing/2014/main" id="{B690D227-6686-4BBF-A47C-C63A089BCCE3}"/>
                  </a:ext>
                </a:extLst>
              </p:cNvPr>
              <p:cNvSpPr/>
              <p:nvPr/>
            </p:nvSpPr>
            <p:spPr>
              <a:xfrm>
                <a:off x="9964398" y="3318491"/>
                <a:ext cx="91440" cy="91440"/>
              </a:xfrm>
              <a:prstGeom prst="triangl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55" name="Freeform: Shape 254">
                <a:extLst>
                  <a:ext uri="{FF2B5EF4-FFF2-40B4-BE49-F238E27FC236}">
                    <a16:creationId xmlns:a16="http://schemas.microsoft.com/office/drawing/2014/main" id="{C3C949AF-7E30-4D6E-B104-FCB47961397E}"/>
                  </a:ext>
                </a:extLst>
              </p:cNvPr>
              <p:cNvSpPr/>
              <p:nvPr/>
            </p:nvSpPr>
            <p:spPr>
              <a:xfrm>
                <a:off x="1828800" y="2830749"/>
                <a:ext cx="8200417" cy="622570"/>
              </a:xfrm>
              <a:custGeom>
                <a:avLst/>
                <a:gdLst>
                  <a:gd name="connsiteX0" fmla="*/ 0 w 8200417"/>
                  <a:gd name="connsiteY0" fmla="*/ 622570 h 622570"/>
                  <a:gd name="connsiteX1" fmla="*/ 817123 w 8200417"/>
                  <a:gd name="connsiteY1" fmla="*/ 0 h 622570"/>
                  <a:gd name="connsiteX2" fmla="*/ 1624519 w 8200417"/>
                  <a:gd name="connsiteY2" fmla="*/ 48638 h 622570"/>
                  <a:gd name="connsiteX3" fmla="*/ 2480553 w 8200417"/>
                  <a:gd name="connsiteY3" fmla="*/ 379379 h 622570"/>
                  <a:gd name="connsiteX4" fmla="*/ 3278221 w 8200417"/>
                  <a:gd name="connsiteY4" fmla="*/ 398834 h 622570"/>
                  <a:gd name="connsiteX5" fmla="*/ 4095345 w 8200417"/>
                  <a:gd name="connsiteY5" fmla="*/ 408562 h 622570"/>
                  <a:gd name="connsiteX6" fmla="*/ 4922196 w 8200417"/>
                  <a:gd name="connsiteY6" fmla="*/ 398834 h 622570"/>
                  <a:gd name="connsiteX7" fmla="*/ 5719864 w 8200417"/>
                  <a:gd name="connsiteY7" fmla="*/ 428017 h 622570"/>
                  <a:gd name="connsiteX8" fmla="*/ 6556443 w 8200417"/>
                  <a:gd name="connsiteY8" fmla="*/ 496111 h 622570"/>
                  <a:gd name="connsiteX9" fmla="*/ 7373566 w 8200417"/>
                  <a:gd name="connsiteY9" fmla="*/ 437745 h 622570"/>
                  <a:gd name="connsiteX10" fmla="*/ 8200417 w 8200417"/>
                  <a:gd name="connsiteY10" fmla="*/ 554477 h 622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00417" h="622570">
                    <a:moveTo>
                      <a:pt x="0" y="622570"/>
                    </a:moveTo>
                    <a:lnTo>
                      <a:pt x="817123" y="0"/>
                    </a:lnTo>
                    <a:lnTo>
                      <a:pt x="1624519" y="48638"/>
                    </a:lnTo>
                    <a:lnTo>
                      <a:pt x="2480553" y="379379"/>
                    </a:lnTo>
                    <a:lnTo>
                      <a:pt x="3278221" y="398834"/>
                    </a:lnTo>
                    <a:lnTo>
                      <a:pt x="4095345" y="408562"/>
                    </a:lnTo>
                    <a:lnTo>
                      <a:pt x="4922196" y="398834"/>
                    </a:lnTo>
                    <a:lnTo>
                      <a:pt x="5719864" y="428017"/>
                    </a:lnTo>
                    <a:lnTo>
                      <a:pt x="6556443" y="496111"/>
                    </a:lnTo>
                    <a:lnTo>
                      <a:pt x="7373566" y="437745"/>
                    </a:lnTo>
                    <a:lnTo>
                      <a:pt x="8200417" y="554477"/>
                    </a:lnTo>
                  </a:path>
                </a:pathLst>
              </a:custGeom>
              <a:no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grpSp>
      <p:grpSp>
        <p:nvGrpSpPr>
          <p:cNvPr id="315" name="Rivaroxaban">
            <a:extLst>
              <a:ext uri="{FF2B5EF4-FFF2-40B4-BE49-F238E27FC236}">
                <a16:creationId xmlns:a16="http://schemas.microsoft.com/office/drawing/2014/main" id="{C6F43162-DF7C-43D6-A0FD-40AF86531419}"/>
              </a:ext>
            </a:extLst>
          </p:cNvPr>
          <p:cNvGrpSpPr/>
          <p:nvPr/>
        </p:nvGrpSpPr>
        <p:grpSpPr>
          <a:xfrm>
            <a:off x="1889571" y="2817202"/>
            <a:ext cx="8271509" cy="1077618"/>
            <a:chOff x="1782891" y="2644810"/>
            <a:chExt cx="8271509" cy="1077618"/>
          </a:xfrm>
        </p:grpSpPr>
        <p:grpSp>
          <p:nvGrpSpPr>
            <p:cNvPr id="302" name="Rivaroxaban Error Bars">
              <a:extLst>
                <a:ext uri="{FF2B5EF4-FFF2-40B4-BE49-F238E27FC236}">
                  <a16:creationId xmlns:a16="http://schemas.microsoft.com/office/drawing/2014/main" id="{B90901AA-9E64-443D-B48F-AC46447CF666}"/>
                </a:ext>
              </a:extLst>
            </p:cNvPr>
            <p:cNvGrpSpPr/>
            <p:nvPr/>
          </p:nvGrpSpPr>
          <p:grpSpPr>
            <a:xfrm>
              <a:off x="1782891" y="2644810"/>
              <a:ext cx="8271509" cy="1077618"/>
              <a:chOff x="1782891" y="2644810"/>
              <a:chExt cx="8271509" cy="1077618"/>
            </a:xfrm>
          </p:grpSpPr>
          <p:grpSp>
            <p:nvGrpSpPr>
              <p:cNvPr id="258" name="Group 257">
                <a:extLst>
                  <a:ext uri="{FF2B5EF4-FFF2-40B4-BE49-F238E27FC236}">
                    <a16:creationId xmlns:a16="http://schemas.microsoft.com/office/drawing/2014/main" id="{1D8DF582-4718-4358-B2E6-64F89AE4BE3D}"/>
                  </a:ext>
                </a:extLst>
              </p:cNvPr>
              <p:cNvGrpSpPr/>
              <p:nvPr/>
            </p:nvGrpSpPr>
            <p:grpSpPr>
              <a:xfrm>
                <a:off x="9962960" y="3105771"/>
                <a:ext cx="91440" cy="562065"/>
                <a:chOff x="137035" y="1307696"/>
                <a:chExt cx="91440" cy="184219"/>
              </a:xfrm>
            </p:grpSpPr>
            <p:cxnSp>
              <p:nvCxnSpPr>
                <p:cNvPr id="259" name="Straight Connector 258">
                  <a:extLst>
                    <a:ext uri="{FF2B5EF4-FFF2-40B4-BE49-F238E27FC236}">
                      <a16:creationId xmlns:a16="http://schemas.microsoft.com/office/drawing/2014/main" id="{B0FA7CC5-3448-47AD-A4C3-4A17613BE099}"/>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a:extLst>
                    <a:ext uri="{FF2B5EF4-FFF2-40B4-BE49-F238E27FC236}">
                      <a16:creationId xmlns:a16="http://schemas.microsoft.com/office/drawing/2014/main" id="{9B3D8246-1BBF-4768-93E6-68D9CB73832D}"/>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1" name="Straight Connector 260">
                  <a:extLst>
                    <a:ext uri="{FF2B5EF4-FFF2-40B4-BE49-F238E27FC236}">
                      <a16:creationId xmlns:a16="http://schemas.microsoft.com/office/drawing/2014/main" id="{D08C01FA-4397-4D8C-90DB-FAD84A270BE3}"/>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2" name="Group 261">
                <a:extLst>
                  <a:ext uri="{FF2B5EF4-FFF2-40B4-BE49-F238E27FC236}">
                    <a16:creationId xmlns:a16="http://schemas.microsoft.com/office/drawing/2014/main" id="{E7E5A1A2-6A19-45B2-866B-F36121944921}"/>
                  </a:ext>
                </a:extLst>
              </p:cNvPr>
              <p:cNvGrpSpPr/>
              <p:nvPr/>
            </p:nvGrpSpPr>
            <p:grpSpPr>
              <a:xfrm>
                <a:off x="9136465" y="2989370"/>
                <a:ext cx="91440" cy="367979"/>
                <a:chOff x="137035" y="1307696"/>
                <a:chExt cx="91440" cy="184219"/>
              </a:xfrm>
            </p:grpSpPr>
            <p:cxnSp>
              <p:nvCxnSpPr>
                <p:cNvPr id="263" name="Straight Connector 262">
                  <a:extLst>
                    <a:ext uri="{FF2B5EF4-FFF2-40B4-BE49-F238E27FC236}">
                      <a16:creationId xmlns:a16="http://schemas.microsoft.com/office/drawing/2014/main" id="{9ADE9192-AB14-4E52-8B2F-D551D92D971C}"/>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4" name="Straight Connector 263">
                  <a:extLst>
                    <a:ext uri="{FF2B5EF4-FFF2-40B4-BE49-F238E27FC236}">
                      <a16:creationId xmlns:a16="http://schemas.microsoft.com/office/drawing/2014/main" id="{EB636964-7626-491E-8466-3C718028F14D}"/>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5" name="Straight Connector 264">
                  <a:extLst>
                    <a:ext uri="{FF2B5EF4-FFF2-40B4-BE49-F238E27FC236}">
                      <a16:creationId xmlns:a16="http://schemas.microsoft.com/office/drawing/2014/main" id="{14C69D5F-FE08-4174-B6D4-CFB99671CEF6}"/>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6" name="Group 265">
                <a:extLst>
                  <a:ext uri="{FF2B5EF4-FFF2-40B4-BE49-F238E27FC236}">
                    <a16:creationId xmlns:a16="http://schemas.microsoft.com/office/drawing/2014/main" id="{70887CB8-C42D-4BF3-94B7-234B4C1C2E58}"/>
                  </a:ext>
                </a:extLst>
              </p:cNvPr>
              <p:cNvGrpSpPr/>
              <p:nvPr/>
            </p:nvGrpSpPr>
            <p:grpSpPr>
              <a:xfrm>
                <a:off x="8325232" y="3108751"/>
                <a:ext cx="91440" cy="306601"/>
                <a:chOff x="137035" y="1307696"/>
                <a:chExt cx="91440" cy="184219"/>
              </a:xfrm>
            </p:grpSpPr>
            <p:cxnSp>
              <p:nvCxnSpPr>
                <p:cNvPr id="267" name="Straight Connector 266">
                  <a:extLst>
                    <a:ext uri="{FF2B5EF4-FFF2-40B4-BE49-F238E27FC236}">
                      <a16:creationId xmlns:a16="http://schemas.microsoft.com/office/drawing/2014/main" id="{6EBB4485-0B56-4567-A5F0-11CE753012B2}"/>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8" name="Straight Connector 267">
                  <a:extLst>
                    <a:ext uri="{FF2B5EF4-FFF2-40B4-BE49-F238E27FC236}">
                      <a16:creationId xmlns:a16="http://schemas.microsoft.com/office/drawing/2014/main" id="{3B4B1FF0-965F-4E78-B30D-F2EF375CF9A0}"/>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9" name="Straight Connector 268">
                  <a:extLst>
                    <a:ext uri="{FF2B5EF4-FFF2-40B4-BE49-F238E27FC236}">
                      <a16:creationId xmlns:a16="http://schemas.microsoft.com/office/drawing/2014/main" id="{117BDDA9-A6B3-495C-A920-4D646AE34F62}"/>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0" name="Group 269">
                <a:extLst>
                  <a:ext uri="{FF2B5EF4-FFF2-40B4-BE49-F238E27FC236}">
                    <a16:creationId xmlns:a16="http://schemas.microsoft.com/office/drawing/2014/main" id="{4E3370CF-617E-4EA1-8C86-6CD664744494}"/>
                  </a:ext>
                </a:extLst>
              </p:cNvPr>
              <p:cNvGrpSpPr/>
              <p:nvPr/>
            </p:nvGrpSpPr>
            <p:grpSpPr>
              <a:xfrm>
                <a:off x="7509567" y="3053300"/>
                <a:ext cx="91440" cy="314285"/>
                <a:chOff x="137035" y="1307696"/>
                <a:chExt cx="91440" cy="184219"/>
              </a:xfrm>
            </p:grpSpPr>
            <p:cxnSp>
              <p:nvCxnSpPr>
                <p:cNvPr id="271" name="Straight Connector 270">
                  <a:extLst>
                    <a:ext uri="{FF2B5EF4-FFF2-40B4-BE49-F238E27FC236}">
                      <a16:creationId xmlns:a16="http://schemas.microsoft.com/office/drawing/2014/main" id="{902CAE0B-AAA4-4724-9FA4-FDA55E038142}"/>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2" name="Straight Connector 271">
                  <a:extLst>
                    <a:ext uri="{FF2B5EF4-FFF2-40B4-BE49-F238E27FC236}">
                      <a16:creationId xmlns:a16="http://schemas.microsoft.com/office/drawing/2014/main" id="{92B2C4CC-B0CB-47F5-88C2-9C4BD190608A}"/>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3" name="Straight Connector 272">
                  <a:extLst>
                    <a:ext uri="{FF2B5EF4-FFF2-40B4-BE49-F238E27FC236}">
                      <a16:creationId xmlns:a16="http://schemas.microsoft.com/office/drawing/2014/main" id="{3B0C4E2B-9D3C-4130-AF50-06E5319FB5D9}"/>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4" name="Group 273">
                <a:extLst>
                  <a:ext uri="{FF2B5EF4-FFF2-40B4-BE49-F238E27FC236}">
                    <a16:creationId xmlns:a16="http://schemas.microsoft.com/office/drawing/2014/main" id="{FDE8B0D5-37D0-4164-93B3-59BDF7CC8A95}"/>
                  </a:ext>
                </a:extLst>
              </p:cNvPr>
              <p:cNvGrpSpPr/>
              <p:nvPr/>
            </p:nvGrpSpPr>
            <p:grpSpPr>
              <a:xfrm>
                <a:off x="6690455" y="3080108"/>
                <a:ext cx="91440" cy="314285"/>
                <a:chOff x="137035" y="1307696"/>
                <a:chExt cx="91440" cy="184219"/>
              </a:xfrm>
            </p:grpSpPr>
            <p:cxnSp>
              <p:nvCxnSpPr>
                <p:cNvPr id="275" name="Straight Connector 274">
                  <a:extLst>
                    <a:ext uri="{FF2B5EF4-FFF2-40B4-BE49-F238E27FC236}">
                      <a16:creationId xmlns:a16="http://schemas.microsoft.com/office/drawing/2014/main" id="{B380878C-95F6-40CA-BF84-B3E1C65C95B3}"/>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6" name="Straight Connector 275">
                  <a:extLst>
                    <a:ext uri="{FF2B5EF4-FFF2-40B4-BE49-F238E27FC236}">
                      <a16:creationId xmlns:a16="http://schemas.microsoft.com/office/drawing/2014/main" id="{CC723F9D-5BD4-4022-88D0-61F1C392DB44}"/>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7" name="Straight Connector 276">
                  <a:extLst>
                    <a:ext uri="{FF2B5EF4-FFF2-40B4-BE49-F238E27FC236}">
                      <a16:creationId xmlns:a16="http://schemas.microsoft.com/office/drawing/2014/main" id="{B5A4B4F3-6719-4B6B-80DE-CA7ED9CCAD47}"/>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8" name="Group 277">
                <a:extLst>
                  <a:ext uri="{FF2B5EF4-FFF2-40B4-BE49-F238E27FC236}">
                    <a16:creationId xmlns:a16="http://schemas.microsoft.com/office/drawing/2014/main" id="{9066C63F-2C1B-4138-9D13-DF80CC43C947}"/>
                  </a:ext>
                </a:extLst>
              </p:cNvPr>
              <p:cNvGrpSpPr/>
              <p:nvPr/>
            </p:nvGrpSpPr>
            <p:grpSpPr>
              <a:xfrm>
                <a:off x="5871199" y="3089150"/>
                <a:ext cx="91440" cy="281847"/>
                <a:chOff x="137035" y="1307696"/>
                <a:chExt cx="91440" cy="184219"/>
              </a:xfrm>
            </p:grpSpPr>
            <p:cxnSp>
              <p:nvCxnSpPr>
                <p:cNvPr id="279" name="Straight Connector 278">
                  <a:extLst>
                    <a:ext uri="{FF2B5EF4-FFF2-40B4-BE49-F238E27FC236}">
                      <a16:creationId xmlns:a16="http://schemas.microsoft.com/office/drawing/2014/main" id="{94BE7FED-B3A3-488C-8BB8-6E5419AF9EAC}"/>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0" name="Straight Connector 279">
                  <a:extLst>
                    <a:ext uri="{FF2B5EF4-FFF2-40B4-BE49-F238E27FC236}">
                      <a16:creationId xmlns:a16="http://schemas.microsoft.com/office/drawing/2014/main" id="{3CD2DC84-E236-4469-A1B9-87D4CD182A60}"/>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1" name="Straight Connector 280">
                  <a:extLst>
                    <a:ext uri="{FF2B5EF4-FFF2-40B4-BE49-F238E27FC236}">
                      <a16:creationId xmlns:a16="http://schemas.microsoft.com/office/drawing/2014/main" id="{AFFDBD70-8940-41C4-91B7-431F50CF3519}"/>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2" name="Group 281">
                <a:extLst>
                  <a:ext uri="{FF2B5EF4-FFF2-40B4-BE49-F238E27FC236}">
                    <a16:creationId xmlns:a16="http://schemas.microsoft.com/office/drawing/2014/main" id="{C5DAAC70-2B1A-4FE9-8512-29ED7FE3F9EC}"/>
                  </a:ext>
                </a:extLst>
              </p:cNvPr>
              <p:cNvGrpSpPr/>
              <p:nvPr/>
            </p:nvGrpSpPr>
            <p:grpSpPr>
              <a:xfrm>
                <a:off x="5048951" y="3065511"/>
                <a:ext cx="91440" cy="302074"/>
                <a:chOff x="137035" y="1307696"/>
                <a:chExt cx="91440" cy="184219"/>
              </a:xfrm>
            </p:grpSpPr>
            <p:cxnSp>
              <p:nvCxnSpPr>
                <p:cNvPr id="283" name="Straight Connector 282">
                  <a:extLst>
                    <a:ext uri="{FF2B5EF4-FFF2-40B4-BE49-F238E27FC236}">
                      <a16:creationId xmlns:a16="http://schemas.microsoft.com/office/drawing/2014/main" id="{2C27DB1D-F5E9-4AD5-A078-54F00AD64A63}"/>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4" name="Straight Connector 283">
                  <a:extLst>
                    <a:ext uri="{FF2B5EF4-FFF2-40B4-BE49-F238E27FC236}">
                      <a16:creationId xmlns:a16="http://schemas.microsoft.com/office/drawing/2014/main" id="{65556789-1CF7-48C6-9E3E-78BC5A655F78}"/>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5" name="Straight Connector 284">
                  <a:extLst>
                    <a:ext uri="{FF2B5EF4-FFF2-40B4-BE49-F238E27FC236}">
                      <a16:creationId xmlns:a16="http://schemas.microsoft.com/office/drawing/2014/main" id="{F0FA726A-CB61-452B-B7E9-898DE9C389AD}"/>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6" name="Group 285">
                <a:extLst>
                  <a:ext uri="{FF2B5EF4-FFF2-40B4-BE49-F238E27FC236}">
                    <a16:creationId xmlns:a16="http://schemas.microsoft.com/office/drawing/2014/main" id="{84B020FC-7D6D-488F-9F73-FA7C6A4DAD1B}"/>
                  </a:ext>
                </a:extLst>
              </p:cNvPr>
              <p:cNvGrpSpPr/>
              <p:nvPr/>
            </p:nvGrpSpPr>
            <p:grpSpPr>
              <a:xfrm>
                <a:off x="4249618" y="3086405"/>
                <a:ext cx="91440" cy="226589"/>
                <a:chOff x="137035" y="1307696"/>
                <a:chExt cx="91440" cy="184219"/>
              </a:xfrm>
            </p:grpSpPr>
            <p:cxnSp>
              <p:nvCxnSpPr>
                <p:cNvPr id="287" name="Straight Connector 286">
                  <a:extLst>
                    <a:ext uri="{FF2B5EF4-FFF2-40B4-BE49-F238E27FC236}">
                      <a16:creationId xmlns:a16="http://schemas.microsoft.com/office/drawing/2014/main" id="{D27DF29A-3A28-415D-A1F8-42E69BCA96B3}"/>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8" name="Straight Connector 287">
                  <a:extLst>
                    <a:ext uri="{FF2B5EF4-FFF2-40B4-BE49-F238E27FC236}">
                      <a16:creationId xmlns:a16="http://schemas.microsoft.com/office/drawing/2014/main" id="{43A5FC0B-F5A5-42B1-A5B3-0620AE84E56C}"/>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a:extLst>
                    <a:ext uri="{FF2B5EF4-FFF2-40B4-BE49-F238E27FC236}">
                      <a16:creationId xmlns:a16="http://schemas.microsoft.com/office/drawing/2014/main" id="{E556C46B-AB8E-4B2D-99C8-32143455CC46}"/>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0" name="Group 289">
                <a:extLst>
                  <a:ext uri="{FF2B5EF4-FFF2-40B4-BE49-F238E27FC236}">
                    <a16:creationId xmlns:a16="http://schemas.microsoft.com/office/drawing/2014/main" id="{52A3CFD6-02AD-46C7-97FA-348B670AB90B}"/>
                  </a:ext>
                </a:extLst>
              </p:cNvPr>
              <p:cNvGrpSpPr/>
              <p:nvPr/>
            </p:nvGrpSpPr>
            <p:grpSpPr>
              <a:xfrm>
                <a:off x="3420303" y="2644810"/>
                <a:ext cx="91440" cy="378169"/>
                <a:chOff x="137035" y="1307696"/>
                <a:chExt cx="91440" cy="184219"/>
              </a:xfrm>
            </p:grpSpPr>
            <p:cxnSp>
              <p:nvCxnSpPr>
                <p:cNvPr id="291" name="Straight Connector 290">
                  <a:extLst>
                    <a:ext uri="{FF2B5EF4-FFF2-40B4-BE49-F238E27FC236}">
                      <a16:creationId xmlns:a16="http://schemas.microsoft.com/office/drawing/2014/main" id="{86D996BC-E2C4-40BF-9206-20B713FA19F8}"/>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a:extLst>
                    <a:ext uri="{FF2B5EF4-FFF2-40B4-BE49-F238E27FC236}">
                      <a16:creationId xmlns:a16="http://schemas.microsoft.com/office/drawing/2014/main" id="{D2FFBABA-9283-426C-B023-81D22CF8C057}"/>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3" name="Straight Connector 292">
                  <a:extLst>
                    <a:ext uri="{FF2B5EF4-FFF2-40B4-BE49-F238E27FC236}">
                      <a16:creationId xmlns:a16="http://schemas.microsoft.com/office/drawing/2014/main" id="{B03739C7-228E-4590-8DC6-0784803A9DC7}"/>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4" name="Group 293">
                <a:extLst>
                  <a:ext uri="{FF2B5EF4-FFF2-40B4-BE49-F238E27FC236}">
                    <a16:creationId xmlns:a16="http://schemas.microsoft.com/office/drawing/2014/main" id="{9D8E1441-A33A-4CEA-A3BB-02B3259EBB92}"/>
                  </a:ext>
                </a:extLst>
              </p:cNvPr>
              <p:cNvGrpSpPr/>
              <p:nvPr/>
            </p:nvGrpSpPr>
            <p:grpSpPr>
              <a:xfrm>
                <a:off x="2608242" y="2681362"/>
                <a:ext cx="91440" cy="378169"/>
                <a:chOff x="137035" y="1307696"/>
                <a:chExt cx="91440" cy="184219"/>
              </a:xfrm>
            </p:grpSpPr>
            <p:cxnSp>
              <p:nvCxnSpPr>
                <p:cNvPr id="295" name="Straight Connector 294">
                  <a:extLst>
                    <a:ext uri="{FF2B5EF4-FFF2-40B4-BE49-F238E27FC236}">
                      <a16:creationId xmlns:a16="http://schemas.microsoft.com/office/drawing/2014/main" id="{7CD8B218-A231-4D7C-AED9-A1CB7D056E52}"/>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6" name="Straight Connector 295">
                  <a:extLst>
                    <a:ext uri="{FF2B5EF4-FFF2-40B4-BE49-F238E27FC236}">
                      <a16:creationId xmlns:a16="http://schemas.microsoft.com/office/drawing/2014/main" id="{F2470F41-A7C8-48B9-9653-85978EA25DFD}"/>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7" name="Straight Connector 296">
                  <a:extLst>
                    <a:ext uri="{FF2B5EF4-FFF2-40B4-BE49-F238E27FC236}">
                      <a16:creationId xmlns:a16="http://schemas.microsoft.com/office/drawing/2014/main" id="{A23A6BD6-8F97-4653-8EAF-5CDBFAB985E4}"/>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8" name="Group 297">
                <a:extLst>
                  <a:ext uri="{FF2B5EF4-FFF2-40B4-BE49-F238E27FC236}">
                    <a16:creationId xmlns:a16="http://schemas.microsoft.com/office/drawing/2014/main" id="{11F379E7-7A66-433A-B7DD-2C854BE4221B}"/>
                  </a:ext>
                </a:extLst>
              </p:cNvPr>
              <p:cNvGrpSpPr/>
              <p:nvPr/>
            </p:nvGrpSpPr>
            <p:grpSpPr>
              <a:xfrm>
                <a:off x="1782891" y="3370522"/>
                <a:ext cx="91440" cy="351906"/>
                <a:chOff x="137035" y="1307696"/>
                <a:chExt cx="91440" cy="184219"/>
              </a:xfrm>
            </p:grpSpPr>
            <p:cxnSp>
              <p:nvCxnSpPr>
                <p:cNvPr id="299" name="Straight Connector 298">
                  <a:extLst>
                    <a:ext uri="{FF2B5EF4-FFF2-40B4-BE49-F238E27FC236}">
                      <a16:creationId xmlns:a16="http://schemas.microsoft.com/office/drawing/2014/main" id="{3C80109F-F753-4680-965D-CBC7CD59D5E3}"/>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0" name="Straight Connector 299">
                  <a:extLst>
                    <a:ext uri="{FF2B5EF4-FFF2-40B4-BE49-F238E27FC236}">
                      <a16:creationId xmlns:a16="http://schemas.microsoft.com/office/drawing/2014/main" id="{D85BDEB3-6516-498C-99BC-E2BF50EA60F2}"/>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1" name="Straight Connector 300">
                  <a:extLst>
                    <a:ext uri="{FF2B5EF4-FFF2-40B4-BE49-F238E27FC236}">
                      <a16:creationId xmlns:a16="http://schemas.microsoft.com/office/drawing/2014/main" id="{2FF182A3-56E2-409E-BBC1-1205DE9A6982}"/>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314" name="Rivaroxaban Data">
              <a:extLst>
                <a:ext uri="{FF2B5EF4-FFF2-40B4-BE49-F238E27FC236}">
                  <a16:creationId xmlns:a16="http://schemas.microsoft.com/office/drawing/2014/main" id="{68948396-6F69-4DA7-920C-D7E24FE284B9}"/>
                </a:ext>
              </a:extLst>
            </p:cNvPr>
            <p:cNvGrpSpPr/>
            <p:nvPr/>
          </p:nvGrpSpPr>
          <p:grpSpPr>
            <a:xfrm>
              <a:off x="1782891" y="2803288"/>
              <a:ext cx="8267183" cy="815796"/>
              <a:chOff x="1782891" y="2803288"/>
              <a:chExt cx="8267183" cy="815796"/>
            </a:xfrm>
          </p:grpSpPr>
          <p:sp>
            <p:nvSpPr>
              <p:cNvPr id="128" name="Flowchart: Merge 127">
                <a:extLst>
                  <a:ext uri="{FF2B5EF4-FFF2-40B4-BE49-F238E27FC236}">
                    <a16:creationId xmlns:a16="http://schemas.microsoft.com/office/drawing/2014/main" id="{1620EC65-16C8-4252-9C0C-7EFDCB05A78E}"/>
                  </a:ext>
                </a:extLst>
              </p:cNvPr>
              <p:cNvSpPr/>
              <p:nvPr/>
            </p:nvSpPr>
            <p:spPr>
              <a:xfrm>
                <a:off x="1782891" y="3527644"/>
                <a:ext cx="91440" cy="91440"/>
              </a:xfrm>
              <a:prstGeom prst="flowChartMerg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03" name="Flowchart: Merge 302">
                <a:extLst>
                  <a:ext uri="{FF2B5EF4-FFF2-40B4-BE49-F238E27FC236}">
                    <a16:creationId xmlns:a16="http://schemas.microsoft.com/office/drawing/2014/main" id="{856A9F9A-2BAA-44A9-A1A4-5F6152DF7115}"/>
                  </a:ext>
                </a:extLst>
              </p:cNvPr>
              <p:cNvSpPr/>
              <p:nvPr/>
            </p:nvSpPr>
            <p:spPr>
              <a:xfrm>
                <a:off x="2597558" y="2803288"/>
                <a:ext cx="91440" cy="91440"/>
              </a:xfrm>
              <a:prstGeom prst="flowChartMerg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04" name="Flowchart: Merge 303">
                <a:extLst>
                  <a:ext uri="{FF2B5EF4-FFF2-40B4-BE49-F238E27FC236}">
                    <a16:creationId xmlns:a16="http://schemas.microsoft.com/office/drawing/2014/main" id="{9AC09B0B-4F24-4992-B046-80D6BAEF31CB}"/>
                  </a:ext>
                </a:extLst>
              </p:cNvPr>
              <p:cNvSpPr/>
              <p:nvPr/>
            </p:nvSpPr>
            <p:spPr>
              <a:xfrm>
                <a:off x="3418870" y="2819829"/>
                <a:ext cx="91440" cy="91440"/>
              </a:xfrm>
              <a:prstGeom prst="flowChartMerg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05" name="Flowchart: Merge 304">
                <a:extLst>
                  <a:ext uri="{FF2B5EF4-FFF2-40B4-BE49-F238E27FC236}">
                    <a16:creationId xmlns:a16="http://schemas.microsoft.com/office/drawing/2014/main" id="{42556779-C6C5-4152-80A0-A2F2334139E5}"/>
                  </a:ext>
                </a:extLst>
              </p:cNvPr>
              <p:cNvSpPr/>
              <p:nvPr/>
            </p:nvSpPr>
            <p:spPr>
              <a:xfrm>
                <a:off x="4253311" y="3183929"/>
                <a:ext cx="91440" cy="91440"/>
              </a:xfrm>
              <a:prstGeom prst="flowChartMerg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06" name="Flowchart: Merge 305">
                <a:extLst>
                  <a:ext uri="{FF2B5EF4-FFF2-40B4-BE49-F238E27FC236}">
                    <a16:creationId xmlns:a16="http://schemas.microsoft.com/office/drawing/2014/main" id="{F14C5B98-9012-441B-8A89-6EAED1360134}"/>
                  </a:ext>
                </a:extLst>
              </p:cNvPr>
              <p:cNvSpPr/>
              <p:nvPr/>
            </p:nvSpPr>
            <p:spPr>
              <a:xfrm>
                <a:off x="5048595" y="3154712"/>
                <a:ext cx="91440" cy="91440"/>
              </a:xfrm>
              <a:prstGeom prst="flowChartMerg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07" name="Flowchart: Merge 306">
                <a:extLst>
                  <a:ext uri="{FF2B5EF4-FFF2-40B4-BE49-F238E27FC236}">
                    <a16:creationId xmlns:a16="http://schemas.microsoft.com/office/drawing/2014/main" id="{48097788-FD06-4E19-B0A9-F8F2AA1AB2C7}"/>
                  </a:ext>
                </a:extLst>
              </p:cNvPr>
              <p:cNvSpPr/>
              <p:nvPr/>
            </p:nvSpPr>
            <p:spPr>
              <a:xfrm>
                <a:off x="5872783" y="3181284"/>
                <a:ext cx="91440" cy="91440"/>
              </a:xfrm>
              <a:prstGeom prst="flowChartMerg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08" name="Flowchart: Merge 307">
                <a:extLst>
                  <a:ext uri="{FF2B5EF4-FFF2-40B4-BE49-F238E27FC236}">
                    <a16:creationId xmlns:a16="http://schemas.microsoft.com/office/drawing/2014/main" id="{1728DD6A-81DA-4BFC-B4AF-170BF17F2A5E}"/>
                  </a:ext>
                </a:extLst>
              </p:cNvPr>
              <p:cNvSpPr/>
              <p:nvPr/>
            </p:nvSpPr>
            <p:spPr>
              <a:xfrm>
                <a:off x="6693877" y="3188104"/>
                <a:ext cx="91440" cy="91440"/>
              </a:xfrm>
              <a:prstGeom prst="flowChartMerg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09" name="Flowchart: Merge 308">
                <a:extLst>
                  <a:ext uri="{FF2B5EF4-FFF2-40B4-BE49-F238E27FC236}">
                    <a16:creationId xmlns:a16="http://schemas.microsoft.com/office/drawing/2014/main" id="{C2916289-974A-4A5E-9E05-185A8897E436}"/>
                  </a:ext>
                </a:extLst>
              </p:cNvPr>
              <p:cNvSpPr/>
              <p:nvPr/>
            </p:nvSpPr>
            <p:spPr>
              <a:xfrm>
                <a:off x="7518975" y="3203580"/>
                <a:ext cx="91440" cy="91440"/>
              </a:xfrm>
              <a:prstGeom prst="flowChartMerg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10" name="Flowchart: Merge 309">
                <a:extLst>
                  <a:ext uri="{FF2B5EF4-FFF2-40B4-BE49-F238E27FC236}">
                    <a16:creationId xmlns:a16="http://schemas.microsoft.com/office/drawing/2014/main" id="{96BBECE9-8322-4971-852A-AD0B3EEC4C2C}"/>
                  </a:ext>
                </a:extLst>
              </p:cNvPr>
              <p:cNvSpPr/>
              <p:nvPr/>
            </p:nvSpPr>
            <p:spPr>
              <a:xfrm>
                <a:off x="8330062" y="3196945"/>
                <a:ext cx="91440" cy="91440"/>
              </a:xfrm>
              <a:prstGeom prst="flowChartMerg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11" name="Flowchart: Merge 310">
                <a:extLst>
                  <a:ext uri="{FF2B5EF4-FFF2-40B4-BE49-F238E27FC236}">
                    <a16:creationId xmlns:a16="http://schemas.microsoft.com/office/drawing/2014/main" id="{6A9B0AED-22A6-456F-92BA-51A6039D944B}"/>
                  </a:ext>
                </a:extLst>
              </p:cNvPr>
              <p:cNvSpPr/>
              <p:nvPr/>
            </p:nvSpPr>
            <p:spPr>
              <a:xfrm>
                <a:off x="9138206" y="3129247"/>
                <a:ext cx="91440" cy="91440"/>
              </a:xfrm>
              <a:prstGeom prst="flowChartMerg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12" name="Flowchart: Merge 311">
                <a:extLst>
                  <a:ext uri="{FF2B5EF4-FFF2-40B4-BE49-F238E27FC236}">
                    <a16:creationId xmlns:a16="http://schemas.microsoft.com/office/drawing/2014/main" id="{C42F877F-C3C5-4DF5-B8E5-3139962CEB93}"/>
                  </a:ext>
                </a:extLst>
              </p:cNvPr>
              <p:cNvSpPr/>
              <p:nvPr/>
            </p:nvSpPr>
            <p:spPr>
              <a:xfrm>
                <a:off x="9958634" y="3256011"/>
                <a:ext cx="91440" cy="91440"/>
              </a:xfrm>
              <a:prstGeom prst="flowChartMerg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13" name="Freeform: Shape 312">
                <a:extLst>
                  <a:ext uri="{FF2B5EF4-FFF2-40B4-BE49-F238E27FC236}">
                    <a16:creationId xmlns:a16="http://schemas.microsoft.com/office/drawing/2014/main" id="{B30D6C92-B2F5-41D6-8812-3AAAF39B2614}"/>
                  </a:ext>
                </a:extLst>
              </p:cNvPr>
              <p:cNvSpPr/>
              <p:nvPr/>
            </p:nvSpPr>
            <p:spPr>
              <a:xfrm>
                <a:off x="1838528" y="2840477"/>
                <a:ext cx="8171234" cy="739302"/>
              </a:xfrm>
              <a:custGeom>
                <a:avLst/>
                <a:gdLst>
                  <a:gd name="connsiteX0" fmla="*/ 0 w 8171234"/>
                  <a:gd name="connsiteY0" fmla="*/ 739302 h 739302"/>
                  <a:gd name="connsiteX1" fmla="*/ 797668 w 8171234"/>
                  <a:gd name="connsiteY1" fmla="*/ 0 h 739302"/>
                  <a:gd name="connsiteX2" fmla="*/ 1624519 w 8171234"/>
                  <a:gd name="connsiteY2" fmla="*/ 9727 h 739302"/>
                  <a:gd name="connsiteX3" fmla="*/ 2441642 w 8171234"/>
                  <a:gd name="connsiteY3" fmla="*/ 369651 h 739302"/>
                  <a:gd name="connsiteX4" fmla="*/ 3258766 w 8171234"/>
                  <a:gd name="connsiteY4" fmla="*/ 369651 h 739302"/>
                  <a:gd name="connsiteX5" fmla="*/ 4095344 w 8171234"/>
                  <a:gd name="connsiteY5" fmla="*/ 389106 h 739302"/>
                  <a:gd name="connsiteX6" fmla="*/ 4922195 w 8171234"/>
                  <a:gd name="connsiteY6" fmla="*/ 398834 h 739302"/>
                  <a:gd name="connsiteX7" fmla="*/ 5749046 w 8171234"/>
                  <a:gd name="connsiteY7" fmla="*/ 398834 h 739302"/>
                  <a:gd name="connsiteX8" fmla="*/ 6546715 w 8171234"/>
                  <a:gd name="connsiteY8" fmla="*/ 398834 h 739302"/>
                  <a:gd name="connsiteX9" fmla="*/ 7354110 w 8171234"/>
                  <a:gd name="connsiteY9" fmla="*/ 321012 h 739302"/>
                  <a:gd name="connsiteX10" fmla="*/ 8171234 w 8171234"/>
                  <a:gd name="connsiteY10" fmla="*/ 466927 h 739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171234" h="739302">
                    <a:moveTo>
                      <a:pt x="0" y="739302"/>
                    </a:moveTo>
                    <a:lnTo>
                      <a:pt x="797668" y="0"/>
                    </a:lnTo>
                    <a:lnTo>
                      <a:pt x="1624519" y="9727"/>
                    </a:lnTo>
                    <a:lnTo>
                      <a:pt x="2441642" y="369651"/>
                    </a:lnTo>
                    <a:lnTo>
                      <a:pt x="3258766" y="369651"/>
                    </a:lnTo>
                    <a:lnTo>
                      <a:pt x="4095344" y="389106"/>
                    </a:lnTo>
                    <a:lnTo>
                      <a:pt x="4922195" y="398834"/>
                    </a:lnTo>
                    <a:lnTo>
                      <a:pt x="5749046" y="398834"/>
                    </a:lnTo>
                    <a:lnTo>
                      <a:pt x="6546715" y="398834"/>
                    </a:lnTo>
                    <a:lnTo>
                      <a:pt x="7354110" y="321012"/>
                    </a:lnTo>
                    <a:lnTo>
                      <a:pt x="8171234" y="466927"/>
                    </a:lnTo>
                  </a:path>
                </a:pathLst>
              </a:cu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grpSp>
      <p:grpSp>
        <p:nvGrpSpPr>
          <p:cNvPr id="416" name="Endoxaban">
            <a:extLst>
              <a:ext uri="{FF2B5EF4-FFF2-40B4-BE49-F238E27FC236}">
                <a16:creationId xmlns:a16="http://schemas.microsoft.com/office/drawing/2014/main" id="{2EA099DE-0564-49F7-8787-FA2E73D980B4}"/>
              </a:ext>
            </a:extLst>
          </p:cNvPr>
          <p:cNvGrpSpPr/>
          <p:nvPr/>
        </p:nvGrpSpPr>
        <p:grpSpPr>
          <a:xfrm>
            <a:off x="1888534" y="2897095"/>
            <a:ext cx="8279511" cy="942909"/>
            <a:chOff x="1781854" y="2724703"/>
            <a:chExt cx="8279511" cy="942909"/>
          </a:xfrm>
        </p:grpSpPr>
        <p:grpSp>
          <p:nvGrpSpPr>
            <p:cNvPr id="356" name="Endoxaban Error Bars">
              <a:extLst>
                <a:ext uri="{FF2B5EF4-FFF2-40B4-BE49-F238E27FC236}">
                  <a16:creationId xmlns:a16="http://schemas.microsoft.com/office/drawing/2014/main" id="{5B18C807-2292-47A6-B227-4D5FE432C29E}"/>
                </a:ext>
              </a:extLst>
            </p:cNvPr>
            <p:cNvGrpSpPr/>
            <p:nvPr/>
          </p:nvGrpSpPr>
          <p:grpSpPr>
            <a:xfrm>
              <a:off x="1781854" y="2724703"/>
              <a:ext cx="8279511" cy="942909"/>
              <a:chOff x="1781854" y="2724703"/>
              <a:chExt cx="8279511" cy="942909"/>
            </a:xfrm>
          </p:grpSpPr>
          <p:grpSp>
            <p:nvGrpSpPr>
              <p:cNvPr id="177" name="Group 176">
                <a:extLst>
                  <a:ext uri="{FF2B5EF4-FFF2-40B4-BE49-F238E27FC236}">
                    <a16:creationId xmlns:a16="http://schemas.microsoft.com/office/drawing/2014/main" id="{0F15946D-652B-4A72-A243-16FE7213A5D2}"/>
                  </a:ext>
                </a:extLst>
              </p:cNvPr>
              <p:cNvGrpSpPr/>
              <p:nvPr/>
            </p:nvGrpSpPr>
            <p:grpSpPr>
              <a:xfrm>
                <a:off x="1781854" y="3278765"/>
                <a:ext cx="91440" cy="388847"/>
                <a:chOff x="137035" y="1307696"/>
                <a:chExt cx="91440" cy="184219"/>
              </a:xfrm>
            </p:grpSpPr>
            <p:cxnSp>
              <p:nvCxnSpPr>
                <p:cNvPr id="178" name="Straight Connector 177">
                  <a:extLst>
                    <a:ext uri="{FF2B5EF4-FFF2-40B4-BE49-F238E27FC236}">
                      <a16:creationId xmlns:a16="http://schemas.microsoft.com/office/drawing/2014/main" id="{FB124C95-B172-4A3D-87B6-88286F38F1AB}"/>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674074E3-3FB4-4CFE-8725-11ACEFB62114}"/>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360D09DC-B15E-429D-9BD2-823D1EA48D7E}"/>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16" name="Group 315">
                <a:extLst>
                  <a:ext uri="{FF2B5EF4-FFF2-40B4-BE49-F238E27FC236}">
                    <a16:creationId xmlns:a16="http://schemas.microsoft.com/office/drawing/2014/main" id="{E453A008-09CA-41C9-B60E-11B54D936B33}"/>
                  </a:ext>
                </a:extLst>
              </p:cNvPr>
              <p:cNvGrpSpPr/>
              <p:nvPr/>
            </p:nvGrpSpPr>
            <p:grpSpPr>
              <a:xfrm>
                <a:off x="2600699" y="2725150"/>
                <a:ext cx="91440" cy="405168"/>
                <a:chOff x="137035" y="1307696"/>
                <a:chExt cx="91440" cy="184219"/>
              </a:xfrm>
            </p:grpSpPr>
            <p:cxnSp>
              <p:nvCxnSpPr>
                <p:cNvPr id="317" name="Straight Connector 316">
                  <a:extLst>
                    <a:ext uri="{FF2B5EF4-FFF2-40B4-BE49-F238E27FC236}">
                      <a16:creationId xmlns:a16="http://schemas.microsoft.com/office/drawing/2014/main" id="{35263B3C-A4C1-4147-8B31-0C44092FCBAC}"/>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8" name="Straight Connector 317">
                  <a:extLst>
                    <a:ext uri="{FF2B5EF4-FFF2-40B4-BE49-F238E27FC236}">
                      <a16:creationId xmlns:a16="http://schemas.microsoft.com/office/drawing/2014/main" id="{5853FFB4-0D91-4F5A-B067-2B01B2636164}"/>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9" name="Straight Connector 318">
                  <a:extLst>
                    <a:ext uri="{FF2B5EF4-FFF2-40B4-BE49-F238E27FC236}">
                      <a16:creationId xmlns:a16="http://schemas.microsoft.com/office/drawing/2014/main" id="{7315AE62-8087-40F7-99E5-A494DFFA4C37}"/>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20" name="Group 319">
                <a:extLst>
                  <a:ext uri="{FF2B5EF4-FFF2-40B4-BE49-F238E27FC236}">
                    <a16:creationId xmlns:a16="http://schemas.microsoft.com/office/drawing/2014/main" id="{F70251AC-4AC1-4677-80FD-EB1CF935C699}"/>
                  </a:ext>
                </a:extLst>
              </p:cNvPr>
              <p:cNvGrpSpPr/>
              <p:nvPr/>
            </p:nvGrpSpPr>
            <p:grpSpPr>
              <a:xfrm>
                <a:off x="3422040" y="2724703"/>
                <a:ext cx="91440" cy="358894"/>
                <a:chOff x="137035" y="1307696"/>
                <a:chExt cx="91440" cy="184219"/>
              </a:xfrm>
            </p:grpSpPr>
            <p:cxnSp>
              <p:nvCxnSpPr>
                <p:cNvPr id="321" name="Straight Connector 320">
                  <a:extLst>
                    <a:ext uri="{FF2B5EF4-FFF2-40B4-BE49-F238E27FC236}">
                      <a16:creationId xmlns:a16="http://schemas.microsoft.com/office/drawing/2014/main" id="{94FA7B01-F48C-42BA-8483-8B1B63C375C7}"/>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055D2092-5EF1-4B30-9B2E-60644E330B63}"/>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3" name="Straight Connector 322">
                  <a:extLst>
                    <a:ext uri="{FF2B5EF4-FFF2-40B4-BE49-F238E27FC236}">
                      <a16:creationId xmlns:a16="http://schemas.microsoft.com/office/drawing/2014/main" id="{7A8E59ED-9CEC-4950-B270-0EA947C00B7D}"/>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24" name="Group 323">
                <a:extLst>
                  <a:ext uri="{FF2B5EF4-FFF2-40B4-BE49-F238E27FC236}">
                    <a16:creationId xmlns:a16="http://schemas.microsoft.com/office/drawing/2014/main" id="{F4D7E3B2-8EE7-4A22-A879-8D489FBF2FA1}"/>
                  </a:ext>
                </a:extLst>
              </p:cNvPr>
              <p:cNvGrpSpPr/>
              <p:nvPr/>
            </p:nvGrpSpPr>
            <p:grpSpPr>
              <a:xfrm>
                <a:off x="4230224" y="2962211"/>
                <a:ext cx="91440" cy="278236"/>
                <a:chOff x="137035" y="1307696"/>
                <a:chExt cx="91440" cy="184219"/>
              </a:xfrm>
            </p:grpSpPr>
            <p:cxnSp>
              <p:nvCxnSpPr>
                <p:cNvPr id="325" name="Straight Connector 324">
                  <a:extLst>
                    <a:ext uri="{FF2B5EF4-FFF2-40B4-BE49-F238E27FC236}">
                      <a16:creationId xmlns:a16="http://schemas.microsoft.com/office/drawing/2014/main" id="{D4FCB9CD-6767-414D-BF90-2B1659D47B0A}"/>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6" name="Straight Connector 325">
                  <a:extLst>
                    <a:ext uri="{FF2B5EF4-FFF2-40B4-BE49-F238E27FC236}">
                      <a16:creationId xmlns:a16="http://schemas.microsoft.com/office/drawing/2014/main" id="{EDF3AB0A-1A83-4AF1-A1F9-92740584FAAA}"/>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7" name="Straight Connector 326">
                  <a:extLst>
                    <a:ext uri="{FF2B5EF4-FFF2-40B4-BE49-F238E27FC236}">
                      <a16:creationId xmlns:a16="http://schemas.microsoft.com/office/drawing/2014/main" id="{6DD9A016-86C3-4A16-B04F-3064095816D1}"/>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28" name="Group 327">
                <a:extLst>
                  <a:ext uri="{FF2B5EF4-FFF2-40B4-BE49-F238E27FC236}">
                    <a16:creationId xmlns:a16="http://schemas.microsoft.com/office/drawing/2014/main" id="{75A81B93-B5D3-417B-86C1-EE780B0D37E4}"/>
                  </a:ext>
                </a:extLst>
              </p:cNvPr>
              <p:cNvGrpSpPr/>
              <p:nvPr/>
            </p:nvGrpSpPr>
            <p:grpSpPr>
              <a:xfrm>
                <a:off x="5068484" y="3025514"/>
                <a:ext cx="91440" cy="171549"/>
                <a:chOff x="137035" y="1307696"/>
                <a:chExt cx="91440" cy="184219"/>
              </a:xfrm>
            </p:grpSpPr>
            <p:cxnSp>
              <p:nvCxnSpPr>
                <p:cNvPr id="329" name="Straight Connector 328">
                  <a:extLst>
                    <a:ext uri="{FF2B5EF4-FFF2-40B4-BE49-F238E27FC236}">
                      <a16:creationId xmlns:a16="http://schemas.microsoft.com/office/drawing/2014/main" id="{5E0A3DEE-B6D2-4EDF-9358-FFA8BCEC2695}"/>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0" name="Straight Connector 329">
                  <a:extLst>
                    <a:ext uri="{FF2B5EF4-FFF2-40B4-BE49-F238E27FC236}">
                      <a16:creationId xmlns:a16="http://schemas.microsoft.com/office/drawing/2014/main" id="{AF167FA2-0F4B-4CCE-AA15-645989DC3E79}"/>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1" name="Straight Connector 330">
                  <a:extLst>
                    <a:ext uri="{FF2B5EF4-FFF2-40B4-BE49-F238E27FC236}">
                      <a16:creationId xmlns:a16="http://schemas.microsoft.com/office/drawing/2014/main" id="{240B1164-615D-4AED-BC7D-9F6224973696}"/>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32" name="Group 331">
                <a:extLst>
                  <a:ext uri="{FF2B5EF4-FFF2-40B4-BE49-F238E27FC236}">
                    <a16:creationId xmlns:a16="http://schemas.microsoft.com/office/drawing/2014/main" id="{31D7D89B-C10F-427E-ACF3-2970BDB1AE1C}"/>
                  </a:ext>
                </a:extLst>
              </p:cNvPr>
              <p:cNvGrpSpPr/>
              <p:nvPr/>
            </p:nvGrpSpPr>
            <p:grpSpPr>
              <a:xfrm>
                <a:off x="5881906" y="3034962"/>
                <a:ext cx="91440" cy="198810"/>
                <a:chOff x="137035" y="1307696"/>
                <a:chExt cx="91440" cy="184219"/>
              </a:xfrm>
            </p:grpSpPr>
            <p:cxnSp>
              <p:nvCxnSpPr>
                <p:cNvPr id="333" name="Straight Connector 332">
                  <a:extLst>
                    <a:ext uri="{FF2B5EF4-FFF2-40B4-BE49-F238E27FC236}">
                      <a16:creationId xmlns:a16="http://schemas.microsoft.com/office/drawing/2014/main" id="{067C95A9-BE98-463B-B76C-E3B7DB028F83}"/>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4" name="Straight Connector 333">
                  <a:extLst>
                    <a:ext uri="{FF2B5EF4-FFF2-40B4-BE49-F238E27FC236}">
                      <a16:creationId xmlns:a16="http://schemas.microsoft.com/office/drawing/2014/main" id="{30ACEB6C-F9D9-4A9D-80DF-B3B477C4938B}"/>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5" name="Straight Connector 334">
                  <a:extLst>
                    <a:ext uri="{FF2B5EF4-FFF2-40B4-BE49-F238E27FC236}">
                      <a16:creationId xmlns:a16="http://schemas.microsoft.com/office/drawing/2014/main" id="{4AF903FC-2551-441A-AEC6-891E74D32D67}"/>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36" name="Group 335">
                <a:extLst>
                  <a:ext uri="{FF2B5EF4-FFF2-40B4-BE49-F238E27FC236}">
                    <a16:creationId xmlns:a16="http://schemas.microsoft.com/office/drawing/2014/main" id="{C6DA5709-960C-481D-A335-13350D155EF7}"/>
                  </a:ext>
                </a:extLst>
              </p:cNvPr>
              <p:cNvGrpSpPr/>
              <p:nvPr/>
            </p:nvGrpSpPr>
            <p:grpSpPr>
              <a:xfrm>
                <a:off x="6691857" y="3001924"/>
                <a:ext cx="91440" cy="198810"/>
                <a:chOff x="137035" y="1307696"/>
                <a:chExt cx="91440" cy="184219"/>
              </a:xfrm>
            </p:grpSpPr>
            <p:cxnSp>
              <p:nvCxnSpPr>
                <p:cNvPr id="337" name="Straight Connector 336">
                  <a:extLst>
                    <a:ext uri="{FF2B5EF4-FFF2-40B4-BE49-F238E27FC236}">
                      <a16:creationId xmlns:a16="http://schemas.microsoft.com/office/drawing/2014/main" id="{DF75EF54-2173-4798-AD87-B7FFB1F6FB4F}"/>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8" name="Straight Connector 337">
                  <a:extLst>
                    <a:ext uri="{FF2B5EF4-FFF2-40B4-BE49-F238E27FC236}">
                      <a16:creationId xmlns:a16="http://schemas.microsoft.com/office/drawing/2014/main" id="{3A1D2138-1F55-4BAB-BC02-3722BD5FB0D1}"/>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9" name="Straight Connector 338">
                  <a:extLst>
                    <a:ext uri="{FF2B5EF4-FFF2-40B4-BE49-F238E27FC236}">
                      <a16:creationId xmlns:a16="http://schemas.microsoft.com/office/drawing/2014/main" id="{89BD8D16-B299-4C71-A280-D77B07700CA2}"/>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0" name="Group 339">
                <a:extLst>
                  <a:ext uri="{FF2B5EF4-FFF2-40B4-BE49-F238E27FC236}">
                    <a16:creationId xmlns:a16="http://schemas.microsoft.com/office/drawing/2014/main" id="{8F338A36-A5DC-4B5C-A479-74D6EE2148EE}"/>
                  </a:ext>
                </a:extLst>
              </p:cNvPr>
              <p:cNvGrpSpPr/>
              <p:nvPr/>
            </p:nvGrpSpPr>
            <p:grpSpPr>
              <a:xfrm>
                <a:off x="7516466" y="3005187"/>
                <a:ext cx="91440" cy="251946"/>
                <a:chOff x="137035" y="1307696"/>
                <a:chExt cx="91440" cy="184219"/>
              </a:xfrm>
            </p:grpSpPr>
            <p:cxnSp>
              <p:nvCxnSpPr>
                <p:cNvPr id="341" name="Straight Connector 340">
                  <a:extLst>
                    <a:ext uri="{FF2B5EF4-FFF2-40B4-BE49-F238E27FC236}">
                      <a16:creationId xmlns:a16="http://schemas.microsoft.com/office/drawing/2014/main" id="{E4152EFF-3576-4FE1-908C-020BC3927542}"/>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2" name="Straight Connector 341">
                  <a:extLst>
                    <a:ext uri="{FF2B5EF4-FFF2-40B4-BE49-F238E27FC236}">
                      <a16:creationId xmlns:a16="http://schemas.microsoft.com/office/drawing/2014/main" id="{FF25BF16-FBC2-478D-81BA-1A58039B513F}"/>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3" name="Straight Connector 342">
                  <a:extLst>
                    <a:ext uri="{FF2B5EF4-FFF2-40B4-BE49-F238E27FC236}">
                      <a16:creationId xmlns:a16="http://schemas.microsoft.com/office/drawing/2014/main" id="{E3B674D9-8D96-4824-8472-3BEC1C609793}"/>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4" name="Group 343">
                <a:extLst>
                  <a:ext uri="{FF2B5EF4-FFF2-40B4-BE49-F238E27FC236}">
                    <a16:creationId xmlns:a16="http://schemas.microsoft.com/office/drawing/2014/main" id="{5ED4AAB8-0BB8-4098-9960-0D1E9DA2C08C}"/>
                  </a:ext>
                </a:extLst>
              </p:cNvPr>
              <p:cNvGrpSpPr/>
              <p:nvPr/>
            </p:nvGrpSpPr>
            <p:grpSpPr>
              <a:xfrm>
                <a:off x="8326929" y="3076372"/>
                <a:ext cx="91440" cy="251946"/>
                <a:chOff x="137035" y="1307696"/>
                <a:chExt cx="91440" cy="184219"/>
              </a:xfrm>
            </p:grpSpPr>
            <p:cxnSp>
              <p:nvCxnSpPr>
                <p:cNvPr id="345" name="Straight Connector 344">
                  <a:extLst>
                    <a:ext uri="{FF2B5EF4-FFF2-40B4-BE49-F238E27FC236}">
                      <a16:creationId xmlns:a16="http://schemas.microsoft.com/office/drawing/2014/main" id="{55F3235C-8C78-4A6D-B812-F59440990192}"/>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6" name="Straight Connector 345">
                  <a:extLst>
                    <a:ext uri="{FF2B5EF4-FFF2-40B4-BE49-F238E27FC236}">
                      <a16:creationId xmlns:a16="http://schemas.microsoft.com/office/drawing/2014/main" id="{A33AAFED-CCFC-4424-A1DD-42C31FF2FEF7}"/>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7" name="Straight Connector 346">
                  <a:extLst>
                    <a:ext uri="{FF2B5EF4-FFF2-40B4-BE49-F238E27FC236}">
                      <a16:creationId xmlns:a16="http://schemas.microsoft.com/office/drawing/2014/main" id="{CED852EC-CE58-4D80-9CA2-1234CAD3A8C4}"/>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8" name="Group 347">
                <a:extLst>
                  <a:ext uri="{FF2B5EF4-FFF2-40B4-BE49-F238E27FC236}">
                    <a16:creationId xmlns:a16="http://schemas.microsoft.com/office/drawing/2014/main" id="{CB86C8A5-0D82-4F7B-A836-638A084022DE}"/>
                  </a:ext>
                </a:extLst>
              </p:cNvPr>
              <p:cNvGrpSpPr/>
              <p:nvPr/>
            </p:nvGrpSpPr>
            <p:grpSpPr>
              <a:xfrm>
                <a:off x="9144268" y="3013595"/>
                <a:ext cx="91440" cy="357003"/>
                <a:chOff x="137035" y="1307696"/>
                <a:chExt cx="91440" cy="184219"/>
              </a:xfrm>
            </p:grpSpPr>
            <p:cxnSp>
              <p:nvCxnSpPr>
                <p:cNvPr id="349" name="Straight Connector 348">
                  <a:extLst>
                    <a:ext uri="{FF2B5EF4-FFF2-40B4-BE49-F238E27FC236}">
                      <a16:creationId xmlns:a16="http://schemas.microsoft.com/office/drawing/2014/main" id="{5A3DFAAE-A812-4CE6-97E4-CEC5B9683F70}"/>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0" name="Straight Connector 349">
                  <a:extLst>
                    <a:ext uri="{FF2B5EF4-FFF2-40B4-BE49-F238E27FC236}">
                      <a16:creationId xmlns:a16="http://schemas.microsoft.com/office/drawing/2014/main" id="{1C3E0C77-D99F-422C-BBA9-C58B566AE049}"/>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1" name="Straight Connector 350">
                  <a:extLst>
                    <a:ext uri="{FF2B5EF4-FFF2-40B4-BE49-F238E27FC236}">
                      <a16:creationId xmlns:a16="http://schemas.microsoft.com/office/drawing/2014/main" id="{39AC4046-CA93-4B9B-822D-DD08F3F47D95}"/>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52" name="Group 351">
                <a:extLst>
                  <a:ext uri="{FF2B5EF4-FFF2-40B4-BE49-F238E27FC236}">
                    <a16:creationId xmlns:a16="http://schemas.microsoft.com/office/drawing/2014/main" id="{A1CD8821-4322-4A85-9B33-A19D7947E665}"/>
                  </a:ext>
                </a:extLst>
              </p:cNvPr>
              <p:cNvGrpSpPr/>
              <p:nvPr/>
            </p:nvGrpSpPr>
            <p:grpSpPr>
              <a:xfrm>
                <a:off x="9969925" y="3133365"/>
                <a:ext cx="91440" cy="420781"/>
                <a:chOff x="137035" y="1307696"/>
                <a:chExt cx="91440" cy="184219"/>
              </a:xfrm>
            </p:grpSpPr>
            <p:cxnSp>
              <p:nvCxnSpPr>
                <p:cNvPr id="353" name="Straight Connector 352">
                  <a:extLst>
                    <a:ext uri="{FF2B5EF4-FFF2-40B4-BE49-F238E27FC236}">
                      <a16:creationId xmlns:a16="http://schemas.microsoft.com/office/drawing/2014/main" id="{39D121AA-FBE4-48F0-8BD4-EADEEA4980E0}"/>
                    </a:ext>
                  </a:extLst>
                </p:cNvPr>
                <p:cNvCxnSpPr>
                  <a:cxnSpLocks/>
                </p:cNvCxnSpPr>
                <p:nvPr/>
              </p:nvCxnSpPr>
              <p:spPr>
                <a:xfrm>
                  <a:off x="137035" y="1307696"/>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4" name="Straight Connector 353">
                  <a:extLst>
                    <a:ext uri="{FF2B5EF4-FFF2-40B4-BE49-F238E27FC236}">
                      <a16:creationId xmlns:a16="http://schemas.microsoft.com/office/drawing/2014/main" id="{69434D4F-AB77-4962-B22D-9C0CEC28ABA3}"/>
                    </a:ext>
                  </a:extLst>
                </p:cNvPr>
                <p:cNvCxnSpPr>
                  <a:cxnSpLocks/>
                </p:cNvCxnSpPr>
                <p:nvPr/>
              </p:nvCxnSpPr>
              <p:spPr>
                <a:xfrm>
                  <a:off x="137035" y="1491915"/>
                  <a:ext cx="914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5" name="Straight Connector 354">
                  <a:extLst>
                    <a:ext uri="{FF2B5EF4-FFF2-40B4-BE49-F238E27FC236}">
                      <a16:creationId xmlns:a16="http://schemas.microsoft.com/office/drawing/2014/main" id="{7A835D40-5A0A-4D02-A1C9-E81F4066C6ED}"/>
                    </a:ext>
                  </a:extLst>
                </p:cNvPr>
                <p:cNvCxnSpPr>
                  <a:cxnSpLocks/>
                </p:cNvCxnSpPr>
                <p:nvPr/>
              </p:nvCxnSpPr>
              <p:spPr>
                <a:xfrm>
                  <a:off x="182755" y="1307696"/>
                  <a:ext cx="0" cy="1842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14" name="Endoxaban Data">
              <a:extLst>
                <a:ext uri="{FF2B5EF4-FFF2-40B4-BE49-F238E27FC236}">
                  <a16:creationId xmlns:a16="http://schemas.microsoft.com/office/drawing/2014/main" id="{972AD7EA-1FB8-48EF-BD4A-3F880E2C04C5}"/>
                </a:ext>
              </a:extLst>
            </p:cNvPr>
            <p:cNvGrpSpPr/>
            <p:nvPr/>
          </p:nvGrpSpPr>
          <p:grpSpPr>
            <a:xfrm>
              <a:off x="1784397" y="2847251"/>
              <a:ext cx="8269423" cy="673831"/>
              <a:chOff x="1784397" y="2847251"/>
              <a:chExt cx="8269423" cy="673831"/>
            </a:xfrm>
          </p:grpSpPr>
          <p:sp>
            <p:nvSpPr>
              <p:cNvPr id="410" name="Diamond 409">
                <a:extLst>
                  <a:ext uri="{FF2B5EF4-FFF2-40B4-BE49-F238E27FC236}">
                    <a16:creationId xmlns:a16="http://schemas.microsoft.com/office/drawing/2014/main" id="{ECF2F8FC-6C78-47F3-8537-1A7649CE7FB0}"/>
                  </a:ext>
                </a:extLst>
              </p:cNvPr>
              <p:cNvSpPr/>
              <p:nvPr/>
            </p:nvSpPr>
            <p:spPr>
              <a:xfrm>
                <a:off x="2603953" y="2847251"/>
                <a:ext cx="91440" cy="91440"/>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27" name="Diamond 126">
                <a:extLst>
                  <a:ext uri="{FF2B5EF4-FFF2-40B4-BE49-F238E27FC236}">
                    <a16:creationId xmlns:a16="http://schemas.microsoft.com/office/drawing/2014/main" id="{6ACEF140-19BE-437B-9744-56F8C718FDD4}"/>
                  </a:ext>
                </a:extLst>
              </p:cNvPr>
              <p:cNvSpPr/>
              <p:nvPr/>
            </p:nvSpPr>
            <p:spPr>
              <a:xfrm>
                <a:off x="9962380" y="3202345"/>
                <a:ext cx="91440" cy="91440"/>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02" name="Diamond 401">
                <a:extLst>
                  <a:ext uri="{FF2B5EF4-FFF2-40B4-BE49-F238E27FC236}">
                    <a16:creationId xmlns:a16="http://schemas.microsoft.com/office/drawing/2014/main" id="{86E87C10-1C3A-4C3B-BFD0-ED480C45E26D}"/>
                  </a:ext>
                </a:extLst>
              </p:cNvPr>
              <p:cNvSpPr/>
              <p:nvPr/>
            </p:nvSpPr>
            <p:spPr>
              <a:xfrm>
                <a:off x="9135766" y="3163237"/>
                <a:ext cx="91440" cy="91440"/>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03" name="Diamond 402">
                <a:extLst>
                  <a:ext uri="{FF2B5EF4-FFF2-40B4-BE49-F238E27FC236}">
                    <a16:creationId xmlns:a16="http://schemas.microsoft.com/office/drawing/2014/main" id="{36A22658-8343-46DB-B6DA-F0D9C36634D2}"/>
                  </a:ext>
                </a:extLst>
              </p:cNvPr>
              <p:cNvSpPr/>
              <p:nvPr/>
            </p:nvSpPr>
            <p:spPr>
              <a:xfrm>
                <a:off x="8325977" y="3092974"/>
                <a:ext cx="91440" cy="91440"/>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04" name="Diamond 403">
                <a:extLst>
                  <a:ext uri="{FF2B5EF4-FFF2-40B4-BE49-F238E27FC236}">
                    <a16:creationId xmlns:a16="http://schemas.microsoft.com/office/drawing/2014/main" id="{2EADE1BE-F32F-4572-B1A1-CB4E6CD9AB3E}"/>
                  </a:ext>
                </a:extLst>
              </p:cNvPr>
              <p:cNvSpPr/>
              <p:nvPr/>
            </p:nvSpPr>
            <p:spPr>
              <a:xfrm>
                <a:off x="7508514" y="3062408"/>
                <a:ext cx="91440" cy="91440"/>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05" name="Diamond 404">
                <a:extLst>
                  <a:ext uri="{FF2B5EF4-FFF2-40B4-BE49-F238E27FC236}">
                    <a16:creationId xmlns:a16="http://schemas.microsoft.com/office/drawing/2014/main" id="{BA76D4AC-707B-441E-BFF3-0CDEC0738A3F}"/>
                  </a:ext>
                </a:extLst>
              </p:cNvPr>
              <p:cNvSpPr/>
              <p:nvPr/>
            </p:nvSpPr>
            <p:spPr>
              <a:xfrm>
                <a:off x="6689442" y="3005636"/>
                <a:ext cx="91440" cy="91440"/>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06" name="Diamond 405">
                <a:extLst>
                  <a:ext uri="{FF2B5EF4-FFF2-40B4-BE49-F238E27FC236}">
                    <a16:creationId xmlns:a16="http://schemas.microsoft.com/office/drawing/2014/main" id="{2C22FC4A-9370-408B-BB95-D55C027A4AED}"/>
                  </a:ext>
                </a:extLst>
              </p:cNvPr>
              <p:cNvSpPr/>
              <p:nvPr/>
            </p:nvSpPr>
            <p:spPr>
              <a:xfrm>
                <a:off x="5876517" y="3049391"/>
                <a:ext cx="91440" cy="91440"/>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07" name="Diamond 406">
                <a:extLst>
                  <a:ext uri="{FF2B5EF4-FFF2-40B4-BE49-F238E27FC236}">
                    <a16:creationId xmlns:a16="http://schemas.microsoft.com/office/drawing/2014/main" id="{AF1647B3-EE40-4073-BB1E-8D1A551E1821}"/>
                  </a:ext>
                </a:extLst>
              </p:cNvPr>
              <p:cNvSpPr/>
              <p:nvPr/>
            </p:nvSpPr>
            <p:spPr>
              <a:xfrm>
                <a:off x="5060299" y="3060877"/>
                <a:ext cx="91440" cy="91440"/>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08" name="Diamond 407">
                <a:extLst>
                  <a:ext uri="{FF2B5EF4-FFF2-40B4-BE49-F238E27FC236}">
                    <a16:creationId xmlns:a16="http://schemas.microsoft.com/office/drawing/2014/main" id="{5187A281-A5EC-4D8D-BDBB-DE0D03F0C4CC}"/>
                  </a:ext>
                </a:extLst>
              </p:cNvPr>
              <p:cNvSpPr/>
              <p:nvPr/>
            </p:nvSpPr>
            <p:spPr>
              <a:xfrm>
                <a:off x="4233843" y="2990936"/>
                <a:ext cx="91440" cy="91440"/>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09" name="Diamond 408">
                <a:extLst>
                  <a:ext uri="{FF2B5EF4-FFF2-40B4-BE49-F238E27FC236}">
                    <a16:creationId xmlns:a16="http://schemas.microsoft.com/office/drawing/2014/main" id="{018748E6-513F-41DA-867F-E9206AB43823}"/>
                  </a:ext>
                </a:extLst>
              </p:cNvPr>
              <p:cNvSpPr/>
              <p:nvPr/>
            </p:nvSpPr>
            <p:spPr>
              <a:xfrm>
                <a:off x="3425351" y="2914245"/>
                <a:ext cx="91440" cy="91440"/>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11" name="Diamond 410">
                <a:extLst>
                  <a:ext uri="{FF2B5EF4-FFF2-40B4-BE49-F238E27FC236}">
                    <a16:creationId xmlns:a16="http://schemas.microsoft.com/office/drawing/2014/main" id="{268B345D-C2E5-40BA-BAC9-739021A6108F}"/>
                  </a:ext>
                </a:extLst>
              </p:cNvPr>
              <p:cNvSpPr/>
              <p:nvPr/>
            </p:nvSpPr>
            <p:spPr>
              <a:xfrm>
                <a:off x="1784397" y="3429642"/>
                <a:ext cx="91440" cy="91440"/>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12" name="Freeform: Shape 411">
                <a:extLst>
                  <a:ext uri="{FF2B5EF4-FFF2-40B4-BE49-F238E27FC236}">
                    <a16:creationId xmlns:a16="http://schemas.microsoft.com/office/drawing/2014/main" id="{3082C5C1-C7FC-4C87-BE52-099D5A27B461}"/>
                  </a:ext>
                </a:extLst>
              </p:cNvPr>
              <p:cNvSpPr/>
              <p:nvPr/>
            </p:nvSpPr>
            <p:spPr>
              <a:xfrm>
                <a:off x="1838739" y="2902226"/>
                <a:ext cx="8189844" cy="576470"/>
              </a:xfrm>
              <a:custGeom>
                <a:avLst/>
                <a:gdLst>
                  <a:gd name="connsiteX0" fmla="*/ 0 w 8189844"/>
                  <a:gd name="connsiteY0" fmla="*/ 576470 h 576470"/>
                  <a:gd name="connsiteX1" fmla="*/ 805070 w 8189844"/>
                  <a:gd name="connsiteY1" fmla="*/ 0 h 576470"/>
                  <a:gd name="connsiteX2" fmla="*/ 1639957 w 8189844"/>
                  <a:gd name="connsiteY2" fmla="*/ 59635 h 576470"/>
                  <a:gd name="connsiteX3" fmla="*/ 2445026 w 8189844"/>
                  <a:gd name="connsiteY3" fmla="*/ 149087 h 576470"/>
                  <a:gd name="connsiteX4" fmla="*/ 3260035 w 8189844"/>
                  <a:gd name="connsiteY4" fmla="*/ 188844 h 576470"/>
                  <a:gd name="connsiteX5" fmla="*/ 4084983 w 8189844"/>
                  <a:gd name="connsiteY5" fmla="*/ 198783 h 576470"/>
                  <a:gd name="connsiteX6" fmla="*/ 4899991 w 8189844"/>
                  <a:gd name="connsiteY6" fmla="*/ 149087 h 576470"/>
                  <a:gd name="connsiteX7" fmla="*/ 5754757 w 8189844"/>
                  <a:gd name="connsiteY7" fmla="*/ 198783 h 576470"/>
                  <a:gd name="connsiteX8" fmla="*/ 6549887 w 8189844"/>
                  <a:gd name="connsiteY8" fmla="*/ 248478 h 576470"/>
                  <a:gd name="connsiteX9" fmla="*/ 7364896 w 8189844"/>
                  <a:gd name="connsiteY9" fmla="*/ 298174 h 576470"/>
                  <a:gd name="connsiteX10" fmla="*/ 8189844 w 8189844"/>
                  <a:gd name="connsiteY10" fmla="*/ 347870 h 576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189844" h="576470">
                    <a:moveTo>
                      <a:pt x="0" y="576470"/>
                    </a:moveTo>
                    <a:lnTo>
                      <a:pt x="805070" y="0"/>
                    </a:lnTo>
                    <a:lnTo>
                      <a:pt x="1639957" y="59635"/>
                    </a:lnTo>
                    <a:lnTo>
                      <a:pt x="2445026" y="149087"/>
                    </a:lnTo>
                    <a:lnTo>
                      <a:pt x="3260035" y="188844"/>
                    </a:lnTo>
                    <a:lnTo>
                      <a:pt x="4084983" y="198783"/>
                    </a:lnTo>
                    <a:lnTo>
                      <a:pt x="4899991" y="149087"/>
                    </a:lnTo>
                    <a:lnTo>
                      <a:pt x="5754757" y="198783"/>
                    </a:lnTo>
                    <a:lnTo>
                      <a:pt x="6549887" y="248478"/>
                    </a:lnTo>
                    <a:lnTo>
                      <a:pt x="7364896" y="298174"/>
                    </a:lnTo>
                    <a:lnTo>
                      <a:pt x="8189844" y="347870"/>
                    </a:lnTo>
                  </a:path>
                </a:pathLst>
              </a:cu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grpSp>
      <p:sp>
        <p:nvSpPr>
          <p:cNvPr id="357" name="TextBox 356">
            <a:extLst>
              <a:ext uri="{FF2B5EF4-FFF2-40B4-BE49-F238E27FC236}">
                <a16:creationId xmlns:a16="http://schemas.microsoft.com/office/drawing/2014/main" id="{5779BB7B-DFD1-43A6-B658-7F9A3444F75B}"/>
              </a:ext>
            </a:extLst>
          </p:cNvPr>
          <p:cNvSpPr txBox="1"/>
          <p:nvPr/>
        </p:nvSpPr>
        <p:spPr>
          <a:xfrm>
            <a:off x="3821754" y="1332561"/>
            <a:ext cx="4684231"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1" i="0" u="none" strike="noStrike" kern="1200" cap="none" spc="0" normalizeH="0" baseline="0" noProof="0" dirty="0">
                <a:ln>
                  <a:noFill/>
                </a:ln>
                <a:solidFill>
                  <a:srgbClr val="000000"/>
                </a:solidFill>
                <a:effectLst/>
                <a:uLnTx/>
                <a:uFillTx/>
                <a:latin typeface="Arial" panose="020B0604020202020204"/>
                <a:ea typeface="+mn-ea"/>
                <a:cs typeface="+mn-cs"/>
              </a:rPr>
              <a:t>Median ETP In Patients who Received a FXa Inhibitor</a:t>
            </a:r>
          </a:p>
        </p:txBody>
      </p:sp>
      <p:sp>
        <p:nvSpPr>
          <p:cNvPr id="5" name="TextBox 4">
            <a:extLst>
              <a:ext uri="{FF2B5EF4-FFF2-40B4-BE49-F238E27FC236}">
                <a16:creationId xmlns:a16="http://schemas.microsoft.com/office/drawing/2014/main" id="{40B4ED7F-24D0-4CB4-151D-434C0EEE0D42}"/>
              </a:ext>
            </a:extLst>
          </p:cNvPr>
          <p:cNvSpPr txBox="1"/>
          <p:nvPr/>
        </p:nvSpPr>
        <p:spPr>
          <a:xfrm>
            <a:off x="433633" y="5971923"/>
            <a:ext cx="11324734" cy="276999"/>
          </a:xfrm>
          <a:prstGeom prst="rect">
            <a:avLst/>
          </a:prstGeom>
          <a:noFill/>
        </p:spPr>
        <p:txBody>
          <a:bodyPr wrap="square" rtlCol="0">
            <a:spAutoFit/>
          </a:bodyPr>
          <a:lstStyle/>
          <a:p>
            <a:pPr algn="l"/>
            <a:r>
              <a:rPr lang="en-US" sz="1200" b="0" i="0" u="none" strike="noStrike" baseline="0" dirty="0">
                <a:latin typeface="TimesNewRomanPSMT"/>
              </a:rPr>
              <a:t>The horizontal dashed line indicates the bounds of the normal value of ETP of 1,269 (±SD, 230)</a:t>
            </a:r>
            <a:endParaRPr lang="en-CA" sz="1200" dirty="0"/>
          </a:p>
        </p:txBody>
      </p:sp>
    </p:spTree>
    <p:extLst>
      <p:ext uri="{BB962C8B-B14F-4D97-AF65-F5344CB8AC3E}">
        <p14:creationId xmlns:p14="http://schemas.microsoft.com/office/powerpoint/2010/main" val="1275591797"/>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1C10-5A4E-42E6-ADD2-FEB7AAACAAB6}"/>
              </a:ext>
            </a:extLst>
          </p:cNvPr>
          <p:cNvSpPr>
            <a:spLocks noGrp="1"/>
          </p:cNvSpPr>
          <p:nvPr>
            <p:ph type="title"/>
          </p:nvPr>
        </p:nvSpPr>
        <p:spPr/>
        <p:txBody>
          <a:bodyPr>
            <a:noAutofit/>
          </a:bodyPr>
          <a:lstStyle/>
          <a:p>
            <a:r>
              <a:rPr lang="en-US" sz="2700" dirty="0"/>
              <a:t>Correlations Between Anti-FXa, Hemostatic Efficacy, and Mortality Were Investigated </a:t>
            </a:r>
          </a:p>
        </p:txBody>
      </p:sp>
      <p:sp>
        <p:nvSpPr>
          <p:cNvPr id="3" name="Slide Number Placeholder 2">
            <a:extLst>
              <a:ext uri="{FF2B5EF4-FFF2-40B4-BE49-F238E27FC236}">
                <a16:creationId xmlns:a16="http://schemas.microsoft.com/office/drawing/2014/main" id="{02FC2D22-8A48-4BD7-863E-CFEF160643F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4" name="Text Placeholder 3">
            <a:extLst>
              <a:ext uri="{FF2B5EF4-FFF2-40B4-BE49-F238E27FC236}">
                <a16:creationId xmlns:a16="http://schemas.microsoft.com/office/drawing/2014/main" id="{A62BC624-D940-4F72-BD25-9D47B26AF2F3}"/>
              </a:ext>
            </a:extLst>
          </p:cNvPr>
          <p:cNvSpPr>
            <a:spLocks noGrp="1"/>
          </p:cNvSpPr>
          <p:nvPr>
            <p:ph type="body" sz="quarter" idx="13"/>
          </p:nvPr>
        </p:nvSpPr>
        <p:spPr>
          <a:xfrm>
            <a:off x="488497" y="5852160"/>
            <a:ext cx="10702018" cy="1005840"/>
          </a:xfrm>
        </p:spPr>
        <p:txBody>
          <a:bodyPr/>
          <a:lstStyle/>
          <a:p>
            <a:endParaRPr lang="en-US" dirty="0"/>
          </a:p>
          <a:p>
            <a:pPr>
              <a:buClr>
                <a:schemeClr val="accent1"/>
              </a:buClr>
            </a:pPr>
            <a:r>
              <a:rPr lang="en-US" dirty="0"/>
              <a:t>Note: There was no pairwise correlation between anti-FXa, hemostatic efficacy, and mortality in the overall safety population. ROC curves were utilized to assess the prediction of the logistic regression model. </a:t>
            </a:r>
          </a:p>
          <a:p>
            <a:r>
              <a:rPr lang="en-US" baseline="30000" dirty="0" err="1"/>
              <a:t>a</a:t>
            </a:r>
            <a:r>
              <a:rPr lang="en-US" dirty="0" err="1"/>
              <a:t>The</a:t>
            </a:r>
            <a:r>
              <a:rPr lang="en-US" dirty="0"/>
              <a:t> correlation between lower anti-FXa levels and lower mortality in patients &lt;75 years was exploratory; </a:t>
            </a:r>
            <a:r>
              <a:rPr lang="en-US" baseline="30000" dirty="0" err="1"/>
              <a:t>b</a:t>
            </a:r>
            <a:r>
              <a:rPr lang="en-US" dirty="0" err="1"/>
              <a:t>Patients</a:t>
            </a:r>
            <a:r>
              <a:rPr lang="en-US" dirty="0"/>
              <a:t> treated with enoxaparin were excluded due to different units of measure of anti-FXa levels; For patients with </a:t>
            </a:r>
            <a:r>
              <a:rPr lang="en-US" dirty="0" err="1"/>
              <a:t>ICrH</a:t>
            </a:r>
            <a:r>
              <a:rPr lang="en-US" dirty="0"/>
              <a:t>, the association between hemostatic efficacy and the reduction of anti-FXa activity from baseline to nadir was significant </a:t>
            </a:r>
            <a:r>
              <a:rPr lang="en-US" b="0" i="0" dirty="0">
                <a:solidFill>
                  <a:srgbClr val="303030"/>
                </a:solidFill>
                <a:effectLst/>
                <a:latin typeface="Arial" panose="020B0604020202020204" pitchFamily="34" charset="0"/>
              </a:rPr>
              <a:t>(ROC, 0.62; 95% CI, 0.54-0.70).</a:t>
            </a:r>
            <a:endParaRPr lang="en-US" dirty="0"/>
          </a:p>
          <a:p>
            <a:r>
              <a:rPr lang="en-US" dirty="0"/>
              <a:t>FXa = factor </a:t>
            </a:r>
            <a:r>
              <a:rPr lang="en-US" dirty="0" err="1"/>
              <a:t>Xa</a:t>
            </a:r>
            <a:r>
              <a:rPr lang="en-US" dirty="0"/>
              <a:t>; </a:t>
            </a:r>
            <a:r>
              <a:rPr lang="en-US" dirty="0" err="1"/>
              <a:t>ICrH</a:t>
            </a:r>
            <a:r>
              <a:rPr lang="en-US" dirty="0"/>
              <a:t> = intracranial hemorrhage; ROC = receiver operator characteristics. </a:t>
            </a:r>
          </a:p>
          <a:p>
            <a:r>
              <a:rPr lang="en-US" dirty="0"/>
              <a:t>Milling TJ et al. Online ahead of print. </a:t>
            </a:r>
            <a:r>
              <a:rPr lang="en-US" i="1" dirty="0"/>
              <a:t>Circulation</a:t>
            </a:r>
            <a:r>
              <a:rPr lang="en-US" dirty="0"/>
              <a:t>.</a:t>
            </a:r>
            <a:r>
              <a:rPr lang="en-US" i="1" dirty="0"/>
              <a:t> </a:t>
            </a:r>
            <a:r>
              <a:rPr lang="en-US" dirty="0"/>
              <a:t>2023</a:t>
            </a:r>
            <a:r>
              <a:rPr lang="en-US" dirty="0">
                <a:latin typeface="Arial" panose="020B0604020202020204" pitchFamily="34" charset="0"/>
                <a:cs typeface="Arial" panose="020B0604020202020204" pitchFamily="34" charset="0"/>
              </a:rPr>
              <a:t>.</a:t>
            </a:r>
            <a:endParaRPr lang="en-US" sz="1000" dirty="0">
              <a:highlight>
                <a:srgbClr val="FFFF00"/>
              </a:highlight>
            </a:endParaRPr>
          </a:p>
        </p:txBody>
      </p:sp>
      <p:sp>
        <p:nvSpPr>
          <p:cNvPr id="6" name="Rectangle: Rounded Corners 5">
            <a:extLst>
              <a:ext uri="{FF2B5EF4-FFF2-40B4-BE49-F238E27FC236}">
                <a16:creationId xmlns:a16="http://schemas.microsoft.com/office/drawing/2014/main" id="{F5D3D7F4-C5C5-44D2-90A2-9CA1BC5F3B1B}"/>
              </a:ext>
            </a:extLst>
          </p:cNvPr>
          <p:cNvSpPr>
            <a:spLocks/>
          </p:cNvSpPr>
          <p:nvPr/>
        </p:nvSpPr>
        <p:spPr>
          <a:xfrm>
            <a:off x="619126" y="1195938"/>
            <a:ext cx="10691525" cy="1444735"/>
          </a:xfrm>
          <a:prstGeom prst="roundRect">
            <a:avLst/>
          </a:prstGeom>
          <a:noFill/>
          <a:ln w="25400">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5" name="TextBox 4">
            <a:extLst>
              <a:ext uri="{FF2B5EF4-FFF2-40B4-BE49-F238E27FC236}">
                <a16:creationId xmlns:a16="http://schemas.microsoft.com/office/drawing/2014/main" id="{07BB2F2D-12AC-46C8-8236-04AB50CBD0E1}"/>
              </a:ext>
            </a:extLst>
          </p:cNvPr>
          <p:cNvSpPr txBox="1"/>
          <p:nvPr/>
        </p:nvSpPr>
        <p:spPr>
          <a:xfrm>
            <a:off x="619126" y="1164188"/>
            <a:ext cx="3590017" cy="408623"/>
          </a:xfrm>
          <a:prstGeom prst="roundRect">
            <a:avLst/>
          </a:prstGeom>
          <a:solidFill>
            <a:schemeClr val="accent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7F134C"/>
              </a:buClr>
              <a:buSzTx/>
              <a:buFontTx/>
              <a:buNone/>
              <a:tabLst/>
              <a:defRPr/>
            </a:pPr>
            <a:r>
              <a:rPr kumimoji="0" lang="en-US" sz="1800" b="1" i="0" u="none" strike="noStrike" kern="1200" cap="none" spc="0" normalizeH="0" baseline="0" noProof="0" dirty="0">
                <a:ln>
                  <a:noFill/>
                </a:ln>
                <a:solidFill>
                  <a:srgbClr val="FFFFFF"/>
                </a:solidFill>
                <a:effectLst/>
                <a:uLnTx/>
                <a:uFillTx/>
                <a:latin typeface="Arial" panose="020B0604020202020204"/>
                <a:ea typeface="+mn-ea"/>
                <a:cs typeface="+mn-cs"/>
              </a:rPr>
              <a:t>Anti-FXa and Mortality </a:t>
            </a:r>
          </a:p>
        </p:txBody>
      </p:sp>
      <p:sp>
        <p:nvSpPr>
          <p:cNvPr id="7" name="TextBox 6">
            <a:extLst>
              <a:ext uri="{FF2B5EF4-FFF2-40B4-BE49-F238E27FC236}">
                <a16:creationId xmlns:a16="http://schemas.microsoft.com/office/drawing/2014/main" id="{2193F102-9250-4FB7-9596-A74E96EEA204}"/>
              </a:ext>
            </a:extLst>
          </p:cNvPr>
          <p:cNvSpPr txBox="1"/>
          <p:nvPr/>
        </p:nvSpPr>
        <p:spPr>
          <a:xfrm>
            <a:off x="878824" y="1526411"/>
            <a:ext cx="10431827" cy="1200329"/>
          </a:xfrm>
          <a:prstGeom prst="rect">
            <a:avLst/>
          </a:prstGeom>
          <a:noFill/>
        </p:spPr>
        <p:txBody>
          <a:bodyPr wrap="square" rtlCol="0">
            <a:spAutoFit/>
          </a:bodyPr>
          <a:lstStyle/>
          <a:p>
            <a:pPr marL="230188" indent="-230188">
              <a:buClr>
                <a:srgbClr val="7F134C"/>
              </a:buClr>
              <a:buFont typeface="Arial" panose="020B0604020202020204" pitchFamily="34" charset="0"/>
              <a:buChar char="•"/>
              <a:defRPr/>
            </a:pPr>
            <a:r>
              <a:rPr lang="en-US" sz="1800" b="0" dirty="0">
                <a:solidFill>
                  <a:srgbClr val="37302C"/>
                </a:solidFill>
                <a:latin typeface="Arial" panose="020B0604020202020204" pitchFamily="34" charset="0"/>
                <a:cs typeface="Arial" panose="020B0604020202020204" pitchFamily="34" charset="0"/>
              </a:rPr>
              <a:t>Overall, there was no significant association between anti-</a:t>
            </a:r>
            <a:r>
              <a:rPr lang="en-US" sz="1800" b="0" dirty="0" err="1">
                <a:solidFill>
                  <a:srgbClr val="37302C"/>
                </a:solidFill>
                <a:latin typeface="Arial" panose="020B0604020202020204" pitchFamily="34" charset="0"/>
                <a:cs typeface="Arial" panose="020B0604020202020204" pitchFamily="34" charset="0"/>
              </a:rPr>
              <a:t>FXa</a:t>
            </a:r>
            <a:r>
              <a:rPr lang="en-US" sz="1800" b="0" dirty="0">
                <a:solidFill>
                  <a:srgbClr val="37302C"/>
                </a:solidFill>
                <a:latin typeface="Arial" panose="020B0604020202020204" pitchFamily="34" charset="0"/>
                <a:cs typeface="Arial" panose="020B0604020202020204" pitchFamily="34" charset="0"/>
              </a:rPr>
              <a:t> activity and mortality levels at nadir. </a:t>
            </a:r>
            <a:endPar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230188" marR="0" lvl="0" indent="-230188" algn="l" defTabSz="914400" rtl="0" eaLnBrk="1" fontAlgn="auto" latinLnBrk="0" hangingPunct="1">
              <a:lnSpc>
                <a:spcPct val="100000"/>
              </a:lnSpc>
              <a:spcBef>
                <a:spcPts val="0"/>
              </a:spcBef>
              <a:spcAft>
                <a:spcPts val="0"/>
              </a:spcAft>
              <a:buClr>
                <a:srgbClr val="7F134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In patients &lt;75 years, the median reduction in anti-FXa activity levels at nadir was correlated with lower mortality </a:t>
            </a:r>
            <a:r>
              <a:rPr lang="en-US" sz="1200" dirty="0">
                <a:solidFill>
                  <a:srgbClr val="000000"/>
                </a:solidFill>
                <a:latin typeface="Arial" panose="020B0604020202020204"/>
              </a:rPr>
              <a:t>(exploratory, adjusted P=0.022; unadjusted P=0.003)</a:t>
            </a:r>
            <a:r>
              <a:rPr kumimoji="0" lang="en-US" sz="1800" b="0" i="0" u="none" strike="noStrike" kern="1200" cap="none" spc="0" normalizeH="0" baseline="30000" noProof="0" dirty="0">
                <a:ln>
                  <a:noFill/>
                </a:ln>
                <a:solidFill>
                  <a:srgbClr val="000000"/>
                </a:solidFill>
                <a:effectLst/>
                <a:uLnTx/>
                <a:uFillTx/>
                <a:latin typeface="Arial" panose="020B0604020202020204"/>
                <a:ea typeface="+mn-ea"/>
                <a:cs typeface="+mn-cs"/>
              </a:rPr>
              <a:t>a</a:t>
            </a:r>
          </a:p>
          <a:p>
            <a:pPr marL="230188" marR="0" lvl="0" indent="-230188" algn="l" defTabSz="914400" rtl="0" eaLnBrk="1" fontAlgn="auto" latinLnBrk="0" hangingPunct="1">
              <a:lnSpc>
                <a:spcPct val="100000"/>
              </a:lnSpc>
              <a:spcBef>
                <a:spcPts val="0"/>
              </a:spcBef>
              <a:spcAft>
                <a:spcPts val="0"/>
              </a:spcAft>
              <a:buClr>
                <a:srgbClr val="7F134C"/>
              </a:buClr>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23" name="Rectangle: Rounded Corners 22">
            <a:extLst>
              <a:ext uri="{FF2B5EF4-FFF2-40B4-BE49-F238E27FC236}">
                <a16:creationId xmlns:a16="http://schemas.microsoft.com/office/drawing/2014/main" id="{B4182C2F-4905-46EA-B6A0-705521AA009C}"/>
              </a:ext>
            </a:extLst>
          </p:cNvPr>
          <p:cNvSpPr/>
          <p:nvPr/>
        </p:nvSpPr>
        <p:spPr>
          <a:xfrm>
            <a:off x="619125" y="3154925"/>
            <a:ext cx="10571389" cy="1407519"/>
          </a:xfrm>
          <a:prstGeom prst="roundRect">
            <a:avLst/>
          </a:prstGeom>
          <a:noFill/>
          <a:ln w="25400">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4" name="TextBox 23">
            <a:extLst>
              <a:ext uri="{FF2B5EF4-FFF2-40B4-BE49-F238E27FC236}">
                <a16:creationId xmlns:a16="http://schemas.microsoft.com/office/drawing/2014/main" id="{EE18F270-EAE4-427C-8A36-28F5F1F78807}"/>
              </a:ext>
            </a:extLst>
          </p:cNvPr>
          <p:cNvSpPr txBox="1"/>
          <p:nvPr/>
        </p:nvSpPr>
        <p:spPr>
          <a:xfrm>
            <a:off x="619126" y="2771829"/>
            <a:ext cx="4141560" cy="408623"/>
          </a:xfrm>
          <a:prstGeom prst="roundRect">
            <a:avLst/>
          </a:prstGeom>
          <a:solidFill>
            <a:schemeClr val="accent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7F134C"/>
              </a:buClr>
              <a:buSzTx/>
              <a:buFontTx/>
              <a:buNone/>
              <a:tabLst/>
              <a:defRPr/>
            </a:pPr>
            <a:r>
              <a:rPr kumimoji="0" lang="en-US" sz="1800" b="1" i="0" u="none" strike="noStrike" kern="1200" cap="none" spc="0" normalizeH="0" baseline="0" noProof="0" dirty="0">
                <a:ln>
                  <a:noFill/>
                </a:ln>
                <a:solidFill>
                  <a:srgbClr val="FFFFFF"/>
                </a:solidFill>
                <a:effectLst/>
                <a:uLnTx/>
                <a:uFillTx/>
                <a:latin typeface="Arial" panose="020B0604020202020204"/>
                <a:ea typeface="+mn-ea"/>
                <a:cs typeface="+mn-cs"/>
              </a:rPr>
              <a:t>Anti-FXa and Hemostatic Efficacy </a:t>
            </a:r>
          </a:p>
        </p:txBody>
      </p:sp>
      <p:sp>
        <p:nvSpPr>
          <p:cNvPr id="25" name="TextBox 24">
            <a:extLst>
              <a:ext uri="{FF2B5EF4-FFF2-40B4-BE49-F238E27FC236}">
                <a16:creationId xmlns:a16="http://schemas.microsoft.com/office/drawing/2014/main" id="{5FC4D91B-DD43-465B-9496-B14B8699C6FA}"/>
              </a:ext>
            </a:extLst>
          </p:cNvPr>
          <p:cNvSpPr txBox="1"/>
          <p:nvPr/>
        </p:nvSpPr>
        <p:spPr>
          <a:xfrm>
            <a:off x="877561" y="3269839"/>
            <a:ext cx="10434351" cy="1200329"/>
          </a:xfrm>
          <a:prstGeom prst="rect">
            <a:avLst/>
          </a:prstGeom>
          <a:noFill/>
          <a:ln>
            <a:noFill/>
          </a:ln>
        </p:spPr>
        <p:txBody>
          <a:bodyPr wrap="square" rtlCol="0">
            <a:spAutoFit/>
          </a:bodyPr>
          <a:lstStyle/>
          <a:p>
            <a:pPr marL="230188" indent="-230188">
              <a:buClr>
                <a:srgbClr val="7F134C"/>
              </a:buClr>
              <a:buFont typeface="Arial" panose="020B0604020202020204" pitchFamily="34" charset="0"/>
              <a:buChar char="•"/>
              <a:defRPr/>
            </a:pPr>
            <a:r>
              <a:rPr lang="en-US" sz="1800" dirty="0">
                <a:solidFill>
                  <a:srgbClr val="37302C"/>
                </a:solidFill>
                <a:latin typeface="Arial" panose="020B0604020202020204" pitchFamily="34" charset="0"/>
                <a:cs typeface="Arial" panose="020B0604020202020204" pitchFamily="34" charset="0"/>
              </a:rPr>
              <a:t>There was no significant association between hemostatic efficacy and change in anti-</a:t>
            </a:r>
            <a:r>
              <a:rPr lang="en-US" sz="1800" dirty="0" err="1">
                <a:solidFill>
                  <a:srgbClr val="37302C"/>
                </a:solidFill>
                <a:latin typeface="Arial" panose="020B0604020202020204" pitchFamily="34" charset="0"/>
                <a:cs typeface="Arial" panose="020B0604020202020204" pitchFamily="34" charset="0"/>
              </a:rPr>
              <a:t>FXa</a:t>
            </a:r>
            <a:r>
              <a:rPr lang="en-US" sz="1800" dirty="0">
                <a:solidFill>
                  <a:srgbClr val="37302C"/>
                </a:solidFill>
                <a:latin typeface="Arial" panose="020B0604020202020204" pitchFamily="34" charset="0"/>
                <a:cs typeface="Arial" panose="020B0604020202020204" pitchFamily="34" charset="0"/>
              </a:rPr>
              <a:t> activity from baseline to nadir in the entire cohort, inclusive of all bleed types </a:t>
            </a:r>
            <a:endPar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230188" marR="0" lvl="0" indent="-230188" algn="l" defTabSz="914400" rtl="0" eaLnBrk="1" fontAlgn="auto" latinLnBrk="0" hangingPunct="1">
              <a:lnSpc>
                <a:spcPct val="100000"/>
              </a:lnSpc>
              <a:spcBef>
                <a:spcPts val="0"/>
              </a:spcBef>
              <a:spcAft>
                <a:spcPts val="0"/>
              </a:spcAft>
              <a:buClr>
                <a:srgbClr val="7F134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In patients with </a:t>
            </a:r>
            <a:r>
              <a:rPr kumimoji="0" lang="en-US" sz="1800" b="0" i="0" u="none" strike="noStrike" kern="1200" cap="none" spc="0" normalizeH="0" baseline="0" noProof="0" dirty="0" err="1">
                <a:ln>
                  <a:noFill/>
                </a:ln>
                <a:solidFill>
                  <a:srgbClr val="000000"/>
                </a:solidFill>
                <a:effectLst/>
                <a:uLnTx/>
                <a:uFillTx/>
                <a:latin typeface="Arial" panose="020B0604020202020204"/>
                <a:ea typeface="+mn-ea"/>
                <a:cs typeface="+mn-cs"/>
              </a:rPr>
              <a:t>ICrH</a:t>
            </a: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 the reduction of anti-FXa activity from baseline to nadir was correlated with hemostatic efficacy </a:t>
            </a:r>
            <a:r>
              <a:rPr lang="en-US" sz="1200" dirty="0">
                <a:solidFill>
                  <a:srgbClr val="000000"/>
                </a:solidFill>
                <a:latin typeface="Arial" panose="020B0604020202020204"/>
              </a:rPr>
              <a:t>(</a:t>
            </a:r>
            <a:r>
              <a:rPr lang="en-CA" sz="1200" dirty="0">
                <a:solidFill>
                  <a:srgbClr val="000000"/>
                </a:solidFill>
                <a:latin typeface="Arial" panose="020B0604020202020204"/>
              </a:rPr>
              <a:t>0.62, 95% CI, 0.54–0.70)</a:t>
            </a:r>
            <a:r>
              <a:rPr kumimoji="0" lang="en-US" sz="1800" b="0" i="0" u="none" strike="noStrike" kern="1200" cap="none" spc="0" normalizeH="0" baseline="30000" noProof="0" dirty="0">
                <a:ln>
                  <a:noFill/>
                </a:ln>
                <a:solidFill>
                  <a:srgbClr val="000000"/>
                </a:solidFill>
                <a:effectLst/>
                <a:uLnTx/>
                <a:uFillTx/>
                <a:latin typeface="Arial" panose="020B0604020202020204"/>
                <a:ea typeface="+mn-ea"/>
                <a:cs typeface="+mn-cs"/>
              </a:rPr>
              <a:t>b</a:t>
            </a: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 </a:t>
            </a:r>
          </a:p>
        </p:txBody>
      </p:sp>
      <p:sp>
        <p:nvSpPr>
          <p:cNvPr id="26" name="Rectangle: Rounded Corners 25">
            <a:extLst>
              <a:ext uri="{FF2B5EF4-FFF2-40B4-BE49-F238E27FC236}">
                <a16:creationId xmlns:a16="http://schemas.microsoft.com/office/drawing/2014/main" id="{8EC265EF-99F1-4B74-B96F-87873ED6C3CE}"/>
              </a:ext>
            </a:extLst>
          </p:cNvPr>
          <p:cNvSpPr>
            <a:spLocks/>
          </p:cNvSpPr>
          <p:nvPr/>
        </p:nvSpPr>
        <p:spPr>
          <a:xfrm>
            <a:off x="619125" y="5036154"/>
            <a:ext cx="10571389" cy="559974"/>
          </a:xfrm>
          <a:prstGeom prst="roundRect">
            <a:avLst/>
          </a:prstGeom>
          <a:noFill/>
          <a:ln w="25400">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7" name="TextBox 26">
            <a:extLst>
              <a:ext uri="{FF2B5EF4-FFF2-40B4-BE49-F238E27FC236}">
                <a16:creationId xmlns:a16="http://schemas.microsoft.com/office/drawing/2014/main" id="{C2593B1C-0D70-40F9-89A4-422A77C47727}"/>
              </a:ext>
            </a:extLst>
          </p:cNvPr>
          <p:cNvSpPr txBox="1"/>
          <p:nvPr/>
        </p:nvSpPr>
        <p:spPr>
          <a:xfrm>
            <a:off x="619126" y="4658662"/>
            <a:ext cx="4141560" cy="408623"/>
          </a:xfrm>
          <a:prstGeom prst="roundRect">
            <a:avLst/>
          </a:prstGeom>
          <a:solidFill>
            <a:schemeClr val="accent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7F134C"/>
              </a:buClr>
              <a:buSzTx/>
              <a:buFontTx/>
              <a:buNone/>
              <a:tabLst/>
              <a:defRPr/>
            </a:pPr>
            <a:r>
              <a:rPr kumimoji="0" lang="en-US" sz="1800" b="1" i="0" u="none" strike="noStrike" kern="1200" cap="none" spc="0" normalizeH="0" baseline="0" noProof="0" dirty="0">
                <a:ln>
                  <a:noFill/>
                </a:ln>
                <a:solidFill>
                  <a:srgbClr val="FFFFFF"/>
                </a:solidFill>
                <a:effectLst/>
                <a:uLnTx/>
                <a:uFillTx/>
                <a:latin typeface="Arial" panose="020B0604020202020204"/>
                <a:ea typeface="+mn-ea"/>
                <a:cs typeface="+mn-cs"/>
              </a:rPr>
              <a:t>Hemostatic Efficacy and Mortality  </a:t>
            </a:r>
          </a:p>
        </p:txBody>
      </p:sp>
      <p:sp>
        <p:nvSpPr>
          <p:cNvPr id="28" name="TextBox 27">
            <a:extLst>
              <a:ext uri="{FF2B5EF4-FFF2-40B4-BE49-F238E27FC236}">
                <a16:creationId xmlns:a16="http://schemas.microsoft.com/office/drawing/2014/main" id="{544468C1-C785-4042-9F87-5638750D51BF}"/>
              </a:ext>
            </a:extLst>
          </p:cNvPr>
          <p:cNvSpPr txBox="1"/>
          <p:nvPr/>
        </p:nvSpPr>
        <p:spPr>
          <a:xfrm>
            <a:off x="756164" y="5124636"/>
            <a:ext cx="10434351" cy="369332"/>
          </a:xfrm>
          <a:prstGeom prst="rect">
            <a:avLst/>
          </a:prstGeom>
          <a:noFill/>
        </p:spPr>
        <p:txBody>
          <a:bodyPr wrap="square" rtlCol="0">
            <a:spAutoFit/>
          </a:bodyPr>
          <a:lstStyle/>
          <a:p>
            <a:pPr marL="230188" marR="0" lvl="0" indent="-230188" algn="l" defTabSz="914400" rtl="0" eaLnBrk="1" fontAlgn="auto" latinLnBrk="0" hangingPunct="1">
              <a:lnSpc>
                <a:spcPct val="100000"/>
              </a:lnSpc>
              <a:spcBef>
                <a:spcPts val="0"/>
              </a:spcBef>
              <a:spcAft>
                <a:spcPts val="0"/>
              </a:spcAft>
              <a:buClr>
                <a:srgbClr val="7F134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A correlation between hemostatic efficacy and lower mortality was observed in all patients </a:t>
            </a:r>
            <a:r>
              <a:rPr lang="en-US" sz="1200" dirty="0">
                <a:solidFill>
                  <a:srgbClr val="000000"/>
                </a:solidFill>
                <a:latin typeface="Arial" panose="020B0604020202020204"/>
              </a:rPr>
              <a:t>(p=0.001) </a:t>
            </a:r>
          </a:p>
        </p:txBody>
      </p:sp>
    </p:spTree>
    <p:extLst>
      <p:ext uri="{BB962C8B-B14F-4D97-AF65-F5344CB8AC3E}">
        <p14:creationId xmlns:p14="http://schemas.microsoft.com/office/powerpoint/2010/main" val="1130515453"/>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EC9AC-D7F3-4CF3-8AA5-A0193A0472B4}"/>
              </a:ext>
            </a:extLst>
          </p:cNvPr>
          <p:cNvSpPr>
            <a:spLocks noGrp="1"/>
          </p:cNvSpPr>
          <p:nvPr>
            <p:ph type="title"/>
          </p:nvPr>
        </p:nvSpPr>
        <p:spPr/>
        <p:txBody>
          <a:bodyPr vert="horz" lIns="91440" tIns="45720" rIns="91440" bIns="45720" rtlCol="0" anchor="b">
            <a:noAutofit/>
          </a:bodyPr>
          <a:lstStyle/>
          <a:p>
            <a:r>
              <a:rPr lang="en-US" sz="2700" dirty="0"/>
              <a:t>Thrombotic Events and Mortality Within 30 days </a:t>
            </a:r>
          </a:p>
        </p:txBody>
      </p:sp>
      <p:sp>
        <p:nvSpPr>
          <p:cNvPr id="4" name="Slide Number Placeholder 3">
            <a:extLst>
              <a:ext uri="{FF2B5EF4-FFF2-40B4-BE49-F238E27FC236}">
                <a16:creationId xmlns:a16="http://schemas.microsoft.com/office/drawing/2014/main" id="{56CB198F-903D-4140-8964-63B83C586DA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5" name="Text Placeholder 4">
            <a:extLst>
              <a:ext uri="{FF2B5EF4-FFF2-40B4-BE49-F238E27FC236}">
                <a16:creationId xmlns:a16="http://schemas.microsoft.com/office/drawing/2014/main" id="{72D23A0A-0478-47BF-B315-11A97BB0E944}"/>
              </a:ext>
            </a:extLst>
          </p:cNvPr>
          <p:cNvSpPr>
            <a:spLocks noGrp="1"/>
          </p:cNvSpPr>
          <p:nvPr>
            <p:ph type="body" sz="quarter" idx="13"/>
          </p:nvPr>
        </p:nvSpPr>
        <p:spPr>
          <a:xfrm>
            <a:off x="457200" y="5852160"/>
            <a:ext cx="10629900" cy="1005840"/>
          </a:xfrm>
        </p:spPr>
        <p:txBody>
          <a:bodyPr>
            <a:noAutofit/>
          </a:bodyPr>
          <a:lstStyle/>
          <a:p>
            <a:r>
              <a:rPr lang="en-US" sz="900" dirty="0"/>
              <a:t>Note: There were six deaths after the 30-day follow-up period.  </a:t>
            </a:r>
            <a:endParaRPr lang="en-US" sz="900" dirty="0">
              <a:solidFill>
                <a:srgbClr val="37302C"/>
              </a:solidFill>
              <a:highlight>
                <a:srgbClr val="FFFF00"/>
              </a:highlight>
              <a:latin typeface="Arial" panose="020B0604020202020204" pitchFamily="34" charset="0"/>
              <a:cs typeface="Arial" panose="020B0604020202020204" pitchFamily="34" charset="0"/>
            </a:endParaRPr>
          </a:p>
          <a:p>
            <a:r>
              <a:rPr lang="en-US" sz="900" baseline="30000" dirty="0" err="1"/>
              <a:t>a</a:t>
            </a:r>
            <a:r>
              <a:rPr lang="en-US" sz="900" dirty="0" err="1"/>
              <a:t>Some</a:t>
            </a:r>
            <a:r>
              <a:rPr lang="en-US" sz="900" dirty="0"/>
              <a:t> patients had more than one thrombotic event. </a:t>
            </a:r>
          </a:p>
          <a:p>
            <a:r>
              <a:rPr lang="en-US" sz="900" dirty="0"/>
              <a:t>Milling TJ et al. Online ahead of print. </a:t>
            </a:r>
            <a:r>
              <a:rPr lang="en-US" sz="900" i="1" dirty="0"/>
              <a:t>Circulation</a:t>
            </a:r>
            <a:r>
              <a:rPr lang="en-US" sz="900" dirty="0"/>
              <a:t>.</a:t>
            </a:r>
            <a:r>
              <a:rPr lang="en-US" sz="900" i="1" dirty="0"/>
              <a:t> </a:t>
            </a:r>
            <a:r>
              <a:rPr lang="en-US" sz="900" dirty="0"/>
              <a:t>2023</a:t>
            </a:r>
            <a:r>
              <a:rPr lang="en-US" sz="900" dirty="0">
                <a:latin typeface="Arial" panose="020B0604020202020204" pitchFamily="34" charset="0"/>
                <a:cs typeface="Arial" panose="020B0604020202020204" pitchFamily="34" charset="0"/>
              </a:rPr>
              <a:t>.</a:t>
            </a:r>
            <a:endParaRPr lang="en-US" sz="900" dirty="0">
              <a:highlight>
                <a:srgbClr val="FFFF00"/>
              </a:highlight>
            </a:endParaRPr>
          </a:p>
        </p:txBody>
      </p:sp>
      <p:graphicFrame>
        <p:nvGraphicFramePr>
          <p:cNvPr id="19" name="Table 18">
            <a:extLst>
              <a:ext uri="{FF2B5EF4-FFF2-40B4-BE49-F238E27FC236}">
                <a16:creationId xmlns:a16="http://schemas.microsoft.com/office/drawing/2014/main" id="{AE10C47F-AC4A-49D9-9EB1-8B6ED1BCC88F}"/>
              </a:ext>
            </a:extLst>
          </p:cNvPr>
          <p:cNvGraphicFramePr>
            <a:graphicFrameLocks noGrp="1"/>
          </p:cNvGraphicFramePr>
          <p:nvPr/>
        </p:nvGraphicFramePr>
        <p:xfrm>
          <a:off x="317340" y="1294437"/>
          <a:ext cx="11557320" cy="4657643"/>
        </p:xfrm>
        <a:graphic>
          <a:graphicData uri="http://schemas.openxmlformats.org/drawingml/2006/table">
            <a:tbl>
              <a:tblPr firstRow="1" firstCol="1" bandRow="1">
                <a:tableStyleId>{72833802-FEF1-4C79-8D5D-14CF1EAF98D9}</a:tableStyleId>
              </a:tblPr>
              <a:tblGrid>
                <a:gridCol w="5495188">
                  <a:extLst>
                    <a:ext uri="{9D8B030D-6E8A-4147-A177-3AD203B41FA5}">
                      <a16:colId xmlns:a16="http://schemas.microsoft.com/office/drawing/2014/main" val="20000"/>
                    </a:ext>
                  </a:extLst>
                </a:gridCol>
                <a:gridCol w="1515533">
                  <a:extLst>
                    <a:ext uri="{9D8B030D-6E8A-4147-A177-3AD203B41FA5}">
                      <a16:colId xmlns:a16="http://schemas.microsoft.com/office/drawing/2014/main" val="20001"/>
                    </a:ext>
                  </a:extLst>
                </a:gridCol>
                <a:gridCol w="1515533">
                  <a:extLst>
                    <a:ext uri="{9D8B030D-6E8A-4147-A177-3AD203B41FA5}">
                      <a16:colId xmlns:a16="http://schemas.microsoft.com/office/drawing/2014/main" val="20002"/>
                    </a:ext>
                  </a:extLst>
                </a:gridCol>
                <a:gridCol w="1515533">
                  <a:extLst>
                    <a:ext uri="{9D8B030D-6E8A-4147-A177-3AD203B41FA5}">
                      <a16:colId xmlns:a16="http://schemas.microsoft.com/office/drawing/2014/main" val="20003"/>
                    </a:ext>
                  </a:extLst>
                </a:gridCol>
                <a:gridCol w="1515533">
                  <a:extLst>
                    <a:ext uri="{9D8B030D-6E8A-4147-A177-3AD203B41FA5}">
                      <a16:colId xmlns:a16="http://schemas.microsoft.com/office/drawing/2014/main" val="20004"/>
                    </a:ext>
                  </a:extLst>
                </a:gridCol>
              </a:tblGrid>
              <a:tr h="448524">
                <a:tc>
                  <a:txBody>
                    <a:bodyPr/>
                    <a:lstStyle/>
                    <a:p>
                      <a:pPr marL="0" marR="0">
                        <a:lnSpc>
                          <a:spcPct val="107000"/>
                        </a:lnSpc>
                        <a:spcBef>
                          <a:spcPts val="0"/>
                        </a:spcBef>
                        <a:spcAft>
                          <a:spcPts val="0"/>
                        </a:spcAft>
                      </a:pPr>
                      <a:endParaRPr lang="en-US" sz="1400" b="0" i="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gridSpan="4">
                  <a:txBody>
                    <a:bodyPr/>
                    <a:lstStyle/>
                    <a:p>
                      <a:pPr marL="0" marR="0" algn="ctr">
                        <a:lnSpc>
                          <a:spcPct val="107000"/>
                        </a:lnSpc>
                        <a:spcBef>
                          <a:spcPts val="0"/>
                        </a:spcBef>
                        <a:spcAft>
                          <a:spcPts val="0"/>
                        </a:spcAft>
                      </a:pPr>
                      <a:r>
                        <a:rPr lang="en-US" sz="1400" dirty="0">
                          <a:solidFill>
                            <a:schemeClr val="bg1"/>
                          </a:solidFill>
                          <a:effectLst/>
                        </a:rPr>
                        <a:t>Patients in the Safety Analysis</a:t>
                      </a:r>
                    </a:p>
                    <a:p>
                      <a:pPr marL="0" marR="0" algn="ctr">
                        <a:lnSpc>
                          <a:spcPct val="107000"/>
                        </a:lnSpc>
                        <a:spcBef>
                          <a:spcPts val="0"/>
                        </a:spcBef>
                        <a:spcAft>
                          <a:spcPts val="800"/>
                        </a:spcAft>
                      </a:pPr>
                      <a:r>
                        <a:rPr lang="en-US" sz="1400" baseline="0" dirty="0">
                          <a:solidFill>
                            <a:schemeClr val="bg1"/>
                          </a:solidFill>
                          <a:effectLst/>
                        </a:rPr>
                        <a:t> (N=479)</a:t>
                      </a:r>
                      <a:endParaRPr lang="en-US" sz="1400" dirty="0">
                        <a:solidFill>
                          <a:schemeClr val="bg1"/>
                        </a:solidFill>
                        <a:effectLst/>
                        <a:latin typeface="+mn-lt"/>
                        <a:ea typeface="Calibri"/>
                        <a:cs typeface="Times New Roman"/>
                      </a:endParaRPr>
                    </a:p>
                  </a:txBody>
                  <a:tcPr marL="65415" marR="65415" marT="0" marB="0" anchor="ctr"/>
                </a:tc>
                <a:tc hMerge="1">
                  <a:txBody>
                    <a:bodyPr/>
                    <a:lstStyle/>
                    <a:p>
                      <a:pPr marL="0" marR="0" algn="ctr">
                        <a:lnSpc>
                          <a:spcPct val="107000"/>
                        </a:lnSpc>
                        <a:spcBef>
                          <a:spcPts val="0"/>
                        </a:spcBef>
                        <a:spcAft>
                          <a:spcPts val="800"/>
                        </a:spcAft>
                      </a:pPr>
                      <a:endParaRPr lang="en-US" sz="1500" b="1" i="0" dirty="0">
                        <a:solidFill>
                          <a:schemeClr val="tx1"/>
                        </a:solidFill>
                        <a:effectLst/>
                        <a:latin typeface="+mn-lt"/>
                        <a:ea typeface="Calibri"/>
                        <a:cs typeface="Times New Roman"/>
                      </a:endParaRPr>
                    </a:p>
                  </a:txBody>
                  <a:tcPr marL="65415" marR="6541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500" b="1" i="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500" b="1" i="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12373371"/>
                  </a:ext>
                </a:extLst>
              </a:tr>
              <a:tr h="478367">
                <a:tc>
                  <a:txBody>
                    <a:bodyPr/>
                    <a:lstStyle/>
                    <a:p>
                      <a:pPr marL="0" marR="0">
                        <a:lnSpc>
                          <a:spcPct val="107000"/>
                        </a:lnSpc>
                        <a:spcBef>
                          <a:spcPts val="0"/>
                        </a:spcBef>
                        <a:spcAft>
                          <a:spcPts val="0"/>
                        </a:spcAft>
                      </a:pPr>
                      <a:endParaRPr lang="en-US" sz="1400" b="1" i="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a:txBody>
                    <a:bodyPr/>
                    <a:lstStyle/>
                    <a:p>
                      <a:pPr marL="0" marR="0" algn="ctr">
                        <a:lnSpc>
                          <a:spcPct val="107000"/>
                        </a:lnSpc>
                        <a:spcBef>
                          <a:spcPts val="0"/>
                        </a:spcBef>
                        <a:spcAft>
                          <a:spcPts val="800"/>
                        </a:spcAft>
                      </a:pPr>
                      <a:r>
                        <a:rPr lang="en-US" sz="1400" b="1" dirty="0">
                          <a:solidFill>
                            <a:schemeClr val="tx1"/>
                          </a:solidFill>
                          <a:effectLst/>
                        </a:rPr>
                        <a:t>Total</a:t>
                      </a:r>
                      <a:endParaRPr lang="en-US" sz="1400" b="1" i="0" dirty="0">
                        <a:solidFill>
                          <a:schemeClr val="tx1"/>
                        </a:solidFill>
                        <a:effectLst/>
                        <a:latin typeface="+mn-lt"/>
                        <a:ea typeface="Calibri"/>
                        <a:cs typeface="Times New Roman"/>
                      </a:endParaRPr>
                    </a:p>
                  </a:txBody>
                  <a:tcPr marL="65415" marR="65415" marT="0" marB="0" anchor="ctr"/>
                </a:tc>
                <a:tc>
                  <a:txBody>
                    <a:bodyPr/>
                    <a:lstStyle/>
                    <a:p>
                      <a:pPr marL="0" marR="0" algn="ctr">
                        <a:lnSpc>
                          <a:spcPct val="107000"/>
                        </a:lnSpc>
                        <a:spcBef>
                          <a:spcPts val="0"/>
                        </a:spcBef>
                        <a:spcAft>
                          <a:spcPts val="800"/>
                        </a:spcAft>
                      </a:pPr>
                      <a:r>
                        <a:rPr lang="en-US" sz="1400" b="1" dirty="0">
                          <a:solidFill>
                            <a:schemeClr val="tx1"/>
                          </a:solidFill>
                          <a:effectLst/>
                        </a:rPr>
                        <a:t>&lt;6 days</a:t>
                      </a:r>
                      <a:r>
                        <a:rPr lang="en-US" sz="1400" b="1" baseline="0" dirty="0">
                          <a:solidFill>
                            <a:schemeClr val="tx1"/>
                          </a:solidFill>
                          <a:effectLst/>
                        </a:rPr>
                        <a:t> after bolus</a:t>
                      </a:r>
                      <a:endParaRPr lang="en-US" sz="1400" b="1" i="0" dirty="0">
                        <a:solidFill>
                          <a:schemeClr val="tx1"/>
                        </a:solidFill>
                        <a:effectLst/>
                        <a:latin typeface="+mn-lt"/>
                        <a:ea typeface="Calibri"/>
                        <a:cs typeface="Times New Roman"/>
                      </a:endParaRPr>
                    </a:p>
                  </a:txBody>
                  <a:tcPr marL="65415" marR="65415" marT="0" marB="0" anchor="ctr"/>
                </a:tc>
                <a:tc>
                  <a:txBody>
                    <a:bodyPr/>
                    <a:lstStyle/>
                    <a:p>
                      <a:pPr marL="0" marR="0" algn="ctr">
                        <a:lnSpc>
                          <a:spcPct val="107000"/>
                        </a:lnSpc>
                        <a:spcBef>
                          <a:spcPts val="0"/>
                        </a:spcBef>
                        <a:spcAft>
                          <a:spcPts val="0"/>
                        </a:spcAft>
                      </a:pPr>
                      <a:r>
                        <a:rPr lang="en-US" sz="1400" b="1" dirty="0">
                          <a:solidFill>
                            <a:schemeClr val="tx1"/>
                          </a:solidFill>
                          <a:effectLst/>
                        </a:rPr>
                        <a:t>6-14 days</a:t>
                      </a:r>
                      <a:br>
                        <a:rPr lang="en-US" sz="1400" b="1" dirty="0">
                          <a:solidFill>
                            <a:schemeClr val="tx1"/>
                          </a:solidFill>
                          <a:effectLst/>
                        </a:rPr>
                      </a:br>
                      <a:r>
                        <a:rPr lang="en-US" sz="1400" b="1" dirty="0">
                          <a:solidFill>
                            <a:schemeClr val="tx1"/>
                          </a:solidFill>
                          <a:effectLst/>
                        </a:rPr>
                        <a:t>after bolus</a:t>
                      </a:r>
                      <a:endParaRPr lang="en-US" sz="1400" b="1" i="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a:txBody>
                    <a:bodyPr/>
                    <a:lstStyle/>
                    <a:p>
                      <a:pPr marL="0" marR="0" algn="ctr">
                        <a:lnSpc>
                          <a:spcPct val="107000"/>
                        </a:lnSpc>
                        <a:spcBef>
                          <a:spcPts val="0"/>
                        </a:spcBef>
                        <a:spcAft>
                          <a:spcPts val="0"/>
                        </a:spcAft>
                      </a:pPr>
                      <a:r>
                        <a:rPr lang="en-US" sz="1400" b="1" dirty="0">
                          <a:solidFill>
                            <a:schemeClr val="tx1"/>
                          </a:solidFill>
                          <a:effectLst/>
                        </a:rPr>
                        <a:t>15-30 days</a:t>
                      </a:r>
                      <a:br>
                        <a:rPr lang="en-US" sz="1400" b="1" dirty="0">
                          <a:solidFill>
                            <a:schemeClr val="tx1"/>
                          </a:solidFill>
                          <a:effectLst/>
                        </a:rPr>
                      </a:br>
                      <a:r>
                        <a:rPr lang="en-US" sz="1400" b="1" dirty="0">
                          <a:solidFill>
                            <a:schemeClr val="tx1"/>
                          </a:solidFill>
                          <a:effectLst/>
                        </a:rPr>
                        <a:t>after bolus</a:t>
                      </a:r>
                      <a:endParaRPr lang="en-US" sz="1400" b="1" i="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extLst>
                  <a:ext uri="{0D108BD9-81ED-4DB2-BD59-A6C34878D82A}">
                    <a16:rowId xmlns:a16="http://schemas.microsoft.com/office/drawing/2014/main" val="10001"/>
                  </a:ext>
                </a:extLst>
              </a:tr>
              <a:tr h="310896">
                <a:tc>
                  <a:txBody>
                    <a:bodyPr/>
                    <a:lstStyle/>
                    <a:p>
                      <a:pPr marL="0" marR="0">
                        <a:lnSpc>
                          <a:spcPct val="107000"/>
                        </a:lnSpc>
                        <a:spcBef>
                          <a:spcPts val="0"/>
                        </a:spcBef>
                        <a:spcAft>
                          <a:spcPts val="0"/>
                        </a:spcAft>
                      </a:pPr>
                      <a:r>
                        <a:rPr lang="en-US" sz="1400" b="1" dirty="0">
                          <a:solidFill>
                            <a:schemeClr val="tx1"/>
                          </a:solidFill>
                          <a:effectLst/>
                        </a:rPr>
                        <a:t>Patients with at least one thrombotic event within 30 </a:t>
                      </a:r>
                      <a:r>
                        <a:rPr lang="en-US" sz="1400" b="1" dirty="0" err="1">
                          <a:solidFill>
                            <a:schemeClr val="tx1"/>
                          </a:solidFill>
                          <a:effectLst/>
                        </a:rPr>
                        <a:t>days</a:t>
                      </a:r>
                      <a:r>
                        <a:rPr lang="en-US" sz="1400" b="1" baseline="30000" dirty="0" err="1">
                          <a:solidFill>
                            <a:schemeClr val="tx1"/>
                          </a:solidFill>
                          <a:effectLst/>
                        </a:rPr>
                        <a:t>a</a:t>
                      </a:r>
                      <a:r>
                        <a:rPr lang="en-US" sz="1400" b="1" baseline="0" dirty="0">
                          <a:solidFill>
                            <a:schemeClr val="tx1"/>
                          </a:solidFill>
                          <a:effectLst/>
                        </a:rPr>
                        <a:t>, n(%)</a:t>
                      </a:r>
                      <a:endParaRPr lang="en-US" sz="1400" b="1" baseline="300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solidFill>
                      <a:schemeClr val="bg2">
                        <a:lumMod val="20000"/>
                        <a:lumOff val="80000"/>
                      </a:schemeClr>
                    </a:solidFill>
                  </a:tcPr>
                </a:tc>
                <a:tc>
                  <a:txBody>
                    <a:bodyPr/>
                    <a:lstStyle/>
                    <a:p>
                      <a:pPr marL="0" marR="0" algn="ctr">
                        <a:lnSpc>
                          <a:spcPct val="107000"/>
                        </a:lnSpc>
                        <a:spcBef>
                          <a:spcPts val="0"/>
                        </a:spcBef>
                        <a:spcAft>
                          <a:spcPts val="0"/>
                        </a:spcAft>
                      </a:pPr>
                      <a:r>
                        <a:rPr lang="en-US" sz="1400" dirty="0">
                          <a:solidFill>
                            <a:schemeClr val="tx1"/>
                          </a:solidFill>
                          <a:effectLst/>
                        </a:rPr>
                        <a:t>50 (10.4)</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0" marR="0" marT="0" marB="0" anchor="ctr">
                    <a:solidFill>
                      <a:schemeClr val="bg2">
                        <a:lumMod val="20000"/>
                        <a:lumOff val="80000"/>
                      </a:schemeClr>
                    </a:solidFill>
                  </a:tcPr>
                </a:tc>
                <a:tc>
                  <a:txBody>
                    <a:bodyPr/>
                    <a:lstStyle/>
                    <a:p>
                      <a:pPr marL="0" marR="0" algn="ctr">
                        <a:lnSpc>
                          <a:spcPct val="107000"/>
                        </a:lnSpc>
                        <a:spcBef>
                          <a:spcPts val="0"/>
                        </a:spcBef>
                        <a:spcAft>
                          <a:spcPts val="0"/>
                        </a:spcAft>
                      </a:pPr>
                      <a:r>
                        <a:rPr lang="en-US" sz="1400" dirty="0">
                          <a:solidFill>
                            <a:schemeClr val="tx1"/>
                          </a:solidFill>
                          <a:effectLst/>
                        </a:rPr>
                        <a:t>19 (4.0)</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solidFill>
                      <a:schemeClr val="bg2">
                        <a:lumMod val="20000"/>
                        <a:lumOff val="80000"/>
                      </a:schemeClr>
                    </a:solidFill>
                  </a:tcPr>
                </a:tc>
                <a:tc>
                  <a:txBody>
                    <a:bodyPr/>
                    <a:lstStyle/>
                    <a:p>
                      <a:pPr marL="0" marR="0" algn="ctr">
                        <a:lnSpc>
                          <a:spcPct val="107000"/>
                        </a:lnSpc>
                        <a:spcBef>
                          <a:spcPts val="0"/>
                        </a:spcBef>
                        <a:spcAft>
                          <a:spcPts val="0"/>
                        </a:spcAft>
                      </a:pPr>
                      <a:r>
                        <a:rPr lang="en-US" sz="1400" dirty="0">
                          <a:solidFill>
                            <a:schemeClr val="tx1"/>
                          </a:solidFill>
                          <a:effectLst/>
                        </a:rPr>
                        <a:t>15 (3.1)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solidFill>
                      <a:schemeClr val="bg2">
                        <a:lumMod val="20000"/>
                        <a:lumOff val="80000"/>
                      </a:schemeClr>
                    </a:solidFill>
                  </a:tcPr>
                </a:tc>
                <a:tc>
                  <a:txBody>
                    <a:bodyPr/>
                    <a:lstStyle/>
                    <a:p>
                      <a:pPr marL="0" marR="0" algn="ctr">
                        <a:lnSpc>
                          <a:spcPct val="107000"/>
                        </a:lnSpc>
                        <a:spcBef>
                          <a:spcPts val="0"/>
                        </a:spcBef>
                        <a:spcAft>
                          <a:spcPts val="0"/>
                        </a:spcAft>
                      </a:pPr>
                      <a:r>
                        <a:rPr lang="en-US" sz="1400" dirty="0">
                          <a:solidFill>
                            <a:schemeClr val="tx1"/>
                          </a:solidFill>
                          <a:effectLst/>
                        </a:rPr>
                        <a:t>16 (3.3)</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solidFill>
                      <a:schemeClr val="bg2">
                        <a:lumMod val="20000"/>
                        <a:lumOff val="80000"/>
                      </a:schemeClr>
                    </a:solidFill>
                  </a:tcPr>
                </a:tc>
                <a:extLst>
                  <a:ext uri="{0D108BD9-81ED-4DB2-BD59-A6C34878D82A}">
                    <a16:rowId xmlns:a16="http://schemas.microsoft.com/office/drawing/2014/main" val="10002"/>
                  </a:ext>
                </a:extLst>
              </a:tr>
              <a:tr h="310896">
                <a:tc>
                  <a:txBody>
                    <a:bodyPr/>
                    <a:lstStyle/>
                    <a:p>
                      <a:pPr marL="182880" marR="0">
                        <a:lnSpc>
                          <a:spcPct val="107000"/>
                        </a:lnSpc>
                        <a:spcBef>
                          <a:spcPts val="0"/>
                        </a:spcBef>
                        <a:spcAft>
                          <a:spcPts val="0"/>
                        </a:spcAft>
                      </a:pPr>
                      <a:r>
                        <a:rPr lang="en-US" sz="1400" b="0" dirty="0">
                          <a:solidFill>
                            <a:schemeClr val="tx1"/>
                          </a:solidFill>
                          <a:effectLst/>
                        </a:rPr>
                        <a:t>Myocardial infarction</a:t>
                      </a:r>
                      <a:endParaRPr lang="en-US" sz="1400" b="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a:txBody>
                    <a:bodyPr/>
                    <a:lstStyle/>
                    <a:p>
                      <a:pPr marL="0" marR="0" algn="ctr">
                        <a:lnSpc>
                          <a:spcPct val="107000"/>
                        </a:lnSpc>
                        <a:spcBef>
                          <a:spcPts val="0"/>
                        </a:spcBef>
                        <a:spcAft>
                          <a:spcPts val="0"/>
                        </a:spcAft>
                      </a:pPr>
                      <a:r>
                        <a:rPr lang="en-US" sz="1400" dirty="0">
                          <a:solidFill>
                            <a:schemeClr val="tx1"/>
                          </a:solidFill>
                          <a:effectLst/>
                        </a:rPr>
                        <a:t>10 (2.1)</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400" dirty="0">
                          <a:solidFill>
                            <a:schemeClr val="tx1"/>
                          </a:solidFill>
                          <a:effectLst/>
                        </a:rPr>
                        <a:t>8 (1.7)</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a:txBody>
                    <a:bodyPr/>
                    <a:lstStyle/>
                    <a:p>
                      <a:pPr marL="0" marR="0" algn="ctr">
                        <a:lnSpc>
                          <a:spcPct val="107000"/>
                        </a:lnSpc>
                        <a:spcBef>
                          <a:spcPts val="0"/>
                        </a:spcBef>
                        <a:spcAft>
                          <a:spcPts val="0"/>
                        </a:spcAft>
                      </a:pPr>
                      <a:r>
                        <a:rPr lang="en-US" sz="1400" dirty="0">
                          <a:solidFill>
                            <a:schemeClr val="tx1"/>
                          </a:solidFill>
                          <a:effectLst/>
                        </a:rPr>
                        <a:t>2 (0.4)</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a:txBody>
                    <a:bodyPr/>
                    <a:lstStyle/>
                    <a:p>
                      <a:pPr marL="0" marR="0" algn="ctr">
                        <a:lnSpc>
                          <a:spcPct val="107000"/>
                        </a:lnSpc>
                        <a:spcBef>
                          <a:spcPts val="0"/>
                        </a:spcBef>
                        <a:spcAft>
                          <a:spcPts val="0"/>
                        </a:spcAft>
                      </a:pPr>
                      <a:r>
                        <a:rPr lang="en-US" sz="1400" dirty="0">
                          <a:solidFill>
                            <a:schemeClr val="tx1"/>
                          </a:solidFill>
                          <a:effectLst/>
                        </a:rPr>
                        <a:t>0</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extLst>
                  <a:ext uri="{0D108BD9-81ED-4DB2-BD59-A6C34878D82A}">
                    <a16:rowId xmlns:a16="http://schemas.microsoft.com/office/drawing/2014/main" val="10003"/>
                  </a:ext>
                </a:extLst>
              </a:tr>
              <a:tr h="310896">
                <a:tc>
                  <a:txBody>
                    <a:bodyPr/>
                    <a:lstStyle/>
                    <a:p>
                      <a:pPr marL="182880" marR="0" indent="0">
                        <a:lnSpc>
                          <a:spcPct val="107000"/>
                        </a:lnSpc>
                        <a:spcBef>
                          <a:spcPts val="0"/>
                        </a:spcBef>
                        <a:spcAft>
                          <a:spcPts val="0"/>
                        </a:spcAft>
                      </a:pPr>
                      <a:r>
                        <a:rPr lang="en-US" sz="1400" b="0" kern="1200" dirty="0">
                          <a:solidFill>
                            <a:schemeClr val="tx1"/>
                          </a:solidFill>
                          <a:effectLst/>
                        </a:rPr>
                        <a:t>Ischemic stroke</a:t>
                      </a:r>
                      <a:endParaRPr lang="en-US" sz="1400" b="0" kern="12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a:txBody>
                    <a:bodyPr/>
                    <a:lstStyle/>
                    <a:p>
                      <a:pPr marL="0" marR="0" algn="ctr">
                        <a:lnSpc>
                          <a:spcPct val="107000"/>
                        </a:lnSpc>
                        <a:spcBef>
                          <a:spcPts val="0"/>
                        </a:spcBef>
                        <a:spcAft>
                          <a:spcPts val="0"/>
                        </a:spcAft>
                      </a:pPr>
                      <a:r>
                        <a:rPr lang="en-US" sz="1400" dirty="0">
                          <a:solidFill>
                            <a:schemeClr val="tx1"/>
                          </a:solidFill>
                          <a:effectLst/>
                        </a:rPr>
                        <a:t>22 (4.6)</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400" dirty="0">
                          <a:solidFill>
                            <a:schemeClr val="tx1"/>
                          </a:solidFill>
                          <a:effectLst/>
                        </a:rPr>
                        <a:t>10 (2.1)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a:txBody>
                    <a:bodyPr/>
                    <a:lstStyle/>
                    <a:p>
                      <a:pPr marL="0" marR="0" algn="ctr">
                        <a:lnSpc>
                          <a:spcPct val="107000"/>
                        </a:lnSpc>
                        <a:spcBef>
                          <a:spcPts val="0"/>
                        </a:spcBef>
                        <a:spcAft>
                          <a:spcPts val="0"/>
                        </a:spcAft>
                      </a:pPr>
                      <a:r>
                        <a:rPr lang="en-US" sz="1400" dirty="0">
                          <a:solidFill>
                            <a:schemeClr val="tx1"/>
                          </a:solidFill>
                          <a:effectLst/>
                        </a:rPr>
                        <a:t>6 (1.3)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a:txBody>
                    <a:bodyPr/>
                    <a:lstStyle/>
                    <a:p>
                      <a:pPr marL="0" marR="0" algn="ctr">
                        <a:lnSpc>
                          <a:spcPct val="107000"/>
                        </a:lnSpc>
                        <a:spcBef>
                          <a:spcPts val="0"/>
                        </a:spcBef>
                        <a:spcAft>
                          <a:spcPts val="0"/>
                        </a:spcAft>
                      </a:pPr>
                      <a:r>
                        <a:rPr lang="en-US" sz="1400" dirty="0">
                          <a:solidFill>
                            <a:schemeClr val="tx1"/>
                          </a:solidFill>
                          <a:effectLst/>
                        </a:rPr>
                        <a:t>6 (1.3)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extLst>
                  <a:ext uri="{0D108BD9-81ED-4DB2-BD59-A6C34878D82A}">
                    <a16:rowId xmlns:a16="http://schemas.microsoft.com/office/drawing/2014/main" val="10004"/>
                  </a:ext>
                </a:extLst>
              </a:tr>
              <a:tr h="310896">
                <a:tc>
                  <a:txBody>
                    <a:bodyPr/>
                    <a:lstStyle/>
                    <a:p>
                      <a:pPr marL="182880" marR="0" indent="0">
                        <a:lnSpc>
                          <a:spcPct val="107000"/>
                        </a:lnSpc>
                        <a:spcBef>
                          <a:spcPts val="0"/>
                        </a:spcBef>
                        <a:spcAft>
                          <a:spcPts val="0"/>
                        </a:spcAft>
                      </a:pPr>
                      <a:r>
                        <a:rPr lang="en-US" sz="1400" b="0" kern="1200" dirty="0">
                          <a:solidFill>
                            <a:schemeClr val="tx1"/>
                          </a:solidFill>
                          <a:effectLst/>
                        </a:rPr>
                        <a:t>Stroke of uncertain classification</a:t>
                      </a:r>
                      <a:endParaRPr lang="en-US" sz="1400" b="0" kern="12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a:txBody>
                    <a:bodyPr/>
                    <a:lstStyle/>
                    <a:p>
                      <a:pPr marL="0" marR="0" algn="ctr">
                        <a:lnSpc>
                          <a:spcPct val="107000"/>
                        </a:lnSpc>
                        <a:spcBef>
                          <a:spcPts val="0"/>
                        </a:spcBef>
                        <a:spcAft>
                          <a:spcPts val="0"/>
                        </a:spcAft>
                      </a:pPr>
                      <a:r>
                        <a:rPr lang="en-US" sz="1400" dirty="0">
                          <a:solidFill>
                            <a:schemeClr val="tx1"/>
                          </a:solidFill>
                          <a:effectLst/>
                        </a:rPr>
                        <a:t>1 (0.2)</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400" dirty="0">
                          <a:solidFill>
                            <a:schemeClr val="tx1"/>
                          </a:solidFill>
                          <a:effectLst/>
                        </a:rPr>
                        <a:t>0</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a:txBody>
                    <a:bodyPr/>
                    <a:lstStyle/>
                    <a:p>
                      <a:pPr marL="0" marR="0" algn="ctr">
                        <a:lnSpc>
                          <a:spcPct val="107000"/>
                        </a:lnSpc>
                        <a:spcBef>
                          <a:spcPts val="0"/>
                        </a:spcBef>
                        <a:spcAft>
                          <a:spcPts val="0"/>
                        </a:spcAft>
                      </a:pPr>
                      <a:r>
                        <a:rPr lang="en-US" sz="1400" dirty="0">
                          <a:solidFill>
                            <a:schemeClr val="tx1"/>
                          </a:solidFill>
                          <a:effectLst/>
                        </a:rPr>
                        <a:t>1 (0.2)</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a:txBody>
                    <a:bodyPr/>
                    <a:lstStyle/>
                    <a:p>
                      <a:pPr marL="0" marR="0" algn="ctr">
                        <a:lnSpc>
                          <a:spcPct val="107000"/>
                        </a:lnSpc>
                        <a:spcBef>
                          <a:spcPts val="0"/>
                        </a:spcBef>
                        <a:spcAft>
                          <a:spcPts val="0"/>
                        </a:spcAft>
                      </a:pPr>
                      <a:r>
                        <a:rPr lang="en-US" sz="1400" dirty="0">
                          <a:solidFill>
                            <a:schemeClr val="tx1"/>
                          </a:solidFill>
                          <a:effectLst/>
                        </a:rPr>
                        <a:t>0</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extLst>
                  <a:ext uri="{0D108BD9-81ED-4DB2-BD59-A6C34878D82A}">
                    <a16:rowId xmlns:a16="http://schemas.microsoft.com/office/drawing/2014/main" val="3813590760"/>
                  </a:ext>
                </a:extLst>
              </a:tr>
              <a:tr h="310896">
                <a:tc>
                  <a:txBody>
                    <a:bodyPr/>
                    <a:lstStyle/>
                    <a:p>
                      <a:pPr marL="182880" marR="0">
                        <a:lnSpc>
                          <a:spcPct val="107000"/>
                        </a:lnSpc>
                        <a:spcBef>
                          <a:spcPts val="0"/>
                        </a:spcBef>
                        <a:spcAft>
                          <a:spcPts val="0"/>
                        </a:spcAft>
                      </a:pPr>
                      <a:r>
                        <a:rPr lang="en-US" sz="1400" b="0" kern="1200" dirty="0">
                          <a:solidFill>
                            <a:schemeClr val="tx1"/>
                          </a:solidFill>
                          <a:effectLst/>
                        </a:rPr>
                        <a:t>Transient ischemic attack</a:t>
                      </a:r>
                      <a:endParaRPr lang="en-US" sz="1400" b="0" kern="12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a:txBody>
                    <a:bodyPr/>
                    <a:lstStyle/>
                    <a:p>
                      <a:pPr marL="0" marR="0" algn="ctr">
                        <a:lnSpc>
                          <a:spcPct val="107000"/>
                        </a:lnSpc>
                        <a:spcBef>
                          <a:spcPts val="0"/>
                        </a:spcBef>
                        <a:spcAft>
                          <a:spcPts val="0"/>
                        </a:spcAft>
                      </a:pPr>
                      <a:r>
                        <a:rPr lang="en-US" sz="1400" dirty="0">
                          <a:solidFill>
                            <a:schemeClr val="tx1"/>
                          </a:solidFill>
                          <a:effectLst/>
                        </a:rPr>
                        <a:t>3 (0.6)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400" dirty="0">
                          <a:solidFill>
                            <a:schemeClr val="tx1"/>
                          </a:solidFill>
                          <a:effectLst/>
                        </a:rPr>
                        <a:t>1 (0.2)</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a:txBody>
                    <a:bodyPr/>
                    <a:lstStyle/>
                    <a:p>
                      <a:pPr marL="0" marR="0" algn="ctr">
                        <a:lnSpc>
                          <a:spcPct val="107000"/>
                        </a:lnSpc>
                        <a:spcBef>
                          <a:spcPts val="0"/>
                        </a:spcBef>
                        <a:spcAft>
                          <a:spcPts val="0"/>
                        </a:spcAft>
                      </a:pPr>
                      <a:r>
                        <a:rPr lang="en-US" sz="1400" dirty="0">
                          <a:solidFill>
                            <a:schemeClr val="tx1"/>
                          </a:solidFill>
                          <a:effectLst/>
                        </a:rPr>
                        <a:t>1 (0.2)</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a:txBody>
                    <a:bodyPr/>
                    <a:lstStyle/>
                    <a:p>
                      <a:pPr marL="0" marR="0" algn="ctr">
                        <a:lnSpc>
                          <a:spcPct val="107000"/>
                        </a:lnSpc>
                        <a:spcBef>
                          <a:spcPts val="0"/>
                        </a:spcBef>
                        <a:spcAft>
                          <a:spcPts val="0"/>
                        </a:spcAft>
                      </a:pPr>
                      <a:r>
                        <a:rPr lang="en-US" sz="1400" dirty="0">
                          <a:solidFill>
                            <a:schemeClr val="tx1"/>
                          </a:solidFill>
                          <a:effectLst/>
                        </a:rPr>
                        <a:t>1 (0.2)</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extLst>
                  <a:ext uri="{0D108BD9-81ED-4DB2-BD59-A6C34878D82A}">
                    <a16:rowId xmlns:a16="http://schemas.microsoft.com/office/drawing/2014/main" val="10005"/>
                  </a:ext>
                </a:extLst>
              </a:tr>
              <a:tr h="310896">
                <a:tc>
                  <a:txBody>
                    <a:bodyPr/>
                    <a:lstStyle/>
                    <a:p>
                      <a:pPr marL="182880" marR="0">
                        <a:lnSpc>
                          <a:spcPct val="107000"/>
                        </a:lnSpc>
                        <a:spcBef>
                          <a:spcPts val="0"/>
                        </a:spcBef>
                        <a:spcAft>
                          <a:spcPts val="0"/>
                        </a:spcAft>
                      </a:pPr>
                      <a:r>
                        <a:rPr lang="en-US" sz="1400" b="0" kern="1200" dirty="0">
                          <a:solidFill>
                            <a:schemeClr val="tx1"/>
                          </a:solidFill>
                          <a:effectLst/>
                        </a:rPr>
                        <a:t>Deep vein thrombosis</a:t>
                      </a:r>
                      <a:endParaRPr lang="en-US" sz="1400" b="0" kern="12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a:txBody>
                    <a:bodyPr/>
                    <a:lstStyle/>
                    <a:p>
                      <a:pPr marL="0" marR="0" algn="ctr">
                        <a:lnSpc>
                          <a:spcPct val="107000"/>
                        </a:lnSpc>
                        <a:spcBef>
                          <a:spcPts val="0"/>
                        </a:spcBef>
                        <a:spcAft>
                          <a:spcPts val="0"/>
                        </a:spcAft>
                      </a:pPr>
                      <a:r>
                        <a:rPr lang="en-US" sz="1400" dirty="0">
                          <a:solidFill>
                            <a:schemeClr val="tx1"/>
                          </a:solidFill>
                          <a:effectLst/>
                        </a:rPr>
                        <a:t>15 (3.1)</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400" dirty="0">
                          <a:solidFill>
                            <a:schemeClr val="tx1"/>
                          </a:solidFill>
                          <a:effectLst/>
                        </a:rPr>
                        <a:t>1 (0.2)</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a:txBody>
                    <a:bodyPr/>
                    <a:lstStyle/>
                    <a:p>
                      <a:pPr marL="0" marR="0" algn="ctr">
                        <a:lnSpc>
                          <a:spcPct val="107000"/>
                        </a:lnSpc>
                        <a:spcBef>
                          <a:spcPts val="0"/>
                        </a:spcBef>
                        <a:spcAft>
                          <a:spcPts val="0"/>
                        </a:spcAft>
                      </a:pPr>
                      <a:r>
                        <a:rPr lang="en-US" sz="1400" dirty="0">
                          <a:solidFill>
                            <a:schemeClr val="tx1"/>
                          </a:solidFill>
                          <a:effectLst/>
                        </a:rPr>
                        <a:t>6 (1.3)</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a:txBody>
                    <a:bodyPr/>
                    <a:lstStyle/>
                    <a:p>
                      <a:pPr marL="0" marR="0" algn="ctr">
                        <a:lnSpc>
                          <a:spcPct val="107000"/>
                        </a:lnSpc>
                        <a:spcBef>
                          <a:spcPts val="0"/>
                        </a:spcBef>
                        <a:spcAft>
                          <a:spcPts val="0"/>
                        </a:spcAft>
                      </a:pPr>
                      <a:r>
                        <a:rPr lang="en-US" sz="1400" dirty="0">
                          <a:solidFill>
                            <a:schemeClr val="tx1"/>
                          </a:solidFill>
                          <a:effectLst/>
                        </a:rPr>
                        <a:t>8 (1.7)</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extLst>
                  <a:ext uri="{0D108BD9-81ED-4DB2-BD59-A6C34878D82A}">
                    <a16:rowId xmlns:a16="http://schemas.microsoft.com/office/drawing/2014/main" val="10006"/>
                  </a:ext>
                </a:extLst>
              </a:tr>
              <a:tr h="310896">
                <a:tc>
                  <a:txBody>
                    <a:bodyPr/>
                    <a:lstStyle/>
                    <a:p>
                      <a:pPr marL="182880" marR="0">
                        <a:lnSpc>
                          <a:spcPct val="107000"/>
                        </a:lnSpc>
                        <a:spcBef>
                          <a:spcPts val="0"/>
                        </a:spcBef>
                        <a:spcAft>
                          <a:spcPts val="0"/>
                        </a:spcAft>
                      </a:pPr>
                      <a:r>
                        <a:rPr lang="en-US" sz="1400" b="0" kern="1200" dirty="0">
                          <a:solidFill>
                            <a:schemeClr val="tx1"/>
                          </a:solidFill>
                          <a:effectLst/>
                        </a:rPr>
                        <a:t>Pulmonary embolism</a:t>
                      </a:r>
                      <a:endParaRPr lang="en-US" sz="1400" b="0" kern="12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a:txBody>
                    <a:bodyPr/>
                    <a:lstStyle/>
                    <a:p>
                      <a:pPr marL="0" marR="0" algn="ctr">
                        <a:lnSpc>
                          <a:spcPct val="107000"/>
                        </a:lnSpc>
                        <a:spcBef>
                          <a:spcPts val="0"/>
                        </a:spcBef>
                        <a:spcAft>
                          <a:spcPts val="0"/>
                        </a:spcAft>
                      </a:pPr>
                      <a:r>
                        <a:rPr lang="en-US" sz="1400" dirty="0">
                          <a:solidFill>
                            <a:schemeClr val="tx1"/>
                          </a:solidFill>
                          <a:effectLst/>
                        </a:rPr>
                        <a:t>7 (1.5)</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400" dirty="0">
                          <a:solidFill>
                            <a:schemeClr val="tx1"/>
                          </a:solidFill>
                          <a:effectLst/>
                        </a:rPr>
                        <a:t>1 (0.2)</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a:txBody>
                    <a:bodyPr/>
                    <a:lstStyle/>
                    <a:p>
                      <a:pPr marL="0" marR="0" algn="ctr">
                        <a:lnSpc>
                          <a:spcPct val="107000"/>
                        </a:lnSpc>
                        <a:spcBef>
                          <a:spcPts val="0"/>
                        </a:spcBef>
                        <a:spcAft>
                          <a:spcPts val="0"/>
                        </a:spcAft>
                      </a:pPr>
                      <a:r>
                        <a:rPr lang="en-US" sz="1400" dirty="0">
                          <a:solidFill>
                            <a:schemeClr val="tx1"/>
                          </a:solidFill>
                          <a:effectLst/>
                        </a:rPr>
                        <a:t>1 (0.2)</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a:txBody>
                    <a:bodyPr/>
                    <a:lstStyle/>
                    <a:p>
                      <a:pPr marL="0" marR="0" algn="ctr">
                        <a:lnSpc>
                          <a:spcPct val="107000"/>
                        </a:lnSpc>
                        <a:spcBef>
                          <a:spcPts val="0"/>
                        </a:spcBef>
                        <a:spcAft>
                          <a:spcPts val="0"/>
                        </a:spcAft>
                      </a:pPr>
                      <a:r>
                        <a:rPr lang="en-US" sz="1400" dirty="0">
                          <a:solidFill>
                            <a:schemeClr val="tx1"/>
                          </a:solidFill>
                          <a:effectLst/>
                        </a:rPr>
                        <a:t>5 (1.0)</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extLst>
                  <a:ext uri="{0D108BD9-81ED-4DB2-BD59-A6C34878D82A}">
                    <a16:rowId xmlns:a16="http://schemas.microsoft.com/office/drawing/2014/main" val="10007"/>
                  </a:ext>
                </a:extLst>
              </a:tr>
              <a:tr h="310896">
                <a:tc>
                  <a:txBody>
                    <a:bodyPr/>
                    <a:lstStyle/>
                    <a:p>
                      <a:pPr marL="182880" marR="0">
                        <a:lnSpc>
                          <a:spcPct val="107000"/>
                        </a:lnSpc>
                        <a:spcBef>
                          <a:spcPts val="0"/>
                        </a:spcBef>
                        <a:spcAft>
                          <a:spcPts val="0"/>
                        </a:spcAft>
                      </a:pPr>
                      <a:r>
                        <a:rPr lang="en-US" sz="1400" b="0" kern="1200" dirty="0">
                          <a:solidFill>
                            <a:schemeClr val="tx1"/>
                          </a:solidFill>
                          <a:effectLst/>
                        </a:rPr>
                        <a:t>Arterial systemic embolism </a:t>
                      </a:r>
                      <a:endParaRPr lang="en-US" sz="1400" b="0" kern="12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a:txBody>
                    <a:bodyPr/>
                    <a:lstStyle/>
                    <a:p>
                      <a:pPr marL="0" marR="0" algn="ctr">
                        <a:lnSpc>
                          <a:spcPct val="107000"/>
                        </a:lnSpc>
                        <a:spcBef>
                          <a:spcPts val="0"/>
                        </a:spcBef>
                        <a:spcAft>
                          <a:spcPts val="0"/>
                        </a:spcAft>
                      </a:pPr>
                      <a:r>
                        <a:rPr lang="en-US" sz="1400" dirty="0">
                          <a:solidFill>
                            <a:schemeClr val="tx1"/>
                          </a:solidFill>
                          <a:effectLst/>
                        </a:rPr>
                        <a:t>0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400" dirty="0">
                          <a:solidFill>
                            <a:schemeClr val="tx1"/>
                          </a:solidFill>
                          <a:effectLst/>
                        </a:rPr>
                        <a:t>0</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a:txBody>
                    <a:bodyPr/>
                    <a:lstStyle/>
                    <a:p>
                      <a:pPr marL="0" marR="0" algn="ctr">
                        <a:lnSpc>
                          <a:spcPct val="107000"/>
                        </a:lnSpc>
                        <a:spcBef>
                          <a:spcPts val="0"/>
                        </a:spcBef>
                        <a:spcAft>
                          <a:spcPts val="0"/>
                        </a:spcAft>
                      </a:pPr>
                      <a:r>
                        <a:rPr lang="en-US" sz="1400" dirty="0">
                          <a:solidFill>
                            <a:schemeClr val="tx1"/>
                          </a:solidFill>
                          <a:effectLst/>
                        </a:rPr>
                        <a:t>0</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a:txBody>
                    <a:bodyPr/>
                    <a:lstStyle/>
                    <a:p>
                      <a:pPr marL="0" marR="0" algn="ctr">
                        <a:lnSpc>
                          <a:spcPct val="107000"/>
                        </a:lnSpc>
                        <a:spcBef>
                          <a:spcPts val="0"/>
                        </a:spcBef>
                        <a:spcAft>
                          <a:spcPts val="0"/>
                        </a:spcAft>
                      </a:pPr>
                      <a:r>
                        <a:rPr lang="en-US" sz="1400" dirty="0">
                          <a:solidFill>
                            <a:schemeClr val="tx1"/>
                          </a:solidFill>
                          <a:effectLst/>
                        </a:rPr>
                        <a:t>0</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extLst>
                  <a:ext uri="{0D108BD9-81ED-4DB2-BD59-A6C34878D82A}">
                    <a16:rowId xmlns:a16="http://schemas.microsoft.com/office/drawing/2014/main" val="141583851"/>
                  </a:ext>
                </a:extLst>
              </a:tr>
              <a:tr h="310896">
                <a:tc>
                  <a:txBody>
                    <a:bodyPr/>
                    <a:lstStyle/>
                    <a:p>
                      <a:pPr marL="0" marR="0">
                        <a:lnSpc>
                          <a:spcPct val="107000"/>
                        </a:lnSpc>
                        <a:spcBef>
                          <a:spcPts val="0"/>
                        </a:spcBef>
                        <a:spcAft>
                          <a:spcPts val="0"/>
                        </a:spcAft>
                      </a:pPr>
                      <a:r>
                        <a:rPr lang="en-US" sz="1400" b="1" dirty="0">
                          <a:solidFill>
                            <a:schemeClr val="tx1"/>
                          </a:solidFill>
                          <a:effectLst/>
                        </a:rPr>
                        <a:t>Patients who </a:t>
                      </a:r>
                      <a:r>
                        <a:rPr lang="en-US" sz="1400" b="1" dirty="0" err="1">
                          <a:solidFill>
                            <a:schemeClr val="tx1"/>
                          </a:solidFill>
                          <a:effectLst/>
                        </a:rPr>
                        <a:t>died</a:t>
                      </a:r>
                      <a:r>
                        <a:rPr lang="en-US" sz="1400" b="1" baseline="30000" dirty="0" err="1">
                          <a:solidFill>
                            <a:schemeClr val="tx1"/>
                          </a:solidFill>
                          <a:effectLst/>
                        </a:rPr>
                        <a:t>a</a:t>
                      </a:r>
                      <a:r>
                        <a:rPr lang="en-US" sz="1400" b="1" dirty="0">
                          <a:solidFill>
                            <a:schemeClr val="tx1"/>
                          </a:solidFill>
                          <a:effectLst/>
                        </a:rPr>
                        <a:t> within 30 days, n (%)</a:t>
                      </a:r>
                      <a:endParaRPr lang="en-US" sz="1400" b="0" baseline="30000" dirty="0">
                        <a:solidFill>
                          <a:schemeClr val="tx1"/>
                        </a:solidFill>
                        <a:effectLst/>
                        <a:highlight>
                          <a:srgbClr val="FFFF00"/>
                        </a:highlight>
                        <a:latin typeface="+mn-lt"/>
                        <a:ea typeface="Calibri" panose="020F0502020204030204" pitchFamily="34" charset="0"/>
                        <a:cs typeface="Times New Roman" panose="02020603050405020304" pitchFamily="18" charset="0"/>
                      </a:endParaRPr>
                    </a:p>
                  </a:txBody>
                  <a:tcPr marL="38100" marR="38100" marT="0" marB="0" anchor="ctr">
                    <a:solidFill>
                      <a:schemeClr val="bg2">
                        <a:lumMod val="20000"/>
                        <a:lumOff val="80000"/>
                      </a:schemeClr>
                    </a:solidFill>
                  </a:tcPr>
                </a:tc>
                <a:tc>
                  <a:txBody>
                    <a:bodyPr/>
                    <a:lstStyle/>
                    <a:p>
                      <a:pPr marL="0" marR="0" algn="ctr">
                        <a:lnSpc>
                          <a:spcPct val="107000"/>
                        </a:lnSpc>
                        <a:spcBef>
                          <a:spcPts val="0"/>
                        </a:spcBef>
                        <a:spcAft>
                          <a:spcPts val="0"/>
                        </a:spcAft>
                      </a:pPr>
                      <a:r>
                        <a:rPr lang="en-US" sz="1400" dirty="0">
                          <a:solidFill>
                            <a:schemeClr val="tx1"/>
                          </a:solidFill>
                          <a:effectLst/>
                        </a:rPr>
                        <a:t>75 (15.7)</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0" marR="0" marT="0" marB="0" anchor="ctr">
                    <a:solidFill>
                      <a:schemeClr val="bg2">
                        <a:lumMod val="20000"/>
                        <a:lumOff val="80000"/>
                      </a:schemeClr>
                    </a:solidFill>
                  </a:tcPr>
                </a:tc>
                <a:tc>
                  <a:txBody>
                    <a:bodyPr/>
                    <a:lstStyle/>
                    <a:p>
                      <a:pPr marL="0" marR="0" algn="ctr">
                        <a:lnSpc>
                          <a:spcPct val="107000"/>
                        </a:lnSpc>
                        <a:spcBef>
                          <a:spcPts val="0"/>
                        </a:spcBef>
                        <a:spcAft>
                          <a:spcPts val="0"/>
                        </a:spcAft>
                      </a:pPr>
                      <a:r>
                        <a:rPr lang="en-US" sz="1400" dirty="0">
                          <a:solidFill>
                            <a:schemeClr val="tx1"/>
                          </a:solidFill>
                          <a:effectLst/>
                        </a:rPr>
                        <a:t>16 (3.3)</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solidFill>
                      <a:schemeClr val="bg2">
                        <a:lumMod val="20000"/>
                        <a:lumOff val="80000"/>
                      </a:schemeClr>
                    </a:solidFill>
                  </a:tcPr>
                </a:tc>
                <a:tc>
                  <a:txBody>
                    <a:bodyPr/>
                    <a:lstStyle/>
                    <a:p>
                      <a:pPr marL="0" marR="0" algn="ctr">
                        <a:lnSpc>
                          <a:spcPct val="107000"/>
                        </a:lnSpc>
                        <a:spcBef>
                          <a:spcPts val="0"/>
                        </a:spcBef>
                        <a:spcAft>
                          <a:spcPts val="0"/>
                        </a:spcAft>
                      </a:pPr>
                      <a:r>
                        <a:rPr lang="en-US" sz="1400" dirty="0">
                          <a:solidFill>
                            <a:schemeClr val="tx1"/>
                          </a:solidFill>
                          <a:effectLst/>
                        </a:rPr>
                        <a:t>28 (5.8)</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solidFill>
                      <a:schemeClr val="bg2">
                        <a:lumMod val="20000"/>
                        <a:lumOff val="80000"/>
                      </a:schemeClr>
                    </a:solidFill>
                  </a:tcPr>
                </a:tc>
                <a:tc>
                  <a:txBody>
                    <a:bodyPr/>
                    <a:lstStyle/>
                    <a:p>
                      <a:pPr marL="0" marR="0" algn="ctr">
                        <a:lnSpc>
                          <a:spcPct val="107000"/>
                        </a:lnSpc>
                        <a:spcBef>
                          <a:spcPts val="0"/>
                        </a:spcBef>
                        <a:spcAft>
                          <a:spcPts val="0"/>
                        </a:spcAft>
                      </a:pPr>
                      <a:r>
                        <a:rPr lang="en-US" sz="1400" dirty="0">
                          <a:solidFill>
                            <a:schemeClr val="tx1"/>
                          </a:solidFill>
                          <a:effectLst/>
                        </a:rPr>
                        <a:t>31 (6.5)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solidFill>
                      <a:schemeClr val="bg2">
                        <a:lumMod val="20000"/>
                        <a:lumOff val="80000"/>
                      </a:schemeClr>
                    </a:solidFill>
                  </a:tcPr>
                </a:tc>
                <a:extLst>
                  <a:ext uri="{0D108BD9-81ED-4DB2-BD59-A6C34878D82A}">
                    <a16:rowId xmlns:a16="http://schemas.microsoft.com/office/drawing/2014/main" val="4227756009"/>
                  </a:ext>
                </a:extLst>
              </a:tr>
              <a:tr h="310896">
                <a:tc>
                  <a:txBody>
                    <a:bodyPr/>
                    <a:lstStyle/>
                    <a:p>
                      <a:pPr marL="182880" marR="0">
                        <a:lnSpc>
                          <a:spcPct val="107000"/>
                        </a:lnSpc>
                        <a:spcBef>
                          <a:spcPts val="0"/>
                        </a:spcBef>
                        <a:spcAft>
                          <a:spcPts val="0"/>
                        </a:spcAft>
                      </a:pPr>
                      <a:r>
                        <a:rPr lang="en-US" sz="1400" b="0" dirty="0">
                          <a:solidFill>
                            <a:schemeClr val="tx1"/>
                          </a:solidFill>
                          <a:effectLst/>
                        </a:rPr>
                        <a:t>Cardiovascular death</a:t>
                      </a:r>
                      <a:endParaRPr lang="en-US" sz="1400" b="0" baseline="300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a:txBody>
                    <a:bodyPr/>
                    <a:lstStyle/>
                    <a:p>
                      <a:pPr marL="0" marR="0" algn="ctr">
                        <a:lnSpc>
                          <a:spcPct val="107000"/>
                        </a:lnSpc>
                        <a:spcBef>
                          <a:spcPts val="0"/>
                        </a:spcBef>
                        <a:spcAft>
                          <a:spcPts val="0"/>
                        </a:spcAft>
                      </a:pPr>
                      <a:r>
                        <a:rPr lang="en-US" sz="1400" dirty="0">
                          <a:solidFill>
                            <a:schemeClr val="tx1"/>
                          </a:solidFill>
                          <a:effectLst/>
                        </a:rPr>
                        <a:t>58 (12.1)</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400" dirty="0">
                          <a:solidFill>
                            <a:schemeClr val="tx1"/>
                          </a:solidFill>
                          <a:effectLst/>
                        </a:rPr>
                        <a:t>14 (2.9)</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a:txBody>
                    <a:bodyPr/>
                    <a:lstStyle/>
                    <a:p>
                      <a:pPr marL="0" marR="0" algn="ctr">
                        <a:lnSpc>
                          <a:spcPct val="107000"/>
                        </a:lnSpc>
                        <a:spcBef>
                          <a:spcPts val="0"/>
                        </a:spcBef>
                        <a:spcAft>
                          <a:spcPts val="0"/>
                        </a:spcAft>
                      </a:pPr>
                      <a:r>
                        <a:rPr lang="en-US" sz="1400" dirty="0">
                          <a:solidFill>
                            <a:schemeClr val="tx1"/>
                          </a:solidFill>
                          <a:effectLst/>
                        </a:rPr>
                        <a:t>21 (4.4)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a:txBody>
                    <a:bodyPr/>
                    <a:lstStyle/>
                    <a:p>
                      <a:pPr marL="0" marR="0" algn="ctr">
                        <a:lnSpc>
                          <a:spcPct val="107000"/>
                        </a:lnSpc>
                        <a:spcBef>
                          <a:spcPts val="0"/>
                        </a:spcBef>
                        <a:spcAft>
                          <a:spcPts val="0"/>
                        </a:spcAft>
                      </a:pPr>
                      <a:r>
                        <a:rPr lang="en-US" sz="1400" dirty="0">
                          <a:solidFill>
                            <a:schemeClr val="tx1"/>
                          </a:solidFill>
                          <a:effectLst/>
                        </a:rPr>
                        <a:t>23 (4.8)</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extLst>
                  <a:ext uri="{0D108BD9-81ED-4DB2-BD59-A6C34878D82A}">
                    <a16:rowId xmlns:a16="http://schemas.microsoft.com/office/drawing/2014/main" val="3951793788"/>
                  </a:ext>
                </a:extLst>
              </a:tr>
              <a:tr h="310896">
                <a:tc>
                  <a:txBody>
                    <a:bodyPr/>
                    <a:lstStyle/>
                    <a:p>
                      <a:pPr marL="182880" marR="0">
                        <a:lnSpc>
                          <a:spcPct val="107000"/>
                        </a:lnSpc>
                        <a:spcBef>
                          <a:spcPts val="0"/>
                        </a:spcBef>
                        <a:spcAft>
                          <a:spcPts val="0"/>
                        </a:spcAft>
                      </a:pPr>
                      <a:r>
                        <a:rPr lang="en-US" sz="1400" b="0" dirty="0">
                          <a:solidFill>
                            <a:schemeClr val="tx1"/>
                          </a:solidFill>
                          <a:effectLst/>
                        </a:rPr>
                        <a:t>Non-cardiovascular death</a:t>
                      </a:r>
                      <a:endParaRPr lang="en-US" sz="1400" b="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a:txBody>
                    <a:bodyPr/>
                    <a:lstStyle/>
                    <a:p>
                      <a:pPr marL="0" marR="0" algn="ctr">
                        <a:lnSpc>
                          <a:spcPct val="107000"/>
                        </a:lnSpc>
                        <a:spcBef>
                          <a:spcPts val="0"/>
                        </a:spcBef>
                        <a:spcAft>
                          <a:spcPts val="0"/>
                        </a:spcAft>
                      </a:pPr>
                      <a:r>
                        <a:rPr lang="en-US" sz="1400" dirty="0">
                          <a:solidFill>
                            <a:schemeClr val="tx1"/>
                          </a:solidFill>
                          <a:effectLst/>
                        </a:rPr>
                        <a:t>15 (3.1)</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400" dirty="0">
                          <a:solidFill>
                            <a:schemeClr val="tx1"/>
                          </a:solidFill>
                          <a:effectLst/>
                        </a:rPr>
                        <a:t>2 (0.4)</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a:txBody>
                    <a:bodyPr/>
                    <a:lstStyle/>
                    <a:p>
                      <a:pPr marL="0" marR="0" algn="ctr">
                        <a:lnSpc>
                          <a:spcPct val="107000"/>
                        </a:lnSpc>
                        <a:spcBef>
                          <a:spcPts val="0"/>
                        </a:spcBef>
                        <a:spcAft>
                          <a:spcPts val="0"/>
                        </a:spcAft>
                      </a:pPr>
                      <a:r>
                        <a:rPr lang="en-US" sz="1400" dirty="0">
                          <a:solidFill>
                            <a:schemeClr val="tx1"/>
                          </a:solidFill>
                          <a:effectLst/>
                        </a:rPr>
                        <a:t>6 (1.3)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a:txBody>
                    <a:bodyPr/>
                    <a:lstStyle/>
                    <a:p>
                      <a:pPr marL="0" marR="0" algn="ctr">
                        <a:lnSpc>
                          <a:spcPct val="107000"/>
                        </a:lnSpc>
                        <a:spcBef>
                          <a:spcPts val="0"/>
                        </a:spcBef>
                        <a:spcAft>
                          <a:spcPts val="0"/>
                        </a:spcAft>
                      </a:pPr>
                      <a:r>
                        <a:rPr lang="en-US" sz="1400" dirty="0">
                          <a:solidFill>
                            <a:schemeClr val="tx1"/>
                          </a:solidFill>
                          <a:effectLst/>
                        </a:rPr>
                        <a:t>7 (1.5)</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extLst>
                  <a:ext uri="{0D108BD9-81ED-4DB2-BD59-A6C34878D82A}">
                    <a16:rowId xmlns:a16="http://schemas.microsoft.com/office/drawing/2014/main" val="2665011689"/>
                  </a:ext>
                </a:extLst>
              </a:tr>
              <a:tr h="310896">
                <a:tc>
                  <a:txBody>
                    <a:bodyPr/>
                    <a:lstStyle/>
                    <a:p>
                      <a:pPr marL="182880" marR="0">
                        <a:lnSpc>
                          <a:spcPct val="107000"/>
                        </a:lnSpc>
                        <a:spcBef>
                          <a:spcPts val="0"/>
                        </a:spcBef>
                        <a:spcAft>
                          <a:spcPts val="0"/>
                        </a:spcAft>
                      </a:pPr>
                      <a:r>
                        <a:rPr lang="en-US" sz="1400" b="0" dirty="0">
                          <a:solidFill>
                            <a:schemeClr val="tx1"/>
                          </a:solidFill>
                          <a:effectLst/>
                        </a:rPr>
                        <a:t>Death of uncertain cause</a:t>
                      </a:r>
                      <a:endParaRPr lang="en-US" sz="1400" b="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a:txBody>
                    <a:bodyPr/>
                    <a:lstStyle/>
                    <a:p>
                      <a:pPr marL="0" marR="0" algn="ctr">
                        <a:lnSpc>
                          <a:spcPct val="107000"/>
                        </a:lnSpc>
                        <a:spcBef>
                          <a:spcPts val="0"/>
                        </a:spcBef>
                        <a:spcAft>
                          <a:spcPts val="0"/>
                        </a:spcAft>
                      </a:pPr>
                      <a:r>
                        <a:rPr lang="en-US" sz="1400" dirty="0">
                          <a:solidFill>
                            <a:schemeClr val="tx1"/>
                          </a:solidFill>
                          <a:effectLst/>
                        </a:rPr>
                        <a:t>2 (0.4)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US" sz="1400" dirty="0">
                          <a:solidFill>
                            <a:schemeClr val="tx1"/>
                          </a:solidFill>
                          <a:effectLst/>
                        </a:rPr>
                        <a:t>0</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a:txBody>
                    <a:bodyPr/>
                    <a:lstStyle/>
                    <a:p>
                      <a:pPr marL="0" marR="0" algn="ctr">
                        <a:lnSpc>
                          <a:spcPct val="107000"/>
                        </a:lnSpc>
                        <a:spcBef>
                          <a:spcPts val="0"/>
                        </a:spcBef>
                        <a:spcAft>
                          <a:spcPts val="0"/>
                        </a:spcAft>
                      </a:pPr>
                      <a:r>
                        <a:rPr lang="en-US" sz="1400" dirty="0">
                          <a:solidFill>
                            <a:schemeClr val="tx1"/>
                          </a:solidFill>
                          <a:effectLst/>
                        </a:rPr>
                        <a:t>1 (0.2)</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tc>
                  <a:txBody>
                    <a:bodyPr/>
                    <a:lstStyle/>
                    <a:p>
                      <a:pPr marL="0" marR="0" algn="ctr">
                        <a:lnSpc>
                          <a:spcPct val="107000"/>
                        </a:lnSpc>
                        <a:spcBef>
                          <a:spcPts val="0"/>
                        </a:spcBef>
                        <a:spcAft>
                          <a:spcPts val="0"/>
                        </a:spcAft>
                      </a:pPr>
                      <a:r>
                        <a:rPr lang="en-US" sz="1400" dirty="0">
                          <a:solidFill>
                            <a:schemeClr val="tx1"/>
                          </a:solidFill>
                          <a:effectLst/>
                        </a:rPr>
                        <a:t>1 (0.2)</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38100" marR="38100" marT="0" marB="0" anchor="ctr"/>
                </a:tc>
                <a:extLst>
                  <a:ext uri="{0D108BD9-81ED-4DB2-BD59-A6C34878D82A}">
                    <a16:rowId xmlns:a16="http://schemas.microsoft.com/office/drawing/2014/main" val="3529034641"/>
                  </a:ext>
                </a:extLst>
              </a:tr>
            </a:tbl>
          </a:graphicData>
        </a:graphic>
      </p:graphicFrame>
    </p:spTree>
    <p:extLst>
      <p:ext uri="{BB962C8B-B14F-4D97-AF65-F5344CB8AC3E}">
        <p14:creationId xmlns:p14="http://schemas.microsoft.com/office/powerpoint/2010/main" val="2574210923"/>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EC9AC-D7F3-4CF3-8AA5-A0193A0472B4}"/>
              </a:ext>
            </a:extLst>
          </p:cNvPr>
          <p:cNvSpPr>
            <a:spLocks noGrp="1"/>
          </p:cNvSpPr>
          <p:nvPr>
            <p:ph type="title"/>
          </p:nvPr>
        </p:nvSpPr>
        <p:spPr>
          <a:xfrm>
            <a:off x="391821" y="215772"/>
            <a:ext cx="11473031" cy="800100"/>
          </a:xfrm>
        </p:spPr>
        <p:txBody>
          <a:bodyPr vert="horz" lIns="91440" tIns="45720" rIns="91440" bIns="45720" rtlCol="0" anchor="b">
            <a:noAutofit/>
          </a:bodyPr>
          <a:lstStyle/>
          <a:p>
            <a:r>
              <a:rPr lang="en-US" sz="2600" dirty="0"/>
              <a:t>No Thrombotic Events Occurred After Restart of Oral Anticoagulation</a:t>
            </a:r>
            <a:endParaRPr lang="en-US" sz="2600" strike="sngStrike" dirty="0">
              <a:highlight>
                <a:srgbClr val="FFFF00"/>
              </a:highlight>
            </a:endParaRPr>
          </a:p>
        </p:txBody>
      </p:sp>
      <p:sp>
        <p:nvSpPr>
          <p:cNvPr id="4" name="Slide Number Placeholder 3">
            <a:extLst>
              <a:ext uri="{FF2B5EF4-FFF2-40B4-BE49-F238E27FC236}">
                <a16:creationId xmlns:a16="http://schemas.microsoft.com/office/drawing/2014/main" id="{56CB198F-903D-4140-8964-63B83C586DA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5" name="Text Placeholder 4">
            <a:extLst>
              <a:ext uri="{FF2B5EF4-FFF2-40B4-BE49-F238E27FC236}">
                <a16:creationId xmlns:a16="http://schemas.microsoft.com/office/drawing/2014/main" id="{72D23A0A-0478-47BF-B315-11A97BB0E944}"/>
              </a:ext>
            </a:extLst>
          </p:cNvPr>
          <p:cNvSpPr>
            <a:spLocks noGrp="1"/>
          </p:cNvSpPr>
          <p:nvPr>
            <p:ph type="body" sz="quarter" idx="13"/>
          </p:nvPr>
        </p:nvSpPr>
        <p:spPr>
          <a:xfrm>
            <a:off x="457200" y="5852160"/>
            <a:ext cx="10629900" cy="1005840"/>
          </a:xfrm>
        </p:spPr>
        <p:txBody>
          <a:bodyPr>
            <a:noAutofit/>
          </a:bodyPr>
          <a:lstStyle/>
          <a:p>
            <a:r>
              <a:rPr lang="en-US" sz="900" dirty="0"/>
              <a:t>Note: The safety population in ANNEXA-4 included all patients who received andexanet alfa (N=479).</a:t>
            </a:r>
            <a:endParaRPr lang="en-US" sz="900" baseline="30000" dirty="0"/>
          </a:p>
          <a:p>
            <a:r>
              <a:rPr lang="en-US" sz="900" baseline="30000" dirty="0" err="1"/>
              <a:t>a</a:t>
            </a:r>
            <a:r>
              <a:rPr lang="en-US" sz="900" dirty="0" err="1"/>
              <a:t>A</a:t>
            </a:r>
            <a:r>
              <a:rPr lang="en-US" sz="900" dirty="0"/>
              <a:t> total of 323 patients in the safety population restarted any anticoagulation after administration of andexanet alfa, of which 16, experienced a thrombotic event. Anticoagulation included any form of heparin or low-molecular weight heparin, fondaparinux or </a:t>
            </a:r>
            <a:r>
              <a:rPr lang="en-US" sz="900" dirty="0" err="1"/>
              <a:t>argatroban</a:t>
            </a:r>
            <a:r>
              <a:rPr lang="en-US" sz="900" dirty="0"/>
              <a:t>, or any oral anticoagulant, including vitamin K antagonist and non-vitamin K antagonist (at any dose and duration); </a:t>
            </a:r>
            <a:r>
              <a:rPr lang="en-US" sz="900" baseline="30000" dirty="0" err="1"/>
              <a:t>b</a:t>
            </a:r>
            <a:r>
              <a:rPr lang="en-US" sz="900" dirty="0" err="1"/>
              <a:t>A</a:t>
            </a:r>
            <a:r>
              <a:rPr lang="en-US" sz="900" dirty="0"/>
              <a:t> total of 130 patients restarted oral anticoagulation. This includes any oral anticoagulant including vitamin K antagonist or direct oral anticoagulation of any dose and any duration; </a:t>
            </a:r>
            <a:r>
              <a:rPr lang="en-US" sz="900" baseline="30000" dirty="0" err="1"/>
              <a:t>c</a:t>
            </a:r>
            <a:r>
              <a:rPr lang="en-US" sz="900" dirty="0" err="1"/>
              <a:t>The</a:t>
            </a:r>
            <a:r>
              <a:rPr lang="en-US" sz="900" dirty="0"/>
              <a:t> severe infusion reaction was resolved with treatment; </a:t>
            </a:r>
            <a:r>
              <a:rPr lang="en-US" sz="900" baseline="30000" dirty="0" err="1"/>
              <a:t>d</a:t>
            </a:r>
            <a:r>
              <a:rPr lang="en-US" sz="900" dirty="0" err="1"/>
              <a:t>Of</a:t>
            </a:r>
            <a:r>
              <a:rPr lang="en-US" sz="900" dirty="0"/>
              <a:t> the 479 patients in the safety population, 469 patients had antibody samples at baseline and 316 patients had samples at Day 30 and 45. The remaining samples were not obtained due to either death or missing samples at follow-up. </a:t>
            </a:r>
          </a:p>
          <a:p>
            <a:r>
              <a:rPr lang="en-US" sz="900" dirty="0"/>
              <a:t>FX = factor X; FXa = factor Xa. </a:t>
            </a:r>
            <a:br>
              <a:rPr lang="en-US" sz="900" baseline="30000" dirty="0"/>
            </a:br>
            <a:r>
              <a:rPr lang="en-US" sz="900" dirty="0"/>
              <a:t>Milling TJ et al. Online ahead of print. </a:t>
            </a:r>
            <a:r>
              <a:rPr lang="en-US" sz="900" i="1" dirty="0"/>
              <a:t>Circulation</a:t>
            </a:r>
            <a:r>
              <a:rPr lang="en-US" sz="900" dirty="0"/>
              <a:t>.</a:t>
            </a:r>
            <a:r>
              <a:rPr lang="en-US" sz="900" i="1" dirty="0"/>
              <a:t> </a:t>
            </a:r>
            <a:r>
              <a:rPr lang="en-US" sz="900" dirty="0"/>
              <a:t>2023</a:t>
            </a:r>
            <a:r>
              <a:rPr lang="en-US" sz="900" dirty="0">
                <a:latin typeface="Arial" panose="020B0604020202020204" pitchFamily="34" charset="0"/>
                <a:cs typeface="Arial" panose="020B0604020202020204" pitchFamily="34" charset="0"/>
              </a:rPr>
              <a:t>.</a:t>
            </a:r>
            <a:endParaRPr lang="en-US" sz="900" dirty="0">
              <a:highlight>
                <a:srgbClr val="FFFF00"/>
              </a:highlight>
            </a:endParaRPr>
          </a:p>
        </p:txBody>
      </p:sp>
      <p:sp>
        <p:nvSpPr>
          <p:cNvPr id="33" name="TextBox 32">
            <a:extLst>
              <a:ext uri="{FF2B5EF4-FFF2-40B4-BE49-F238E27FC236}">
                <a16:creationId xmlns:a16="http://schemas.microsoft.com/office/drawing/2014/main" id="{FBAC2393-8776-4C79-B3F6-071E21F6248F}"/>
              </a:ext>
            </a:extLst>
          </p:cNvPr>
          <p:cNvSpPr txBox="1">
            <a:spLocks/>
          </p:cNvSpPr>
          <p:nvPr/>
        </p:nvSpPr>
        <p:spPr>
          <a:xfrm>
            <a:off x="3311009" y="2026840"/>
            <a:ext cx="5569983"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10.4%</a:t>
            </a:r>
          </a:p>
        </p:txBody>
      </p:sp>
      <p:sp>
        <p:nvSpPr>
          <p:cNvPr id="34" name="TextBox 33">
            <a:extLst>
              <a:ext uri="{FF2B5EF4-FFF2-40B4-BE49-F238E27FC236}">
                <a16:creationId xmlns:a16="http://schemas.microsoft.com/office/drawing/2014/main" id="{54D9E7EA-2FCF-4601-9B2A-2E65DA8B4107}"/>
              </a:ext>
            </a:extLst>
          </p:cNvPr>
          <p:cNvSpPr txBox="1">
            <a:spLocks/>
          </p:cNvSpPr>
          <p:nvPr/>
        </p:nvSpPr>
        <p:spPr>
          <a:xfrm>
            <a:off x="5518596" y="3493401"/>
            <a:ext cx="6690533"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0%</a:t>
            </a:r>
          </a:p>
        </p:txBody>
      </p:sp>
      <p:sp>
        <p:nvSpPr>
          <p:cNvPr id="35" name="TextBox 34">
            <a:extLst>
              <a:ext uri="{FF2B5EF4-FFF2-40B4-BE49-F238E27FC236}">
                <a16:creationId xmlns:a16="http://schemas.microsoft.com/office/drawing/2014/main" id="{E19883FE-AA05-4FEA-ACA4-5DD9BAC4E985}"/>
              </a:ext>
            </a:extLst>
          </p:cNvPr>
          <p:cNvSpPr txBox="1">
            <a:spLocks/>
          </p:cNvSpPr>
          <p:nvPr/>
        </p:nvSpPr>
        <p:spPr>
          <a:xfrm>
            <a:off x="5518596" y="4005797"/>
            <a:ext cx="6690533"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thrombotic events after </a:t>
            </a:r>
          </a:p>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restart of oral </a:t>
            </a:r>
            <a:r>
              <a:rPr kumimoji="0" lang="en-US" sz="1600" b="1" i="0" u="none" strike="noStrike" kern="1200" cap="none" spc="0" normalizeH="0" baseline="0" noProof="0" dirty="0" err="1">
                <a:ln>
                  <a:noFill/>
                </a:ln>
                <a:solidFill>
                  <a:srgbClr val="000000"/>
                </a:solidFill>
                <a:effectLst/>
                <a:uLnTx/>
                <a:uFillTx/>
                <a:latin typeface="Arial" panose="020B0604020202020204"/>
                <a:ea typeface="+mn-ea"/>
                <a:cs typeface="+mn-cs"/>
              </a:rPr>
              <a:t>anticoagulation</a:t>
            </a:r>
            <a:r>
              <a:rPr kumimoji="0" lang="en-US" sz="1600" b="1" i="0" u="none" strike="noStrike" kern="1200" cap="none" spc="0" normalizeH="0" baseline="30000" noProof="0" dirty="0" err="1">
                <a:ln>
                  <a:noFill/>
                </a:ln>
                <a:solidFill>
                  <a:srgbClr val="000000"/>
                </a:solidFill>
                <a:effectLst/>
                <a:uLnTx/>
                <a:uFillTx/>
                <a:latin typeface="Arial" panose="020B0604020202020204"/>
                <a:ea typeface="+mn-ea"/>
                <a:cs typeface="+mn-cs"/>
              </a:rPr>
              <a:t>b</a:t>
            </a:r>
            <a:endParaRPr kumimoji="0" lang="en-US" sz="1600" b="1" i="0" u="none" strike="noStrike" kern="1200" cap="none" spc="0" normalizeH="0" baseline="30000" noProof="0" dirty="0">
              <a:ln>
                <a:noFill/>
              </a:ln>
              <a:solidFill>
                <a:srgbClr val="000000"/>
              </a:solidFill>
              <a:effectLst/>
              <a:uLnTx/>
              <a:uFillTx/>
              <a:latin typeface="Arial" panose="020B0604020202020204"/>
              <a:ea typeface="+mn-ea"/>
              <a:cs typeface="+mn-cs"/>
            </a:endParaRPr>
          </a:p>
        </p:txBody>
      </p:sp>
      <p:sp>
        <p:nvSpPr>
          <p:cNvPr id="36" name="TextBox 35">
            <a:extLst>
              <a:ext uri="{FF2B5EF4-FFF2-40B4-BE49-F238E27FC236}">
                <a16:creationId xmlns:a16="http://schemas.microsoft.com/office/drawing/2014/main" id="{A9C2CEB2-6479-44F9-A71E-B63D0B089393}"/>
              </a:ext>
            </a:extLst>
          </p:cNvPr>
          <p:cNvSpPr txBox="1">
            <a:spLocks/>
          </p:cNvSpPr>
          <p:nvPr/>
        </p:nvSpPr>
        <p:spPr>
          <a:xfrm>
            <a:off x="3311009" y="2693321"/>
            <a:ext cx="5569983"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overall thrombotic events</a:t>
            </a:r>
          </a:p>
        </p:txBody>
      </p:sp>
      <p:sp>
        <p:nvSpPr>
          <p:cNvPr id="37" name="TextBox 36">
            <a:extLst>
              <a:ext uri="{FF2B5EF4-FFF2-40B4-BE49-F238E27FC236}">
                <a16:creationId xmlns:a16="http://schemas.microsoft.com/office/drawing/2014/main" id="{477AA9CF-FF9A-40BF-A8BB-4B4AC5408A26}"/>
              </a:ext>
            </a:extLst>
          </p:cNvPr>
          <p:cNvSpPr txBox="1">
            <a:spLocks/>
          </p:cNvSpPr>
          <p:nvPr/>
        </p:nvSpPr>
        <p:spPr>
          <a:xfrm>
            <a:off x="-34258" y="3493401"/>
            <a:ext cx="6690533"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3.3%</a:t>
            </a:r>
          </a:p>
        </p:txBody>
      </p:sp>
      <p:sp>
        <p:nvSpPr>
          <p:cNvPr id="38" name="TextBox 37">
            <a:extLst>
              <a:ext uri="{FF2B5EF4-FFF2-40B4-BE49-F238E27FC236}">
                <a16:creationId xmlns:a16="http://schemas.microsoft.com/office/drawing/2014/main" id="{80754712-1492-402D-8E69-33289431F560}"/>
              </a:ext>
            </a:extLst>
          </p:cNvPr>
          <p:cNvSpPr txBox="1"/>
          <p:nvPr/>
        </p:nvSpPr>
        <p:spPr>
          <a:xfrm>
            <a:off x="0" y="4005797"/>
            <a:ext cx="6690533"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thrombotic and/or ischemic event after </a:t>
            </a:r>
          </a:p>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restart of any </a:t>
            </a:r>
            <a:r>
              <a:rPr kumimoji="0" lang="en-US" sz="1600" b="1" i="0" u="none" strike="noStrike" kern="1200" cap="none" spc="0" normalizeH="0" baseline="0" noProof="0" dirty="0" err="1">
                <a:ln>
                  <a:noFill/>
                </a:ln>
                <a:solidFill>
                  <a:srgbClr val="000000"/>
                </a:solidFill>
                <a:effectLst/>
                <a:uLnTx/>
                <a:uFillTx/>
                <a:latin typeface="Arial" panose="020B0604020202020204"/>
                <a:ea typeface="+mn-ea"/>
                <a:cs typeface="+mn-cs"/>
              </a:rPr>
              <a:t>anticoagulation</a:t>
            </a:r>
            <a:r>
              <a:rPr kumimoji="0" lang="en-US" sz="1600" b="1" i="0" u="none" strike="noStrike" kern="1200" cap="none" spc="0" normalizeH="0" baseline="30000" noProof="0" dirty="0" err="1">
                <a:ln>
                  <a:noFill/>
                </a:ln>
                <a:solidFill>
                  <a:srgbClr val="000000"/>
                </a:solidFill>
                <a:effectLst/>
                <a:uLnTx/>
                <a:uFillTx/>
                <a:latin typeface="Arial" panose="020B0604020202020204"/>
                <a:ea typeface="+mn-ea"/>
                <a:cs typeface="+mn-cs"/>
              </a:rPr>
              <a:t>a</a:t>
            </a:r>
            <a:endParaRPr kumimoji="0" lang="en-US" sz="1600" b="1" i="0" u="none" strike="noStrike" kern="1200" cap="none" spc="0" normalizeH="0" baseline="30000" noProof="0" dirty="0">
              <a:ln>
                <a:noFill/>
              </a:ln>
              <a:solidFill>
                <a:srgbClr val="000000"/>
              </a:solidFill>
              <a:effectLst/>
              <a:uLnTx/>
              <a:uFillTx/>
              <a:latin typeface="Arial" panose="020B0604020202020204"/>
              <a:ea typeface="+mn-ea"/>
              <a:cs typeface="+mn-cs"/>
            </a:endParaRPr>
          </a:p>
        </p:txBody>
      </p:sp>
      <p:grpSp>
        <p:nvGrpSpPr>
          <p:cNvPr id="57" name="Group 56">
            <a:extLst>
              <a:ext uri="{FF2B5EF4-FFF2-40B4-BE49-F238E27FC236}">
                <a16:creationId xmlns:a16="http://schemas.microsoft.com/office/drawing/2014/main" id="{CE040456-FEBC-4698-8510-76509EFE73EF}"/>
              </a:ext>
            </a:extLst>
          </p:cNvPr>
          <p:cNvGrpSpPr>
            <a:grpSpLocks/>
          </p:cNvGrpSpPr>
          <p:nvPr/>
        </p:nvGrpSpPr>
        <p:grpSpPr>
          <a:xfrm>
            <a:off x="742950" y="1257300"/>
            <a:ext cx="10706100" cy="3590925"/>
            <a:chOff x="499833" y="1418318"/>
            <a:chExt cx="4838929" cy="2029366"/>
          </a:xfrm>
        </p:grpSpPr>
        <p:sp>
          <p:nvSpPr>
            <p:cNvPr id="58" name="Rectangle: Rounded Corners 22">
              <a:extLst>
                <a:ext uri="{FF2B5EF4-FFF2-40B4-BE49-F238E27FC236}">
                  <a16:creationId xmlns:a16="http://schemas.microsoft.com/office/drawing/2014/main" id="{2B8598B1-3323-4D1B-95AD-C5168DFE3170}"/>
                </a:ext>
              </a:extLst>
            </p:cNvPr>
            <p:cNvSpPr/>
            <p:nvPr/>
          </p:nvSpPr>
          <p:spPr>
            <a:xfrm>
              <a:off x="499833" y="1441009"/>
              <a:ext cx="4838929" cy="200667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59" name="Rectangle: Top Corners Rounded 36">
              <a:extLst>
                <a:ext uri="{FF2B5EF4-FFF2-40B4-BE49-F238E27FC236}">
                  <a16:creationId xmlns:a16="http://schemas.microsoft.com/office/drawing/2014/main" id="{24443B76-D859-4C43-AA41-4D3AB635B378}"/>
                </a:ext>
              </a:extLst>
            </p:cNvPr>
            <p:cNvSpPr/>
            <p:nvPr/>
          </p:nvSpPr>
          <p:spPr>
            <a:xfrm>
              <a:off x="500061" y="1418318"/>
              <a:ext cx="4838701" cy="34247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a:ea typeface="+mn-ea"/>
                  <a:cs typeface="+mn-cs"/>
                </a:rPr>
                <a:t>Thrombotic events at day 30</a:t>
              </a:r>
            </a:p>
          </p:txBody>
        </p:sp>
      </p:grpSp>
      <p:cxnSp>
        <p:nvCxnSpPr>
          <p:cNvPr id="64" name="Straight Connector 63">
            <a:extLst>
              <a:ext uri="{FF2B5EF4-FFF2-40B4-BE49-F238E27FC236}">
                <a16:creationId xmlns:a16="http://schemas.microsoft.com/office/drawing/2014/main" id="{49E2B455-ADF3-41C0-B3AA-EDDF6CF99079}"/>
              </a:ext>
            </a:extLst>
          </p:cNvPr>
          <p:cNvCxnSpPr>
            <a:cxnSpLocks/>
          </p:cNvCxnSpPr>
          <p:nvPr/>
        </p:nvCxnSpPr>
        <p:spPr>
          <a:xfrm>
            <a:off x="1267404" y="3179373"/>
            <a:ext cx="9474633" cy="0"/>
          </a:xfrm>
          <a:prstGeom prst="line">
            <a:avLst/>
          </a:prstGeom>
          <a:ln w="15875">
            <a:solidFill>
              <a:schemeClr val="accent2">
                <a:alpha val="68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6278CDE-BEEB-4CA1-B89F-FB4EFB83ADE7}"/>
              </a:ext>
            </a:extLst>
          </p:cNvPr>
          <p:cNvCxnSpPr>
            <a:cxnSpLocks/>
          </p:cNvCxnSpPr>
          <p:nvPr/>
        </p:nvCxnSpPr>
        <p:spPr>
          <a:xfrm>
            <a:off x="6096000" y="3353131"/>
            <a:ext cx="0" cy="1386509"/>
          </a:xfrm>
          <a:prstGeom prst="line">
            <a:avLst/>
          </a:prstGeom>
          <a:ln w="15875">
            <a:solidFill>
              <a:schemeClr val="accent2">
                <a:alpha val="68000"/>
              </a:schemeClr>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55E4D530-820D-4AD6-951C-F388D4C340DA}"/>
              </a:ext>
            </a:extLst>
          </p:cNvPr>
          <p:cNvSpPr/>
          <p:nvPr/>
        </p:nvSpPr>
        <p:spPr>
          <a:xfrm>
            <a:off x="0" y="5113703"/>
            <a:ext cx="12192000" cy="437107"/>
          </a:xfrm>
          <a:prstGeom prst="rect">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300"/>
              </a:spcBef>
              <a:spcAft>
                <a:spcPts val="200"/>
              </a:spcAft>
              <a:buClr>
                <a:srgbClr val="37302C"/>
              </a:buClr>
              <a:buSzPct val="75000"/>
              <a:buFontTx/>
              <a:buNone/>
              <a:tabLst>
                <a:tab pos="1828800" algn="l"/>
              </a:tabLst>
              <a:defRPr/>
            </a:pPr>
            <a:r>
              <a:rPr kumimoji="0" lang="en-US" sz="1500" b="1" i="0" u="none" strike="noStrike" kern="1200" cap="none" spc="0" normalizeH="0" baseline="0" noProof="0" dirty="0">
                <a:ln>
                  <a:noFill/>
                </a:ln>
                <a:solidFill>
                  <a:srgbClr val="7F134C"/>
                </a:solidFill>
                <a:effectLst/>
                <a:uLnTx/>
                <a:uFillTx/>
                <a:latin typeface="Arial" panose="020B0604020202020204"/>
                <a:ea typeface="+mn-ea"/>
                <a:cs typeface="+mn-cs"/>
              </a:rPr>
              <a:t>Only 1 severe infusion </a:t>
            </a:r>
            <a:r>
              <a:rPr kumimoji="0" lang="en-US" sz="1500" b="1" i="0" u="none" strike="noStrike" kern="1200" cap="none" spc="0" normalizeH="0" baseline="0" noProof="0" dirty="0" err="1">
                <a:ln>
                  <a:noFill/>
                </a:ln>
                <a:solidFill>
                  <a:srgbClr val="7F134C"/>
                </a:solidFill>
                <a:effectLst/>
                <a:uLnTx/>
                <a:uFillTx/>
                <a:latin typeface="Arial" panose="020B0604020202020204"/>
                <a:ea typeface="+mn-ea"/>
                <a:cs typeface="+mn-cs"/>
              </a:rPr>
              <a:t>reaction</a:t>
            </a:r>
            <a:r>
              <a:rPr kumimoji="0" lang="en-US" sz="1500" b="0" i="0" u="none" strike="noStrike" kern="1200" cap="none" spc="0" normalizeH="0" baseline="30000" noProof="0" dirty="0" err="1">
                <a:ln>
                  <a:noFill/>
                </a:ln>
                <a:solidFill>
                  <a:srgbClr val="000000"/>
                </a:solidFill>
                <a:effectLst/>
                <a:uLnTx/>
                <a:uFillTx/>
                <a:latin typeface="Arial" panose="020B0604020202020204"/>
                <a:ea typeface="+mn-ea"/>
                <a:cs typeface="+mn-cs"/>
              </a:rPr>
              <a:t>c</a:t>
            </a:r>
            <a:r>
              <a:rPr kumimoji="0" lang="en-US" sz="1500" b="0" i="0" u="none" strike="noStrike" kern="1200" cap="none" spc="0" normalizeH="0" baseline="0" noProof="0" dirty="0">
                <a:ln>
                  <a:noFill/>
                </a:ln>
                <a:solidFill>
                  <a:srgbClr val="7F134C"/>
                </a:solidFill>
                <a:effectLst/>
                <a:uLnTx/>
                <a:uFillTx/>
                <a:latin typeface="Arial" panose="020B0604020202020204"/>
                <a:ea typeface="+mn-ea"/>
                <a:cs typeface="+mn-cs"/>
              </a:rPr>
              <a:t> </a:t>
            </a:r>
            <a:r>
              <a:rPr kumimoji="0" lang="en-US" sz="1500" b="0" i="0" u="none" strike="noStrike" kern="1200" cap="none" spc="0" normalizeH="0" baseline="0" noProof="0" dirty="0">
                <a:ln>
                  <a:noFill/>
                </a:ln>
                <a:solidFill>
                  <a:srgbClr val="000000"/>
                </a:solidFill>
                <a:effectLst/>
                <a:uLnTx/>
                <a:uFillTx/>
                <a:latin typeface="Arial" panose="020B0604020202020204"/>
                <a:ea typeface="+mn-ea"/>
                <a:cs typeface="+mn-cs"/>
              </a:rPr>
              <a:t>and </a:t>
            </a:r>
            <a:r>
              <a:rPr kumimoji="0" lang="en-US" sz="1500" b="1" i="0" u="none" strike="noStrike" kern="1200" cap="none" spc="0" normalizeH="0" baseline="0" noProof="0" dirty="0">
                <a:ln>
                  <a:noFill/>
                </a:ln>
                <a:solidFill>
                  <a:srgbClr val="7F134C"/>
                </a:solidFill>
                <a:effectLst/>
                <a:uLnTx/>
                <a:uFillTx/>
                <a:latin typeface="Arial" panose="020B0604020202020204"/>
                <a:ea typeface="+mn-ea"/>
                <a:cs typeface="+mn-cs"/>
              </a:rPr>
              <a:t>no neutralizing </a:t>
            </a:r>
            <a:r>
              <a:rPr kumimoji="0" lang="en-US" sz="1500" b="1" i="0" u="none" strike="noStrike" kern="1200" cap="none" spc="0" normalizeH="0" baseline="0" noProof="0" dirty="0" err="1">
                <a:ln>
                  <a:noFill/>
                </a:ln>
                <a:solidFill>
                  <a:srgbClr val="7F134C"/>
                </a:solidFill>
                <a:effectLst/>
                <a:uLnTx/>
                <a:uFillTx/>
                <a:latin typeface="Arial" panose="020B0604020202020204"/>
                <a:ea typeface="+mn-ea"/>
                <a:cs typeface="+mn-cs"/>
              </a:rPr>
              <a:t>antibodies</a:t>
            </a:r>
            <a:r>
              <a:rPr kumimoji="0" lang="en-US" sz="1500" b="0" i="0" u="none" strike="noStrike" kern="1200" cap="none" spc="0" normalizeH="0" baseline="30000" noProof="0" dirty="0" err="1">
                <a:ln>
                  <a:noFill/>
                </a:ln>
                <a:solidFill>
                  <a:srgbClr val="000000"/>
                </a:solidFill>
                <a:effectLst/>
                <a:uLnTx/>
                <a:uFillTx/>
                <a:latin typeface="Arial" panose="020B0604020202020204"/>
                <a:ea typeface="+mn-ea"/>
                <a:cs typeface="+mn-cs"/>
              </a:rPr>
              <a:t>d</a:t>
            </a:r>
            <a:r>
              <a:rPr kumimoji="0" lang="en-US" sz="1500" b="0" i="0" u="none" strike="noStrike" kern="1200" cap="none" spc="0" normalizeH="0" baseline="0" noProof="0" dirty="0">
                <a:ln>
                  <a:noFill/>
                </a:ln>
                <a:solidFill>
                  <a:srgbClr val="7F134C"/>
                </a:solidFill>
                <a:effectLst/>
                <a:uLnTx/>
                <a:uFillTx/>
                <a:latin typeface="Arial" panose="020B0604020202020204"/>
                <a:ea typeface="+mn-ea"/>
                <a:cs typeface="+mn-cs"/>
              </a:rPr>
              <a:t> </a:t>
            </a:r>
            <a:r>
              <a:rPr kumimoji="0" lang="en-US" sz="1500" b="0" i="0" u="none" strike="noStrike" kern="1200" cap="none" spc="0" normalizeH="0" baseline="0" noProof="0" dirty="0">
                <a:ln>
                  <a:noFill/>
                </a:ln>
                <a:solidFill>
                  <a:srgbClr val="000000"/>
                </a:solidFill>
                <a:effectLst/>
                <a:uLnTx/>
                <a:uFillTx/>
                <a:latin typeface="Arial" panose="020B0604020202020204"/>
                <a:ea typeface="+mn-ea"/>
                <a:cs typeface="+mn-cs"/>
              </a:rPr>
              <a:t>to FX, FXa, or andexanet alfa developed</a:t>
            </a:r>
            <a:endParaRPr kumimoji="0" lang="en-US" sz="1500" b="0" i="0" u="none" strike="noStrike" kern="1200" cap="none" spc="0" normalizeH="0" baseline="30000" noProof="0" dirty="0">
              <a:ln>
                <a:noFill/>
              </a:ln>
              <a:solidFill>
                <a:srgbClr val="000000"/>
              </a:solidFill>
              <a:effectLst/>
              <a:uLnTx/>
              <a:uFillTx/>
              <a:latin typeface="Arial" panose="020B0604020202020204"/>
              <a:ea typeface="+mn-ea"/>
              <a:cs typeface="+mn-cs"/>
            </a:endParaRPr>
          </a:p>
        </p:txBody>
      </p:sp>
      <p:pic>
        <p:nvPicPr>
          <p:cNvPr id="14" name="Graphic 13" descr="IV outline">
            <a:extLst>
              <a:ext uri="{FF2B5EF4-FFF2-40B4-BE49-F238E27FC236}">
                <a16:creationId xmlns:a16="http://schemas.microsoft.com/office/drawing/2014/main" id="{5DFD2C5E-147A-4A2D-BD51-43DDB9B5FC2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5619" y="5113702"/>
            <a:ext cx="428046" cy="428046"/>
          </a:xfrm>
          <a:prstGeom prst="rect">
            <a:avLst/>
          </a:prstGeom>
        </p:spPr>
      </p:pic>
    </p:spTree>
    <p:extLst>
      <p:ext uri="{BB962C8B-B14F-4D97-AF65-F5344CB8AC3E}">
        <p14:creationId xmlns:p14="http://schemas.microsoft.com/office/powerpoint/2010/main" val="718273323"/>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145E2-AF0E-4041-9A8E-960964B097ED}"/>
              </a:ext>
            </a:extLst>
          </p:cNvPr>
          <p:cNvSpPr>
            <a:spLocks noGrp="1"/>
          </p:cNvSpPr>
          <p:nvPr>
            <p:ph type="title"/>
          </p:nvPr>
        </p:nvSpPr>
        <p:spPr/>
        <p:txBody>
          <a:bodyPr/>
          <a:lstStyle/>
          <a:p>
            <a:r>
              <a:rPr lang="en-US" dirty="0"/>
              <a:t>30-day Mortality Overall and by Bleed Type </a:t>
            </a:r>
          </a:p>
        </p:txBody>
      </p:sp>
      <p:sp>
        <p:nvSpPr>
          <p:cNvPr id="3" name="Slide Number Placeholder 2">
            <a:extLst>
              <a:ext uri="{FF2B5EF4-FFF2-40B4-BE49-F238E27FC236}">
                <a16:creationId xmlns:a16="http://schemas.microsoft.com/office/drawing/2014/main" id="{FEACE660-1845-4E24-92E0-4F467DC2B9A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4" name="Text Placeholder 3">
            <a:extLst>
              <a:ext uri="{FF2B5EF4-FFF2-40B4-BE49-F238E27FC236}">
                <a16:creationId xmlns:a16="http://schemas.microsoft.com/office/drawing/2014/main" id="{C6F82473-DBE7-43B6-9C16-5C96D99D779C}"/>
              </a:ext>
            </a:extLst>
          </p:cNvPr>
          <p:cNvSpPr>
            <a:spLocks noGrp="1"/>
          </p:cNvSpPr>
          <p:nvPr>
            <p:ph type="body" sz="quarter" idx="13"/>
          </p:nvPr>
        </p:nvSpPr>
        <p:spPr>
          <a:xfrm>
            <a:off x="457200" y="5852160"/>
            <a:ext cx="10391775" cy="1005840"/>
          </a:xfrm>
        </p:spPr>
        <p:txBody>
          <a:bodyPr/>
          <a:lstStyle/>
          <a:p>
            <a:r>
              <a:rPr lang="en-US" sz="1000" dirty="0"/>
              <a:t>Note: The safety population in ANNEXA-4 included all patients who received andexanet alfa (N=479).</a:t>
            </a:r>
          </a:p>
          <a:p>
            <a:r>
              <a:rPr lang="en-US" sz="1000" baseline="30000" dirty="0" err="1"/>
              <a:t>a</a:t>
            </a:r>
            <a:r>
              <a:rPr lang="en-US" sz="1000" dirty="0" err="1"/>
              <a:t>At</a:t>
            </a:r>
            <a:r>
              <a:rPr lang="en-US" sz="1000" dirty="0"/>
              <a:t> the Day 30 visit, a total of 75 deaths occurred; </a:t>
            </a:r>
            <a:r>
              <a:rPr lang="en-US" sz="1000" baseline="30000" dirty="0" err="1"/>
              <a:t>b</a:t>
            </a:r>
            <a:r>
              <a:rPr lang="en-US" sz="1000" dirty="0" err="1"/>
              <a:t>ICrH</a:t>
            </a:r>
            <a:r>
              <a:rPr lang="en-US" sz="1000" dirty="0"/>
              <a:t> mortality occurred in 56 of 331 patients; </a:t>
            </a:r>
            <a:r>
              <a:rPr lang="en-US" sz="1000" baseline="30000" dirty="0" err="1"/>
              <a:t>c</a:t>
            </a:r>
            <a:r>
              <a:rPr lang="en-US" sz="1000" dirty="0" err="1"/>
              <a:t>GI</a:t>
            </a:r>
            <a:r>
              <a:rPr lang="en-US" sz="1000" dirty="0"/>
              <a:t> bleeding mortality occurred in 13 of 109 patients; </a:t>
            </a:r>
            <a:r>
              <a:rPr lang="en-US" sz="1000" baseline="30000" dirty="0" err="1"/>
              <a:t>d</a:t>
            </a:r>
            <a:r>
              <a:rPr lang="en-US" sz="1000" dirty="0" err="1"/>
              <a:t>Other</a:t>
            </a:r>
            <a:r>
              <a:rPr lang="en-US" sz="1000" dirty="0"/>
              <a:t> major bleeding occurred in 6 of 39 patients.</a:t>
            </a:r>
          </a:p>
          <a:p>
            <a:r>
              <a:rPr lang="en-US" dirty="0"/>
              <a:t>GI =gastrointestinal; </a:t>
            </a:r>
            <a:r>
              <a:rPr lang="en-US" dirty="0" err="1"/>
              <a:t>ICrH</a:t>
            </a:r>
            <a:r>
              <a:rPr lang="en-US" dirty="0"/>
              <a:t> = intracranial hemorrhage. </a:t>
            </a:r>
            <a:endParaRPr lang="en-US" sz="1000" dirty="0"/>
          </a:p>
          <a:p>
            <a:r>
              <a:rPr lang="en-US" dirty="0"/>
              <a:t>Milling TJ et al. Online ahead of print. </a:t>
            </a:r>
            <a:r>
              <a:rPr lang="en-US" i="1" dirty="0"/>
              <a:t>Circulation</a:t>
            </a:r>
            <a:r>
              <a:rPr lang="en-US" dirty="0"/>
              <a:t>.</a:t>
            </a:r>
            <a:r>
              <a:rPr lang="en-US" i="1" dirty="0"/>
              <a:t> </a:t>
            </a:r>
            <a:r>
              <a:rPr lang="en-US" dirty="0"/>
              <a:t>2023</a:t>
            </a:r>
            <a:r>
              <a:rPr lang="en-US" dirty="0">
                <a:latin typeface="Arial" panose="020B0604020202020204" pitchFamily="34" charset="0"/>
                <a:cs typeface="Arial" panose="020B0604020202020204" pitchFamily="34" charset="0"/>
              </a:rPr>
              <a:t>. </a:t>
            </a:r>
            <a:endParaRPr lang="en-US" sz="1000" dirty="0">
              <a:highlight>
                <a:srgbClr val="FFFF00"/>
              </a:highlight>
            </a:endParaRPr>
          </a:p>
        </p:txBody>
      </p:sp>
      <p:sp>
        <p:nvSpPr>
          <p:cNvPr id="34" name="TextBox 33">
            <a:extLst>
              <a:ext uri="{FF2B5EF4-FFF2-40B4-BE49-F238E27FC236}">
                <a16:creationId xmlns:a16="http://schemas.microsoft.com/office/drawing/2014/main" id="{50173DFA-0461-42AB-83F8-6477EC74AFA1}"/>
              </a:ext>
            </a:extLst>
          </p:cNvPr>
          <p:cNvSpPr txBox="1"/>
          <p:nvPr/>
        </p:nvSpPr>
        <p:spPr>
          <a:xfrm>
            <a:off x="5204275" y="2435983"/>
            <a:ext cx="1783450"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15.7%</a:t>
            </a:r>
          </a:p>
        </p:txBody>
      </p:sp>
      <p:grpSp>
        <p:nvGrpSpPr>
          <p:cNvPr id="35" name="Group 34">
            <a:extLst>
              <a:ext uri="{FF2B5EF4-FFF2-40B4-BE49-F238E27FC236}">
                <a16:creationId xmlns:a16="http://schemas.microsoft.com/office/drawing/2014/main" id="{57A1DFB7-02DA-44E2-AB47-1632F497710A}"/>
              </a:ext>
            </a:extLst>
          </p:cNvPr>
          <p:cNvGrpSpPr>
            <a:grpSpLocks/>
          </p:cNvGrpSpPr>
          <p:nvPr/>
        </p:nvGrpSpPr>
        <p:grpSpPr>
          <a:xfrm>
            <a:off x="457201" y="1429825"/>
            <a:ext cx="11277599" cy="3776939"/>
            <a:chOff x="499833" y="1418318"/>
            <a:chExt cx="4838929" cy="2029366"/>
          </a:xfrm>
        </p:grpSpPr>
        <p:sp>
          <p:nvSpPr>
            <p:cNvPr id="36" name="Rectangle: Rounded Corners 22">
              <a:extLst>
                <a:ext uri="{FF2B5EF4-FFF2-40B4-BE49-F238E27FC236}">
                  <a16:creationId xmlns:a16="http://schemas.microsoft.com/office/drawing/2014/main" id="{691612EB-72F0-4251-98A3-419B489C5038}"/>
                </a:ext>
              </a:extLst>
            </p:cNvPr>
            <p:cNvSpPr/>
            <p:nvPr/>
          </p:nvSpPr>
          <p:spPr>
            <a:xfrm>
              <a:off x="499833" y="1441009"/>
              <a:ext cx="4838929" cy="200667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7" name="Rectangle: Top Corners Rounded 36">
              <a:extLst>
                <a:ext uri="{FF2B5EF4-FFF2-40B4-BE49-F238E27FC236}">
                  <a16:creationId xmlns:a16="http://schemas.microsoft.com/office/drawing/2014/main" id="{8EECA173-1BD5-4CBB-82E8-834B3CD9B4FF}"/>
                </a:ext>
              </a:extLst>
            </p:cNvPr>
            <p:cNvSpPr/>
            <p:nvPr/>
          </p:nvSpPr>
          <p:spPr>
            <a:xfrm>
              <a:off x="500061" y="1418318"/>
              <a:ext cx="4838701" cy="34247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a:ea typeface="+mn-ea"/>
                  <a:cs typeface="+mn-cs"/>
                </a:rPr>
                <a:t>30-day mortality</a:t>
              </a:r>
            </a:p>
          </p:txBody>
        </p:sp>
      </p:grpSp>
      <p:sp>
        <p:nvSpPr>
          <p:cNvPr id="39" name="TextBox 38">
            <a:extLst>
              <a:ext uri="{FF2B5EF4-FFF2-40B4-BE49-F238E27FC236}">
                <a16:creationId xmlns:a16="http://schemas.microsoft.com/office/drawing/2014/main" id="{FF8BB20C-210C-4277-8452-662098EEB948}"/>
              </a:ext>
            </a:extLst>
          </p:cNvPr>
          <p:cNvSpPr txBox="1">
            <a:spLocks/>
          </p:cNvSpPr>
          <p:nvPr/>
        </p:nvSpPr>
        <p:spPr>
          <a:xfrm>
            <a:off x="4686300" y="2954516"/>
            <a:ext cx="266319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overall </a:t>
            </a:r>
            <a:r>
              <a:rPr kumimoji="0" lang="en-US" sz="1600" b="1" i="0" u="none" strike="noStrike" kern="1200" cap="none" spc="0" normalizeH="0" baseline="0" noProof="0" dirty="0" err="1">
                <a:ln>
                  <a:noFill/>
                </a:ln>
                <a:solidFill>
                  <a:srgbClr val="000000"/>
                </a:solidFill>
                <a:effectLst/>
                <a:uLnTx/>
                <a:uFillTx/>
                <a:latin typeface="Arial" panose="020B0604020202020204"/>
                <a:ea typeface="+mn-ea"/>
                <a:cs typeface="+mn-cs"/>
              </a:rPr>
              <a:t>mortality</a:t>
            </a:r>
            <a:r>
              <a:rPr kumimoji="0" lang="en-US" sz="1600" b="1" i="0" u="none" strike="noStrike" kern="1200" cap="none" spc="0" normalizeH="0" baseline="30000" noProof="0" dirty="0" err="1">
                <a:ln>
                  <a:noFill/>
                </a:ln>
                <a:solidFill>
                  <a:srgbClr val="000000"/>
                </a:solidFill>
                <a:effectLst/>
                <a:uLnTx/>
                <a:uFillTx/>
                <a:latin typeface="Arial" panose="020B0604020202020204"/>
                <a:ea typeface="+mn-ea"/>
                <a:cs typeface="+mn-cs"/>
              </a:rPr>
              <a:t>a</a:t>
            </a:r>
            <a:endPar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40" name="TextBox 39">
            <a:extLst>
              <a:ext uri="{FF2B5EF4-FFF2-40B4-BE49-F238E27FC236}">
                <a16:creationId xmlns:a16="http://schemas.microsoft.com/office/drawing/2014/main" id="{6AC19654-825C-4EE0-9A04-88B6F1CD3790}"/>
              </a:ext>
            </a:extLst>
          </p:cNvPr>
          <p:cNvSpPr txBox="1"/>
          <p:nvPr/>
        </p:nvSpPr>
        <p:spPr>
          <a:xfrm>
            <a:off x="1381113" y="3853450"/>
            <a:ext cx="1783450"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16.9%</a:t>
            </a:r>
          </a:p>
        </p:txBody>
      </p:sp>
      <p:sp>
        <p:nvSpPr>
          <p:cNvPr id="41" name="TextBox 40">
            <a:extLst>
              <a:ext uri="{FF2B5EF4-FFF2-40B4-BE49-F238E27FC236}">
                <a16:creationId xmlns:a16="http://schemas.microsoft.com/office/drawing/2014/main" id="{D16D6F55-DDA5-43FC-9FF6-667C034A5C84}"/>
              </a:ext>
            </a:extLst>
          </p:cNvPr>
          <p:cNvSpPr txBox="1">
            <a:spLocks/>
          </p:cNvSpPr>
          <p:nvPr/>
        </p:nvSpPr>
        <p:spPr>
          <a:xfrm>
            <a:off x="1137989" y="4449871"/>
            <a:ext cx="2269698"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600" b="1" i="0" u="none" strike="noStrike" kern="1200" cap="none" spc="0" normalizeH="0" baseline="0" noProof="0" dirty="0" err="1">
                <a:ln>
                  <a:noFill/>
                </a:ln>
                <a:solidFill>
                  <a:srgbClr val="000000"/>
                </a:solidFill>
                <a:effectLst/>
                <a:uLnTx/>
                <a:uFillTx/>
                <a:latin typeface="Arial" panose="020B0604020202020204"/>
                <a:ea typeface="+mn-ea"/>
                <a:cs typeface="+mn-cs"/>
              </a:rPr>
              <a:t>ICrH</a:t>
            </a: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 </a:t>
            </a:r>
            <a:r>
              <a:rPr kumimoji="0" lang="en-US" sz="1600" b="1" i="0" u="none" strike="noStrike" kern="1200" cap="none" spc="0" normalizeH="0" baseline="0" noProof="0" dirty="0" err="1">
                <a:ln>
                  <a:noFill/>
                </a:ln>
                <a:solidFill>
                  <a:srgbClr val="000000"/>
                </a:solidFill>
                <a:effectLst/>
                <a:uLnTx/>
                <a:uFillTx/>
                <a:latin typeface="Arial" panose="020B0604020202020204"/>
                <a:ea typeface="+mn-ea"/>
                <a:cs typeface="+mn-cs"/>
              </a:rPr>
              <a:t>mortality</a:t>
            </a:r>
            <a:r>
              <a:rPr kumimoji="0" lang="en-US" sz="1600" b="1" i="0" u="none" strike="noStrike" kern="1200" cap="none" spc="0" normalizeH="0" baseline="30000" noProof="0" dirty="0" err="1">
                <a:ln>
                  <a:noFill/>
                </a:ln>
                <a:solidFill>
                  <a:srgbClr val="000000"/>
                </a:solidFill>
                <a:effectLst/>
                <a:uLnTx/>
                <a:uFillTx/>
                <a:latin typeface="Arial" panose="020B0604020202020204"/>
                <a:ea typeface="+mn-ea"/>
                <a:cs typeface="+mn-cs"/>
              </a:rPr>
              <a:t>b</a:t>
            </a:r>
            <a:endPar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endParaRPr>
          </a:p>
        </p:txBody>
      </p:sp>
      <p:cxnSp>
        <p:nvCxnSpPr>
          <p:cNvPr id="42" name="Straight Connector 41">
            <a:extLst>
              <a:ext uri="{FF2B5EF4-FFF2-40B4-BE49-F238E27FC236}">
                <a16:creationId xmlns:a16="http://schemas.microsoft.com/office/drawing/2014/main" id="{26EE766F-391D-4B00-99D6-3E664E964A3B}"/>
              </a:ext>
            </a:extLst>
          </p:cNvPr>
          <p:cNvCxnSpPr>
            <a:cxnSpLocks/>
          </p:cNvCxnSpPr>
          <p:nvPr/>
        </p:nvCxnSpPr>
        <p:spPr>
          <a:xfrm>
            <a:off x="876300" y="3449475"/>
            <a:ext cx="10439400" cy="0"/>
          </a:xfrm>
          <a:prstGeom prst="line">
            <a:avLst/>
          </a:prstGeom>
          <a:ln w="15875">
            <a:solidFill>
              <a:schemeClr val="accent2">
                <a:alpha val="68000"/>
              </a:schemeClr>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47E88323-B1F7-492E-8DCF-14B81423CD40}"/>
              </a:ext>
            </a:extLst>
          </p:cNvPr>
          <p:cNvSpPr txBox="1"/>
          <p:nvPr/>
        </p:nvSpPr>
        <p:spPr>
          <a:xfrm>
            <a:off x="5109482" y="3853450"/>
            <a:ext cx="1973037"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11.9%</a:t>
            </a:r>
          </a:p>
        </p:txBody>
      </p:sp>
      <p:sp>
        <p:nvSpPr>
          <p:cNvPr id="44" name="TextBox 43">
            <a:extLst>
              <a:ext uri="{FF2B5EF4-FFF2-40B4-BE49-F238E27FC236}">
                <a16:creationId xmlns:a16="http://schemas.microsoft.com/office/drawing/2014/main" id="{2B648A72-4E2E-4270-97E0-0F81B69232C2}"/>
              </a:ext>
            </a:extLst>
          </p:cNvPr>
          <p:cNvSpPr txBox="1">
            <a:spLocks/>
          </p:cNvSpPr>
          <p:nvPr/>
        </p:nvSpPr>
        <p:spPr>
          <a:xfrm>
            <a:off x="4961151" y="4449871"/>
            <a:ext cx="2269698"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GI bleed </a:t>
            </a:r>
            <a:r>
              <a:rPr kumimoji="0" lang="en-US" sz="1600" b="1" i="0" u="none" strike="noStrike" kern="1200" cap="none" spc="0" normalizeH="0" baseline="0" noProof="0" dirty="0" err="1">
                <a:ln>
                  <a:noFill/>
                </a:ln>
                <a:solidFill>
                  <a:srgbClr val="000000"/>
                </a:solidFill>
                <a:effectLst/>
                <a:uLnTx/>
                <a:uFillTx/>
                <a:latin typeface="Arial" panose="020B0604020202020204"/>
                <a:ea typeface="+mn-ea"/>
                <a:cs typeface="+mn-cs"/>
              </a:rPr>
              <a:t>mortality</a:t>
            </a:r>
            <a:r>
              <a:rPr kumimoji="0" lang="en-US" sz="1600" b="1" i="0" u="none" strike="noStrike" kern="1200" cap="none" spc="0" normalizeH="0" baseline="30000" noProof="0" dirty="0" err="1">
                <a:ln>
                  <a:noFill/>
                </a:ln>
                <a:solidFill>
                  <a:srgbClr val="000000"/>
                </a:solidFill>
                <a:effectLst/>
                <a:uLnTx/>
                <a:uFillTx/>
                <a:latin typeface="Arial" panose="020B0604020202020204"/>
                <a:ea typeface="+mn-ea"/>
                <a:cs typeface="+mn-cs"/>
              </a:rPr>
              <a:t>c</a:t>
            </a:r>
            <a:endParaRPr kumimoji="0" lang="en-US" sz="1600" b="1" i="0" u="none" strike="noStrike" kern="1200" cap="none" spc="0" normalizeH="0" baseline="30000" noProof="0" dirty="0">
              <a:ln>
                <a:noFill/>
              </a:ln>
              <a:solidFill>
                <a:srgbClr val="000000"/>
              </a:solidFill>
              <a:effectLst/>
              <a:uLnTx/>
              <a:uFillTx/>
              <a:latin typeface="Arial" panose="020B0604020202020204"/>
              <a:ea typeface="+mn-ea"/>
              <a:cs typeface="+mn-cs"/>
            </a:endParaRPr>
          </a:p>
        </p:txBody>
      </p:sp>
      <p:cxnSp>
        <p:nvCxnSpPr>
          <p:cNvPr id="45" name="Straight Connector 44">
            <a:extLst>
              <a:ext uri="{FF2B5EF4-FFF2-40B4-BE49-F238E27FC236}">
                <a16:creationId xmlns:a16="http://schemas.microsoft.com/office/drawing/2014/main" id="{8C7D99DF-7EDF-4976-B7A7-28DB598DC121}"/>
              </a:ext>
            </a:extLst>
          </p:cNvPr>
          <p:cNvCxnSpPr>
            <a:cxnSpLocks/>
          </p:cNvCxnSpPr>
          <p:nvPr/>
        </p:nvCxnSpPr>
        <p:spPr>
          <a:xfrm>
            <a:off x="3817257" y="3708350"/>
            <a:ext cx="0" cy="1193744"/>
          </a:xfrm>
          <a:prstGeom prst="line">
            <a:avLst/>
          </a:prstGeom>
          <a:ln w="15875">
            <a:solidFill>
              <a:schemeClr val="accent2">
                <a:alpha val="68000"/>
              </a:schemeClr>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7D3E8CD-4511-4006-B42A-5B4F45F19254}"/>
              </a:ext>
            </a:extLst>
          </p:cNvPr>
          <p:cNvSpPr txBox="1">
            <a:spLocks/>
          </p:cNvSpPr>
          <p:nvPr/>
        </p:nvSpPr>
        <p:spPr>
          <a:xfrm>
            <a:off x="8913356" y="3853450"/>
            <a:ext cx="1973037"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15.4%</a:t>
            </a:r>
          </a:p>
        </p:txBody>
      </p:sp>
      <p:sp>
        <p:nvSpPr>
          <p:cNvPr id="23" name="TextBox 22">
            <a:extLst>
              <a:ext uri="{FF2B5EF4-FFF2-40B4-BE49-F238E27FC236}">
                <a16:creationId xmlns:a16="http://schemas.microsoft.com/office/drawing/2014/main" id="{AF17C345-A469-4D8F-868D-F8B9459CF4E6}"/>
              </a:ext>
            </a:extLst>
          </p:cNvPr>
          <p:cNvSpPr txBox="1">
            <a:spLocks/>
          </p:cNvSpPr>
          <p:nvPr/>
        </p:nvSpPr>
        <p:spPr>
          <a:xfrm>
            <a:off x="8561606" y="4449871"/>
            <a:ext cx="2676537"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Other major </a:t>
            </a:r>
            <a:r>
              <a:rPr kumimoji="0" lang="en-US" sz="1600" b="1" i="0" u="none" strike="noStrike" kern="1200" cap="none" spc="0" normalizeH="0" baseline="0" noProof="0" dirty="0" err="1">
                <a:ln>
                  <a:noFill/>
                </a:ln>
                <a:solidFill>
                  <a:srgbClr val="000000"/>
                </a:solidFill>
                <a:effectLst/>
                <a:uLnTx/>
                <a:uFillTx/>
                <a:latin typeface="Arial" panose="020B0604020202020204"/>
                <a:ea typeface="+mn-ea"/>
                <a:cs typeface="+mn-cs"/>
              </a:rPr>
              <a:t>bleeding</a:t>
            </a:r>
            <a:r>
              <a:rPr kumimoji="0" lang="en-US" sz="1600" b="1" i="0" u="none" strike="noStrike" kern="1200" cap="none" spc="0" normalizeH="0" baseline="30000" noProof="0" dirty="0" err="1">
                <a:ln>
                  <a:noFill/>
                </a:ln>
                <a:solidFill>
                  <a:srgbClr val="000000"/>
                </a:solidFill>
                <a:effectLst/>
                <a:uLnTx/>
                <a:uFillTx/>
                <a:latin typeface="Arial" panose="020B0604020202020204"/>
                <a:ea typeface="+mn-ea"/>
                <a:cs typeface="+mn-cs"/>
              </a:rPr>
              <a:t>d</a:t>
            </a:r>
            <a:endParaRPr kumimoji="0" lang="en-US" sz="1600" b="1" i="0" u="none" strike="noStrike" kern="1200" cap="none" spc="0" normalizeH="0" baseline="30000" noProof="0" dirty="0">
              <a:ln>
                <a:noFill/>
              </a:ln>
              <a:solidFill>
                <a:srgbClr val="000000"/>
              </a:solidFill>
              <a:effectLst/>
              <a:uLnTx/>
              <a:uFillTx/>
              <a:latin typeface="Arial" panose="020B0604020202020204"/>
              <a:ea typeface="+mn-ea"/>
              <a:cs typeface="+mn-cs"/>
            </a:endParaRPr>
          </a:p>
        </p:txBody>
      </p:sp>
      <p:cxnSp>
        <p:nvCxnSpPr>
          <p:cNvPr id="24" name="Straight Connector 23">
            <a:extLst>
              <a:ext uri="{FF2B5EF4-FFF2-40B4-BE49-F238E27FC236}">
                <a16:creationId xmlns:a16="http://schemas.microsoft.com/office/drawing/2014/main" id="{F1D77557-D9E1-458B-9C57-06849E36F8C6}"/>
              </a:ext>
            </a:extLst>
          </p:cNvPr>
          <p:cNvCxnSpPr>
            <a:cxnSpLocks/>
          </p:cNvCxnSpPr>
          <p:nvPr/>
        </p:nvCxnSpPr>
        <p:spPr>
          <a:xfrm>
            <a:off x="8287657" y="3683668"/>
            <a:ext cx="0" cy="1193744"/>
          </a:xfrm>
          <a:prstGeom prst="line">
            <a:avLst/>
          </a:prstGeom>
          <a:ln w="15875">
            <a:solidFill>
              <a:schemeClr val="accent2">
                <a:alpha val="68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7513128"/>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3FA2C-77B3-41E8-AAFA-955F7C7394B1}"/>
              </a:ext>
            </a:extLst>
          </p:cNvPr>
          <p:cNvSpPr>
            <a:spLocks noGrp="1"/>
          </p:cNvSpPr>
          <p:nvPr>
            <p:ph type="title"/>
          </p:nvPr>
        </p:nvSpPr>
        <p:spPr/>
        <p:txBody>
          <a:bodyPr>
            <a:normAutofit fontScale="90000"/>
          </a:bodyPr>
          <a:lstStyle/>
          <a:p>
            <a:r>
              <a:rPr lang="en-US" dirty="0"/>
              <a:t>ANNEXA-4 Demonstrated the </a:t>
            </a:r>
            <a:r>
              <a:rPr lang="en-US" sz="2800" dirty="0"/>
              <a:t>Safety and Efficacy of Andexanet </a:t>
            </a:r>
            <a:r>
              <a:rPr lang="en-US" dirty="0"/>
              <a:t>Alfa </a:t>
            </a:r>
            <a:br>
              <a:rPr lang="en-US" dirty="0"/>
            </a:br>
            <a:r>
              <a:rPr lang="en-US" sz="2800" dirty="0"/>
              <a:t>in FXa Inhibitor-associated Bleeding </a:t>
            </a:r>
            <a:endParaRPr lang="en-US" dirty="0">
              <a:highlight>
                <a:srgbClr val="FFFF00"/>
              </a:highlight>
            </a:endParaRPr>
          </a:p>
        </p:txBody>
      </p:sp>
      <p:sp>
        <p:nvSpPr>
          <p:cNvPr id="3" name="Slide Number Placeholder 2">
            <a:extLst>
              <a:ext uri="{FF2B5EF4-FFF2-40B4-BE49-F238E27FC236}">
                <a16:creationId xmlns:a16="http://schemas.microsoft.com/office/drawing/2014/main" id="{9C2EC24B-59A6-4189-8177-9DEAD2905E7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10" name="Text Placeholder 9">
            <a:extLst>
              <a:ext uri="{FF2B5EF4-FFF2-40B4-BE49-F238E27FC236}">
                <a16:creationId xmlns:a16="http://schemas.microsoft.com/office/drawing/2014/main" id="{602217A2-741C-496F-934F-2B25FB813EDF}"/>
              </a:ext>
            </a:extLst>
          </p:cNvPr>
          <p:cNvSpPr>
            <a:spLocks noGrp="1"/>
          </p:cNvSpPr>
          <p:nvPr>
            <p:ph type="body" sz="quarter" idx="13"/>
          </p:nvPr>
        </p:nvSpPr>
        <p:spPr/>
        <p:txBody>
          <a:bodyPr/>
          <a:lstStyle/>
          <a:p>
            <a:r>
              <a:rPr lang="en-US" sz="1000" dirty="0">
                <a:solidFill>
                  <a:srgbClr val="37302C"/>
                </a:solidFill>
                <a:latin typeface="Arial" panose="020B0604020202020204" pitchFamily="34" charset="0"/>
                <a:cs typeface="Arial" panose="020B0604020202020204" pitchFamily="34" charset="0"/>
              </a:rPr>
              <a:t>FX= factor X; FXa = factor </a:t>
            </a:r>
            <a:r>
              <a:rPr lang="en-US" sz="1000" dirty="0" err="1">
                <a:solidFill>
                  <a:srgbClr val="37302C"/>
                </a:solidFill>
                <a:latin typeface="Arial" panose="020B0604020202020204" pitchFamily="34" charset="0"/>
                <a:cs typeface="Arial" panose="020B0604020202020204" pitchFamily="34" charset="0"/>
              </a:rPr>
              <a:t>Xa</a:t>
            </a:r>
            <a:r>
              <a:rPr lang="en-US" sz="1000" dirty="0">
                <a:solidFill>
                  <a:srgbClr val="37302C"/>
                </a:solidFill>
                <a:latin typeface="Arial" panose="020B0604020202020204" pitchFamily="34" charset="0"/>
                <a:cs typeface="Arial" panose="020B0604020202020204" pitchFamily="34" charset="0"/>
              </a:rPr>
              <a:t>; ETP = endogenous thrombin potential. </a:t>
            </a:r>
          </a:p>
          <a:p>
            <a:r>
              <a:rPr lang="en-US" dirty="0"/>
              <a:t>Milling TJ et al. Online ahead of print. </a:t>
            </a:r>
            <a:r>
              <a:rPr lang="en-US" i="1" dirty="0"/>
              <a:t>Circulation</a:t>
            </a:r>
            <a:r>
              <a:rPr lang="en-US" dirty="0"/>
              <a:t>.</a:t>
            </a:r>
            <a:r>
              <a:rPr lang="en-US" i="1" dirty="0"/>
              <a:t> </a:t>
            </a:r>
            <a:r>
              <a:rPr lang="en-US" dirty="0"/>
              <a:t>2023</a:t>
            </a:r>
            <a:r>
              <a:rPr lang="en-US" dirty="0">
                <a:latin typeface="Arial" panose="020B0604020202020204" pitchFamily="34" charset="0"/>
                <a:cs typeface="Arial" panose="020B0604020202020204" pitchFamily="34" charset="0"/>
              </a:rPr>
              <a:t>.</a:t>
            </a:r>
            <a:endParaRPr lang="en-US" sz="1000" dirty="0">
              <a:highlight>
                <a:srgbClr val="FFFF00"/>
              </a:highlight>
            </a:endParaRPr>
          </a:p>
        </p:txBody>
      </p:sp>
      <p:sp>
        <p:nvSpPr>
          <p:cNvPr id="6" name="Rectangle: Rounded Corners 5">
            <a:extLst>
              <a:ext uri="{FF2B5EF4-FFF2-40B4-BE49-F238E27FC236}">
                <a16:creationId xmlns:a16="http://schemas.microsoft.com/office/drawing/2014/main" id="{6BBA1B3B-E67A-4967-BA06-78DF1C049B2D}"/>
              </a:ext>
            </a:extLst>
          </p:cNvPr>
          <p:cNvSpPr/>
          <p:nvPr/>
        </p:nvSpPr>
        <p:spPr>
          <a:xfrm>
            <a:off x="406602" y="1231584"/>
            <a:ext cx="11378796" cy="4978716"/>
          </a:xfrm>
          <a:custGeom>
            <a:avLst/>
            <a:gdLst>
              <a:gd name="connsiteX0" fmla="*/ 0 w 11376213"/>
              <a:gd name="connsiteY0" fmla="*/ 823505 h 4940934"/>
              <a:gd name="connsiteX1" fmla="*/ 823505 w 11376213"/>
              <a:gd name="connsiteY1" fmla="*/ 0 h 4940934"/>
              <a:gd name="connsiteX2" fmla="*/ 10552708 w 11376213"/>
              <a:gd name="connsiteY2" fmla="*/ 0 h 4940934"/>
              <a:gd name="connsiteX3" fmla="*/ 11376213 w 11376213"/>
              <a:gd name="connsiteY3" fmla="*/ 823505 h 4940934"/>
              <a:gd name="connsiteX4" fmla="*/ 11376213 w 11376213"/>
              <a:gd name="connsiteY4" fmla="*/ 4117429 h 4940934"/>
              <a:gd name="connsiteX5" fmla="*/ 10552708 w 11376213"/>
              <a:gd name="connsiteY5" fmla="*/ 4940934 h 4940934"/>
              <a:gd name="connsiteX6" fmla="*/ 823505 w 11376213"/>
              <a:gd name="connsiteY6" fmla="*/ 4940934 h 4940934"/>
              <a:gd name="connsiteX7" fmla="*/ 0 w 11376213"/>
              <a:gd name="connsiteY7" fmla="*/ 4117429 h 4940934"/>
              <a:gd name="connsiteX8" fmla="*/ 0 w 11376213"/>
              <a:gd name="connsiteY8" fmla="*/ 823505 h 4940934"/>
              <a:gd name="connsiteX0" fmla="*/ 0 w 11376213"/>
              <a:gd name="connsiteY0" fmla="*/ 823505 h 4940934"/>
              <a:gd name="connsiteX1" fmla="*/ 547734 w 11376213"/>
              <a:gd name="connsiteY1" fmla="*/ 0 h 4940934"/>
              <a:gd name="connsiteX2" fmla="*/ 10552708 w 11376213"/>
              <a:gd name="connsiteY2" fmla="*/ 0 h 4940934"/>
              <a:gd name="connsiteX3" fmla="*/ 11376213 w 11376213"/>
              <a:gd name="connsiteY3" fmla="*/ 823505 h 4940934"/>
              <a:gd name="connsiteX4" fmla="*/ 11376213 w 11376213"/>
              <a:gd name="connsiteY4" fmla="*/ 4117429 h 4940934"/>
              <a:gd name="connsiteX5" fmla="*/ 10552708 w 11376213"/>
              <a:gd name="connsiteY5" fmla="*/ 4940934 h 4940934"/>
              <a:gd name="connsiteX6" fmla="*/ 823505 w 11376213"/>
              <a:gd name="connsiteY6" fmla="*/ 4940934 h 4940934"/>
              <a:gd name="connsiteX7" fmla="*/ 0 w 11376213"/>
              <a:gd name="connsiteY7" fmla="*/ 4117429 h 4940934"/>
              <a:gd name="connsiteX8" fmla="*/ 0 w 11376213"/>
              <a:gd name="connsiteY8" fmla="*/ 823505 h 4940934"/>
              <a:gd name="connsiteX0" fmla="*/ 0 w 11376975"/>
              <a:gd name="connsiteY0" fmla="*/ 823505 h 4940934"/>
              <a:gd name="connsiteX1" fmla="*/ 547734 w 11376975"/>
              <a:gd name="connsiteY1" fmla="*/ 0 h 4940934"/>
              <a:gd name="connsiteX2" fmla="*/ 10959108 w 11376975"/>
              <a:gd name="connsiteY2" fmla="*/ 29029 h 4940934"/>
              <a:gd name="connsiteX3" fmla="*/ 11376213 w 11376975"/>
              <a:gd name="connsiteY3" fmla="*/ 823505 h 4940934"/>
              <a:gd name="connsiteX4" fmla="*/ 11376213 w 11376975"/>
              <a:gd name="connsiteY4" fmla="*/ 4117429 h 4940934"/>
              <a:gd name="connsiteX5" fmla="*/ 10552708 w 11376975"/>
              <a:gd name="connsiteY5" fmla="*/ 4940934 h 4940934"/>
              <a:gd name="connsiteX6" fmla="*/ 823505 w 11376975"/>
              <a:gd name="connsiteY6" fmla="*/ 4940934 h 4940934"/>
              <a:gd name="connsiteX7" fmla="*/ 0 w 11376975"/>
              <a:gd name="connsiteY7" fmla="*/ 4117429 h 4940934"/>
              <a:gd name="connsiteX8" fmla="*/ 0 w 11376975"/>
              <a:gd name="connsiteY8" fmla="*/ 823505 h 4940934"/>
              <a:gd name="connsiteX0" fmla="*/ 1821 w 11378796"/>
              <a:gd name="connsiteY0" fmla="*/ 823505 h 4940934"/>
              <a:gd name="connsiteX1" fmla="*/ 549555 w 11378796"/>
              <a:gd name="connsiteY1" fmla="*/ 0 h 4940934"/>
              <a:gd name="connsiteX2" fmla="*/ 10960929 w 11378796"/>
              <a:gd name="connsiteY2" fmla="*/ 29029 h 4940934"/>
              <a:gd name="connsiteX3" fmla="*/ 11378034 w 11378796"/>
              <a:gd name="connsiteY3" fmla="*/ 823505 h 4940934"/>
              <a:gd name="connsiteX4" fmla="*/ 11378034 w 11378796"/>
              <a:gd name="connsiteY4" fmla="*/ 4117429 h 4940934"/>
              <a:gd name="connsiteX5" fmla="*/ 10554529 w 11378796"/>
              <a:gd name="connsiteY5" fmla="*/ 4940934 h 4940934"/>
              <a:gd name="connsiteX6" fmla="*/ 404412 w 11378796"/>
              <a:gd name="connsiteY6" fmla="*/ 4911906 h 4940934"/>
              <a:gd name="connsiteX7" fmla="*/ 1821 w 11378796"/>
              <a:gd name="connsiteY7" fmla="*/ 4117429 h 4940934"/>
              <a:gd name="connsiteX8" fmla="*/ 1821 w 11378796"/>
              <a:gd name="connsiteY8" fmla="*/ 823505 h 4940934"/>
              <a:gd name="connsiteX0" fmla="*/ 1821 w 11378796"/>
              <a:gd name="connsiteY0" fmla="*/ 823505 h 4940934"/>
              <a:gd name="connsiteX1" fmla="*/ 549555 w 11378796"/>
              <a:gd name="connsiteY1" fmla="*/ 0 h 4940934"/>
              <a:gd name="connsiteX2" fmla="*/ 10960929 w 11378796"/>
              <a:gd name="connsiteY2" fmla="*/ 29029 h 4940934"/>
              <a:gd name="connsiteX3" fmla="*/ 11378034 w 11378796"/>
              <a:gd name="connsiteY3" fmla="*/ 823505 h 4940934"/>
              <a:gd name="connsiteX4" fmla="*/ 11378034 w 11378796"/>
              <a:gd name="connsiteY4" fmla="*/ 4117429 h 4940934"/>
              <a:gd name="connsiteX5" fmla="*/ 10931900 w 11378796"/>
              <a:gd name="connsiteY5" fmla="*/ 4940934 h 4940934"/>
              <a:gd name="connsiteX6" fmla="*/ 404412 w 11378796"/>
              <a:gd name="connsiteY6" fmla="*/ 4911906 h 4940934"/>
              <a:gd name="connsiteX7" fmla="*/ 1821 w 11378796"/>
              <a:gd name="connsiteY7" fmla="*/ 4117429 h 4940934"/>
              <a:gd name="connsiteX8" fmla="*/ 1821 w 11378796"/>
              <a:gd name="connsiteY8" fmla="*/ 823505 h 4940934"/>
              <a:gd name="connsiteX0" fmla="*/ 16335 w 11378796"/>
              <a:gd name="connsiteY0" fmla="*/ 518705 h 4940934"/>
              <a:gd name="connsiteX1" fmla="*/ 549555 w 11378796"/>
              <a:gd name="connsiteY1" fmla="*/ 0 h 4940934"/>
              <a:gd name="connsiteX2" fmla="*/ 10960929 w 11378796"/>
              <a:gd name="connsiteY2" fmla="*/ 29029 h 4940934"/>
              <a:gd name="connsiteX3" fmla="*/ 11378034 w 11378796"/>
              <a:gd name="connsiteY3" fmla="*/ 823505 h 4940934"/>
              <a:gd name="connsiteX4" fmla="*/ 11378034 w 11378796"/>
              <a:gd name="connsiteY4" fmla="*/ 4117429 h 4940934"/>
              <a:gd name="connsiteX5" fmla="*/ 10931900 w 11378796"/>
              <a:gd name="connsiteY5" fmla="*/ 4940934 h 4940934"/>
              <a:gd name="connsiteX6" fmla="*/ 404412 w 11378796"/>
              <a:gd name="connsiteY6" fmla="*/ 4911906 h 4940934"/>
              <a:gd name="connsiteX7" fmla="*/ 1821 w 11378796"/>
              <a:gd name="connsiteY7" fmla="*/ 4117429 h 4940934"/>
              <a:gd name="connsiteX8" fmla="*/ 16335 w 11378796"/>
              <a:gd name="connsiteY8" fmla="*/ 518705 h 4940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78796" h="4940934">
                <a:moveTo>
                  <a:pt x="16335" y="518705"/>
                </a:moveTo>
                <a:cubicBezTo>
                  <a:pt x="16335" y="63896"/>
                  <a:pt x="94746" y="0"/>
                  <a:pt x="549555" y="0"/>
                </a:cubicBezTo>
                <a:lnTo>
                  <a:pt x="10960929" y="29029"/>
                </a:lnTo>
                <a:cubicBezTo>
                  <a:pt x="11415738" y="29029"/>
                  <a:pt x="11378034" y="368696"/>
                  <a:pt x="11378034" y="823505"/>
                </a:cubicBezTo>
                <a:lnTo>
                  <a:pt x="11378034" y="4117429"/>
                </a:lnTo>
                <a:cubicBezTo>
                  <a:pt x="11378034" y="4572238"/>
                  <a:pt x="11386709" y="4940934"/>
                  <a:pt x="10931900" y="4940934"/>
                </a:cubicBezTo>
                <a:lnTo>
                  <a:pt x="404412" y="4911906"/>
                </a:lnTo>
                <a:cubicBezTo>
                  <a:pt x="-50397" y="4911906"/>
                  <a:pt x="1821" y="4572238"/>
                  <a:pt x="1821" y="4117429"/>
                </a:cubicBezTo>
                <a:lnTo>
                  <a:pt x="16335" y="518705"/>
                </a:lnTo>
                <a:close/>
              </a:path>
            </a:pathLst>
          </a:cu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marR="0" lvl="0" indent="-284163"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1750" b="0" i="0" u="none" strike="noStrike" kern="1200" cap="none" spc="0" normalizeH="0" baseline="0" noProof="0" dirty="0">
                <a:ln>
                  <a:noFill/>
                </a:ln>
                <a:solidFill>
                  <a:srgbClr val="000000"/>
                </a:solidFill>
                <a:effectLst/>
                <a:uLnTx/>
                <a:uFillTx/>
                <a:latin typeface="Arial" panose="020B0604020202020204"/>
                <a:ea typeface="+mn-ea"/>
                <a:cs typeface="+mn-cs"/>
              </a:rPr>
              <a:t>The ANNEXA-4 trial was a prospective, multicenter, open label, single-arm trial that included </a:t>
            </a:r>
            <a:r>
              <a:rPr kumimoji="0" lang="en-US" sz="1750" b="0" i="0" u="none" strike="noStrike" kern="1200" cap="none" spc="0" normalizeH="0" baseline="0" noProof="0" dirty="0">
                <a:ln>
                  <a:noFill/>
                </a:ln>
                <a:solidFill>
                  <a:srgbClr val="000000"/>
                </a:solidFill>
                <a:effectLst/>
                <a:uLnTx/>
                <a:uFillTx/>
                <a:latin typeface="Arial"/>
                <a:ea typeface="+mn-ea"/>
                <a:cs typeface="Arial"/>
              </a:rPr>
              <a:t>479 patients with acute major bleeding within 18 hours after administration of a FXa inhibitors</a:t>
            </a:r>
          </a:p>
          <a:p>
            <a:pPr marL="342900" marR="0" lvl="0" indent="-284163" algn="l" defTabSz="914400" rtl="0" eaLnBrk="1" fontAlgn="auto" latinLnBrk="0" hangingPunct="1">
              <a:lnSpc>
                <a:spcPct val="100000"/>
              </a:lnSpc>
              <a:spcBef>
                <a:spcPts val="500"/>
              </a:spcBef>
              <a:spcAft>
                <a:spcPts val="0"/>
              </a:spcAft>
              <a:buClr>
                <a:srgbClr val="000000">
                  <a:lumMod val="95000"/>
                  <a:lumOff val="5000"/>
                </a:srgbClr>
              </a:buClr>
              <a:buSzTx/>
              <a:buFont typeface="Arial" panose="020B0604020202020204" pitchFamily="34" charset="0"/>
              <a:buChar char="•"/>
              <a:tabLst/>
              <a:defRPr/>
            </a:pPr>
            <a:r>
              <a:rPr kumimoji="0" lang="en-US" sz="1750" b="1" i="0" u="none" strike="noStrike" kern="1200" cap="none" spc="0" normalizeH="0" baseline="0" noProof="0" dirty="0">
                <a:ln>
                  <a:noFill/>
                </a:ln>
                <a:solidFill>
                  <a:srgbClr val="7F134C"/>
                </a:solidFill>
                <a:effectLst/>
                <a:uLnTx/>
                <a:uFillTx/>
                <a:latin typeface="Arial" panose="020B0604020202020204"/>
                <a:ea typeface="+mn-ea"/>
                <a:cs typeface="+mn-cs"/>
              </a:rPr>
              <a:t>Efficacy</a:t>
            </a:r>
          </a:p>
          <a:p>
            <a:pPr marL="800100" marR="0" lvl="1" indent="-342900" algn="l" defTabSz="914400" rtl="0" eaLnBrk="1" fontAlgn="auto" latinLnBrk="0" hangingPunct="1">
              <a:lnSpc>
                <a:spcPct val="100000"/>
              </a:lnSpc>
              <a:spcBef>
                <a:spcPts val="500"/>
              </a:spcBef>
              <a:spcAft>
                <a:spcPts val="0"/>
              </a:spcAft>
              <a:buClrTx/>
              <a:buSzTx/>
              <a:buFont typeface="Courier New" panose="02070309020205020404" pitchFamily="49" charset="0"/>
              <a:buChar char="o"/>
              <a:tabLst/>
              <a:defRPr/>
            </a:pPr>
            <a:r>
              <a:rPr kumimoji="0" lang="en-US" sz="1750" b="0" i="0" u="none" strike="noStrike" kern="1200" cap="none" spc="0" normalizeH="0" baseline="0" noProof="0" dirty="0">
                <a:ln>
                  <a:noFill/>
                </a:ln>
                <a:solidFill>
                  <a:srgbClr val="000000">
                    <a:lumMod val="95000"/>
                    <a:lumOff val="5000"/>
                  </a:srgbClr>
                </a:solidFill>
                <a:effectLst/>
                <a:uLnTx/>
                <a:uFillTx/>
                <a:latin typeface="Arial" panose="020B0604020202020204"/>
                <a:ea typeface="+mn-ea"/>
                <a:cs typeface="Arial"/>
              </a:rPr>
              <a:t>There was a decrease in anti-FXa activity from baseline to the on-treatment nadir in FXa inhibitor-treated patients, with a  </a:t>
            </a:r>
            <a:r>
              <a:rPr kumimoji="0" lang="en-US" sz="1750" b="1" i="0" u="none" strike="noStrike" kern="1200" cap="none" spc="0" normalizeH="0" baseline="0" noProof="0" dirty="0">
                <a:ln>
                  <a:noFill/>
                </a:ln>
                <a:solidFill>
                  <a:srgbClr val="7F134C"/>
                </a:solidFill>
                <a:effectLst/>
                <a:uLnTx/>
                <a:uFillTx/>
                <a:latin typeface="Arial" panose="020B0604020202020204"/>
                <a:ea typeface="+mn-ea"/>
                <a:cs typeface="Arial"/>
              </a:rPr>
              <a:t>≥93% </a:t>
            </a:r>
            <a:r>
              <a:rPr lang="en-US" sz="1750" dirty="0">
                <a:solidFill>
                  <a:srgbClr val="7F134C"/>
                </a:solidFill>
                <a:latin typeface="Arial" panose="020B0604020202020204"/>
                <a:cs typeface="Arial"/>
              </a:rPr>
              <a:t>decrease</a:t>
            </a:r>
            <a:r>
              <a:rPr lang="en-US" sz="1750" b="1" dirty="0">
                <a:solidFill>
                  <a:srgbClr val="7F134C"/>
                </a:solidFill>
                <a:latin typeface="Arial" panose="020B0604020202020204"/>
                <a:cs typeface="Arial"/>
              </a:rPr>
              <a:t> </a:t>
            </a:r>
            <a:r>
              <a:rPr kumimoji="0" lang="en-US" sz="1750" b="0" i="0" u="none" strike="noStrike" kern="1200" cap="none" spc="0" normalizeH="0" baseline="0" noProof="0" dirty="0">
                <a:ln>
                  <a:noFill/>
                </a:ln>
                <a:solidFill>
                  <a:srgbClr val="000000">
                    <a:lumMod val="95000"/>
                    <a:lumOff val="5000"/>
                  </a:srgbClr>
                </a:solidFill>
                <a:effectLst/>
                <a:uLnTx/>
                <a:uFillTx/>
                <a:latin typeface="Arial" panose="020B0604020202020204"/>
                <a:ea typeface="+mn-ea"/>
                <a:cs typeface="Arial"/>
              </a:rPr>
              <a:t>in those receiving apixaban or rivaroxaban, </a:t>
            </a:r>
            <a:r>
              <a:rPr kumimoji="0" lang="en-US" sz="1750" b="1" i="0" u="none" strike="noStrike" kern="1200" cap="none" spc="0" normalizeH="0" baseline="0" noProof="0" dirty="0">
                <a:ln>
                  <a:noFill/>
                </a:ln>
                <a:solidFill>
                  <a:srgbClr val="7F134C"/>
                </a:solidFill>
                <a:effectLst/>
                <a:uLnTx/>
                <a:uFillTx/>
                <a:latin typeface="Arial" panose="020B0604020202020204"/>
                <a:ea typeface="+mn-ea"/>
                <a:cs typeface="Arial"/>
              </a:rPr>
              <a:t>71%</a:t>
            </a:r>
            <a:r>
              <a:rPr kumimoji="0" lang="en-US" sz="1750" b="0" i="0" u="none" strike="noStrike" kern="1200" cap="none" spc="0" normalizeH="0" baseline="0" noProof="0" dirty="0">
                <a:ln>
                  <a:noFill/>
                </a:ln>
                <a:solidFill>
                  <a:srgbClr val="000000">
                    <a:lumMod val="95000"/>
                    <a:lumOff val="5000"/>
                  </a:srgbClr>
                </a:solidFill>
                <a:effectLst/>
                <a:uLnTx/>
                <a:uFillTx/>
                <a:latin typeface="Arial" panose="020B0604020202020204"/>
                <a:ea typeface="+mn-ea"/>
                <a:cs typeface="Arial"/>
              </a:rPr>
              <a:t> in patients receiving edoxaban, and </a:t>
            </a:r>
            <a:r>
              <a:rPr kumimoji="0" lang="en-US" sz="1750" b="1" i="0" u="none" strike="noStrike" kern="1200" cap="none" spc="0" normalizeH="0" baseline="0" noProof="0" dirty="0">
                <a:ln>
                  <a:noFill/>
                </a:ln>
                <a:solidFill>
                  <a:srgbClr val="7F134C"/>
                </a:solidFill>
                <a:effectLst/>
                <a:uLnTx/>
                <a:uFillTx/>
                <a:latin typeface="Arial" panose="020B0604020202020204"/>
                <a:ea typeface="+mn-ea"/>
                <a:cs typeface="Arial"/>
              </a:rPr>
              <a:t>75%</a:t>
            </a:r>
            <a:r>
              <a:rPr kumimoji="0" lang="en-US" sz="1750" b="0" i="0" u="none" strike="noStrike" kern="1200" cap="none" spc="0" normalizeH="0" baseline="0" noProof="0" dirty="0">
                <a:ln>
                  <a:noFill/>
                </a:ln>
                <a:solidFill>
                  <a:srgbClr val="000000">
                    <a:lumMod val="95000"/>
                    <a:lumOff val="5000"/>
                  </a:srgbClr>
                </a:solidFill>
                <a:effectLst/>
                <a:uLnTx/>
                <a:uFillTx/>
                <a:latin typeface="Arial" panose="020B0604020202020204"/>
                <a:ea typeface="+mn-ea"/>
                <a:cs typeface="Arial"/>
              </a:rPr>
              <a:t> in patients receiving enoxaparin </a:t>
            </a:r>
          </a:p>
          <a:p>
            <a:pPr marL="800100" marR="0" lvl="1" indent="-342900" algn="l" defTabSz="914400" rtl="0" eaLnBrk="1" fontAlgn="auto" latinLnBrk="0" hangingPunct="1">
              <a:lnSpc>
                <a:spcPct val="100000"/>
              </a:lnSpc>
              <a:spcBef>
                <a:spcPts val="500"/>
              </a:spcBef>
              <a:spcAft>
                <a:spcPts val="0"/>
              </a:spcAft>
              <a:buClrTx/>
              <a:buSzTx/>
              <a:buFont typeface="Courier New" panose="02070309020205020404" pitchFamily="49" charset="0"/>
              <a:buChar char="o"/>
              <a:tabLst/>
              <a:defRPr/>
            </a:pPr>
            <a:r>
              <a:rPr kumimoji="0" lang="en-US" sz="1750" b="0" i="0" u="none" strike="noStrike" kern="1200" cap="none" spc="0" normalizeH="0" baseline="0" noProof="0" dirty="0">
                <a:ln>
                  <a:noFill/>
                </a:ln>
                <a:solidFill>
                  <a:srgbClr val="000000">
                    <a:lumMod val="95000"/>
                    <a:lumOff val="5000"/>
                  </a:srgbClr>
                </a:solidFill>
                <a:effectLst/>
                <a:uLnTx/>
                <a:uFillTx/>
                <a:latin typeface="Arial" panose="020B0604020202020204"/>
                <a:ea typeface="+mn-ea"/>
                <a:cs typeface="Arial"/>
              </a:rPr>
              <a:t>Excellent or good hemostasis was achieved in </a:t>
            </a:r>
            <a:r>
              <a:rPr kumimoji="0" lang="en-US" sz="1750" b="1" i="0" u="none" strike="noStrike" kern="1200" cap="none" spc="0" normalizeH="0" baseline="0" noProof="0" dirty="0">
                <a:ln>
                  <a:noFill/>
                </a:ln>
                <a:solidFill>
                  <a:srgbClr val="7F134C"/>
                </a:solidFill>
                <a:effectLst/>
                <a:uLnTx/>
                <a:uFillTx/>
                <a:latin typeface="Arial" panose="020B0604020202020204"/>
                <a:ea typeface="+mn-ea"/>
                <a:cs typeface="Arial"/>
              </a:rPr>
              <a:t>80%</a:t>
            </a:r>
            <a:r>
              <a:rPr kumimoji="0" lang="en-US" sz="1750" b="0" i="0" u="none" strike="noStrike" kern="1200" cap="none" spc="0" normalizeH="0" baseline="0" noProof="0" dirty="0">
                <a:ln>
                  <a:noFill/>
                </a:ln>
                <a:solidFill>
                  <a:srgbClr val="000000">
                    <a:lumMod val="95000"/>
                    <a:lumOff val="5000"/>
                  </a:srgbClr>
                </a:solidFill>
                <a:effectLst/>
                <a:uLnTx/>
                <a:uFillTx/>
                <a:latin typeface="Arial" panose="020B0604020202020204"/>
                <a:ea typeface="+mn-ea"/>
                <a:cs typeface="Arial"/>
              </a:rPr>
              <a:t> of</a:t>
            </a:r>
            <a:r>
              <a:rPr kumimoji="0" lang="en-US" sz="1750" b="0" i="0" u="none" strike="noStrike" kern="1200" cap="none" spc="0" normalizeH="0" baseline="30000" noProof="0" dirty="0">
                <a:ln>
                  <a:noFill/>
                </a:ln>
                <a:solidFill>
                  <a:srgbClr val="000000">
                    <a:lumMod val="95000"/>
                    <a:lumOff val="5000"/>
                  </a:srgbClr>
                </a:solidFill>
                <a:effectLst/>
                <a:uLnTx/>
                <a:uFillTx/>
                <a:latin typeface="Arial" panose="020B0604020202020204"/>
                <a:ea typeface="+mn-ea"/>
                <a:cs typeface="Arial"/>
              </a:rPr>
              <a:t> </a:t>
            </a:r>
            <a:r>
              <a:rPr kumimoji="0" lang="en-US" sz="1750" b="0" i="0" u="none" strike="noStrike" kern="1200" cap="none" spc="0" normalizeH="0" baseline="0" noProof="0" dirty="0">
                <a:ln>
                  <a:noFill/>
                </a:ln>
                <a:solidFill>
                  <a:srgbClr val="000000">
                    <a:lumMod val="95000"/>
                    <a:lumOff val="5000"/>
                  </a:srgbClr>
                </a:solidFill>
                <a:effectLst/>
                <a:uLnTx/>
                <a:uFillTx/>
                <a:latin typeface="Arial" panose="020B0604020202020204"/>
                <a:ea typeface="+mn-ea"/>
                <a:cs typeface="Arial"/>
              </a:rPr>
              <a:t>evaluable patients </a:t>
            </a:r>
            <a:r>
              <a:rPr kumimoji="0" lang="en-US" sz="1750" b="0" i="0" u="none" strike="noStrike" kern="1200" cap="none" spc="0" normalizeH="0" baseline="0" noProof="0" dirty="0">
                <a:ln>
                  <a:noFill/>
                </a:ln>
                <a:solidFill>
                  <a:srgbClr val="000000"/>
                </a:solidFill>
                <a:effectLst/>
                <a:uLnTx/>
                <a:uFillTx/>
                <a:latin typeface="Arial" panose="020B0604020202020204"/>
                <a:ea typeface="+mn-ea"/>
                <a:cs typeface="Arial"/>
              </a:rPr>
              <a:t>at 12 hours after the andexanet alfa treatment</a:t>
            </a:r>
          </a:p>
          <a:p>
            <a:pPr marL="800100" marR="0" lvl="1" indent="-342900" algn="l" defTabSz="914400" rtl="0" eaLnBrk="1" fontAlgn="auto" latinLnBrk="0" hangingPunct="1">
              <a:lnSpc>
                <a:spcPct val="100000"/>
              </a:lnSpc>
              <a:spcBef>
                <a:spcPts val="500"/>
              </a:spcBef>
              <a:spcAft>
                <a:spcPts val="0"/>
              </a:spcAft>
              <a:buClrTx/>
              <a:buSzTx/>
              <a:buFont typeface="Courier New" panose="02070309020205020404" pitchFamily="49" charset="0"/>
              <a:buChar char="o"/>
              <a:tabLst/>
              <a:defRPr/>
            </a:pPr>
            <a:r>
              <a:rPr kumimoji="0" lang="en-US" sz="1750" b="0" i="0" u="none" strike="noStrike" kern="1200" cap="none" spc="0" normalizeH="0" baseline="0" noProof="0" dirty="0">
                <a:ln>
                  <a:noFill/>
                </a:ln>
                <a:solidFill>
                  <a:srgbClr val="37302C"/>
                </a:solidFill>
                <a:effectLst/>
                <a:uLnTx/>
                <a:uFillTx/>
                <a:latin typeface="Arial" panose="020B0604020202020204" pitchFamily="34" charset="0"/>
                <a:ea typeface="+mn-ea"/>
                <a:cs typeface="Arial" panose="020B0604020202020204" pitchFamily="34" charset="0"/>
              </a:rPr>
              <a:t>Median ETP in FXa inhibitor-treated patients returned to normal range at the end of the andexanet alfa bolus dose and was sustained through 24 hours  </a:t>
            </a:r>
            <a:endParaRPr kumimoji="0" lang="en-US" sz="175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285750" marR="0" lvl="0" indent="-227013" algn="l" defTabSz="914400" rtl="0" eaLnBrk="1" fontAlgn="auto" latinLnBrk="0" hangingPunct="1">
              <a:lnSpc>
                <a:spcPct val="100000"/>
              </a:lnSpc>
              <a:spcBef>
                <a:spcPts val="500"/>
              </a:spcBef>
              <a:spcAft>
                <a:spcPts val="0"/>
              </a:spcAft>
              <a:buClr>
                <a:srgbClr val="000000">
                  <a:lumMod val="95000"/>
                  <a:lumOff val="5000"/>
                </a:srgbClr>
              </a:buClr>
              <a:buSzTx/>
              <a:buFont typeface="Arial" panose="020B0604020202020204" pitchFamily="34" charset="0"/>
              <a:buChar char="•"/>
              <a:tabLst/>
              <a:defRPr/>
            </a:pPr>
            <a:r>
              <a:rPr kumimoji="0" lang="en-US" sz="1750" b="1" i="0" u="none" strike="noStrike" kern="1200" cap="none" spc="0" normalizeH="0" baseline="0" noProof="0" dirty="0">
                <a:ln>
                  <a:noFill/>
                </a:ln>
                <a:solidFill>
                  <a:srgbClr val="7F134C"/>
                </a:solidFill>
                <a:effectLst/>
                <a:uLnTx/>
                <a:uFillTx/>
                <a:latin typeface="Arial" panose="020B0604020202020204"/>
                <a:ea typeface="+mn-ea"/>
                <a:cs typeface="+mn-cs"/>
              </a:rPr>
              <a:t>Safety</a:t>
            </a:r>
          </a:p>
          <a:p>
            <a:pPr marL="800100" marR="0" lvl="1" indent="-342900" algn="l" defTabSz="914400" rtl="0" eaLnBrk="1" fontAlgn="auto" latinLnBrk="0" hangingPunct="1">
              <a:lnSpc>
                <a:spcPct val="100000"/>
              </a:lnSpc>
              <a:spcBef>
                <a:spcPts val="500"/>
              </a:spcBef>
              <a:spcAft>
                <a:spcPts val="0"/>
              </a:spcAft>
              <a:buClrTx/>
              <a:buSzTx/>
              <a:buFont typeface="Courier New" panose="02070309020205020404" pitchFamily="49" charset="0"/>
              <a:buChar char="o"/>
              <a:tabLst/>
              <a:defRPr/>
            </a:pPr>
            <a:r>
              <a:rPr kumimoji="0" lang="en-US" sz="1750" b="0" i="0" u="none" strike="noStrike" kern="1200" cap="none" spc="0" normalizeH="0" baseline="0" noProof="0" dirty="0">
                <a:ln>
                  <a:noFill/>
                </a:ln>
                <a:solidFill>
                  <a:srgbClr val="000000"/>
                </a:solidFill>
                <a:effectLst/>
                <a:uLnTx/>
                <a:uFillTx/>
                <a:latin typeface="Arial" panose="020B0604020202020204"/>
                <a:ea typeface="+mn-ea"/>
                <a:cs typeface="+mn-cs"/>
              </a:rPr>
              <a:t>A total of 50 patients (10.4%) had ≥1 thrombotic event within the 30-day follow-up period </a:t>
            </a:r>
          </a:p>
          <a:p>
            <a:pPr marL="1257300" marR="0" lvl="2" indent="-342900" algn="l" defTabSz="914400" rtl="0" eaLnBrk="1" fontAlgn="auto" latinLnBrk="0" hangingPunct="1">
              <a:lnSpc>
                <a:spcPct val="100000"/>
              </a:lnSpc>
              <a:spcBef>
                <a:spcPts val="500"/>
              </a:spcBef>
              <a:spcAft>
                <a:spcPts val="0"/>
              </a:spcAft>
              <a:buClrTx/>
              <a:buSzTx/>
              <a:buFont typeface="Courier New" panose="02070309020205020404" pitchFamily="49" charset="0"/>
              <a:buChar char="o"/>
              <a:tabLst/>
              <a:defRPr/>
            </a:pPr>
            <a:r>
              <a:rPr kumimoji="0" lang="en-US" sz="1750" b="0" i="0" u="none" strike="noStrike" kern="1200" cap="none" spc="0" normalizeH="0" baseline="0" noProof="0" dirty="0">
                <a:ln>
                  <a:noFill/>
                </a:ln>
                <a:solidFill>
                  <a:srgbClr val="000000"/>
                </a:solidFill>
                <a:effectLst/>
                <a:uLnTx/>
                <a:uFillTx/>
                <a:latin typeface="Arial" panose="020B0604020202020204"/>
                <a:ea typeface="+mn-ea"/>
                <a:cs typeface="+mn-cs"/>
              </a:rPr>
              <a:t>No patients experienced a thrombotic event after the restart of oral anticoagulation </a:t>
            </a:r>
          </a:p>
          <a:p>
            <a:pPr marL="800100" marR="0" lvl="1" indent="-342900" algn="l" defTabSz="914400" rtl="0" eaLnBrk="1" fontAlgn="auto" latinLnBrk="0" hangingPunct="1">
              <a:lnSpc>
                <a:spcPct val="100000"/>
              </a:lnSpc>
              <a:spcBef>
                <a:spcPts val="500"/>
              </a:spcBef>
              <a:spcAft>
                <a:spcPts val="0"/>
              </a:spcAft>
              <a:buClrTx/>
              <a:buSzTx/>
              <a:buFont typeface="Courier New" panose="02070309020205020404" pitchFamily="49" charset="0"/>
              <a:buChar char="o"/>
              <a:tabLst/>
              <a:defRPr/>
            </a:pPr>
            <a:r>
              <a:rPr kumimoji="0" lang="en-US" sz="1750" b="0" i="0" u="none" strike="noStrike" kern="1200" cap="none" spc="0" normalizeH="0" baseline="0" noProof="0" dirty="0">
                <a:ln>
                  <a:noFill/>
                </a:ln>
                <a:solidFill>
                  <a:srgbClr val="000000"/>
                </a:solidFill>
                <a:effectLst/>
                <a:uLnTx/>
                <a:uFillTx/>
                <a:latin typeface="Arial" panose="020B0604020202020204"/>
                <a:ea typeface="+mn-ea"/>
                <a:cs typeface="+mn-cs"/>
              </a:rPr>
              <a:t>There were 75 deaths (15.7%) during the 30-day follow-up period </a:t>
            </a:r>
          </a:p>
          <a:p>
            <a:pPr marL="800100" marR="0" lvl="1" indent="-342900" algn="l" defTabSz="914400" rtl="0" eaLnBrk="1" fontAlgn="auto" latinLnBrk="0" hangingPunct="1">
              <a:lnSpc>
                <a:spcPct val="100000"/>
              </a:lnSpc>
              <a:spcBef>
                <a:spcPts val="500"/>
              </a:spcBef>
              <a:spcAft>
                <a:spcPts val="0"/>
              </a:spcAft>
              <a:buClrTx/>
              <a:buSzTx/>
              <a:buFont typeface="Courier New" panose="02070309020205020404" pitchFamily="49" charset="0"/>
              <a:buChar char="o"/>
              <a:tabLst/>
              <a:defRPr/>
            </a:pPr>
            <a:r>
              <a:rPr kumimoji="0" lang="en-US" sz="1750" b="0" i="0" u="none" strike="noStrike" kern="1200" cap="none" spc="0" normalizeH="0" baseline="0" noProof="0" dirty="0">
                <a:ln>
                  <a:noFill/>
                </a:ln>
                <a:solidFill>
                  <a:srgbClr val="000000"/>
                </a:solidFill>
                <a:effectLst/>
                <a:uLnTx/>
                <a:uFillTx/>
                <a:latin typeface="Arial" panose="020B0604020202020204"/>
                <a:ea typeface="+mn-ea"/>
                <a:cs typeface="+mn-cs"/>
              </a:rPr>
              <a:t>There was 1 severe infusion reaction that resolved with treatment</a:t>
            </a:r>
          </a:p>
          <a:p>
            <a:pPr marL="800100" marR="0" lvl="1" indent="-342900" algn="l" defTabSz="914400" rtl="0" eaLnBrk="1" fontAlgn="auto" latinLnBrk="0" hangingPunct="1">
              <a:lnSpc>
                <a:spcPct val="100000"/>
              </a:lnSpc>
              <a:spcBef>
                <a:spcPts val="500"/>
              </a:spcBef>
              <a:spcAft>
                <a:spcPts val="0"/>
              </a:spcAft>
              <a:buClrTx/>
              <a:buSzTx/>
              <a:buFont typeface="Courier New" panose="02070309020205020404" pitchFamily="49" charset="0"/>
              <a:buChar char="o"/>
              <a:tabLst/>
              <a:defRPr/>
            </a:pPr>
            <a:r>
              <a:rPr kumimoji="0" lang="en-US" sz="1750" b="0" i="0" u="none" strike="noStrike" kern="1200" cap="none" spc="0" normalizeH="0" baseline="0" noProof="0" dirty="0">
                <a:ln>
                  <a:noFill/>
                </a:ln>
                <a:solidFill>
                  <a:srgbClr val="000000"/>
                </a:solidFill>
                <a:effectLst/>
                <a:uLnTx/>
                <a:uFillTx/>
                <a:latin typeface="Arial" panose="020B0604020202020204"/>
                <a:ea typeface="+mn-ea"/>
                <a:cs typeface="+mn-cs"/>
              </a:rPr>
              <a:t>No neutralizing antibodies to FX, FXa, or andexanet alfa developed</a:t>
            </a:r>
          </a:p>
        </p:txBody>
      </p:sp>
    </p:spTree>
    <p:extLst>
      <p:ext uri="{BB962C8B-B14F-4D97-AF65-F5344CB8AC3E}">
        <p14:creationId xmlns:p14="http://schemas.microsoft.com/office/powerpoint/2010/main" val="787254332"/>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3FA2C-77B3-41E8-AAFA-955F7C7394B1}"/>
              </a:ext>
            </a:extLst>
          </p:cNvPr>
          <p:cNvSpPr>
            <a:spLocks noGrp="1"/>
          </p:cNvSpPr>
          <p:nvPr>
            <p:ph type="title"/>
          </p:nvPr>
        </p:nvSpPr>
        <p:spPr/>
        <p:txBody>
          <a:bodyPr>
            <a:normAutofit/>
          </a:bodyPr>
          <a:lstStyle/>
          <a:p>
            <a:r>
              <a:rPr lang="en-US" dirty="0"/>
              <a:t>ANNEXA-4 Study Limitations</a:t>
            </a:r>
            <a:endParaRPr lang="en-US" dirty="0">
              <a:highlight>
                <a:srgbClr val="FFFF00"/>
              </a:highlight>
            </a:endParaRPr>
          </a:p>
        </p:txBody>
      </p:sp>
      <p:sp>
        <p:nvSpPr>
          <p:cNvPr id="3" name="Slide Number Placeholder 2">
            <a:extLst>
              <a:ext uri="{FF2B5EF4-FFF2-40B4-BE49-F238E27FC236}">
                <a16:creationId xmlns:a16="http://schemas.microsoft.com/office/drawing/2014/main" id="{9C2EC24B-59A6-4189-8177-9DEAD2905E7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10" name="Text Placeholder 9">
            <a:extLst>
              <a:ext uri="{FF2B5EF4-FFF2-40B4-BE49-F238E27FC236}">
                <a16:creationId xmlns:a16="http://schemas.microsoft.com/office/drawing/2014/main" id="{602217A2-741C-496F-934F-2B25FB813EDF}"/>
              </a:ext>
            </a:extLst>
          </p:cNvPr>
          <p:cNvSpPr>
            <a:spLocks noGrp="1"/>
          </p:cNvSpPr>
          <p:nvPr>
            <p:ph type="body" sz="quarter" idx="13"/>
          </p:nvPr>
        </p:nvSpPr>
        <p:spPr/>
        <p:txBody>
          <a:bodyPr/>
          <a:lstStyle/>
          <a:p>
            <a:r>
              <a:rPr lang="en-US" sz="1000" dirty="0">
                <a:solidFill>
                  <a:srgbClr val="37302C"/>
                </a:solidFill>
                <a:latin typeface="Arial" panose="020B0604020202020204" pitchFamily="34" charset="0"/>
                <a:cs typeface="Arial" panose="020B0604020202020204" pitchFamily="34" charset="0"/>
              </a:rPr>
              <a:t>GCS = Glasgow Coma Scale</a:t>
            </a:r>
            <a:r>
              <a:rPr lang="en-US" dirty="0">
                <a:solidFill>
                  <a:srgbClr val="37302C"/>
                </a:solidFill>
                <a:latin typeface="Arial" panose="020B0604020202020204" pitchFamily="34" charset="0"/>
                <a:cs typeface="Arial" panose="020B0604020202020204" pitchFamily="34" charset="0"/>
              </a:rPr>
              <a:t>; </a:t>
            </a:r>
            <a:r>
              <a:rPr lang="en-US" dirty="0" err="1">
                <a:solidFill>
                  <a:srgbClr val="37302C"/>
                </a:solidFill>
                <a:latin typeface="Arial" panose="020B0604020202020204" pitchFamily="34" charset="0"/>
                <a:cs typeface="Arial" panose="020B0604020202020204" pitchFamily="34" charset="0"/>
              </a:rPr>
              <a:t>ICrH</a:t>
            </a:r>
            <a:r>
              <a:rPr lang="en-US" dirty="0">
                <a:solidFill>
                  <a:srgbClr val="37302C"/>
                </a:solidFill>
                <a:latin typeface="Arial" panose="020B0604020202020204" pitchFamily="34" charset="0"/>
                <a:cs typeface="Arial" panose="020B0604020202020204" pitchFamily="34" charset="0"/>
              </a:rPr>
              <a:t> = intracranial hemorrhage. </a:t>
            </a:r>
            <a:endParaRPr lang="en-US" sz="1000" dirty="0">
              <a:solidFill>
                <a:srgbClr val="37302C"/>
              </a:solidFill>
              <a:latin typeface="Arial" panose="020B0604020202020204" pitchFamily="34" charset="0"/>
              <a:cs typeface="Arial" panose="020B0604020202020204" pitchFamily="34" charset="0"/>
            </a:endParaRPr>
          </a:p>
          <a:p>
            <a:r>
              <a:rPr lang="en-US" dirty="0"/>
              <a:t>Milling TJ et al. Online ahead of print. </a:t>
            </a:r>
            <a:r>
              <a:rPr lang="en-US" i="1" dirty="0"/>
              <a:t>Circulation</a:t>
            </a:r>
            <a:r>
              <a:rPr lang="en-US" dirty="0"/>
              <a:t>.</a:t>
            </a:r>
            <a:r>
              <a:rPr lang="en-US" i="1" dirty="0"/>
              <a:t> </a:t>
            </a:r>
            <a:r>
              <a:rPr lang="en-US" dirty="0"/>
              <a:t>2023</a:t>
            </a:r>
            <a:r>
              <a:rPr lang="en-US" dirty="0">
                <a:latin typeface="Arial" panose="020B0604020202020204" pitchFamily="34" charset="0"/>
                <a:cs typeface="Arial" panose="020B0604020202020204" pitchFamily="34" charset="0"/>
              </a:rPr>
              <a:t>. </a:t>
            </a:r>
            <a:endParaRPr lang="en-US" sz="1000" dirty="0">
              <a:highlight>
                <a:srgbClr val="FFFF00"/>
              </a:highlight>
            </a:endParaRPr>
          </a:p>
        </p:txBody>
      </p:sp>
      <p:pic>
        <p:nvPicPr>
          <p:cNvPr id="14" name="Picture 13">
            <a:hlinkClick r:id="rId3" action="ppaction://hlinksldjump"/>
            <a:extLst>
              <a:ext uri="{FF2B5EF4-FFF2-40B4-BE49-F238E27FC236}">
                <a16:creationId xmlns:a16="http://schemas.microsoft.com/office/drawing/2014/main" id="{DC9EE876-0A4E-45AE-AB7D-D491FBC888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90732" y="161603"/>
            <a:ext cx="467048" cy="467048"/>
          </a:xfrm>
          <a:prstGeom prst="rect">
            <a:avLst/>
          </a:prstGeom>
        </p:spPr>
      </p:pic>
      <p:sp>
        <p:nvSpPr>
          <p:cNvPr id="8" name="TextBox 7">
            <a:extLst>
              <a:ext uri="{FF2B5EF4-FFF2-40B4-BE49-F238E27FC236}">
                <a16:creationId xmlns:a16="http://schemas.microsoft.com/office/drawing/2014/main" id="{D4FD935B-FCC7-49F2-A66D-74D3E9DD0AFF}"/>
              </a:ext>
            </a:extLst>
          </p:cNvPr>
          <p:cNvSpPr txBox="1"/>
          <p:nvPr/>
        </p:nvSpPr>
        <p:spPr>
          <a:xfrm>
            <a:off x="777240" y="1561623"/>
            <a:ext cx="10885527" cy="4290536"/>
          </a:xfrm>
          <a:prstGeom prst="roundRect">
            <a:avLst/>
          </a:prstGeom>
          <a:solidFill>
            <a:schemeClr val="bg1">
              <a:lumMod val="95000"/>
            </a:schemeClr>
          </a:solidFill>
          <a:ln>
            <a:solidFill>
              <a:schemeClr val="accent1"/>
            </a:solidFill>
          </a:ln>
        </p:spPr>
        <p:txBody>
          <a:bodyPr wrap="square">
            <a:spAutoFit/>
          </a:bodyPr>
          <a:lstStyle/>
          <a:p>
            <a:pPr marL="171450" marR="0" lvl="0" indent="-171450" algn="l" defTabSz="914400" rtl="0" eaLnBrk="1" fontAlgn="auto" latinLnBrk="0" hangingPunct="1">
              <a:lnSpc>
                <a:spcPct val="100000"/>
              </a:lnSpc>
              <a:spcBef>
                <a:spcPts val="900"/>
              </a:spcBef>
              <a:spcAft>
                <a:spcPts val="0"/>
              </a:spcAft>
              <a:buClr>
                <a:srgbClr val="7F134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ANNEXA-4 trial lacks a randomized comparator with a control group, which introduces potential confounding of findings and correlations</a:t>
            </a:r>
          </a:p>
          <a:p>
            <a:pPr marL="171450" marR="0" lvl="0" indent="-171450" algn="l" defTabSz="914400" rtl="0" eaLnBrk="1" fontAlgn="auto" latinLnBrk="0" hangingPunct="1">
              <a:lnSpc>
                <a:spcPct val="100000"/>
              </a:lnSpc>
              <a:spcBef>
                <a:spcPts val="900"/>
              </a:spcBef>
              <a:spcAft>
                <a:spcPts val="0"/>
              </a:spcAft>
              <a:buClr>
                <a:srgbClr val="7F134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Compared to other cohorts of patients with FXa inhibitor-associated major bleeding, lower mortality may be related to selection bias or may have been mitigated by andexanet alfa. Mortality findings should be confirmed in a randomized controlled study (i.e., ANNEXA-I)</a:t>
            </a:r>
          </a:p>
          <a:p>
            <a:pPr marL="171450" marR="0" lvl="0" indent="-171450" algn="l" defTabSz="914400" rtl="0" eaLnBrk="1" fontAlgn="auto" latinLnBrk="0" hangingPunct="1">
              <a:lnSpc>
                <a:spcPct val="100000"/>
              </a:lnSpc>
              <a:spcBef>
                <a:spcPts val="900"/>
              </a:spcBef>
              <a:spcAft>
                <a:spcPts val="0"/>
              </a:spcAft>
              <a:buClr>
                <a:srgbClr val="7F134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Patients with a GCS &lt;7 or with a hematoma volume &gt;60 cc were excluded from the study, which may limit generalizability in these patient populations</a:t>
            </a:r>
          </a:p>
          <a:p>
            <a:pPr marL="171450" marR="0" lvl="0" indent="-171450" algn="l" defTabSz="914400" rtl="0" eaLnBrk="1" fontAlgn="auto" latinLnBrk="0" hangingPunct="1">
              <a:lnSpc>
                <a:spcPct val="100000"/>
              </a:lnSpc>
              <a:spcBef>
                <a:spcPts val="900"/>
              </a:spcBef>
              <a:spcAft>
                <a:spcPts val="0"/>
              </a:spcAft>
              <a:buClr>
                <a:srgbClr val="7F134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 patients with </a:t>
            </a:r>
            <a:r>
              <a:rPr kumimoji="0" lang="en-US" sz="18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ICrH</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hematoma expansion could be biased on account of the time between enrollment and drug infusion leading to undetected expansion, incorrectly attributed to treatment failure</a:t>
            </a:r>
          </a:p>
          <a:p>
            <a:pPr marL="171450" marR="0" lvl="0" indent="-171450" algn="l" defTabSz="914400" rtl="0" eaLnBrk="1" fontAlgn="auto" latinLnBrk="0" hangingPunct="1">
              <a:lnSpc>
                <a:spcPct val="100000"/>
              </a:lnSpc>
              <a:spcBef>
                <a:spcPts val="900"/>
              </a:spcBef>
              <a:spcAft>
                <a:spcPts val="0"/>
              </a:spcAft>
              <a:buClr>
                <a:srgbClr val="7F134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Restarting anticoagulation is subject to potential confounding by indication, with milder cases more likely to be restarted and have better outcomes </a:t>
            </a:r>
          </a:p>
        </p:txBody>
      </p:sp>
    </p:spTree>
    <p:extLst>
      <p:ext uri="{BB962C8B-B14F-4D97-AF65-F5344CB8AC3E}">
        <p14:creationId xmlns:p14="http://schemas.microsoft.com/office/powerpoint/2010/main" val="4233722511"/>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56C5018-FDA2-47A8-B920-0F2B43F42AF3}"/>
              </a:ext>
            </a:extLst>
          </p:cNvPr>
          <p:cNvSpPr>
            <a:spLocks noGrp="1"/>
          </p:cNvSpPr>
          <p:nvPr>
            <p:ph type="title"/>
          </p:nvPr>
        </p:nvSpPr>
        <p:spPr/>
        <p:txBody>
          <a:bodyPr/>
          <a:lstStyle/>
          <a:p>
            <a:r>
              <a:rPr lang="en-US" dirty="0"/>
              <a:t>Intracranial Hemorrhage Subgroup</a:t>
            </a:r>
          </a:p>
        </p:txBody>
      </p:sp>
      <p:sp>
        <p:nvSpPr>
          <p:cNvPr id="14" name="Text Placeholder 13">
            <a:extLst>
              <a:ext uri="{FF2B5EF4-FFF2-40B4-BE49-F238E27FC236}">
                <a16:creationId xmlns:a16="http://schemas.microsoft.com/office/drawing/2014/main" id="{6EDB77A4-948E-42D1-88B4-FCE60851D212}"/>
              </a:ext>
            </a:extLst>
          </p:cNvPr>
          <p:cNvSpPr>
            <a:spLocks noGrp="1"/>
          </p:cNvSpPr>
          <p:nvPr>
            <p:ph type="body" idx="1"/>
          </p:nvPr>
        </p:nvSpPr>
        <p:spPr/>
        <p:txBody>
          <a:bodyPr/>
          <a:lstStyle/>
          <a:p>
            <a:endParaRPr lang="en-US"/>
          </a:p>
        </p:txBody>
      </p:sp>
      <p:sp>
        <p:nvSpPr>
          <p:cNvPr id="15" name="Text Placeholder 14">
            <a:extLst>
              <a:ext uri="{FF2B5EF4-FFF2-40B4-BE49-F238E27FC236}">
                <a16:creationId xmlns:a16="http://schemas.microsoft.com/office/drawing/2014/main" id="{3DC1E088-33FC-4B03-B5BF-1209C84F9645}"/>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1655470767"/>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C46C0-1C81-DBE4-492E-C9F7B92E82FA}"/>
              </a:ext>
            </a:extLst>
          </p:cNvPr>
          <p:cNvSpPr>
            <a:spLocks noGrp="1"/>
          </p:cNvSpPr>
          <p:nvPr>
            <p:ph type="title"/>
          </p:nvPr>
        </p:nvSpPr>
        <p:spPr/>
        <p:txBody>
          <a:bodyPr>
            <a:normAutofit fontScale="90000"/>
          </a:bodyPr>
          <a:lstStyle/>
          <a:p>
            <a:r>
              <a:rPr lang="en-US" sz="3100" dirty="0"/>
              <a:t>Intracranial Hemorrhage Subgroup Analysis</a:t>
            </a:r>
            <a:r>
              <a:rPr lang="en-US" sz="3100" baseline="30000" dirty="0"/>
              <a:t>1</a:t>
            </a:r>
            <a:br>
              <a:rPr lang="en-IN" sz="3200" dirty="0"/>
            </a:br>
            <a:r>
              <a:rPr lang="en-IN" sz="2400" i="1" dirty="0"/>
              <a:t>Study Design </a:t>
            </a:r>
            <a:endParaRPr lang="en-IN" sz="2400" dirty="0"/>
          </a:p>
        </p:txBody>
      </p:sp>
      <p:sp>
        <p:nvSpPr>
          <p:cNvPr id="3" name="Slide Number Placeholder 2">
            <a:extLst>
              <a:ext uri="{FF2B5EF4-FFF2-40B4-BE49-F238E27FC236}">
                <a16:creationId xmlns:a16="http://schemas.microsoft.com/office/drawing/2014/main" id="{F9E722F5-1F60-41EA-C23C-2C56F7227D6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4" name="Text Placeholder 3">
            <a:extLst>
              <a:ext uri="{FF2B5EF4-FFF2-40B4-BE49-F238E27FC236}">
                <a16:creationId xmlns:a16="http://schemas.microsoft.com/office/drawing/2014/main" id="{8A4EE641-71FB-C0E1-A13D-C3DD22DF4F96}"/>
              </a:ext>
            </a:extLst>
          </p:cNvPr>
          <p:cNvSpPr>
            <a:spLocks noGrp="1"/>
          </p:cNvSpPr>
          <p:nvPr>
            <p:ph type="body" sz="quarter" idx="13"/>
          </p:nvPr>
        </p:nvSpPr>
        <p:spPr>
          <a:xfrm>
            <a:off x="457200" y="5852160"/>
            <a:ext cx="10893552" cy="1005840"/>
          </a:xfrm>
        </p:spPr>
        <p:txBody>
          <a:bodyPr/>
          <a:lstStyle/>
          <a:p>
            <a:pPr>
              <a:lnSpc>
                <a:spcPct val="100000"/>
              </a:lnSpc>
              <a:spcBef>
                <a:spcPts val="0"/>
              </a:spcBef>
            </a:pPr>
            <a:r>
              <a:rPr lang="en-US" sz="900" dirty="0"/>
              <a:t>Note: This data is reflective of the preliminary report including a total of 352 patients enrolled in the ANNEXA-4 trial from April 2015 through May 2018.</a:t>
            </a:r>
            <a:r>
              <a:rPr lang="en-US" sz="900" baseline="30000" dirty="0"/>
              <a:t>2</a:t>
            </a:r>
          </a:p>
          <a:p>
            <a:pPr>
              <a:lnSpc>
                <a:spcPct val="100000"/>
              </a:lnSpc>
              <a:spcBef>
                <a:spcPts val="0"/>
              </a:spcBef>
            </a:pPr>
            <a:r>
              <a:rPr lang="en-US" sz="900" baseline="30000" dirty="0" err="1">
                <a:ea typeface="ＭＳ Ｐゴシック"/>
                <a:cs typeface="Arial" panose="020B0604020202020204" pitchFamily="34" charset="0"/>
              </a:rPr>
              <a:t>a</a:t>
            </a:r>
            <a:r>
              <a:rPr lang="en-US" sz="900" dirty="0" err="1"/>
              <a:t>FXa</a:t>
            </a:r>
            <a:r>
              <a:rPr lang="en-US" sz="900" dirty="0"/>
              <a:t> inhibitors included apixaban, rivaroxaban, edoxaban, or enoxaparin </a:t>
            </a:r>
            <a:r>
              <a:rPr lang="en-GB" sz="900" dirty="0">
                <a:latin typeface="Arial" panose="020B0604020202020204" pitchFamily="34" charset="0"/>
                <a:cs typeface="Arial" panose="020B0604020202020204" pitchFamily="34" charset="0"/>
              </a:rPr>
              <a:t>(≥1mg/kg/day</a:t>
            </a:r>
            <a:r>
              <a:rPr lang="en-US" sz="900" dirty="0">
                <a:latin typeface="Arial" panose="020B0604020202020204" pitchFamily="34" charset="0"/>
                <a:cs typeface="Arial" panose="020B0604020202020204" pitchFamily="34" charset="0"/>
              </a:rPr>
              <a:t>); </a:t>
            </a:r>
            <a:r>
              <a:rPr lang="en-US" sz="900" baseline="30000" dirty="0" err="1">
                <a:latin typeface="+mj-lt"/>
              </a:rPr>
              <a:t>b</a:t>
            </a:r>
            <a:r>
              <a:rPr lang="en-US" sz="900" dirty="0" err="1">
                <a:ea typeface="ＭＳ Ｐゴシック"/>
                <a:cs typeface="Corbel"/>
              </a:rPr>
              <a:t>Nadir</a:t>
            </a:r>
            <a:r>
              <a:rPr lang="en-US" sz="900" dirty="0">
                <a:ea typeface="ＭＳ Ｐゴシック"/>
                <a:cs typeface="Corbel"/>
              </a:rPr>
              <a:t> was defined as the lowest level in anti-FXa activity between the start of andexanet alfa treatment and 10 minutes after the end of the infusion</a:t>
            </a:r>
            <a:r>
              <a:rPr lang="en-US" sz="900" dirty="0">
                <a:latin typeface="+mj-lt"/>
                <a:ea typeface="ＭＳ Ｐゴシック"/>
                <a:cs typeface="Corbel"/>
              </a:rPr>
              <a:t>; </a:t>
            </a:r>
            <a:r>
              <a:rPr lang="en-US" sz="900" baseline="30000" dirty="0" err="1">
                <a:latin typeface="+mj-lt"/>
              </a:rPr>
              <a:t>c</a:t>
            </a:r>
            <a:r>
              <a:rPr lang="en-US" sz="900" dirty="0" err="1">
                <a:latin typeface="+mj-lt"/>
              </a:rPr>
              <a:t>Assessed</a:t>
            </a:r>
            <a:r>
              <a:rPr lang="en-US" sz="900" dirty="0">
                <a:latin typeface="+mj-lt"/>
              </a:rPr>
              <a:t> by an independent endpoint adjudication committee; </a:t>
            </a:r>
            <a:r>
              <a:rPr lang="en-US" sz="900" baseline="30000" dirty="0" err="1">
                <a:latin typeface="+mj-lt"/>
              </a:rPr>
              <a:t>d</a:t>
            </a:r>
            <a:r>
              <a:rPr lang="en-US" sz="900" dirty="0" err="1">
                <a:latin typeface="+mj-lt"/>
              </a:rPr>
              <a:t>Additional</a:t>
            </a:r>
            <a:r>
              <a:rPr lang="en-US" sz="900" dirty="0">
                <a:latin typeface="+mj-lt"/>
              </a:rPr>
              <a:t> assessments were evaluated at baseline, 1 hours, 12 hours, and 30 days after andexanet alfa treatment.</a:t>
            </a:r>
            <a:r>
              <a:rPr lang="en-US" sz="900" baseline="30000" dirty="0">
                <a:latin typeface="+mj-lt"/>
              </a:rPr>
              <a:t>1</a:t>
            </a:r>
            <a:r>
              <a:rPr lang="en-US" sz="900" dirty="0">
                <a:latin typeface="+mj-lt"/>
              </a:rPr>
              <a:t> </a:t>
            </a:r>
          </a:p>
          <a:p>
            <a:pPr>
              <a:lnSpc>
                <a:spcPct val="100000"/>
              </a:lnSpc>
              <a:spcBef>
                <a:spcPts val="0"/>
              </a:spcBef>
            </a:pPr>
            <a:r>
              <a:rPr lang="en-US" sz="900" dirty="0">
                <a:cs typeface="Arial"/>
              </a:rPr>
              <a:t>CT = computerized tomography; </a:t>
            </a:r>
            <a:r>
              <a:rPr lang="en-US" sz="900" dirty="0">
                <a:latin typeface="+mj-lt"/>
              </a:rPr>
              <a:t>FXa = factor </a:t>
            </a:r>
            <a:r>
              <a:rPr lang="en-US" sz="900" dirty="0" err="1">
                <a:latin typeface="+mj-lt"/>
              </a:rPr>
              <a:t>Xa</a:t>
            </a:r>
            <a:r>
              <a:rPr lang="en-US" sz="900" dirty="0">
                <a:latin typeface="+mj-lt"/>
              </a:rPr>
              <a:t>; GCS = Glasgow Coma Scale; </a:t>
            </a:r>
            <a:r>
              <a:rPr lang="en-US" sz="900" dirty="0" err="1">
                <a:latin typeface="+mj-lt"/>
              </a:rPr>
              <a:t>ICrH</a:t>
            </a:r>
            <a:r>
              <a:rPr lang="en-US" sz="900" dirty="0">
                <a:latin typeface="+mj-lt"/>
              </a:rPr>
              <a:t> = intracranial; </a:t>
            </a:r>
            <a:r>
              <a:rPr lang="en-US" sz="900" dirty="0">
                <a:ea typeface="ＭＳ Ｐゴシック"/>
                <a:cs typeface="Arial" panose="020B0604020202020204" pitchFamily="34" charset="0"/>
              </a:rPr>
              <a:t>MRI = magnetic resonance imaging; </a:t>
            </a:r>
            <a:r>
              <a:rPr lang="en-US" sz="900" dirty="0" err="1">
                <a:latin typeface="+mj-lt"/>
              </a:rPr>
              <a:t>mRS</a:t>
            </a:r>
            <a:r>
              <a:rPr lang="en-US" sz="900" dirty="0">
                <a:latin typeface="+mj-lt"/>
              </a:rPr>
              <a:t> = modified Rankin Scale; NIHSS = National Institutes of Health Stroke Scale.</a:t>
            </a:r>
            <a:endParaRPr lang="en-US" sz="900" dirty="0">
              <a:effectLst/>
            </a:endParaRPr>
          </a:p>
          <a:p>
            <a:pPr>
              <a:lnSpc>
                <a:spcPct val="100000"/>
              </a:lnSpc>
              <a:spcBef>
                <a:spcPts val="0"/>
              </a:spcBef>
            </a:pPr>
            <a:r>
              <a:rPr lang="en-US" sz="900" dirty="0">
                <a:effectLst/>
              </a:rPr>
              <a:t>1. </a:t>
            </a:r>
            <a:r>
              <a:rPr lang="en-US" sz="900" dirty="0" err="1">
                <a:effectLst/>
              </a:rPr>
              <a:t>Demchuk</a:t>
            </a:r>
            <a:r>
              <a:rPr lang="en-US" sz="900" dirty="0">
                <a:effectLst/>
              </a:rPr>
              <a:t> AM et al. </a:t>
            </a:r>
            <a:r>
              <a:rPr lang="en-US" sz="900" i="1" dirty="0">
                <a:solidFill>
                  <a:srgbClr val="212121"/>
                </a:solidFill>
                <a:effectLst/>
              </a:rPr>
              <a:t>Stroke</a:t>
            </a:r>
            <a:r>
              <a:rPr lang="en-US" sz="900" dirty="0">
                <a:effectLst/>
              </a:rPr>
              <a:t>. 2021;52(6):2096-2105; 2. Connolly SJ et al. </a:t>
            </a:r>
            <a:r>
              <a:rPr lang="en-US" sz="900" i="1" dirty="0">
                <a:solidFill>
                  <a:srgbClr val="212121"/>
                </a:solidFill>
                <a:effectLst/>
              </a:rPr>
              <a:t>N </a:t>
            </a:r>
            <a:r>
              <a:rPr lang="en-US" sz="900" i="1" dirty="0" err="1">
                <a:solidFill>
                  <a:srgbClr val="212121"/>
                </a:solidFill>
                <a:effectLst/>
              </a:rPr>
              <a:t>Engl</a:t>
            </a:r>
            <a:r>
              <a:rPr lang="en-US" sz="900" i="1" dirty="0">
                <a:solidFill>
                  <a:srgbClr val="212121"/>
                </a:solidFill>
                <a:effectLst/>
              </a:rPr>
              <a:t> J Med</a:t>
            </a:r>
            <a:r>
              <a:rPr lang="en-US" sz="900" dirty="0">
                <a:effectLst/>
              </a:rPr>
              <a:t>. 2019;380(14):1326-1335.</a:t>
            </a:r>
            <a:endParaRPr lang="en-US" sz="900" dirty="0"/>
          </a:p>
        </p:txBody>
      </p:sp>
      <p:sp>
        <p:nvSpPr>
          <p:cNvPr id="19" name="Rectangle: Rounded Corners 18">
            <a:extLst>
              <a:ext uri="{FF2B5EF4-FFF2-40B4-BE49-F238E27FC236}">
                <a16:creationId xmlns:a16="http://schemas.microsoft.com/office/drawing/2014/main" id="{1FC602F3-FC55-DEAC-7A33-28768BA78C18}"/>
              </a:ext>
            </a:extLst>
          </p:cNvPr>
          <p:cNvSpPr/>
          <p:nvPr/>
        </p:nvSpPr>
        <p:spPr>
          <a:xfrm>
            <a:off x="271465" y="1289845"/>
            <a:ext cx="11649070" cy="564461"/>
          </a:xfrm>
          <a:prstGeom prst="roundRect">
            <a:avLst/>
          </a:prstGeom>
          <a:solidFill>
            <a:schemeClr val="bg1">
              <a:lumMod val="95000"/>
            </a:schemeClr>
          </a:solidFill>
          <a:ln w="28575" cap="flat" cmpd="sng" algn="ctr">
            <a:solidFill>
              <a:schemeClr val="bg1">
                <a:lumMod val="8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000000"/>
                </a:solidFill>
                <a:effectLst/>
                <a:uLnTx/>
                <a:uFillTx/>
                <a:latin typeface="Arial" panose="020B0604020202020204"/>
                <a:ea typeface="+mn-ea"/>
                <a:cs typeface="+mn-cs"/>
              </a:rPr>
              <a:t>The ANNEXA-4 </a:t>
            </a:r>
            <a:r>
              <a:rPr kumimoji="0" lang="en-US" sz="1500" b="0" i="0" u="none" strike="noStrike" kern="1200" cap="none" spc="0" normalizeH="0" baseline="0" noProof="0" dirty="0" err="1">
                <a:ln>
                  <a:noFill/>
                </a:ln>
                <a:solidFill>
                  <a:srgbClr val="000000"/>
                </a:solidFill>
                <a:effectLst/>
                <a:uLnTx/>
                <a:uFillTx/>
                <a:latin typeface="Arial" panose="020B0604020202020204"/>
                <a:ea typeface="+mn-ea"/>
                <a:cs typeface="+mn-cs"/>
              </a:rPr>
              <a:t>ICrH</a:t>
            </a:r>
            <a:r>
              <a:rPr kumimoji="0" lang="en-US" sz="1500" b="0" i="0" u="none" strike="noStrike" kern="1200" cap="none" spc="0" normalizeH="0" baseline="0" noProof="0" dirty="0">
                <a:ln>
                  <a:noFill/>
                </a:ln>
                <a:solidFill>
                  <a:srgbClr val="000000"/>
                </a:solidFill>
                <a:effectLst/>
                <a:uLnTx/>
                <a:uFillTx/>
                <a:latin typeface="Arial" panose="020B0604020202020204"/>
                <a:ea typeface="+mn-ea"/>
                <a:cs typeface="+mn-cs"/>
              </a:rPr>
              <a:t> subgroup analysis evaluated the </a:t>
            </a:r>
            <a:r>
              <a:rPr kumimoji="0" lang="en-US" sz="1500" b="1" i="0" u="none" strike="noStrike" kern="1200" cap="none" spc="0" normalizeH="0" baseline="0" noProof="0" dirty="0">
                <a:ln>
                  <a:noFill/>
                </a:ln>
                <a:solidFill>
                  <a:srgbClr val="7F134C"/>
                </a:solidFill>
                <a:effectLst/>
                <a:uLnTx/>
                <a:uFillTx/>
                <a:latin typeface="Arial" panose="020B0604020202020204"/>
                <a:ea typeface="+mn-ea"/>
                <a:cs typeface="+mn-cs"/>
              </a:rPr>
              <a:t>efficacy and safety of andexanet alfa </a:t>
            </a:r>
            <a:r>
              <a:rPr kumimoji="0" lang="en-US" sz="1500" b="0" i="0" u="none" strike="noStrike" kern="1200" cap="none" spc="0" normalizeH="0" baseline="0" noProof="0" dirty="0">
                <a:ln>
                  <a:noFill/>
                </a:ln>
                <a:solidFill>
                  <a:srgbClr val="000000"/>
                </a:solidFill>
                <a:effectLst/>
                <a:uLnTx/>
                <a:uFillTx/>
                <a:latin typeface="Arial" panose="020B0604020202020204"/>
                <a:ea typeface="+mn-ea"/>
                <a:cs typeface="+mn-cs"/>
              </a:rPr>
              <a:t>in patients presenting with </a:t>
            </a:r>
            <a:r>
              <a:rPr kumimoji="0" lang="en-US" sz="1500" b="1" i="0" u="none" strike="noStrike" kern="1200" cap="none" spc="0" normalizeH="0" baseline="0" noProof="0" dirty="0" err="1">
                <a:ln>
                  <a:noFill/>
                </a:ln>
                <a:solidFill>
                  <a:srgbClr val="7F134C"/>
                </a:solidFill>
                <a:effectLst/>
                <a:uLnTx/>
                <a:uFillTx/>
                <a:latin typeface="Arial" panose="020B0604020202020204"/>
                <a:ea typeface="+mn-ea"/>
                <a:cs typeface="+mn-cs"/>
              </a:rPr>
              <a:t>ICrH</a:t>
            </a:r>
            <a:r>
              <a:rPr kumimoji="0" lang="en-US" sz="1500" b="1" i="0" u="none" strike="noStrike" kern="1200" cap="none" spc="0" normalizeH="0" baseline="0" noProof="0" dirty="0">
                <a:ln>
                  <a:noFill/>
                </a:ln>
                <a:solidFill>
                  <a:srgbClr val="7F134C"/>
                </a:solidFill>
                <a:effectLst/>
                <a:uLnTx/>
                <a:uFillTx/>
                <a:latin typeface="Arial" panose="020B0604020202020204"/>
                <a:ea typeface="+mn-ea"/>
                <a:cs typeface="+mn-cs"/>
              </a:rPr>
              <a:t> </a:t>
            </a:r>
            <a:r>
              <a:rPr kumimoji="0" lang="en-US" sz="1500" b="0" i="0" u="none" strike="noStrike" kern="1200" cap="none" spc="0" normalizeH="0" baseline="0" noProof="0" dirty="0">
                <a:ln>
                  <a:noFill/>
                </a:ln>
                <a:solidFill>
                  <a:srgbClr val="000000"/>
                </a:solidFill>
                <a:effectLst/>
                <a:uLnTx/>
                <a:uFillTx/>
                <a:latin typeface="Arial" panose="020B0604020202020204"/>
                <a:ea typeface="+mn-ea"/>
                <a:cs typeface="+mn-cs"/>
              </a:rPr>
              <a:t>(N=227)</a:t>
            </a:r>
          </a:p>
        </p:txBody>
      </p:sp>
      <p:grpSp>
        <p:nvGrpSpPr>
          <p:cNvPr id="24" name="Group 23">
            <a:extLst>
              <a:ext uri="{FF2B5EF4-FFF2-40B4-BE49-F238E27FC236}">
                <a16:creationId xmlns:a16="http://schemas.microsoft.com/office/drawing/2014/main" id="{AF795EBB-D109-8503-BA75-C7C77D829EDD}"/>
              </a:ext>
            </a:extLst>
          </p:cNvPr>
          <p:cNvGrpSpPr/>
          <p:nvPr/>
        </p:nvGrpSpPr>
        <p:grpSpPr>
          <a:xfrm>
            <a:off x="601476" y="1844161"/>
            <a:ext cx="10989049" cy="4007998"/>
            <a:chOff x="652066" y="2139655"/>
            <a:chExt cx="11056098" cy="3639822"/>
          </a:xfrm>
        </p:grpSpPr>
        <p:sp>
          <p:nvSpPr>
            <p:cNvPr id="6" name="Rectangle: Rounded Corners 5">
              <a:extLst>
                <a:ext uri="{FF2B5EF4-FFF2-40B4-BE49-F238E27FC236}">
                  <a16:creationId xmlns:a16="http://schemas.microsoft.com/office/drawing/2014/main" id="{EEC866EE-586E-0D24-7FCD-A38F7C38C3BD}"/>
                </a:ext>
              </a:extLst>
            </p:cNvPr>
            <p:cNvSpPr>
              <a:spLocks/>
            </p:cNvSpPr>
            <p:nvPr/>
          </p:nvSpPr>
          <p:spPr>
            <a:xfrm>
              <a:off x="652066" y="2898635"/>
              <a:ext cx="3538628" cy="2880842"/>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Patients </a:t>
              </a:r>
              <a:r>
                <a:rPr kumimoji="0" lang="en-US" sz="1500" b="0" i="0" u="sng" strike="noStrike" kern="1200" cap="none" spc="0" normalizeH="0" baseline="0" noProof="0" dirty="0">
                  <a:ln>
                    <a:noFill/>
                  </a:ln>
                  <a:solidFill>
                    <a:srgbClr val="FFFFFF"/>
                  </a:solidFill>
                  <a:effectLst/>
                  <a:uLnTx/>
                  <a:uFillTx/>
                  <a:latin typeface="Arial" panose="020B0604020202020204"/>
                  <a:ea typeface="+mn-ea"/>
                  <a:cs typeface="+mn-cs"/>
                </a:rPr>
                <a:t>&gt;</a:t>
              </a: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18 years of age with acute major bleeding who had received a FXa </a:t>
              </a:r>
              <a:r>
                <a:rPr kumimoji="0" lang="en-US" sz="1500" b="0" i="0" u="none" strike="noStrike" kern="1200" cap="none" spc="0" normalizeH="0" baseline="0" noProof="0" dirty="0" err="1">
                  <a:ln>
                    <a:noFill/>
                  </a:ln>
                  <a:solidFill>
                    <a:srgbClr val="FFFFFF"/>
                  </a:solidFill>
                  <a:effectLst/>
                  <a:uLnTx/>
                  <a:uFillTx/>
                  <a:latin typeface="Arial" panose="020B0604020202020204"/>
                  <a:ea typeface="+mn-ea"/>
                  <a:cs typeface="+mn-cs"/>
                </a:rPr>
                <a:t>inhibitor</a:t>
              </a:r>
              <a:r>
                <a:rPr kumimoji="0" lang="en-US" sz="1500" b="0" i="0" u="none" strike="noStrike" kern="1200" cap="none" spc="0" normalizeH="0" baseline="30000" noProof="0" dirty="0" err="1">
                  <a:ln>
                    <a:noFill/>
                  </a:ln>
                  <a:solidFill>
                    <a:srgbClr val="FFFFFF"/>
                  </a:solidFill>
                  <a:effectLst/>
                  <a:uLnTx/>
                  <a:uFillTx/>
                  <a:latin typeface="Arial" panose="020B0604020202020204"/>
                  <a:ea typeface="+mn-ea"/>
                  <a:cs typeface="+mn-cs"/>
                </a:rPr>
                <a:t>a</a:t>
              </a: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 within the previous 18 hours</a:t>
              </a:r>
            </a:p>
            <a:p>
              <a:pPr marL="5715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Acute major bleeding was defined as the presence of blood within the intracranial vault (including intracerebral, intraventricular, subdural, and subarachnoid bleeding)</a:t>
              </a:r>
            </a:p>
            <a:p>
              <a:pPr marL="5715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N" sz="15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7" name="Rectangle: Rounded Corners 6">
              <a:extLst>
                <a:ext uri="{FF2B5EF4-FFF2-40B4-BE49-F238E27FC236}">
                  <a16:creationId xmlns:a16="http://schemas.microsoft.com/office/drawing/2014/main" id="{6B704527-3EFC-A5F2-5D35-407077F895E0}"/>
                </a:ext>
              </a:extLst>
            </p:cNvPr>
            <p:cNvSpPr>
              <a:spLocks/>
            </p:cNvSpPr>
            <p:nvPr/>
          </p:nvSpPr>
          <p:spPr>
            <a:xfrm>
              <a:off x="4380829" y="2898635"/>
              <a:ext cx="3538628" cy="2880842"/>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Patients were treated with 1 of 2 dosing regimens of andexanet alfa based on the specific FXa inhibitor, dose of FXa inhibitor, and time since the patient’s last dose of FXa inhibitor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CT and MRI scans were performed within 2 hours before andexanet alfa was initiated, 1 hour after infusion and 12 hours after the end of the infusion</a:t>
              </a:r>
            </a:p>
          </p:txBody>
        </p:sp>
        <p:sp>
          <p:nvSpPr>
            <p:cNvPr id="8" name="Rectangle: Rounded Corners 7">
              <a:extLst>
                <a:ext uri="{FF2B5EF4-FFF2-40B4-BE49-F238E27FC236}">
                  <a16:creationId xmlns:a16="http://schemas.microsoft.com/office/drawing/2014/main" id="{285E2266-A51E-7CFB-C555-7A5BA88A5FDB}"/>
                </a:ext>
              </a:extLst>
            </p:cNvPr>
            <p:cNvSpPr>
              <a:spLocks/>
            </p:cNvSpPr>
            <p:nvPr/>
          </p:nvSpPr>
          <p:spPr>
            <a:xfrm>
              <a:off x="8139564" y="2898634"/>
              <a:ext cx="3538628" cy="2880842"/>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Co-primary endpoints: </a:t>
              </a:r>
            </a:p>
            <a:p>
              <a:pPr marL="304792" marR="0" lvl="0" indent="-304792" algn="l" defTabSz="914400" rtl="0" eaLnBrk="1" fontAlgn="auto" latinLnBrk="0" hangingPunct="1">
                <a:lnSpc>
                  <a:spcPct val="100000"/>
                </a:lnSpc>
                <a:spcBef>
                  <a:spcPts val="0"/>
                </a:spcBef>
                <a:spcAft>
                  <a:spcPts val="0"/>
                </a:spcAft>
                <a:buClrTx/>
                <a:buSzPct val="100000"/>
                <a:buFont typeface="Arial" panose="020B0604020202020204" pitchFamily="34" charset="0"/>
                <a:buChar char="•"/>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sym typeface="Wingdings"/>
                </a:rPr>
                <a:t>Percent change in a</a:t>
              </a: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nti-FXa activity from baseline to </a:t>
              </a:r>
              <a:r>
                <a:rPr kumimoji="0" lang="en-US" sz="1500" b="0" i="0" u="none" strike="noStrike" kern="1200" cap="none" spc="0" normalizeH="0" baseline="0" noProof="0" dirty="0" err="1">
                  <a:ln>
                    <a:noFill/>
                  </a:ln>
                  <a:solidFill>
                    <a:srgbClr val="FFFFFF"/>
                  </a:solidFill>
                  <a:effectLst/>
                  <a:uLnTx/>
                  <a:uFillTx/>
                  <a:latin typeface="Arial" panose="020B0604020202020204"/>
                  <a:ea typeface="+mn-ea"/>
                  <a:cs typeface="+mn-cs"/>
                </a:rPr>
                <a:t>nadir</a:t>
              </a:r>
              <a:r>
                <a:rPr kumimoji="0" lang="en-US" sz="1500" b="0" i="0" u="none" strike="noStrike" kern="1200" cap="none" spc="0" normalizeH="0" baseline="30000" noProof="0" dirty="0" err="1">
                  <a:ln>
                    <a:noFill/>
                  </a:ln>
                  <a:solidFill>
                    <a:srgbClr val="FFFFFF"/>
                  </a:solidFill>
                  <a:effectLst/>
                  <a:uLnTx/>
                  <a:uFillTx/>
                  <a:latin typeface="Arial" panose="020B0604020202020204"/>
                  <a:ea typeface="+mn-ea"/>
                  <a:cs typeface="+mn-cs"/>
                </a:rPr>
                <a:t>b</a:t>
              </a:r>
              <a:endParaRPr kumimoji="0" lang="en-US" sz="1500" b="0"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304792" marR="0" lvl="0" indent="-304792" algn="l" defTabSz="914400" rtl="0" eaLnBrk="1" fontAlgn="auto" latinLnBrk="0" hangingPunct="1">
                <a:lnSpc>
                  <a:spcPct val="100000"/>
                </a:lnSpc>
                <a:spcBef>
                  <a:spcPts val="0"/>
                </a:spcBef>
                <a:spcAft>
                  <a:spcPts val="0"/>
                </a:spcAft>
                <a:buClrTx/>
                <a:buSzPct val="100000"/>
                <a:buFont typeface="Arial" panose="020B0604020202020204" pitchFamily="34" charset="0"/>
                <a:buChar char="•"/>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Excellent or good hemostatic efficacy at 12 hours after treatment</a:t>
              </a:r>
            </a:p>
            <a:p>
              <a:pPr marL="0" marR="0" lvl="0" indent="0" algn="l" defTabSz="914400" rtl="0" eaLnBrk="1" fontAlgn="auto" latinLnBrk="0" hangingPunct="1">
                <a:lnSpc>
                  <a:spcPct val="100000"/>
                </a:lnSpc>
                <a:spcBef>
                  <a:spcPts val="0"/>
                </a:spcBef>
                <a:spcAft>
                  <a:spcPts val="0"/>
                </a:spcAft>
                <a:buClrTx/>
                <a:buSzPct val="100000"/>
                <a:buFontTx/>
                <a:buNone/>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Safety outcomes: </a:t>
              </a:r>
            </a:p>
            <a:p>
              <a:pPr marL="285750" marR="0" lvl="0" indent="-285750" algn="l" defTabSz="914400" rtl="0" eaLnBrk="1" fontAlgn="auto" latinLnBrk="0" hangingPunct="1">
                <a:lnSpc>
                  <a:spcPct val="100000"/>
                </a:lnSpc>
                <a:spcBef>
                  <a:spcPts val="0"/>
                </a:spcBef>
                <a:spcAft>
                  <a:spcPts val="0"/>
                </a:spcAft>
                <a:buClrTx/>
                <a:buSzPct val="100000"/>
                <a:buFont typeface="Arial" panose="020B0604020202020204" pitchFamily="34" charset="0"/>
                <a:buChar char="•"/>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Thrombotic events and mortality at 30 </a:t>
              </a:r>
              <a:r>
                <a:rPr kumimoji="0" lang="en-US" sz="1500" b="0" i="0" u="none" strike="noStrike" kern="1200" cap="none" spc="0" normalizeH="0" baseline="0" noProof="0" dirty="0" err="1">
                  <a:ln>
                    <a:noFill/>
                  </a:ln>
                  <a:solidFill>
                    <a:srgbClr val="FFFFFF"/>
                  </a:solidFill>
                  <a:effectLst/>
                  <a:uLnTx/>
                  <a:uFillTx/>
                  <a:latin typeface="Arial" panose="020B0604020202020204"/>
                  <a:ea typeface="+mn-ea"/>
                  <a:cs typeface="+mn-cs"/>
                </a:rPr>
                <a:t>days</a:t>
              </a:r>
              <a:r>
                <a:rPr kumimoji="0" lang="en-US" sz="1500" b="0" i="0" u="none" strike="noStrike" kern="1200" cap="none" spc="0" normalizeH="0" baseline="30000" noProof="0" dirty="0" err="1">
                  <a:ln>
                    <a:noFill/>
                  </a:ln>
                  <a:solidFill>
                    <a:srgbClr val="FFFFFF"/>
                  </a:solidFill>
                  <a:effectLst/>
                  <a:uLnTx/>
                  <a:uFillTx/>
                  <a:latin typeface="Arial" panose="020B0604020202020204"/>
                  <a:ea typeface="+mn-ea"/>
                  <a:cs typeface="+mn-cs"/>
                </a:rPr>
                <a:t>c</a:t>
              </a:r>
              <a:endParaRPr kumimoji="0" lang="en-US" sz="1500" b="0"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Pct val="100000"/>
                <a:buFontTx/>
                <a:buNone/>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Additional outcomes: </a:t>
              </a:r>
            </a:p>
            <a:p>
              <a:pPr marL="285750" marR="0" lvl="0" indent="-285750" algn="l" defTabSz="914400" rtl="0" eaLnBrk="1" fontAlgn="auto" latinLnBrk="0" hangingPunct="1">
                <a:lnSpc>
                  <a:spcPct val="100000"/>
                </a:lnSpc>
                <a:spcBef>
                  <a:spcPts val="0"/>
                </a:spcBef>
                <a:spcAft>
                  <a:spcPts val="0"/>
                </a:spcAft>
                <a:buClrTx/>
                <a:buSzPct val="100000"/>
                <a:buFont typeface="Arial" panose="020B0604020202020204" pitchFamily="34" charset="0"/>
                <a:buChar char="•"/>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NIHSS, GCS, and </a:t>
              </a:r>
              <a:r>
                <a:rPr kumimoji="0" lang="en-US" sz="1500" b="0" i="0" u="none" strike="noStrike" kern="1200" cap="none" spc="0" normalizeH="0" baseline="0" noProof="0" dirty="0" err="1">
                  <a:ln>
                    <a:noFill/>
                  </a:ln>
                  <a:solidFill>
                    <a:srgbClr val="FFFFFF"/>
                  </a:solidFill>
                  <a:effectLst/>
                  <a:uLnTx/>
                  <a:uFillTx/>
                  <a:latin typeface="Arial" panose="020B0604020202020204"/>
                  <a:ea typeface="+mn-ea"/>
                  <a:cs typeface="+mn-cs"/>
                </a:rPr>
                <a:t>mRS</a:t>
              </a: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 </a:t>
              </a:r>
              <a:r>
                <a:rPr kumimoji="0" lang="en-US" sz="1500" b="0" i="0" u="none" strike="noStrike" kern="1200" cap="none" spc="0" normalizeH="0" baseline="0" noProof="0" dirty="0" err="1">
                  <a:ln>
                    <a:noFill/>
                  </a:ln>
                  <a:solidFill>
                    <a:srgbClr val="FFFFFF"/>
                  </a:solidFill>
                  <a:effectLst/>
                  <a:uLnTx/>
                  <a:uFillTx/>
                  <a:latin typeface="Arial" panose="020B0604020202020204"/>
                  <a:ea typeface="+mn-ea"/>
                  <a:cs typeface="+mn-cs"/>
                </a:rPr>
                <a:t>scores</a:t>
              </a:r>
              <a:r>
                <a:rPr kumimoji="0" lang="en-US" sz="1500" b="0" i="0" u="none" strike="noStrike" kern="1200" cap="none" spc="0" normalizeH="0" baseline="30000" noProof="0" dirty="0" err="1">
                  <a:ln>
                    <a:noFill/>
                  </a:ln>
                  <a:solidFill>
                    <a:srgbClr val="FFFFFF"/>
                  </a:solidFill>
                  <a:effectLst/>
                  <a:uLnTx/>
                  <a:uFillTx/>
                  <a:latin typeface="Arial" panose="020B0604020202020204"/>
                  <a:ea typeface="+mn-ea"/>
                  <a:cs typeface="+mn-cs"/>
                </a:rPr>
                <a:t>d</a:t>
              </a: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 </a:t>
              </a:r>
            </a:p>
            <a:p>
              <a:pPr marL="285750" marR="0" lvl="0" indent="-285750" algn="l" defTabSz="914400" rtl="0" eaLnBrk="1" fontAlgn="auto" latinLnBrk="0" hangingPunct="1">
                <a:lnSpc>
                  <a:spcPct val="100000"/>
                </a:lnSpc>
                <a:spcBef>
                  <a:spcPts val="0"/>
                </a:spcBef>
                <a:spcAft>
                  <a:spcPts val="0"/>
                </a:spcAft>
                <a:buClrTx/>
                <a:buSzPct val="100000"/>
                <a:buFont typeface="Arial" panose="020B0604020202020204" pitchFamily="34" charset="0"/>
                <a:buChar char="•"/>
                <a:tabLst/>
                <a:defRPr/>
              </a:pPr>
              <a:endParaRPr kumimoji="0" lang="en-US" sz="14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400" b="0"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400" b="0"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400" b="0"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400" b="0"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400" b="0"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400" b="0"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N" sz="1400" b="0" i="0" u="none" strike="noStrike" kern="1200" cap="none" spc="0" normalizeH="0" baseline="30000" noProof="0" dirty="0">
                <a:ln>
                  <a:noFill/>
                </a:ln>
                <a:solidFill>
                  <a:srgbClr val="FFFFFF"/>
                </a:solidFill>
                <a:effectLst/>
                <a:uLnTx/>
                <a:uFillTx/>
                <a:latin typeface="Arial" panose="020B0604020202020204"/>
                <a:ea typeface="+mn-ea"/>
                <a:cs typeface="+mn-cs"/>
              </a:endParaRPr>
            </a:p>
          </p:txBody>
        </p:sp>
        <p:sp>
          <p:nvSpPr>
            <p:cNvPr id="9" name="Rectangle: Rounded Corners 8">
              <a:extLst>
                <a:ext uri="{FF2B5EF4-FFF2-40B4-BE49-F238E27FC236}">
                  <a16:creationId xmlns:a16="http://schemas.microsoft.com/office/drawing/2014/main" id="{D77CE9BD-8CCF-471C-04B6-6B06E66ED4A2}"/>
                </a:ext>
              </a:extLst>
            </p:cNvPr>
            <p:cNvSpPr/>
            <p:nvPr/>
          </p:nvSpPr>
          <p:spPr>
            <a:xfrm>
              <a:off x="652068" y="2855297"/>
              <a:ext cx="3538625" cy="425116"/>
            </a:xfrm>
            <a:prstGeom prst="round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D3759"/>
                  </a:solidFill>
                  <a:effectLst/>
                  <a:uLnTx/>
                  <a:uFillTx/>
                  <a:latin typeface="Arial" panose="020B0604020202020204"/>
                  <a:ea typeface="+mn-ea"/>
                  <a:cs typeface="+mn-cs"/>
                </a:rPr>
                <a:t>Eligibility Criteria</a:t>
              </a:r>
            </a:p>
          </p:txBody>
        </p:sp>
        <p:sp>
          <p:nvSpPr>
            <p:cNvPr id="17" name="Rectangle: Rounded Corners 16">
              <a:extLst>
                <a:ext uri="{FF2B5EF4-FFF2-40B4-BE49-F238E27FC236}">
                  <a16:creationId xmlns:a16="http://schemas.microsoft.com/office/drawing/2014/main" id="{FE92AC34-37C9-9993-D3E0-A78D9F8E5125}"/>
                </a:ext>
              </a:extLst>
            </p:cNvPr>
            <p:cNvSpPr/>
            <p:nvPr/>
          </p:nvSpPr>
          <p:spPr>
            <a:xfrm>
              <a:off x="4350856" y="2855297"/>
              <a:ext cx="3598573" cy="425116"/>
            </a:xfrm>
            <a:prstGeom prst="round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7F134C"/>
                  </a:solidFill>
                  <a:effectLst/>
                  <a:uLnTx/>
                  <a:uFillTx/>
                  <a:latin typeface="Arial" panose="020B0604020202020204"/>
                  <a:ea typeface="+mn-ea"/>
                  <a:cs typeface="+mn-cs"/>
                </a:rPr>
                <a:t>Methods</a:t>
              </a:r>
            </a:p>
          </p:txBody>
        </p:sp>
        <p:sp>
          <p:nvSpPr>
            <p:cNvPr id="21" name="Rectangle: Rounded Corners 20">
              <a:extLst>
                <a:ext uri="{FF2B5EF4-FFF2-40B4-BE49-F238E27FC236}">
                  <a16:creationId xmlns:a16="http://schemas.microsoft.com/office/drawing/2014/main" id="{9A9A19BA-EC78-7F1F-16BC-C5C1FFC36594}"/>
                </a:ext>
              </a:extLst>
            </p:cNvPr>
            <p:cNvSpPr/>
            <p:nvPr/>
          </p:nvSpPr>
          <p:spPr>
            <a:xfrm>
              <a:off x="8109592" y="2855297"/>
              <a:ext cx="3598572" cy="425116"/>
            </a:xfrm>
            <a:prstGeom prst="roundRect">
              <a:avLst/>
            </a:prstGeom>
            <a:solidFill>
              <a:schemeClr val="bg1"/>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3C1053"/>
                  </a:solidFill>
                  <a:effectLst/>
                  <a:uLnTx/>
                  <a:uFillTx/>
                  <a:latin typeface="Arial" panose="020B0604020202020204"/>
                  <a:ea typeface="+mn-ea"/>
                  <a:cs typeface="+mn-cs"/>
                </a:rPr>
                <a:t>Outcomes </a:t>
              </a:r>
            </a:p>
          </p:txBody>
        </p:sp>
        <p:pic>
          <p:nvPicPr>
            <p:cNvPr id="13" name="Graphic 12" descr="Circles with arrows">
              <a:extLst>
                <a:ext uri="{FF2B5EF4-FFF2-40B4-BE49-F238E27FC236}">
                  <a16:creationId xmlns:a16="http://schemas.microsoft.com/office/drawing/2014/main" id="{08B94D6F-CD2C-D93C-5DD5-A6F7D7DAAFB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04072" y="2139655"/>
              <a:ext cx="692141" cy="692141"/>
            </a:xfrm>
            <a:prstGeom prst="rect">
              <a:avLst/>
            </a:prstGeom>
          </p:spPr>
        </p:pic>
        <p:pic>
          <p:nvPicPr>
            <p:cNvPr id="23" name="Graphic 22" descr="Bullseye">
              <a:extLst>
                <a:ext uri="{FF2B5EF4-FFF2-40B4-BE49-F238E27FC236}">
                  <a16:creationId xmlns:a16="http://schemas.microsoft.com/office/drawing/2014/main" id="{DEFE066F-4024-4E64-A63C-E52BA2633A4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608089" y="2184936"/>
              <a:ext cx="601579" cy="601579"/>
            </a:xfrm>
            <a:prstGeom prst="rect">
              <a:avLst/>
            </a:prstGeom>
          </p:spPr>
        </p:pic>
      </p:grpSp>
      <p:pic>
        <p:nvPicPr>
          <p:cNvPr id="10" name="Graphic 9" descr="Group of people with solid fill">
            <a:extLst>
              <a:ext uri="{FF2B5EF4-FFF2-40B4-BE49-F238E27FC236}">
                <a16:creationId xmlns:a16="http://schemas.microsoft.com/office/drawing/2014/main" id="{190BF5D3-ACE5-44F3-900B-7CB2F748180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085315" y="1926464"/>
            <a:ext cx="607691" cy="607691"/>
          </a:xfrm>
          <a:prstGeom prst="rect">
            <a:avLst/>
          </a:prstGeom>
        </p:spPr>
      </p:pic>
      <p:sp>
        <p:nvSpPr>
          <p:cNvPr id="16" name="Rectangle: Rounded Corners 15">
            <a:hlinkClick r:id="rId9" action="ppaction://hlinksldjump"/>
            <a:extLst>
              <a:ext uri="{FF2B5EF4-FFF2-40B4-BE49-F238E27FC236}">
                <a16:creationId xmlns:a16="http://schemas.microsoft.com/office/drawing/2014/main" id="{A72FE7C4-2648-49CA-9171-018452992522}"/>
              </a:ext>
            </a:extLst>
          </p:cNvPr>
          <p:cNvSpPr/>
          <p:nvPr/>
        </p:nvSpPr>
        <p:spPr>
          <a:xfrm>
            <a:off x="9577750" y="339800"/>
            <a:ext cx="2157050" cy="4718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panose="020B0604020202020204"/>
                <a:ea typeface="+mn-ea"/>
                <a:cs typeface="+mn-cs"/>
              </a:rPr>
              <a:t>Hemostatic Efficacy Rating </a:t>
            </a:r>
          </a:p>
        </p:txBody>
      </p:sp>
    </p:spTree>
    <p:extLst>
      <p:ext uri="{BB962C8B-B14F-4D97-AF65-F5344CB8AC3E}">
        <p14:creationId xmlns:p14="http://schemas.microsoft.com/office/powerpoint/2010/main" val="3109308437"/>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08F02-8FB4-4C9C-B7FA-4675452CD3BC}"/>
              </a:ext>
            </a:extLst>
          </p:cNvPr>
          <p:cNvSpPr>
            <a:spLocks noGrp="1"/>
          </p:cNvSpPr>
          <p:nvPr>
            <p:ph type="title"/>
          </p:nvPr>
        </p:nvSpPr>
        <p:spPr>
          <a:xfrm>
            <a:off x="457200" y="228600"/>
            <a:ext cx="11277600" cy="800100"/>
          </a:xfrm>
        </p:spPr>
        <p:txBody>
          <a:bodyPr/>
          <a:lstStyle/>
          <a:p>
            <a:r>
              <a:rPr lang="en-US" dirty="0"/>
              <a:t>Intracranial Hemorrhage Subgroup Analysis</a:t>
            </a:r>
            <a:br>
              <a:rPr lang="en-US" dirty="0"/>
            </a:br>
            <a:r>
              <a:rPr lang="en-US" sz="2200" i="1" dirty="0"/>
              <a:t>Hemostatic Efficacy Rating</a:t>
            </a:r>
            <a:endParaRPr lang="en-US" sz="2200" dirty="0"/>
          </a:p>
        </p:txBody>
      </p:sp>
      <p:sp>
        <p:nvSpPr>
          <p:cNvPr id="3" name="Slide Number Placeholder 2">
            <a:extLst>
              <a:ext uri="{FF2B5EF4-FFF2-40B4-BE49-F238E27FC236}">
                <a16:creationId xmlns:a16="http://schemas.microsoft.com/office/drawing/2014/main" id="{F275169A-A098-4317-9A09-A19A2540D86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4" name="Text Placeholder 3">
            <a:extLst>
              <a:ext uri="{FF2B5EF4-FFF2-40B4-BE49-F238E27FC236}">
                <a16:creationId xmlns:a16="http://schemas.microsoft.com/office/drawing/2014/main" id="{ED0372A1-C8A7-4511-968C-CCBEFBA8FCB3}"/>
              </a:ext>
            </a:extLst>
          </p:cNvPr>
          <p:cNvSpPr>
            <a:spLocks noGrp="1"/>
          </p:cNvSpPr>
          <p:nvPr>
            <p:ph type="body" sz="quarter" idx="13"/>
          </p:nvPr>
        </p:nvSpPr>
        <p:spPr/>
        <p:txBody>
          <a:bodyPr/>
          <a:lstStyle/>
          <a:p>
            <a:r>
              <a:rPr lang="en-US" sz="1000" baseline="30000" dirty="0" err="1">
                <a:latin typeface="+mj-lt"/>
              </a:rPr>
              <a:t>a</a:t>
            </a:r>
            <a:r>
              <a:rPr lang="en-US" sz="1000" dirty="0" err="1">
                <a:latin typeface="+mj-lt"/>
              </a:rPr>
              <a:t>No</a:t>
            </a:r>
            <a:r>
              <a:rPr lang="en-US" sz="1000" dirty="0">
                <a:latin typeface="+mj-lt"/>
              </a:rPr>
              <a:t> additional plasma, blood products and/or coagulation factor products required after initial treatment with andexanet; </a:t>
            </a:r>
            <a:r>
              <a:rPr lang="en-US" sz="1000" baseline="30000" dirty="0" err="1">
                <a:latin typeface="+mj-lt"/>
              </a:rPr>
              <a:t>b</a:t>
            </a:r>
            <a:r>
              <a:rPr lang="en-US" sz="1000" dirty="0" err="1">
                <a:latin typeface="+mj-lt"/>
              </a:rPr>
              <a:t>No</a:t>
            </a:r>
            <a:r>
              <a:rPr lang="en-US" sz="1000" dirty="0">
                <a:latin typeface="+mj-lt"/>
              </a:rPr>
              <a:t> more than two additional units of plasma or blood products and/or coagulation factor products required after initial treatment with andexanet. “Blood products” include whole blood but not </a:t>
            </a:r>
            <a:r>
              <a:rPr lang="en-US" sz="1000" dirty="0" err="1">
                <a:latin typeface="+mj-lt"/>
              </a:rPr>
              <a:t>pRBCs</a:t>
            </a:r>
            <a:r>
              <a:rPr lang="en-US" dirty="0">
                <a:latin typeface="+mj-lt"/>
              </a:rPr>
              <a:t>.</a:t>
            </a:r>
            <a:endParaRPr lang="en-US" sz="1000" dirty="0">
              <a:cs typeface="Arial"/>
            </a:endParaRPr>
          </a:p>
          <a:p>
            <a:r>
              <a:rPr lang="en-US" sz="1000" dirty="0">
                <a:cs typeface="Arial"/>
              </a:rPr>
              <a:t>CT = computerized tomography;</a:t>
            </a:r>
            <a:r>
              <a:rPr lang="en-US" sz="1000" dirty="0">
                <a:ea typeface="ＭＳ Ｐゴシック"/>
                <a:cs typeface="Arial" panose="020B0604020202020204" pitchFamily="34" charset="0"/>
              </a:rPr>
              <a:t> GI = gastrointestinal; MRI = magnetic resonance imaging</a:t>
            </a:r>
            <a:r>
              <a:rPr lang="en-US" dirty="0">
                <a:ea typeface="ＭＳ Ｐゴシック"/>
                <a:cs typeface="Arial" panose="020B0604020202020204" pitchFamily="34" charset="0"/>
              </a:rPr>
              <a:t>; </a:t>
            </a:r>
            <a:r>
              <a:rPr lang="en-US" sz="1000" dirty="0" err="1">
                <a:ea typeface="ＭＳ Ｐゴシック"/>
              </a:rPr>
              <a:t>pRBC</a:t>
            </a:r>
            <a:r>
              <a:rPr lang="en-US" dirty="0">
                <a:ea typeface="ＭＳ Ｐゴシック"/>
              </a:rPr>
              <a:t> = </a:t>
            </a:r>
            <a:r>
              <a:rPr lang="en-US" sz="1000" dirty="0">
                <a:ea typeface="ＭＳ Ｐゴシック"/>
              </a:rPr>
              <a:t>packed red blood cell</a:t>
            </a:r>
            <a:r>
              <a:rPr lang="en-US" sz="1000" dirty="0">
                <a:ea typeface="ＭＳ Ｐゴシック"/>
                <a:cs typeface="Arial" panose="020B0604020202020204" pitchFamily="34" charset="0"/>
              </a:rPr>
              <a:t>.</a:t>
            </a:r>
            <a:endParaRPr lang="en-US" dirty="0"/>
          </a:p>
          <a:p>
            <a:r>
              <a:rPr lang="en-US" sz="1000" dirty="0" err="1">
                <a:latin typeface="+mj-lt"/>
              </a:rPr>
              <a:t>Demchuk</a:t>
            </a:r>
            <a:r>
              <a:rPr lang="en-US" sz="1000" dirty="0">
                <a:latin typeface="+mj-lt"/>
              </a:rPr>
              <a:t> AM et al. Article and supplemental materials. </a:t>
            </a:r>
            <a:r>
              <a:rPr lang="en-US" sz="1000" i="1" dirty="0">
                <a:latin typeface="+mj-lt"/>
              </a:rPr>
              <a:t>Stroke</a:t>
            </a:r>
            <a:r>
              <a:rPr lang="en-US" sz="1000" dirty="0">
                <a:latin typeface="+mj-lt"/>
              </a:rPr>
              <a:t>. 2021;52(6):2096-2105. </a:t>
            </a:r>
          </a:p>
        </p:txBody>
      </p:sp>
      <p:graphicFrame>
        <p:nvGraphicFramePr>
          <p:cNvPr id="5" name="Content Placeholder 10">
            <a:extLst>
              <a:ext uri="{FF2B5EF4-FFF2-40B4-BE49-F238E27FC236}">
                <a16:creationId xmlns:a16="http://schemas.microsoft.com/office/drawing/2014/main" id="{A6C36906-218B-409E-BC93-9F9E24B183A2}"/>
              </a:ext>
            </a:extLst>
          </p:cNvPr>
          <p:cNvGraphicFramePr>
            <a:graphicFrameLocks/>
          </p:cNvGraphicFramePr>
          <p:nvPr/>
        </p:nvGraphicFramePr>
        <p:xfrm>
          <a:off x="709613" y="1840838"/>
          <a:ext cx="10772774" cy="3176323"/>
        </p:xfrm>
        <a:graphic>
          <a:graphicData uri="http://schemas.openxmlformats.org/drawingml/2006/table">
            <a:tbl>
              <a:tblPr firstRow="1" bandRow="1">
                <a:tableStyleId>{21E4AEA4-8DFA-4A89-87EB-49C32662AFE0}</a:tableStyleId>
              </a:tblPr>
              <a:tblGrid>
                <a:gridCol w="1898434">
                  <a:extLst>
                    <a:ext uri="{9D8B030D-6E8A-4147-A177-3AD203B41FA5}">
                      <a16:colId xmlns:a16="http://schemas.microsoft.com/office/drawing/2014/main" val="20000"/>
                    </a:ext>
                  </a:extLst>
                </a:gridCol>
                <a:gridCol w="4437170">
                  <a:extLst>
                    <a:ext uri="{9D8B030D-6E8A-4147-A177-3AD203B41FA5}">
                      <a16:colId xmlns:a16="http://schemas.microsoft.com/office/drawing/2014/main" val="20001"/>
                    </a:ext>
                  </a:extLst>
                </a:gridCol>
                <a:gridCol w="4437170">
                  <a:extLst>
                    <a:ext uri="{9D8B030D-6E8A-4147-A177-3AD203B41FA5}">
                      <a16:colId xmlns:a16="http://schemas.microsoft.com/office/drawing/2014/main" val="20002"/>
                    </a:ext>
                  </a:extLst>
                </a:gridCol>
              </a:tblGrid>
              <a:tr h="534334">
                <a:tc>
                  <a:txBody>
                    <a:bodyPr/>
                    <a:lstStyle/>
                    <a:p>
                      <a:r>
                        <a:rPr lang="en-US" sz="1600" dirty="0">
                          <a:solidFill>
                            <a:srgbClr val="FFFFFF"/>
                          </a:solidFill>
                        </a:rPr>
                        <a:t>Bleed Type</a:t>
                      </a:r>
                      <a:endParaRPr lang="en-US" sz="1600" dirty="0">
                        <a:solidFill>
                          <a:srgbClr val="FFFFFF"/>
                        </a:solidFill>
                        <a:latin typeface="Arial" panose="020B0604020202020204" pitchFamily="34" charset="0"/>
                        <a:cs typeface="Arial" panose="020B0604020202020204" pitchFamily="34" charset="0"/>
                      </a:endParaRPr>
                    </a:p>
                  </a:txBody>
                  <a:tcPr anchor="ctr"/>
                </a:tc>
                <a:tc>
                  <a:txBody>
                    <a:bodyPr/>
                    <a:lstStyle/>
                    <a:p>
                      <a:pPr marL="0" marR="0" algn="ctr">
                        <a:lnSpc>
                          <a:spcPct val="115000"/>
                        </a:lnSpc>
                        <a:spcBef>
                          <a:spcPts val="0"/>
                        </a:spcBef>
                        <a:spcAft>
                          <a:spcPts val="1000"/>
                        </a:spcAft>
                      </a:pPr>
                      <a:r>
                        <a:rPr lang="en-US" sz="1600" dirty="0">
                          <a:solidFill>
                            <a:srgbClr val="FFFFFF"/>
                          </a:solidFill>
                          <a:effectLst/>
                        </a:rPr>
                        <a:t>Excellent</a:t>
                      </a:r>
                      <a:endParaRPr lang="en-US" sz="1600" baseline="30000" dirty="0">
                        <a:solidFill>
                          <a:srgbClr val="FFFFFF"/>
                        </a:solidFill>
                        <a:effectLst/>
                        <a:latin typeface="Arial" panose="020B0604020202020204" pitchFamily="34" charset="0"/>
                        <a:ea typeface="Calibri"/>
                        <a:cs typeface="Arial" panose="020B0604020202020204" pitchFamily="34" charset="0"/>
                      </a:endParaRPr>
                    </a:p>
                  </a:txBody>
                  <a:tcPr marL="68580" marR="68580" marT="38100" marB="3810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dirty="0">
                          <a:solidFill>
                            <a:srgbClr val="FFFFFF"/>
                          </a:solidFill>
                          <a:effectLst/>
                        </a:rPr>
                        <a:t>Good</a:t>
                      </a:r>
                      <a:endParaRPr lang="en-US" sz="1600" baseline="30000" dirty="0">
                        <a:solidFill>
                          <a:srgbClr val="FFFFFF"/>
                        </a:solidFill>
                      </a:endParaRPr>
                    </a:p>
                  </a:txBody>
                  <a:tcPr marL="68580" marR="68580" marT="38100" marB="38100" anchor="ctr"/>
                </a:tc>
                <a:extLst>
                  <a:ext uri="{0D108BD9-81ED-4DB2-BD59-A6C34878D82A}">
                    <a16:rowId xmlns:a16="http://schemas.microsoft.com/office/drawing/2014/main" val="10000"/>
                  </a:ext>
                </a:extLst>
              </a:tr>
              <a:tr h="880663">
                <a:tc>
                  <a:txBody>
                    <a:bodyPr/>
                    <a:lstStyle/>
                    <a:p>
                      <a:r>
                        <a:rPr lang="en-US" sz="1400" b="1" dirty="0">
                          <a:solidFill>
                            <a:schemeClr val="tx1"/>
                          </a:solidFill>
                        </a:rPr>
                        <a:t>Intracerebral hematoma</a:t>
                      </a:r>
                    </a:p>
                  </a:txBody>
                  <a:tcPr marL="61723" marR="61723" anchor="ctr"/>
                </a:tc>
                <a:tc>
                  <a:txBody>
                    <a:bodyPr/>
                    <a:lstStyle/>
                    <a:p>
                      <a:pPr marL="0" marR="0" lvl="0" indent="0" algn="l" defTabSz="914400" rtl="0" eaLnBrk="1" fontAlgn="auto" latinLnBrk="0" hangingPunct="1">
                        <a:lnSpc>
                          <a:spcPts val="1600"/>
                        </a:lnSpc>
                        <a:spcBef>
                          <a:spcPts val="0"/>
                        </a:spcBef>
                        <a:spcAft>
                          <a:spcPts val="0"/>
                        </a:spcAft>
                        <a:buClr>
                          <a:schemeClr val="bg2"/>
                        </a:buClr>
                        <a:buSzPct val="75000"/>
                        <a:buFont typeface="Wingdings" panose="05000000000000000000" pitchFamily="2" charset="2"/>
                        <a:buNone/>
                        <a:tabLst/>
                        <a:defRPr/>
                      </a:pPr>
                      <a:r>
                        <a:rPr lang="en-US" sz="1400" b="0" u="none" strike="noStrike" kern="1200" baseline="0" dirty="0">
                          <a:solidFill>
                            <a:schemeClr val="tx1"/>
                          </a:solidFill>
                        </a:rPr>
                        <a:t>≤20% increase in hematoma volume compared to baseline on a repeat CT or MRI scan performed at both the 1- and 12-hour post-infusion time points </a:t>
                      </a:r>
                      <a:endParaRPr lang="en-US" sz="1400" b="0" i="0" u="none" strike="noStrike" kern="1200" baseline="0" dirty="0">
                        <a:solidFill>
                          <a:schemeClr val="tx1"/>
                        </a:solidFill>
                        <a:latin typeface="+mn-lt"/>
                        <a:ea typeface="+mn-ea"/>
                        <a:cs typeface="+mn-cs"/>
                      </a:endParaRPr>
                    </a:p>
                  </a:txBody>
                  <a:tcPr marL="61723" marR="61723" anchor="ctr"/>
                </a:tc>
                <a:tc>
                  <a:txBody>
                    <a:bodyPr/>
                    <a:lstStyle/>
                    <a:p>
                      <a:pPr marL="0" marR="0" lvl="0" indent="0" algn="l" defTabSz="914400" rtl="0" eaLnBrk="1" fontAlgn="auto" latinLnBrk="0" hangingPunct="1">
                        <a:lnSpc>
                          <a:spcPts val="1600"/>
                        </a:lnSpc>
                        <a:spcBef>
                          <a:spcPts val="0"/>
                        </a:spcBef>
                        <a:spcAft>
                          <a:spcPts val="0"/>
                        </a:spcAft>
                        <a:buClr>
                          <a:schemeClr val="bg2"/>
                        </a:buClr>
                        <a:buSzPct val="75000"/>
                        <a:buFont typeface="Wingdings" panose="05000000000000000000" pitchFamily="2" charset="2"/>
                        <a:buNone/>
                        <a:tabLst/>
                        <a:defRPr/>
                      </a:pPr>
                      <a:r>
                        <a:rPr lang="en-US" sz="1400" b="0" u="none" strike="noStrike" kern="1200" baseline="0" dirty="0">
                          <a:solidFill>
                            <a:schemeClr val="tx1"/>
                          </a:solidFill>
                        </a:rPr>
                        <a:t>&gt;20% but ≤35% increase in hematoma volume compared to baseline on a repeat CT or MRI scan at +12-hour time point 	</a:t>
                      </a:r>
                      <a:endParaRPr lang="en-US" sz="1400" b="0" i="0" u="none" strike="noStrike" kern="1200" baseline="0" dirty="0">
                        <a:solidFill>
                          <a:schemeClr val="tx1"/>
                        </a:solidFill>
                        <a:latin typeface="+mn-lt"/>
                        <a:ea typeface="+mn-ea"/>
                        <a:cs typeface="+mn-cs"/>
                      </a:endParaRPr>
                    </a:p>
                  </a:txBody>
                  <a:tcPr marL="61723" marR="61723" anchor="ctr"/>
                </a:tc>
                <a:extLst>
                  <a:ext uri="{0D108BD9-81ED-4DB2-BD59-A6C34878D82A}">
                    <a16:rowId xmlns:a16="http://schemas.microsoft.com/office/drawing/2014/main" val="10001"/>
                  </a:ext>
                </a:extLst>
              </a:tr>
              <a:tr h="880663">
                <a:tc>
                  <a:txBody>
                    <a:bodyPr/>
                    <a:lstStyle/>
                    <a:p>
                      <a:r>
                        <a:rPr lang="en-US" sz="1400" b="1" dirty="0">
                          <a:solidFill>
                            <a:schemeClr val="tx1"/>
                          </a:solidFill>
                        </a:rPr>
                        <a:t>Subarachnoid bleed</a:t>
                      </a:r>
                    </a:p>
                  </a:txBody>
                  <a:tcPr marL="61723" marR="61723" anchor="ctr"/>
                </a:tc>
                <a:tc>
                  <a:txBody>
                    <a:bodyPr/>
                    <a:lstStyle/>
                    <a:p>
                      <a:pPr marL="0" marR="0" lvl="0" indent="0" algn="l" defTabSz="914400" rtl="0" eaLnBrk="1" fontAlgn="auto" latinLnBrk="0" hangingPunct="1">
                        <a:lnSpc>
                          <a:spcPts val="1600"/>
                        </a:lnSpc>
                        <a:spcBef>
                          <a:spcPts val="0"/>
                        </a:spcBef>
                        <a:spcAft>
                          <a:spcPts val="0"/>
                        </a:spcAft>
                        <a:buClr>
                          <a:schemeClr val="bg2"/>
                        </a:buClr>
                        <a:buSzPct val="75000"/>
                        <a:buFont typeface="Wingdings" panose="05000000000000000000" pitchFamily="2" charset="2"/>
                        <a:buNone/>
                        <a:tabLst/>
                        <a:defRPr/>
                      </a:pPr>
                      <a:r>
                        <a:rPr lang="en-US" sz="1400" b="0" u="none" strike="noStrike" kern="1200" baseline="0" dirty="0">
                          <a:solidFill>
                            <a:schemeClr val="tx1"/>
                          </a:solidFill>
                        </a:rPr>
                        <a:t>≤20% increase in maximum thickness using the most dense area on the follow-up vs. baseline at both the</a:t>
                      </a:r>
                      <a:br>
                        <a:rPr lang="en-US" sz="1400" b="0" u="none" strike="noStrike" kern="1200" baseline="0" dirty="0">
                          <a:solidFill>
                            <a:schemeClr val="tx1"/>
                          </a:solidFill>
                        </a:rPr>
                      </a:br>
                      <a:r>
                        <a:rPr lang="en-US" sz="1400" b="0" u="none" strike="noStrike" kern="1200" baseline="0" dirty="0">
                          <a:solidFill>
                            <a:schemeClr val="tx1"/>
                          </a:solidFill>
                        </a:rPr>
                        <a:t>1- and 12-hour post-infusion time points </a:t>
                      </a:r>
                      <a:endParaRPr lang="en-US" sz="1400" b="0" i="0" u="none" strike="noStrike" kern="1200" baseline="0" dirty="0">
                        <a:solidFill>
                          <a:schemeClr val="tx1"/>
                        </a:solidFill>
                        <a:latin typeface="+mn-lt"/>
                        <a:ea typeface="+mn-ea"/>
                        <a:cs typeface="+mn-cs"/>
                      </a:endParaRPr>
                    </a:p>
                  </a:txBody>
                  <a:tcPr marL="61723" marR="61723" anchor="ctr"/>
                </a:tc>
                <a:tc>
                  <a:txBody>
                    <a:bodyPr/>
                    <a:lstStyle/>
                    <a:p>
                      <a:pPr marL="0" marR="0" lvl="0" indent="0" algn="l" defTabSz="914400" rtl="0" eaLnBrk="1" fontAlgn="auto" latinLnBrk="0" hangingPunct="1">
                        <a:lnSpc>
                          <a:spcPts val="1600"/>
                        </a:lnSpc>
                        <a:spcBef>
                          <a:spcPts val="0"/>
                        </a:spcBef>
                        <a:spcAft>
                          <a:spcPts val="0"/>
                        </a:spcAft>
                        <a:buClr>
                          <a:schemeClr val="bg2"/>
                        </a:buClr>
                        <a:buSzPct val="75000"/>
                        <a:buFont typeface="Wingdings" panose="05000000000000000000" pitchFamily="2" charset="2"/>
                        <a:buNone/>
                        <a:tabLst/>
                        <a:defRPr/>
                      </a:pPr>
                      <a:r>
                        <a:rPr lang="en-US" sz="1400" b="0" u="none" strike="noStrike" kern="1200" baseline="0" dirty="0">
                          <a:solidFill>
                            <a:schemeClr val="tx1"/>
                          </a:solidFill>
                        </a:rPr>
                        <a:t>&gt;20% but &lt;35% increase in maximum thickness using the most dense area on the follow-up at +12-hour</a:t>
                      </a:r>
                      <a:br>
                        <a:rPr lang="en-US" sz="1400" b="0" u="none" strike="noStrike" kern="1200" baseline="0" dirty="0">
                          <a:solidFill>
                            <a:schemeClr val="tx1"/>
                          </a:solidFill>
                        </a:rPr>
                      </a:br>
                      <a:r>
                        <a:rPr lang="en-US" sz="1400" b="0" u="none" strike="noStrike" kern="1200" baseline="0" dirty="0">
                          <a:solidFill>
                            <a:schemeClr val="tx1"/>
                          </a:solidFill>
                        </a:rPr>
                        <a:t>vs. baseline 	</a:t>
                      </a:r>
                      <a:endParaRPr lang="en-US" sz="1400" b="0" i="0" u="none" strike="noStrike" kern="1200" baseline="0" dirty="0">
                        <a:solidFill>
                          <a:schemeClr val="tx1"/>
                        </a:solidFill>
                        <a:latin typeface="+mn-lt"/>
                        <a:ea typeface="+mn-ea"/>
                        <a:cs typeface="+mn-cs"/>
                      </a:endParaRPr>
                    </a:p>
                  </a:txBody>
                  <a:tcPr marL="61723" marR="61723" anchor="ctr"/>
                </a:tc>
                <a:extLst>
                  <a:ext uri="{0D108BD9-81ED-4DB2-BD59-A6C34878D82A}">
                    <a16:rowId xmlns:a16="http://schemas.microsoft.com/office/drawing/2014/main" val="10002"/>
                  </a:ext>
                </a:extLst>
              </a:tr>
              <a:tr h="880663">
                <a:tc>
                  <a:txBody>
                    <a:bodyPr/>
                    <a:lstStyle/>
                    <a:p>
                      <a:r>
                        <a:rPr lang="en-US" sz="1400" b="1" dirty="0">
                          <a:solidFill>
                            <a:schemeClr val="tx1"/>
                          </a:solidFill>
                        </a:rPr>
                        <a:t>Subdural hematoma</a:t>
                      </a:r>
                    </a:p>
                  </a:txBody>
                  <a:tcPr marL="61723" marR="61723" anchor="ctr"/>
                </a:tc>
                <a:tc>
                  <a:txBody>
                    <a:bodyPr/>
                    <a:lstStyle/>
                    <a:p>
                      <a:pPr marL="0" marR="0" lvl="0" indent="0" algn="l" defTabSz="914400" rtl="0" eaLnBrk="1" fontAlgn="auto" latinLnBrk="0" hangingPunct="1">
                        <a:lnSpc>
                          <a:spcPts val="1600"/>
                        </a:lnSpc>
                        <a:spcBef>
                          <a:spcPts val="0"/>
                        </a:spcBef>
                        <a:spcAft>
                          <a:spcPts val="0"/>
                        </a:spcAft>
                        <a:buClr>
                          <a:schemeClr val="bg2"/>
                        </a:buClr>
                        <a:buSzPct val="75000"/>
                        <a:buFont typeface="Wingdings" panose="05000000000000000000" pitchFamily="2" charset="2"/>
                        <a:buNone/>
                        <a:tabLst/>
                        <a:defRPr/>
                      </a:pPr>
                      <a:r>
                        <a:rPr lang="en-US" sz="1400" b="0" u="none" strike="noStrike" kern="1200" baseline="0" dirty="0">
                          <a:solidFill>
                            <a:schemeClr val="tx1"/>
                          </a:solidFill>
                        </a:rPr>
                        <a:t>≤20% increase in maximum thickness at both the</a:t>
                      </a:r>
                      <a:br>
                        <a:rPr lang="en-US" sz="1400" b="0" u="none" strike="noStrike" kern="1200" baseline="0" dirty="0">
                          <a:solidFill>
                            <a:schemeClr val="tx1"/>
                          </a:solidFill>
                        </a:rPr>
                      </a:br>
                      <a:r>
                        <a:rPr lang="en-US" sz="1400" b="0" u="none" strike="noStrike" kern="1200" baseline="0" dirty="0">
                          <a:solidFill>
                            <a:schemeClr val="tx1"/>
                          </a:solidFill>
                        </a:rPr>
                        <a:t>1- and 12-hour post-infusion assessments compared to baseline 	</a:t>
                      </a:r>
                      <a:endParaRPr lang="en-US" sz="1400" b="0" i="0" u="none" strike="noStrike" kern="1200" baseline="0" dirty="0">
                        <a:solidFill>
                          <a:schemeClr val="tx1"/>
                        </a:solidFill>
                        <a:latin typeface="+mn-lt"/>
                        <a:ea typeface="+mn-ea"/>
                        <a:cs typeface="+mn-cs"/>
                      </a:endParaRPr>
                    </a:p>
                  </a:txBody>
                  <a:tcPr marL="61723" marR="61723" anchor="ctr"/>
                </a:tc>
                <a:tc>
                  <a:txBody>
                    <a:bodyPr/>
                    <a:lstStyle/>
                    <a:p>
                      <a:r>
                        <a:rPr lang="en-US" sz="1400" b="0" u="none" strike="noStrike" kern="1200" baseline="0" dirty="0">
                          <a:solidFill>
                            <a:schemeClr val="tx1"/>
                          </a:solidFill>
                        </a:rPr>
                        <a:t>&gt;20% but &lt;35% increase in maximum thickness at +12-hour compared to baseline 	</a:t>
                      </a:r>
                      <a:endParaRPr lang="en-US" sz="1400" b="0" i="0" u="none" strike="noStrike" kern="1200" baseline="0" dirty="0">
                        <a:solidFill>
                          <a:schemeClr val="tx1"/>
                        </a:solidFill>
                        <a:latin typeface="+mn-lt"/>
                        <a:ea typeface="+mn-ea"/>
                        <a:cs typeface="+mn-cs"/>
                      </a:endParaRPr>
                    </a:p>
                  </a:txBody>
                  <a:tcPr marL="61723" marR="61723"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4554359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B522DCB-892B-44AE-AC37-707FD56A5A96}"/>
              </a:ext>
            </a:extLst>
          </p:cNvPr>
          <p:cNvSpPr>
            <a:spLocks noGrp="1"/>
          </p:cNvSpPr>
          <p:nvPr>
            <p:ph type="title"/>
          </p:nvPr>
        </p:nvSpPr>
        <p:spPr>
          <a:xfrm>
            <a:off x="457200" y="228601"/>
            <a:ext cx="11277600" cy="800100"/>
          </a:xfrm>
        </p:spPr>
        <p:txBody>
          <a:bodyPr>
            <a:normAutofit/>
          </a:bodyPr>
          <a:lstStyle/>
          <a:p>
            <a:r>
              <a:rPr lang="en-GB" dirty="0"/>
              <a:t>The Use of DOACs Has Increased Significantly in Recent Years</a:t>
            </a:r>
            <a:r>
              <a:rPr lang="en-GB" baseline="30000" dirty="0"/>
              <a:t>1</a:t>
            </a:r>
            <a:r>
              <a:rPr lang="en-GB" dirty="0"/>
              <a:t> </a:t>
            </a:r>
            <a:endParaRPr lang="en-US" dirty="0"/>
          </a:p>
        </p:txBody>
      </p:sp>
      <p:sp>
        <p:nvSpPr>
          <p:cNvPr id="4" name="Slide Number Placeholder 3">
            <a:extLst>
              <a:ext uri="{FF2B5EF4-FFF2-40B4-BE49-F238E27FC236}">
                <a16:creationId xmlns:a16="http://schemas.microsoft.com/office/drawing/2014/main" id="{E5429995-E272-4B3B-820D-438A63B664A0}"/>
              </a:ext>
            </a:extLst>
          </p:cNvPr>
          <p:cNvSpPr>
            <a:spLocks noGrp="1"/>
          </p:cNvSpPr>
          <p:nvPr>
            <p:ph type="sldNum" sz="quarter" idx="12"/>
          </p:nvPr>
        </p:nvSpPr>
        <p:spPr>
          <a:xfrm>
            <a:off x="1" y="6492876"/>
            <a:ext cx="457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7" name="Text Placeholder 6">
            <a:extLst>
              <a:ext uri="{FF2B5EF4-FFF2-40B4-BE49-F238E27FC236}">
                <a16:creationId xmlns:a16="http://schemas.microsoft.com/office/drawing/2014/main" id="{CB25D8EB-FE81-4812-899A-8C2BEFD42CAF}"/>
              </a:ext>
            </a:extLst>
          </p:cNvPr>
          <p:cNvSpPr>
            <a:spLocks noGrp="1"/>
          </p:cNvSpPr>
          <p:nvPr>
            <p:ph type="body" sz="quarter" idx="13"/>
          </p:nvPr>
        </p:nvSpPr>
        <p:spPr>
          <a:xfrm>
            <a:off x="457200" y="5851525"/>
            <a:ext cx="10275724" cy="1006475"/>
          </a:xfrm>
        </p:spPr>
        <p:txBody>
          <a:bodyPr/>
          <a:lstStyle/>
          <a:p>
            <a:r>
              <a:rPr lang="en-GB" dirty="0"/>
              <a:t>DOAC = direct oral anticoagulant; NVAF = nonvalvular atrial fibrillation; OAC = oral anticoagulant; VKA = vitamin K antagonist; VTE = venous thromboembolism.</a:t>
            </a:r>
            <a:endParaRPr lang="en-US" dirty="0"/>
          </a:p>
          <a:p>
            <a:pPr marR="0" lvl="0" algn="l" defTabSz="914400" rtl="0" eaLnBrk="1" fontAlgn="auto" latinLnBrk="0" hangingPunct="1">
              <a:lnSpc>
                <a:spcPct val="100000"/>
              </a:lnSpc>
              <a:spcBef>
                <a:spcPts val="0"/>
              </a:spcBef>
              <a:spcAft>
                <a:spcPts val="0"/>
              </a:spcAft>
              <a:buClrTx/>
              <a:buSzTx/>
              <a:tabLst/>
              <a:defRPr/>
            </a:pPr>
            <a:r>
              <a:rPr lang="en-US" dirty="0"/>
              <a:t>1. Troy A et al. </a:t>
            </a:r>
            <a:r>
              <a:rPr lang="en-US" i="1" dirty="0"/>
              <a:t>JAMA Health Forum. </a:t>
            </a:r>
            <a:r>
              <a:rPr lang="en-US" dirty="0"/>
              <a:t>2021;2(7):e211693; 2. </a:t>
            </a:r>
            <a:r>
              <a:rPr lang="en-US" sz="1000" dirty="0">
                <a:effectLst/>
                <a:ea typeface="MS Mincho" panose="02020609040205080304" pitchFamily="49" charset="-128"/>
                <a:cs typeface="Arial" panose="020B0604020202020204" pitchFamily="34" charset="0"/>
              </a:rPr>
              <a:t>Haas S et al. </a:t>
            </a:r>
            <a:r>
              <a:rPr lang="en-US" sz="1000" i="1" dirty="0">
                <a:effectLst/>
                <a:ea typeface="MS Mincho" panose="02020609040205080304" pitchFamily="49" charset="-128"/>
                <a:cs typeface="Arial" panose="020B0604020202020204" pitchFamily="34" charset="0"/>
              </a:rPr>
              <a:t>Am Heart J. </a:t>
            </a:r>
            <a:r>
              <a:rPr lang="en-US" sz="1000" dirty="0">
                <a:effectLst/>
                <a:ea typeface="MS Mincho" panose="02020609040205080304" pitchFamily="49" charset="-128"/>
                <a:cs typeface="Arial" panose="020B0604020202020204" pitchFamily="34" charset="0"/>
              </a:rPr>
              <a:t>2019;213:35-46; 3. Yokoyama S et al. </a:t>
            </a:r>
            <a:r>
              <a:rPr lang="en-US" sz="1000" i="1" dirty="0">
                <a:effectLst/>
                <a:ea typeface="MS Mincho" panose="02020609040205080304" pitchFamily="49" charset="-128"/>
                <a:cs typeface="Arial" panose="020B0604020202020204" pitchFamily="34" charset="0"/>
              </a:rPr>
              <a:t>Int J Med Sci. </a:t>
            </a:r>
            <a:r>
              <a:rPr lang="en-US" sz="1000" dirty="0">
                <a:effectLst/>
                <a:ea typeface="MS Mincho" panose="02020609040205080304" pitchFamily="49" charset="-128"/>
                <a:cs typeface="Arial" panose="020B0604020202020204" pitchFamily="34" charset="0"/>
              </a:rPr>
              <a:t>2018;15(14):1686-1693;</a:t>
            </a:r>
            <a:br>
              <a:rPr lang="en-US" sz="1000" dirty="0">
                <a:effectLst/>
                <a:ea typeface="MS Mincho" panose="02020609040205080304" pitchFamily="49" charset="-128"/>
                <a:cs typeface="Arial" panose="020B0604020202020204" pitchFamily="34" charset="0"/>
              </a:rPr>
            </a:br>
            <a:r>
              <a:rPr lang="en-US" dirty="0"/>
              <a:t>4.</a:t>
            </a:r>
            <a:r>
              <a:rPr lang="nb-NO" dirty="0"/>
              <a:t> </a:t>
            </a:r>
            <a:r>
              <a:rPr lang="en-GB" dirty="0" err="1"/>
              <a:t>Colacci</a:t>
            </a:r>
            <a:r>
              <a:rPr lang="en-GB" dirty="0"/>
              <a:t> et al. </a:t>
            </a:r>
            <a:r>
              <a:rPr lang="sv-SE" i="1" dirty="0"/>
              <a:t>J Gen Intern Med. </a:t>
            </a:r>
            <a:r>
              <a:rPr lang="sv-SE" dirty="0"/>
              <a:t>2020;35(8):2505–2507; 5. </a:t>
            </a:r>
            <a:r>
              <a:rPr lang="en-GB" dirty="0"/>
              <a:t>Milling TJ Jr et al. </a:t>
            </a:r>
            <a:r>
              <a:rPr lang="en-GB" i="1" dirty="0"/>
              <a:t>Am J </a:t>
            </a:r>
            <a:r>
              <a:rPr lang="en-GB" i="1" dirty="0" err="1"/>
              <a:t>Manag</a:t>
            </a:r>
            <a:r>
              <a:rPr lang="en-GB" i="1" dirty="0"/>
              <a:t> Care.</a:t>
            </a:r>
            <a:r>
              <a:rPr lang="en-GB" dirty="0"/>
              <a:t> 2017;23(4 </a:t>
            </a:r>
            <a:r>
              <a:rPr lang="en-GB" dirty="0" err="1"/>
              <a:t>suppl</a:t>
            </a:r>
            <a:r>
              <a:rPr lang="en-GB" dirty="0"/>
              <a:t>):S67-S80.</a:t>
            </a:r>
            <a:r>
              <a:rPr lang="sv-SE" dirty="0"/>
              <a:t> </a:t>
            </a:r>
            <a:r>
              <a:rPr lang="en-US" dirty="0"/>
              <a:t> </a:t>
            </a:r>
          </a:p>
        </p:txBody>
      </p:sp>
      <p:sp>
        <p:nvSpPr>
          <p:cNvPr id="80" name="TextBox 79">
            <a:extLst>
              <a:ext uri="{FF2B5EF4-FFF2-40B4-BE49-F238E27FC236}">
                <a16:creationId xmlns:a16="http://schemas.microsoft.com/office/drawing/2014/main" id="{79CB0C22-51BD-447F-82B0-EDCCAC31C837}"/>
              </a:ext>
            </a:extLst>
          </p:cNvPr>
          <p:cNvSpPr txBox="1"/>
          <p:nvPr/>
        </p:nvSpPr>
        <p:spPr>
          <a:xfrm>
            <a:off x="1697086" y="1326316"/>
            <a:ext cx="8333208"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20" normalizeH="0" baseline="0" noProof="0" dirty="0">
                <a:ln>
                  <a:noFill/>
                </a:ln>
                <a:solidFill>
                  <a:srgbClr val="7F134C"/>
                </a:solidFill>
                <a:effectLst/>
                <a:uLnTx/>
                <a:uFillTx/>
                <a:latin typeface="Arial" panose="020B0604020202020204"/>
                <a:ea typeface="+mn-ea"/>
                <a:cs typeface="+mn-cs"/>
              </a:rPr>
              <a:t>Of the Medicare Part D beneficiaries using OACs, the proportion of patients using DOACs increased from 7.4% in 2011 to 66.8% in 2019</a:t>
            </a:r>
            <a:r>
              <a:rPr kumimoji="0" lang="en-GB" sz="1800" b="1" i="0" u="none" strike="noStrike" kern="1200" cap="none" spc="-20" normalizeH="0" baseline="30000" noProof="0" dirty="0">
                <a:ln>
                  <a:noFill/>
                </a:ln>
                <a:solidFill>
                  <a:srgbClr val="7F134C"/>
                </a:solidFill>
                <a:effectLst/>
                <a:uLnTx/>
                <a:uFillTx/>
                <a:latin typeface="Arial" panose="020B0604020202020204"/>
                <a:ea typeface="+mn-ea"/>
                <a:cs typeface="+mn-cs"/>
              </a:rPr>
              <a:t>1</a:t>
            </a:r>
            <a:endParaRPr kumimoji="0" lang="en-GB" sz="1800" b="1" i="0" u="none" strike="noStrike" kern="1200" cap="none" spc="0" normalizeH="0" baseline="30000" noProof="0" dirty="0">
              <a:ln>
                <a:noFill/>
              </a:ln>
              <a:solidFill>
                <a:srgbClr val="7F134C"/>
              </a:solidFill>
              <a:effectLst/>
              <a:uLnTx/>
              <a:uFillTx/>
              <a:latin typeface="Arial" panose="020B0604020202020204"/>
              <a:ea typeface="+mn-ea"/>
              <a:cs typeface="+mn-cs"/>
            </a:endParaRPr>
          </a:p>
        </p:txBody>
      </p:sp>
      <p:sp>
        <p:nvSpPr>
          <p:cNvPr id="81" name="TextBox 80">
            <a:extLst>
              <a:ext uri="{FF2B5EF4-FFF2-40B4-BE49-F238E27FC236}">
                <a16:creationId xmlns:a16="http://schemas.microsoft.com/office/drawing/2014/main" id="{FD6AF20F-47CC-435D-A249-D1903C5CA9FE}"/>
              </a:ext>
            </a:extLst>
          </p:cNvPr>
          <p:cNvSpPr txBox="1"/>
          <p:nvPr/>
        </p:nvSpPr>
        <p:spPr>
          <a:xfrm>
            <a:off x="1104861" y="4900128"/>
            <a:ext cx="9982278" cy="1293971"/>
          </a:xfrm>
          <a:prstGeom prst="roundRect">
            <a:avLst/>
          </a:prstGeom>
          <a:solidFill>
            <a:schemeClr val="bg2">
              <a:lumMod val="20000"/>
              <a:lumOff val="80000"/>
            </a:schemeClr>
          </a:solidFill>
          <a:ln>
            <a:solidFill>
              <a:schemeClr val="bg2"/>
            </a:solidFill>
          </a:ln>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a:ea typeface="+mn-ea"/>
                <a:cs typeface="+mn-cs"/>
              </a:rPr>
              <a:t>DOACs, including rivaroxaban and apixaban, have been preferentially adopted for anticoagulation over warfarin because of their positive risk-benefit profile and reduced need for monitoring</a:t>
            </a:r>
            <a:r>
              <a:rPr kumimoji="0" lang="en-US" sz="1400" b="0" i="0" u="none" strike="noStrike" kern="1200" cap="none" spc="0" normalizeH="0" baseline="30000" noProof="0" dirty="0">
                <a:ln>
                  <a:noFill/>
                </a:ln>
                <a:solidFill>
                  <a:srgbClr val="000000"/>
                </a:solidFill>
                <a:effectLst/>
                <a:uLnTx/>
                <a:uFillTx/>
                <a:latin typeface="Arial" panose="020B0604020202020204"/>
                <a:ea typeface="+mn-ea"/>
                <a:cs typeface="+mn-cs"/>
              </a:rPr>
              <a:t>2,3</a:t>
            </a:r>
            <a:r>
              <a:rPr kumimoji="0" lang="en-US" sz="1400" b="0" i="0" u="none" strike="noStrike" kern="1200" cap="none" spc="0" normalizeH="0" baseline="0" noProof="0" dirty="0">
                <a:ln>
                  <a:noFill/>
                </a:ln>
                <a:solidFill>
                  <a:srgbClr val="000000"/>
                </a:solidFill>
                <a:effectLst/>
                <a:uLnTx/>
                <a:uFillTx/>
                <a:latin typeface="Arial" panose="020B0604020202020204"/>
                <a:ea typeface="+mn-ea"/>
                <a:cs typeface="+mn-cs"/>
              </a:rPr>
              <a:t>   </a:t>
            </a:r>
            <a:endParaRPr kumimoji="0" lang="en-GB" sz="140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00000"/>
                </a:solidFill>
                <a:effectLst/>
                <a:uLnTx/>
                <a:uFillTx/>
                <a:latin typeface="Arial" panose="020B0604020202020204"/>
                <a:ea typeface="+mn-ea"/>
                <a:cs typeface="+mn-cs"/>
              </a:rPr>
              <a:t>Apixaban and rivaroxaban are the most commonly prescribed DOACs for the prevention of stroke in patients with NVAF and the prevention and treatment of VTE</a:t>
            </a:r>
            <a:r>
              <a:rPr kumimoji="0" lang="en-GB" sz="1400" b="0" i="0" u="none" strike="noStrike" kern="1200" cap="none" spc="0" normalizeH="0" baseline="30000" noProof="0" dirty="0">
                <a:ln>
                  <a:noFill/>
                </a:ln>
                <a:solidFill>
                  <a:srgbClr val="000000"/>
                </a:solidFill>
                <a:effectLst/>
                <a:uLnTx/>
                <a:uFillTx/>
                <a:latin typeface="Arial" panose="020B0604020202020204"/>
                <a:ea typeface="+mn-ea"/>
                <a:cs typeface="+mn-cs"/>
              </a:rPr>
              <a:t>4</a:t>
            </a:r>
            <a:endParaRPr kumimoji="0" lang="en-GB" sz="140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srgbClr val="000000"/>
                </a:solidFill>
                <a:effectLst/>
                <a:uLnTx/>
                <a:uFillTx/>
                <a:latin typeface="Arial" panose="020B0604020202020204"/>
                <a:ea typeface="+mn-ea"/>
                <a:cs typeface="+mn-cs"/>
              </a:rPr>
              <a:t>The proportion using DOACs will further increase as the population ages</a:t>
            </a:r>
            <a:r>
              <a:rPr kumimoji="0" lang="en-GB" sz="1400" b="0" i="0" u="none" strike="noStrike" kern="1200" cap="none" spc="0" normalizeH="0" baseline="30000" noProof="0" dirty="0">
                <a:ln>
                  <a:noFill/>
                </a:ln>
                <a:solidFill>
                  <a:srgbClr val="000000"/>
                </a:solidFill>
                <a:effectLst/>
                <a:uLnTx/>
                <a:uFillTx/>
                <a:latin typeface="Arial" panose="020B0604020202020204"/>
                <a:ea typeface="+mn-ea"/>
                <a:cs typeface="+mn-cs"/>
              </a:rPr>
              <a:t>5</a:t>
            </a:r>
            <a:endParaRPr kumimoji="0" lang="en-US" sz="14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grpSp>
        <p:nvGrpSpPr>
          <p:cNvPr id="83" name="Group 82">
            <a:extLst>
              <a:ext uri="{FF2B5EF4-FFF2-40B4-BE49-F238E27FC236}">
                <a16:creationId xmlns:a16="http://schemas.microsoft.com/office/drawing/2014/main" id="{48681067-0258-4A72-9173-0DA8AFF5D18D}"/>
              </a:ext>
            </a:extLst>
          </p:cNvPr>
          <p:cNvGrpSpPr/>
          <p:nvPr/>
        </p:nvGrpSpPr>
        <p:grpSpPr>
          <a:xfrm>
            <a:off x="3158457" y="1990338"/>
            <a:ext cx="5875086" cy="2813156"/>
            <a:chOff x="539586" y="2258631"/>
            <a:chExt cx="6460291" cy="3495489"/>
          </a:xfrm>
        </p:grpSpPr>
        <p:grpSp>
          <p:nvGrpSpPr>
            <p:cNvPr id="84" name="Group 83">
              <a:extLst>
                <a:ext uri="{FF2B5EF4-FFF2-40B4-BE49-F238E27FC236}">
                  <a16:creationId xmlns:a16="http://schemas.microsoft.com/office/drawing/2014/main" id="{C175AB03-7389-4906-9FB6-747D679A6E19}"/>
                </a:ext>
              </a:extLst>
            </p:cNvPr>
            <p:cNvGrpSpPr/>
            <p:nvPr/>
          </p:nvGrpSpPr>
          <p:grpSpPr>
            <a:xfrm>
              <a:off x="539586" y="2258631"/>
              <a:ext cx="6460291" cy="3495489"/>
              <a:chOff x="539586" y="2510558"/>
              <a:chExt cx="6460291" cy="3495489"/>
            </a:xfrm>
          </p:grpSpPr>
          <p:sp>
            <p:nvSpPr>
              <p:cNvPr id="121" name="Freeform: Shape 120">
                <a:extLst>
                  <a:ext uri="{FF2B5EF4-FFF2-40B4-BE49-F238E27FC236}">
                    <a16:creationId xmlns:a16="http://schemas.microsoft.com/office/drawing/2014/main" id="{F216133D-A5CE-4BFD-BA0B-D34FF2B2ACF8}"/>
                  </a:ext>
                </a:extLst>
              </p:cNvPr>
              <p:cNvSpPr/>
              <p:nvPr/>
            </p:nvSpPr>
            <p:spPr>
              <a:xfrm>
                <a:off x="1138915" y="2638462"/>
                <a:ext cx="5605917" cy="2730243"/>
              </a:xfrm>
              <a:custGeom>
                <a:avLst/>
                <a:gdLst>
                  <a:gd name="connsiteX0" fmla="*/ 0 w 5604095"/>
                  <a:gd name="connsiteY0" fmla="*/ 0 h 3603279"/>
                  <a:gd name="connsiteX1" fmla="*/ 0 w 5604095"/>
                  <a:gd name="connsiteY1" fmla="*/ 3603279 h 3603279"/>
                  <a:gd name="connsiteX2" fmla="*/ 5604095 w 5604095"/>
                  <a:gd name="connsiteY2" fmla="*/ 3603279 h 3603279"/>
                  <a:gd name="connsiteX0" fmla="*/ 9236 w 5604095"/>
                  <a:gd name="connsiteY0" fmla="*/ 0 h 2705162"/>
                  <a:gd name="connsiteX1" fmla="*/ 0 w 5604095"/>
                  <a:gd name="connsiteY1" fmla="*/ 2705162 h 2705162"/>
                  <a:gd name="connsiteX2" fmla="*/ 5604095 w 5604095"/>
                  <a:gd name="connsiteY2" fmla="*/ 2705162 h 2705162"/>
                  <a:gd name="connsiteX0" fmla="*/ 9236 w 5604095"/>
                  <a:gd name="connsiteY0" fmla="*/ 0 h 2751457"/>
                  <a:gd name="connsiteX1" fmla="*/ 0 w 5604095"/>
                  <a:gd name="connsiteY1" fmla="*/ 2751457 h 2751457"/>
                  <a:gd name="connsiteX2" fmla="*/ 5604095 w 5604095"/>
                  <a:gd name="connsiteY2" fmla="*/ 2751457 h 2751457"/>
                  <a:gd name="connsiteX0" fmla="*/ 4099 w 5604095"/>
                  <a:gd name="connsiteY0" fmla="*/ 0 h 2720559"/>
                  <a:gd name="connsiteX1" fmla="*/ 0 w 5604095"/>
                  <a:gd name="connsiteY1" fmla="*/ 2720559 h 2720559"/>
                  <a:gd name="connsiteX2" fmla="*/ 5604095 w 5604095"/>
                  <a:gd name="connsiteY2" fmla="*/ 2720559 h 2720559"/>
                  <a:gd name="connsiteX0" fmla="*/ 784 w 5605917"/>
                  <a:gd name="connsiteY0" fmla="*/ 0 h 2741158"/>
                  <a:gd name="connsiteX1" fmla="*/ 1822 w 5605917"/>
                  <a:gd name="connsiteY1" fmla="*/ 2741158 h 2741158"/>
                  <a:gd name="connsiteX2" fmla="*/ 5605917 w 5605917"/>
                  <a:gd name="connsiteY2" fmla="*/ 2741158 h 2741158"/>
                  <a:gd name="connsiteX0" fmla="*/ 784 w 5605917"/>
                  <a:gd name="connsiteY0" fmla="*/ 0 h 2736915"/>
                  <a:gd name="connsiteX1" fmla="*/ 1822 w 5605917"/>
                  <a:gd name="connsiteY1" fmla="*/ 2736915 h 2736915"/>
                  <a:gd name="connsiteX2" fmla="*/ 5605917 w 5605917"/>
                  <a:gd name="connsiteY2" fmla="*/ 2736915 h 2736915"/>
                </a:gdLst>
                <a:ahLst/>
                <a:cxnLst>
                  <a:cxn ang="0">
                    <a:pos x="connsiteX0" y="connsiteY0"/>
                  </a:cxn>
                  <a:cxn ang="0">
                    <a:pos x="connsiteX1" y="connsiteY1"/>
                  </a:cxn>
                  <a:cxn ang="0">
                    <a:pos x="connsiteX2" y="connsiteY2"/>
                  </a:cxn>
                </a:cxnLst>
                <a:rect l="l" t="t" r="r" b="b"/>
                <a:pathLst>
                  <a:path w="5605917" h="2736915">
                    <a:moveTo>
                      <a:pt x="784" y="0"/>
                    </a:moveTo>
                    <a:cubicBezTo>
                      <a:pt x="-2295" y="901721"/>
                      <a:pt x="4901" y="1835194"/>
                      <a:pt x="1822" y="2736915"/>
                    </a:cubicBezTo>
                    <a:lnTo>
                      <a:pt x="5605917" y="2736915"/>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cxnSp>
            <p:nvCxnSpPr>
              <p:cNvPr id="122" name="Straight Connector 121">
                <a:extLst>
                  <a:ext uri="{FF2B5EF4-FFF2-40B4-BE49-F238E27FC236}">
                    <a16:creationId xmlns:a16="http://schemas.microsoft.com/office/drawing/2014/main" id="{AD6FD375-D1CB-467A-A393-E033CFF75F17}"/>
                  </a:ext>
                </a:extLst>
              </p:cNvPr>
              <p:cNvCxnSpPr>
                <a:cxnSpLocks/>
              </p:cNvCxnSpPr>
              <p:nvPr/>
            </p:nvCxnSpPr>
            <p:spPr>
              <a:xfrm>
                <a:off x="1043784" y="2647202"/>
                <a:ext cx="10864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168A8203-5890-4E50-B1B9-BBC89F7266AB}"/>
                  </a:ext>
                </a:extLst>
              </p:cNvPr>
              <p:cNvCxnSpPr>
                <a:cxnSpLocks/>
              </p:cNvCxnSpPr>
              <p:nvPr/>
            </p:nvCxnSpPr>
            <p:spPr>
              <a:xfrm>
                <a:off x="1043784" y="3511276"/>
                <a:ext cx="10864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A0E40218-8F83-4094-BE9F-3CD29FC2A3DE}"/>
                  </a:ext>
                </a:extLst>
              </p:cNvPr>
              <p:cNvCxnSpPr>
                <a:cxnSpLocks/>
              </p:cNvCxnSpPr>
              <p:nvPr/>
            </p:nvCxnSpPr>
            <p:spPr>
              <a:xfrm>
                <a:off x="1043784" y="4375350"/>
                <a:ext cx="10864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7FCB76E5-C811-4D4B-A63B-FF4D294C1DD5}"/>
                  </a:ext>
                </a:extLst>
              </p:cNvPr>
              <p:cNvCxnSpPr>
                <a:cxnSpLocks/>
              </p:cNvCxnSpPr>
              <p:nvPr/>
            </p:nvCxnSpPr>
            <p:spPr>
              <a:xfrm>
                <a:off x="1043784" y="5239423"/>
                <a:ext cx="10864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AB850D49-8AC4-4CA5-A1DC-C829BEB4094D}"/>
                  </a:ext>
                </a:extLst>
              </p:cNvPr>
              <p:cNvCxnSpPr>
                <a:cxnSpLocks/>
              </p:cNvCxnSpPr>
              <p:nvPr/>
            </p:nvCxnSpPr>
            <p:spPr>
              <a:xfrm rot="5400000">
                <a:off x="1233400" y="5423026"/>
                <a:ext cx="10864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5AE80B96-8611-4384-949F-157886E96FDA}"/>
                  </a:ext>
                </a:extLst>
              </p:cNvPr>
              <p:cNvCxnSpPr>
                <a:cxnSpLocks/>
              </p:cNvCxnSpPr>
              <p:nvPr/>
            </p:nvCxnSpPr>
            <p:spPr>
              <a:xfrm rot="5400000">
                <a:off x="1914686" y="5423026"/>
                <a:ext cx="10864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80F10D9F-38D6-41D3-BBAC-06C67D05D6EE}"/>
                  </a:ext>
                </a:extLst>
              </p:cNvPr>
              <p:cNvCxnSpPr>
                <a:cxnSpLocks/>
              </p:cNvCxnSpPr>
              <p:nvPr/>
            </p:nvCxnSpPr>
            <p:spPr>
              <a:xfrm rot="5400000">
                <a:off x="2595972" y="5423026"/>
                <a:ext cx="10864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5CE5638F-8184-4CF5-9EF2-604711A1E80B}"/>
                  </a:ext>
                </a:extLst>
              </p:cNvPr>
              <p:cNvCxnSpPr>
                <a:cxnSpLocks/>
              </p:cNvCxnSpPr>
              <p:nvPr/>
            </p:nvCxnSpPr>
            <p:spPr>
              <a:xfrm rot="5400000">
                <a:off x="3277258" y="5423026"/>
                <a:ext cx="10864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47562EC4-5C08-4402-A2F5-1C948F22F8E3}"/>
                  </a:ext>
                </a:extLst>
              </p:cNvPr>
              <p:cNvCxnSpPr>
                <a:cxnSpLocks/>
              </p:cNvCxnSpPr>
              <p:nvPr/>
            </p:nvCxnSpPr>
            <p:spPr>
              <a:xfrm rot="5400000">
                <a:off x="3958544" y="5423026"/>
                <a:ext cx="10864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A4DBBE4F-6E03-46C8-B037-5530F682C8D4}"/>
                  </a:ext>
                </a:extLst>
              </p:cNvPr>
              <p:cNvCxnSpPr>
                <a:cxnSpLocks/>
              </p:cNvCxnSpPr>
              <p:nvPr/>
            </p:nvCxnSpPr>
            <p:spPr>
              <a:xfrm rot="5400000">
                <a:off x="4639830" y="5423026"/>
                <a:ext cx="10864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9A8185DD-DF0F-422E-8E30-181432F57E03}"/>
                  </a:ext>
                </a:extLst>
              </p:cNvPr>
              <p:cNvCxnSpPr>
                <a:cxnSpLocks/>
              </p:cNvCxnSpPr>
              <p:nvPr/>
            </p:nvCxnSpPr>
            <p:spPr>
              <a:xfrm rot="5400000">
                <a:off x="5321116" y="5423026"/>
                <a:ext cx="10864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69D096BC-A7F3-4491-898A-67694519AAFE}"/>
                  </a:ext>
                </a:extLst>
              </p:cNvPr>
              <p:cNvCxnSpPr>
                <a:cxnSpLocks/>
              </p:cNvCxnSpPr>
              <p:nvPr/>
            </p:nvCxnSpPr>
            <p:spPr>
              <a:xfrm rot="5400000">
                <a:off x="6002402" y="5423026"/>
                <a:ext cx="10864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8E4C63BD-BB85-46F4-B926-FB732DE4FF60}"/>
                  </a:ext>
                </a:extLst>
              </p:cNvPr>
              <p:cNvCxnSpPr>
                <a:cxnSpLocks/>
              </p:cNvCxnSpPr>
              <p:nvPr/>
            </p:nvCxnSpPr>
            <p:spPr>
              <a:xfrm rot="5400000">
                <a:off x="6683687" y="5423026"/>
                <a:ext cx="10864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TextBox 134">
                <a:extLst>
                  <a:ext uri="{FF2B5EF4-FFF2-40B4-BE49-F238E27FC236}">
                    <a16:creationId xmlns:a16="http://schemas.microsoft.com/office/drawing/2014/main" id="{4DE0BADF-65D9-41F5-9FC2-F8910A2A2921}"/>
                  </a:ext>
                </a:extLst>
              </p:cNvPr>
              <p:cNvSpPr txBox="1"/>
              <p:nvPr/>
            </p:nvSpPr>
            <p:spPr>
              <a:xfrm>
                <a:off x="822635" y="2510558"/>
                <a:ext cx="269626" cy="276999"/>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6</a:t>
                </a:r>
              </a:p>
            </p:txBody>
          </p:sp>
          <p:sp>
            <p:nvSpPr>
              <p:cNvPr id="136" name="TextBox 135">
                <a:extLst>
                  <a:ext uri="{FF2B5EF4-FFF2-40B4-BE49-F238E27FC236}">
                    <a16:creationId xmlns:a16="http://schemas.microsoft.com/office/drawing/2014/main" id="{05BD5DAA-E34C-4B7E-95A4-F112C0357DD1}"/>
                  </a:ext>
                </a:extLst>
              </p:cNvPr>
              <p:cNvSpPr txBox="1"/>
              <p:nvPr/>
            </p:nvSpPr>
            <p:spPr>
              <a:xfrm>
                <a:off x="822635" y="3375671"/>
                <a:ext cx="269626" cy="276999"/>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4</a:t>
                </a:r>
              </a:p>
            </p:txBody>
          </p:sp>
          <p:sp>
            <p:nvSpPr>
              <p:cNvPr id="137" name="TextBox 136">
                <a:extLst>
                  <a:ext uri="{FF2B5EF4-FFF2-40B4-BE49-F238E27FC236}">
                    <a16:creationId xmlns:a16="http://schemas.microsoft.com/office/drawing/2014/main" id="{4E61B5B1-DAA1-4A6D-B1C7-70F85273D8AF}"/>
                  </a:ext>
                </a:extLst>
              </p:cNvPr>
              <p:cNvSpPr txBox="1"/>
              <p:nvPr/>
            </p:nvSpPr>
            <p:spPr>
              <a:xfrm>
                <a:off x="822635" y="4240784"/>
                <a:ext cx="269626" cy="276999"/>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2</a:t>
                </a:r>
              </a:p>
            </p:txBody>
          </p:sp>
          <p:sp>
            <p:nvSpPr>
              <p:cNvPr id="138" name="TextBox 137">
                <a:extLst>
                  <a:ext uri="{FF2B5EF4-FFF2-40B4-BE49-F238E27FC236}">
                    <a16:creationId xmlns:a16="http://schemas.microsoft.com/office/drawing/2014/main" id="{73600BDE-6E23-4028-BB4E-1496556761BF}"/>
                  </a:ext>
                </a:extLst>
              </p:cNvPr>
              <p:cNvSpPr txBox="1"/>
              <p:nvPr/>
            </p:nvSpPr>
            <p:spPr>
              <a:xfrm>
                <a:off x="822635" y="5105898"/>
                <a:ext cx="269626" cy="276999"/>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0</a:t>
                </a:r>
              </a:p>
            </p:txBody>
          </p:sp>
          <p:sp>
            <p:nvSpPr>
              <p:cNvPr id="139" name="TextBox 138">
                <a:extLst>
                  <a:ext uri="{FF2B5EF4-FFF2-40B4-BE49-F238E27FC236}">
                    <a16:creationId xmlns:a16="http://schemas.microsoft.com/office/drawing/2014/main" id="{420FA69E-A224-4F09-AB8E-7EF222A39ED3}"/>
                  </a:ext>
                </a:extLst>
              </p:cNvPr>
              <p:cNvSpPr txBox="1"/>
              <p:nvPr/>
            </p:nvSpPr>
            <p:spPr>
              <a:xfrm>
                <a:off x="1031175" y="5432912"/>
                <a:ext cx="513090"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2011</a:t>
                </a:r>
              </a:p>
            </p:txBody>
          </p:sp>
          <p:sp>
            <p:nvSpPr>
              <p:cNvPr id="140" name="TextBox 139">
                <a:extLst>
                  <a:ext uri="{FF2B5EF4-FFF2-40B4-BE49-F238E27FC236}">
                    <a16:creationId xmlns:a16="http://schemas.microsoft.com/office/drawing/2014/main" id="{7FB560CA-5F5F-4C32-9800-D55FF28863FA}"/>
                  </a:ext>
                </a:extLst>
              </p:cNvPr>
              <p:cNvSpPr txBox="1"/>
              <p:nvPr/>
            </p:nvSpPr>
            <p:spPr>
              <a:xfrm>
                <a:off x="1701713" y="5432912"/>
                <a:ext cx="524503"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2012</a:t>
                </a:r>
              </a:p>
            </p:txBody>
          </p:sp>
          <p:sp>
            <p:nvSpPr>
              <p:cNvPr id="141" name="TextBox 140">
                <a:extLst>
                  <a:ext uri="{FF2B5EF4-FFF2-40B4-BE49-F238E27FC236}">
                    <a16:creationId xmlns:a16="http://schemas.microsoft.com/office/drawing/2014/main" id="{0428BF63-2083-46C5-8155-C31C82756D53}"/>
                  </a:ext>
                </a:extLst>
              </p:cNvPr>
              <p:cNvSpPr txBox="1"/>
              <p:nvPr/>
            </p:nvSpPr>
            <p:spPr>
              <a:xfrm>
                <a:off x="2383664" y="5432912"/>
                <a:ext cx="524503"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2013</a:t>
                </a:r>
              </a:p>
            </p:txBody>
          </p:sp>
          <p:sp>
            <p:nvSpPr>
              <p:cNvPr id="142" name="TextBox 141">
                <a:extLst>
                  <a:ext uri="{FF2B5EF4-FFF2-40B4-BE49-F238E27FC236}">
                    <a16:creationId xmlns:a16="http://schemas.microsoft.com/office/drawing/2014/main" id="{C2D2E4A9-8520-42C0-8D8D-80A1B9B9A4EC}"/>
                  </a:ext>
                </a:extLst>
              </p:cNvPr>
              <p:cNvSpPr txBox="1"/>
              <p:nvPr/>
            </p:nvSpPr>
            <p:spPr>
              <a:xfrm>
                <a:off x="3065615" y="5432912"/>
                <a:ext cx="524503"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2014</a:t>
                </a:r>
              </a:p>
            </p:txBody>
          </p:sp>
          <p:sp>
            <p:nvSpPr>
              <p:cNvPr id="143" name="TextBox 142">
                <a:extLst>
                  <a:ext uri="{FF2B5EF4-FFF2-40B4-BE49-F238E27FC236}">
                    <a16:creationId xmlns:a16="http://schemas.microsoft.com/office/drawing/2014/main" id="{97A139F2-2674-43F3-A5E7-1DB71E81B555}"/>
                  </a:ext>
                </a:extLst>
              </p:cNvPr>
              <p:cNvSpPr txBox="1"/>
              <p:nvPr/>
            </p:nvSpPr>
            <p:spPr>
              <a:xfrm>
                <a:off x="3747566" y="5432912"/>
                <a:ext cx="524503"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2015</a:t>
                </a:r>
              </a:p>
            </p:txBody>
          </p:sp>
          <p:sp>
            <p:nvSpPr>
              <p:cNvPr id="144" name="TextBox 143">
                <a:extLst>
                  <a:ext uri="{FF2B5EF4-FFF2-40B4-BE49-F238E27FC236}">
                    <a16:creationId xmlns:a16="http://schemas.microsoft.com/office/drawing/2014/main" id="{B52E2585-BDCB-4647-A2CB-15605D484291}"/>
                  </a:ext>
                </a:extLst>
              </p:cNvPr>
              <p:cNvSpPr txBox="1"/>
              <p:nvPr/>
            </p:nvSpPr>
            <p:spPr>
              <a:xfrm>
                <a:off x="4429517" y="5432912"/>
                <a:ext cx="524503"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2016</a:t>
                </a:r>
              </a:p>
            </p:txBody>
          </p:sp>
          <p:sp>
            <p:nvSpPr>
              <p:cNvPr id="145" name="TextBox 144">
                <a:extLst>
                  <a:ext uri="{FF2B5EF4-FFF2-40B4-BE49-F238E27FC236}">
                    <a16:creationId xmlns:a16="http://schemas.microsoft.com/office/drawing/2014/main" id="{825327D4-26FD-48F8-B458-F489BD250607}"/>
                  </a:ext>
                </a:extLst>
              </p:cNvPr>
              <p:cNvSpPr txBox="1"/>
              <p:nvPr/>
            </p:nvSpPr>
            <p:spPr>
              <a:xfrm>
                <a:off x="5111468" y="5432912"/>
                <a:ext cx="524503"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2017</a:t>
                </a:r>
              </a:p>
            </p:txBody>
          </p:sp>
          <p:sp>
            <p:nvSpPr>
              <p:cNvPr id="146" name="TextBox 145">
                <a:extLst>
                  <a:ext uri="{FF2B5EF4-FFF2-40B4-BE49-F238E27FC236}">
                    <a16:creationId xmlns:a16="http://schemas.microsoft.com/office/drawing/2014/main" id="{C8D7B355-254B-4F31-8CE1-305FD76F656A}"/>
                  </a:ext>
                </a:extLst>
              </p:cNvPr>
              <p:cNvSpPr txBox="1"/>
              <p:nvPr/>
            </p:nvSpPr>
            <p:spPr>
              <a:xfrm>
                <a:off x="5793419" y="5432912"/>
                <a:ext cx="524503"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2018</a:t>
                </a:r>
              </a:p>
            </p:txBody>
          </p:sp>
          <p:sp>
            <p:nvSpPr>
              <p:cNvPr id="147" name="TextBox 146">
                <a:extLst>
                  <a:ext uri="{FF2B5EF4-FFF2-40B4-BE49-F238E27FC236}">
                    <a16:creationId xmlns:a16="http://schemas.microsoft.com/office/drawing/2014/main" id="{A8E029D3-5847-48F7-AEA1-EFEE1753A90C}"/>
                  </a:ext>
                </a:extLst>
              </p:cNvPr>
              <p:cNvSpPr txBox="1"/>
              <p:nvPr/>
            </p:nvSpPr>
            <p:spPr>
              <a:xfrm>
                <a:off x="6475373" y="5432912"/>
                <a:ext cx="524504"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2019</a:t>
                </a:r>
              </a:p>
            </p:txBody>
          </p:sp>
          <p:sp>
            <p:nvSpPr>
              <p:cNvPr id="148" name="TextBox 147">
                <a:extLst>
                  <a:ext uri="{FF2B5EF4-FFF2-40B4-BE49-F238E27FC236}">
                    <a16:creationId xmlns:a16="http://schemas.microsoft.com/office/drawing/2014/main" id="{860E288A-A3BC-4299-AF81-33E349096D77}"/>
                  </a:ext>
                </a:extLst>
              </p:cNvPr>
              <p:cNvSpPr txBox="1"/>
              <p:nvPr/>
            </p:nvSpPr>
            <p:spPr>
              <a:xfrm>
                <a:off x="3660623" y="5698270"/>
                <a:ext cx="564322"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1" i="0" u="none" strike="noStrike" kern="1200" cap="none" spc="0" normalizeH="0" baseline="0" noProof="0" dirty="0">
                    <a:ln>
                      <a:noFill/>
                    </a:ln>
                    <a:solidFill>
                      <a:srgbClr val="000000"/>
                    </a:solidFill>
                    <a:effectLst/>
                    <a:uLnTx/>
                    <a:uFillTx/>
                    <a:latin typeface="Arial" panose="020B0604020202020204"/>
                    <a:ea typeface="+mn-ea"/>
                    <a:cs typeface="+mn-cs"/>
                  </a:rPr>
                  <a:t>Year</a:t>
                </a:r>
              </a:p>
            </p:txBody>
          </p:sp>
          <p:sp>
            <p:nvSpPr>
              <p:cNvPr id="149" name="TextBox 148">
                <a:extLst>
                  <a:ext uri="{FF2B5EF4-FFF2-40B4-BE49-F238E27FC236}">
                    <a16:creationId xmlns:a16="http://schemas.microsoft.com/office/drawing/2014/main" id="{974E84C9-B375-42A7-A773-1C832D538CD8}"/>
                  </a:ext>
                </a:extLst>
              </p:cNvPr>
              <p:cNvSpPr txBox="1"/>
              <p:nvPr/>
            </p:nvSpPr>
            <p:spPr>
              <a:xfrm rot="16200000">
                <a:off x="-862113" y="3971839"/>
                <a:ext cx="3085941" cy="282543"/>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050" b="1" i="0" u="none" strike="noStrike" kern="1200" cap="none" spc="0" normalizeH="0" baseline="0" noProof="0" dirty="0">
                    <a:ln>
                      <a:noFill/>
                    </a:ln>
                    <a:solidFill>
                      <a:srgbClr val="000000"/>
                    </a:solidFill>
                    <a:effectLst/>
                    <a:uLnTx/>
                    <a:uFillTx/>
                    <a:latin typeface="Arial" panose="020B0604020202020204"/>
                    <a:ea typeface="+mn-ea"/>
                    <a:cs typeface="+mn-cs"/>
                  </a:rPr>
                  <a:t>Medicare Part D Beneficiaries (millions)</a:t>
                </a:r>
              </a:p>
            </p:txBody>
          </p:sp>
        </p:grpSp>
        <p:sp>
          <p:nvSpPr>
            <p:cNvPr id="85" name="TextBox 84">
              <a:extLst>
                <a:ext uri="{FF2B5EF4-FFF2-40B4-BE49-F238E27FC236}">
                  <a16:creationId xmlns:a16="http://schemas.microsoft.com/office/drawing/2014/main" id="{0F1D474C-5672-4FCA-AB67-A927BC37253A}"/>
                </a:ext>
              </a:extLst>
            </p:cNvPr>
            <p:cNvSpPr txBox="1"/>
            <p:nvPr/>
          </p:nvSpPr>
          <p:spPr>
            <a:xfrm>
              <a:off x="5777784" y="2362610"/>
              <a:ext cx="1031138" cy="314936"/>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200" b="1" i="0" u="none" strike="noStrike" kern="1200" cap="none" spc="0" normalizeH="0" baseline="0" noProof="0" dirty="0">
                  <a:ln>
                    <a:noFill/>
                  </a:ln>
                  <a:solidFill>
                    <a:srgbClr val="65D2DF">
                      <a:lumMod val="50000"/>
                    </a:srgbClr>
                  </a:solidFill>
                  <a:effectLst/>
                  <a:uLnTx/>
                  <a:uFillTx/>
                  <a:latin typeface="Arial" panose="020B0604020202020204"/>
                  <a:ea typeface="+mn-ea"/>
                  <a:cs typeface="+mn-cs"/>
                </a:rPr>
                <a:t>Total OAC</a:t>
              </a:r>
            </a:p>
          </p:txBody>
        </p:sp>
        <p:sp>
          <p:nvSpPr>
            <p:cNvPr id="86" name="TextBox 85">
              <a:extLst>
                <a:ext uri="{FF2B5EF4-FFF2-40B4-BE49-F238E27FC236}">
                  <a16:creationId xmlns:a16="http://schemas.microsoft.com/office/drawing/2014/main" id="{31DF7B31-038A-4902-BF6F-96BE2755966A}"/>
                </a:ext>
              </a:extLst>
            </p:cNvPr>
            <p:cNvSpPr txBox="1"/>
            <p:nvPr/>
          </p:nvSpPr>
          <p:spPr>
            <a:xfrm>
              <a:off x="6100424" y="3082692"/>
              <a:ext cx="708497" cy="314936"/>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200" b="1" i="0" u="none" strike="noStrike" kern="1200" cap="none" spc="0" normalizeH="0" baseline="0" noProof="0" dirty="0">
                  <a:ln>
                    <a:noFill/>
                  </a:ln>
                  <a:solidFill>
                    <a:srgbClr val="7F134C"/>
                  </a:solidFill>
                  <a:effectLst/>
                  <a:uLnTx/>
                  <a:uFillTx/>
                  <a:latin typeface="Arial" panose="020B0604020202020204"/>
                  <a:ea typeface="+mn-ea"/>
                  <a:cs typeface="+mn-cs"/>
                </a:rPr>
                <a:t>DOAC</a:t>
              </a:r>
            </a:p>
          </p:txBody>
        </p:sp>
        <p:sp>
          <p:nvSpPr>
            <p:cNvPr id="87" name="TextBox 86">
              <a:extLst>
                <a:ext uri="{FF2B5EF4-FFF2-40B4-BE49-F238E27FC236}">
                  <a16:creationId xmlns:a16="http://schemas.microsoft.com/office/drawing/2014/main" id="{41F65933-E8AF-4037-AFB0-79B58D7CB01B}"/>
                </a:ext>
              </a:extLst>
            </p:cNvPr>
            <p:cNvSpPr txBox="1"/>
            <p:nvPr/>
          </p:nvSpPr>
          <p:spPr>
            <a:xfrm>
              <a:off x="5915915" y="4307014"/>
              <a:ext cx="893005" cy="314936"/>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
                  <a:srgbClr val="7F134C"/>
                </a:buClr>
                <a:buSzTx/>
                <a:buFontTx/>
                <a:buNone/>
                <a:tabLst/>
                <a:defRPr/>
              </a:pPr>
              <a:r>
                <a:rPr kumimoji="0" lang="en-US" sz="1200" b="1" i="0" u="none" strike="noStrike" kern="1200" cap="none" spc="0" normalizeH="0" baseline="0" noProof="0" dirty="0">
                  <a:ln>
                    <a:noFill/>
                  </a:ln>
                  <a:solidFill>
                    <a:srgbClr val="0D3759"/>
                  </a:solidFill>
                  <a:effectLst/>
                  <a:uLnTx/>
                  <a:uFillTx/>
                  <a:latin typeface="Arial" panose="020B0604020202020204"/>
                  <a:ea typeface="+mn-ea"/>
                  <a:cs typeface="+mn-cs"/>
                </a:rPr>
                <a:t>Warfarin</a:t>
              </a:r>
            </a:p>
          </p:txBody>
        </p:sp>
        <p:grpSp>
          <p:nvGrpSpPr>
            <p:cNvPr id="88" name="Group 87">
              <a:extLst>
                <a:ext uri="{FF2B5EF4-FFF2-40B4-BE49-F238E27FC236}">
                  <a16:creationId xmlns:a16="http://schemas.microsoft.com/office/drawing/2014/main" id="{C557A0AF-E581-482C-A1CC-B2A7FE9710CB}"/>
                </a:ext>
              </a:extLst>
            </p:cNvPr>
            <p:cNvGrpSpPr/>
            <p:nvPr/>
          </p:nvGrpSpPr>
          <p:grpSpPr>
            <a:xfrm>
              <a:off x="1230680" y="2665571"/>
              <a:ext cx="5539286" cy="1195612"/>
              <a:chOff x="1230680" y="2917498"/>
              <a:chExt cx="5539286" cy="1195612"/>
            </a:xfrm>
          </p:grpSpPr>
          <p:sp>
            <p:nvSpPr>
              <p:cNvPr id="111" name="Oval 110">
                <a:extLst>
                  <a:ext uri="{FF2B5EF4-FFF2-40B4-BE49-F238E27FC236}">
                    <a16:creationId xmlns:a16="http://schemas.microsoft.com/office/drawing/2014/main" id="{2E13AB7D-7A47-48A0-A043-5C0DD10209D1}"/>
                  </a:ext>
                </a:extLst>
              </p:cNvPr>
              <p:cNvSpPr/>
              <p:nvPr/>
            </p:nvSpPr>
            <p:spPr>
              <a:xfrm>
                <a:off x="6678526" y="2917498"/>
                <a:ext cx="91440" cy="91440"/>
              </a:xfrm>
              <a:prstGeom prst="ellips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12" name="Oval 111">
                <a:extLst>
                  <a:ext uri="{FF2B5EF4-FFF2-40B4-BE49-F238E27FC236}">
                    <a16:creationId xmlns:a16="http://schemas.microsoft.com/office/drawing/2014/main" id="{3BB091F7-D629-40AC-A0B7-B025F49FFD17}"/>
                  </a:ext>
                </a:extLst>
              </p:cNvPr>
              <p:cNvSpPr/>
              <p:nvPr/>
            </p:nvSpPr>
            <p:spPr>
              <a:xfrm>
                <a:off x="5988867" y="3081111"/>
                <a:ext cx="91440" cy="91440"/>
              </a:xfrm>
              <a:prstGeom prst="ellips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13" name="Oval 112">
                <a:extLst>
                  <a:ext uri="{FF2B5EF4-FFF2-40B4-BE49-F238E27FC236}">
                    <a16:creationId xmlns:a16="http://schemas.microsoft.com/office/drawing/2014/main" id="{9758CF22-2F14-4DE8-A077-FA88FCD6ACB0}"/>
                  </a:ext>
                </a:extLst>
              </p:cNvPr>
              <p:cNvSpPr/>
              <p:nvPr/>
            </p:nvSpPr>
            <p:spPr>
              <a:xfrm>
                <a:off x="5308350" y="3243179"/>
                <a:ext cx="91440" cy="91440"/>
              </a:xfrm>
              <a:prstGeom prst="ellips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14" name="Oval 113">
                <a:extLst>
                  <a:ext uri="{FF2B5EF4-FFF2-40B4-BE49-F238E27FC236}">
                    <a16:creationId xmlns:a16="http://schemas.microsoft.com/office/drawing/2014/main" id="{0222DD3C-4455-45C0-B5ED-AFBF8503CFD7}"/>
                  </a:ext>
                </a:extLst>
              </p:cNvPr>
              <p:cNvSpPr/>
              <p:nvPr/>
            </p:nvSpPr>
            <p:spPr>
              <a:xfrm>
                <a:off x="4634532" y="3348990"/>
                <a:ext cx="91440" cy="91440"/>
              </a:xfrm>
              <a:prstGeom prst="ellips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15" name="Oval 114">
                <a:extLst>
                  <a:ext uri="{FF2B5EF4-FFF2-40B4-BE49-F238E27FC236}">
                    <a16:creationId xmlns:a16="http://schemas.microsoft.com/office/drawing/2014/main" id="{089E6C5E-35C2-4A54-A995-0D3D6BED1C44}"/>
                  </a:ext>
                </a:extLst>
              </p:cNvPr>
              <p:cNvSpPr/>
              <p:nvPr/>
            </p:nvSpPr>
            <p:spPr>
              <a:xfrm>
                <a:off x="3952170" y="3480255"/>
                <a:ext cx="91440" cy="91440"/>
              </a:xfrm>
              <a:prstGeom prst="ellips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16" name="Oval 115">
                <a:extLst>
                  <a:ext uri="{FF2B5EF4-FFF2-40B4-BE49-F238E27FC236}">
                    <a16:creationId xmlns:a16="http://schemas.microsoft.com/office/drawing/2014/main" id="{5617F06E-1B34-4A08-8672-0E9EE3A4BC09}"/>
                  </a:ext>
                </a:extLst>
              </p:cNvPr>
              <p:cNvSpPr/>
              <p:nvPr/>
            </p:nvSpPr>
            <p:spPr>
              <a:xfrm>
                <a:off x="3261721" y="3583409"/>
                <a:ext cx="91440" cy="91440"/>
              </a:xfrm>
              <a:prstGeom prst="ellips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17" name="Oval 116">
                <a:extLst>
                  <a:ext uri="{FF2B5EF4-FFF2-40B4-BE49-F238E27FC236}">
                    <a16:creationId xmlns:a16="http://schemas.microsoft.com/office/drawing/2014/main" id="{8C985C35-F0FA-463A-8147-B4D560D17BAD}"/>
                  </a:ext>
                </a:extLst>
              </p:cNvPr>
              <p:cNvSpPr/>
              <p:nvPr/>
            </p:nvSpPr>
            <p:spPr>
              <a:xfrm>
                <a:off x="2598549" y="3703127"/>
                <a:ext cx="91440" cy="91440"/>
              </a:xfrm>
              <a:prstGeom prst="ellips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18" name="Oval 117">
                <a:extLst>
                  <a:ext uri="{FF2B5EF4-FFF2-40B4-BE49-F238E27FC236}">
                    <a16:creationId xmlns:a16="http://schemas.microsoft.com/office/drawing/2014/main" id="{3C1EBF42-0081-4DFA-95B1-6AC9EB22F838}"/>
                  </a:ext>
                </a:extLst>
              </p:cNvPr>
              <p:cNvSpPr/>
              <p:nvPr/>
            </p:nvSpPr>
            <p:spPr>
              <a:xfrm>
                <a:off x="1908070" y="3912302"/>
                <a:ext cx="91440" cy="91440"/>
              </a:xfrm>
              <a:prstGeom prst="ellips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19" name="Oval 118">
                <a:extLst>
                  <a:ext uri="{FF2B5EF4-FFF2-40B4-BE49-F238E27FC236}">
                    <a16:creationId xmlns:a16="http://schemas.microsoft.com/office/drawing/2014/main" id="{18CA551B-CF2F-47F2-8B02-8A022008AA7A}"/>
                  </a:ext>
                </a:extLst>
              </p:cNvPr>
              <p:cNvSpPr/>
              <p:nvPr/>
            </p:nvSpPr>
            <p:spPr>
              <a:xfrm>
                <a:off x="1230680" y="4021670"/>
                <a:ext cx="91440" cy="91440"/>
              </a:xfrm>
              <a:prstGeom prst="ellips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20" name="Freeform: Shape 119">
                <a:extLst>
                  <a:ext uri="{FF2B5EF4-FFF2-40B4-BE49-F238E27FC236}">
                    <a16:creationId xmlns:a16="http://schemas.microsoft.com/office/drawing/2014/main" id="{FE99D44B-307A-428A-BB92-674E2564AFB5}"/>
                  </a:ext>
                </a:extLst>
              </p:cNvPr>
              <p:cNvSpPr/>
              <p:nvPr/>
            </p:nvSpPr>
            <p:spPr>
              <a:xfrm>
                <a:off x="1267818" y="2967593"/>
                <a:ext cx="5458351" cy="1110743"/>
              </a:xfrm>
              <a:custGeom>
                <a:avLst/>
                <a:gdLst>
                  <a:gd name="connsiteX0" fmla="*/ 5458351 w 5458351"/>
                  <a:gd name="connsiteY0" fmla="*/ 0 h 1110743"/>
                  <a:gd name="connsiteX1" fmla="*/ 4762734 w 5458351"/>
                  <a:gd name="connsiteY1" fmla="*/ 162684 h 1110743"/>
                  <a:gd name="connsiteX2" fmla="*/ 4072727 w 5458351"/>
                  <a:gd name="connsiteY2" fmla="*/ 325369 h 1110743"/>
                  <a:gd name="connsiteX3" fmla="*/ 3410769 w 5458351"/>
                  <a:gd name="connsiteY3" fmla="*/ 437565 h 1110743"/>
                  <a:gd name="connsiteX4" fmla="*/ 2720761 w 5458351"/>
                  <a:gd name="connsiteY4" fmla="*/ 560981 h 1110743"/>
                  <a:gd name="connsiteX5" fmla="*/ 2025144 w 5458351"/>
                  <a:gd name="connsiteY5" fmla="*/ 673178 h 1110743"/>
                  <a:gd name="connsiteX6" fmla="*/ 1363186 w 5458351"/>
                  <a:gd name="connsiteY6" fmla="*/ 796594 h 1110743"/>
                  <a:gd name="connsiteX7" fmla="*/ 678788 w 5458351"/>
                  <a:gd name="connsiteY7" fmla="*/ 987327 h 1110743"/>
                  <a:gd name="connsiteX8" fmla="*/ 0 w 5458351"/>
                  <a:gd name="connsiteY8" fmla="*/ 1110743 h 1110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58351" h="1110743">
                    <a:moveTo>
                      <a:pt x="5458351" y="0"/>
                    </a:moveTo>
                    <a:lnTo>
                      <a:pt x="4762734" y="162684"/>
                    </a:lnTo>
                    <a:lnTo>
                      <a:pt x="4072727" y="325369"/>
                    </a:lnTo>
                    <a:lnTo>
                      <a:pt x="3410769" y="437565"/>
                    </a:lnTo>
                    <a:lnTo>
                      <a:pt x="2720761" y="560981"/>
                    </a:lnTo>
                    <a:lnTo>
                      <a:pt x="2025144" y="673178"/>
                    </a:lnTo>
                    <a:lnTo>
                      <a:pt x="1363186" y="796594"/>
                    </a:lnTo>
                    <a:lnTo>
                      <a:pt x="678788" y="987327"/>
                    </a:lnTo>
                    <a:lnTo>
                      <a:pt x="0" y="1110743"/>
                    </a:lnTo>
                  </a:path>
                </a:pathLst>
              </a:custGeom>
              <a:noFill/>
              <a:ln w="285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grpSp>
          <p:nvGrpSpPr>
            <p:cNvPr id="89" name="Group 88">
              <a:extLst>
                <a:ext uri="{FF2B5EF4-FFF2-40B4-BE49-F238E27FC236}">
                  <a16:creationId xmlns:a16="http://schemas.microsoft.com/office/drawing/2014/main" id="{45D85ADE-BA6A-46CD-A679-F8B1DFD5A9A6}"/>
                </a:ext>
              </a:extLst>
            </p:cNvPr>
            <p:cNvGrpSpPr/>
            <p:nvPr/>
          </p:nvGrpSpPr>
          <p:grpSpPr>
            <a:xfrm>
              <a:off x="1230680" y="3413781"/>
              <a:ext cx="5539286" cy="1506990"/>
              <a:chOff x="1230680" y="3665708"/>
              <a:chExt cx="5539286" cy="1506990"/>
            </a:xfrm>
          </p:grpSpPr>
          <p:sp>
            <p:nvSpPr>
              <p:cNvPr id="101" name="Rectangle 100">
                <a:extLst>
                  <a:ext uri="{FF2B5EF4-FFF2-40B4-BE49-F238E27FC236}">
                    <a16:creationId xmlns:a16="http://schemas.microsoft.com/office/drawing/2014/main" id="{04769A28-C090-44AE-B6CA-DE835694967A}"/>
                  </a:ext>
                </a:extLst>
              </p:cNvPr>
              <p:cNvSpPr/>
              <p:nvPr/>
            </p:nvSpPr>
            <p:spPr>
              <a:xfrm>
                <a:off x="6678526" y="3665708"/>
                <a:ext cx="91440" cy="914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02" name="Rectangle 101">
                <a:extLst>
                  <a:ext uri="{FF2B5EF4-FFF2-40B4-BE49-F238E27FC236}">
                    <a16:creationId xmlns:a16="http://schemas.microsoft.com/office/drawing/2014/main" id="{C12455B8-B63F-42F1-BF02-F2CDBAE6CB96}"/>
                  </a:ext>
                </a:extLst>
              </p:cNvPr>
              <p:cNvSpPr/>
              <p:nvPr/>
            </p:nvSpPr>
            <p:spPr>
              <a:xfrm>
                <a:off x="5988867" y="3929164"/>
                <a:ext cx="91440" cy="914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03" name="Rectangle 102">
                <a:extLst>
                  <a:ext uri="{FF2B5EF4-FFF2-40B4-BE49-F238E27FC236}">
                    <a16:creationId xmlns:a16="http://schemas.microsoft.com/office/drawing/2014/main" id="{2AE2715A-9EBB-4171-96FD-9A3BAE080D8F}"/>
                  </a:ext>
                </a:extLst>
              </p:cNvPr>
              <p:cNvSpPr/>
              <p:nvPr/>
            </p:nvSpPr>
            <p:spPr>
              <a:xfrm>
                <a:off x="5308350" y="4149875"/>
                <a:ext cx="91440" cy="914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04" name="Rectangle 103">
                <a:extLst>
                  <a:ext uri="{FF2B5EF4-FFF2-40B4-BE49-F238E27FC236}">
                    <a16:creationId xmlns:a16="http://schemas.microsoft.com/office/drawing/2014/main" id="{7243218D-11EF-435B-87B4-0745BC979065}"/>
                  </a:ext>
                </a:extLst>
              </p:cNvPr>
              <p:cNvSpPr/>
              <p:nvPr/>
            </p:nvSpPr>
            <p:spPr>
              <a:xfrm>
                <a:off x="4634532" y="4370972"/>
                <a:ext cx="91440" cy="914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05" name="Rectangle 104">
                <a:extLst>
                  <a:ext uri="{FF2B5EF4-FFF2-40B4-BE49-F238E27FC236}">
                    <a16:creationId xmlns:a16="http://schemas.microsoft.com/office/drawing/2014/main" id="{B5D75C5B-7F6A-4DA0-A8A6-66B8620ACB85}"/>
                  </a:ext>
                </a:extLst>
              </p:cNvPr>
              <p:cNvSpPr/>
              <p:nvPr/>
            </p:nvSpPr>
            <p:spPr>
              <a:xfrm>
                <a:off x="3952170" y="4566568"/>
                <a:ext cx="91440" cy="914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06" name="Rectangle 105">
                <a:extLst>
                  <a:ext uri="{FF2B5EF4-FFF2-40B4-BE49-F238E27FC236}">
                    <a16:creationId xmlns:a16="http://schemas.microsoft.com/office/drawing/2014/main" id="{D69BAD3D-7FB3-4041-8A6F-56CE1638E029}"/>
                  </a:ext>
                </a:extLst>
              </p:cNvPr>
              <p:cNvSpPr/>
              <p:nvPr/>
            </p:nvSpPr>
            <p:spPr>
              <a:xfrm>
                <a:off x="3261721" y="4711283"/>
                <a:ext cx="91440" cy="914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07" name="Rectangle 106">
                <a:extLst>
                  <a:ext uri="{FF2B5EF4-FFF2-40B4-BE49-F238E27FC236}">
                    <a16:creationId xmlns:a16="http://schemas.microsoft.com/office/drawing/2014/main" id="{844E7392-E914-4D6A-9289-893594726488}"/>
                  </a:ext>
                </a:extLst>
              </p:cNvPr>
              <p:cNvSpPr/>
              <p:nvPr/>
            </p:nvSpPr>
            <p:spPr>
              <a:xfrm>
                <a:off x="2598549" y="4868044"/>
                <a:ext cx="91440" cy="914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08" name="Rectangle 107">
                <a:extLst>
                  <a:ext uri="{FF2B5EF4-FFF2-40B4-BE49-F238E27FC236}">
                    <a16:creationId xmlns:a16="http://schemas.microsoft.com/office/drawing/2014/main" id="{2F3CF128-29A3-4E15-8444-EEA6F56478D3}"/>
                  </a:ext>
                </a:extLst>
              </p:cNvPr>
              <p:cNvSpPr/>
              <p:nvPr/>
            </p:nvSpPr>
            <p:spPr>
              <a:xfrm>
                <a:off x="1908070" y="5014458"/>
                <a:ext cx="91440" cy="914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09" name="Rectangle 108">
                <a:extLst>
                  <a:ext uri="{FF2B5EF4-FFF2-40B4-BE49-F238E27FC236}">
                    <a16:creationId xmlns:a16="http://schemas.microsoft.com/office/drawing/2014/main" id="{9C44669C-7723-435B-B252-D3909855757D}"/>
                  </a:ext>
                </a:extLst>
              </p:cNvPr>
              <p:cNvSpPr/>
              <p:nvPr/>
            </p:nvSpPr>
            <p:spPr>
              <a:xfrm>
                <a:off x="1230680" y="5081258"/>
                <a:ext cx="91440" cy="914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10" name="Freeform: Shape 109">
                <a:extLst>
                  <a:ext uri="{FF2B5EF4-FFF2-40B4-BE49-F238E27FC236}">
                    <a16:creationId xmlns:a16="http://schemas.microsoft.com/office/drawing/2014/main" id="{CBAF7AA1-9185-4E19-BD15-F058B87510D2}"/>
                  </a:ext>
                </a:extLst>
              </p:cNvPr>
              <p:cNvSpPr/>
              <p:nvPr/>
            </p:nvSpPr>
            <p:spPr>
              <a:xfrm>
                <a:off x="1267818" y="3708088"/>
                <a:ext cx="5469571" cy="1447333"/>
              </a:xfrm>
              <a:custGeom>
                <a:avLst/>
                <a:gdLst>
                  <a:gd name="connsiteX0" fmla="*/ 5469571 w 5469571"/>
                  <a:gd name="connsiteY0" fmla="*/ 0 h 1447333"/>
                  <a:gd name="connsiteX1" fmla="*/ 4773954 w 5469571"/>
                  <a:gd name="connsiteY1" fmla="*/ 263662 h 1447333"/>
                  <a:gd name="connsiteX2" fmla="*/ 4095166 w 5469571"/>
                  <a:gd name="connsiteY2" fmla="*/ 493664 h 1447333"/>
                  <a:gd name="connsiteX3" fmla="*/ 3421988 w 5469571"/>
                  <a:gd name="connsiteY3" fmla="*/ 718057 h 1447333"/>
                  <a:gd name="connsiteX4" fmla="*/ 2709542 w 5469571"/>
                  <a:gd name="connsiteY4" fmla="*/ 920010 h 1447333"/>
                  <a:gd name="connsiteX5" fmla="*/ 2019534 w 5469571"/>
                  <a:gd name="connsiteY5" fmla="*/ 1060256 h 1447333"/>
                  <a:gd name="connsiteX6" fmla="*/ 1357576 w 5469571"/>
                  <a:gd name="connsiteY6" fmla="*/ 1211721 h 1447333"/>
                  <a:gd name="connsiteX7" fmla="*/ 673178 w 5469571"/>
                  <a:gd name="connsiteY7" fmla="*/ 1368795 h 1447333"/>
                  <a:gd name="connsiteX8" fmla="*/ 0 w 5469571"/>
                  <a:gd name="connsiteY8" fmla="*/ 1447333 h 1447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69571" h="1447333">
                    <a:moveTo>
                      <a:pt x="5469571" y="0"/>
                    </a:moveTo>
                    <a:lnTo>
                      <a:pt x="4773954" y="263662"/>
                    </a:lnTo>
                    <a:lnTo>
                      <a:pt x="4095166" y="493664"/>
                    </a:lnTo>
                    <a:lnTo>
                      <a:pt x="3421988" y="718057"/>
                    </a:lnTo>
                    <a:lnTo>
                      <a:pt x="2709542" y="920010"/>
                    </a:lnTo>
                    <a:lnTo>
                      <a:pt x="2019534" y="1060256"/>
                    </a:lnTo>
                    <a:lnTo>
                      <a:pt x="1357576" y="1211721"/>
                    </a:lnTo>
                    <a:lnTo>
                      <a:pt x="673178" y="1368795"/>
                    </a:lnTo>
                    <a:lnTo>
                      <a:pt x="0" y="1447333"/>
                    </a:ln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grpSp>
          <p:nvGrpSpPr>
            <p:cNvPr id="90" name="Group 89">
              <a:extLst>
                <a:ext uri="{FF2B5EF4-FFF2-40B4-BE49-F238E27FC236}">
                  <a16:creationId xmlns:a16="http://schemas.microsoft.com/office/drawing/2014/main" id="{E1EA66CC-7D95-4292-AE18-5F765B16FC4F}"/>
                </a:ext>
              </a:extLst>
            </p:cNvPr>
            <p:cNvGrpSpPr/>
            <p:nvPr/>
          </p:nvGrpSpPr>
          <p:grpSpPr>
            <a:xfrm>
              <a:off x="1230680" y="3738647"/>
              <a:ext cx="5539286" cy="517558"/>
              <a:chOff x="1230680" y="3990574"/>
              <a:chExt cx="5539286" cy="517558"/>
            </a:xfrm>
          </p:grpSpPr>
          <p:sp>
            <p:nvSpPr>
              <p:cNvPr id="91" name="Isosceles Triangle 90">
                <a:extLst>
                  <a:ext uri="{FF2B5EF4-FFF2-40B4-BE49-F238E27FC236}">
                    <a16:creationId xmlns:a16="http://schemas.microsoft.com/office/drawing/2014/main" id="{743818D0-B686-434B-A266-184F6B2EA3E0}"/>
                  </a:ext>
                </a:extLst>
              </p:cNvPr>
              <p:cNvSpPr/>
              <p:nvPr/>
            </p:nvSpPr>
            <p:spPr>
              <a:xfrm>
                <a:off x="6678526" y="4416692"/>
                <a:ext cx="91440" cy="91440"/>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92" name="Isosceles Triangle 91">
                <a:extLst>
                  <a:ext uri="{FF2B5EF4-FFF2-40B4-BE49-F238E27FC236}">
                    <a16:creationId xmlns:a16="http://schemas.microsoft.com/office/drawing/2014/main" id="{D6147A41-82B1-40D8-96F0-7BBA0C5827CB}"/>
                  </a:ext>
                </a:extLst>
              </p:cNvPr>
              <p:cNvSpPr/>
              <p:nvPr/>
            </p:nvSpPr>
            <p:spPr>
              <a:xfrm>
                <a:off x="5988867" y="4333563"/>
                <a:ext cx="91440" cy="91440"/>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93" name="Isosceles Triangle 92">
                <a:extLst>
                  <a:ext uri="{FF2B5EF4-FFF2-40B4-BE49-F238E27FC236}">
                    <a16:creationId xmlns:a16="http://schemas.microsoft.com/office/drawing/2014/main" id="{0D419D7F-8CE4-4399-B96B-E396DD7F2DA2}"/>
                  </a:ext>
                </a:extLst>
              </p:cNvPr>
              <p:cNvSpPr/>
              <p:nvPr/>
            </p:nvSpPr>
            <p:spPr>
              <a:xfrm>
                <a:off x="5308350" y="4234002"/>
                <a:ext cx="91440" cy="91440"/>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94" name="Isosceles Triangle 93">
                <a:extLst>
                  <a:ext uri="{FF2B5EF4-FFF2-40B4-BE49-F238E27FC236}">
                    <a16:creationId xmlns:a16="http://schemas.microsoft.com/office/drawing/2014/main" id="{DEFE8CA5-1449-4793-88F6-533F6825A480}"/>
                  </a:ext>
                </a:extLst>
              </p:cNvPr>
              <p:cNvSpPr/>
              <p:nvPr/>
            </p:nvSpPr>
            <p:spPr>
              <a:xfrm>
                <a:off x="4634532" y="4138408"/>
                <a:ext cx="91440" cy="91440"/>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95" name="Isosceles Triangle 94">
                <a:extLst>
                  <a:ext uri="{FF2B5EF4-FFF2-40B4-BE49-F238E27FC236}">
                    <a16:creationId xmlns:a16="http://schemas.microsoft.com/office/drawing/2014/main" id="{A1450A24-6AEE-4EA1-B68A-3B00178A4153}"/>
                  </a:ext>
                </a:extLst>
              </p:cNvPr>
              <p:cNvSpPr/>
              <p:nvPr/>
            </p:nvSpPr>
            <p:spPr>
              <a:xfrm>
                <a:off x="3952170" y="4083948"/>
                <a:ext cx="91440" cy="91440"/>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96" name="Isosceles Triangle 95">
                <a:extLst>
                  <a:ext uri="{FF2B5EF4-FFF2-40B4-BE49-F238E27FC236}">
                    <a16:creationId xmlns:a16="http://schemas.microsoft.com/office/drawing/2014/main" id="{47F88787-98ED-4F6D-8343-604D46F4A5DE}"/>
                  </a:ext>
                </a:extLst>
              </p:cNvPr>
              <p:cNvSpPr/>
              <p:nvPr/>
            </p:nvSpPr>
            <p:spPr>
              <a:xfrm>
                <a:off x="3261721" y="4034942"/>
                <a:ext cx="91440" cy="91440"/>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97" name="Isosceles Triangle 96">
                <a:extLst>
                  <a:ext uri="{FF2B5EF4-FFF2-40B4-BE49-F238E27FC236}">
                    <a16:creationId xmlns:a16="http://schemas.microsoft.com/office/drawing/2014/main" id="{53212D69-510B-4503-A2FD-681DDBB6AA07}"/>
                  </a:ext>
                </a:extLst>
              </p:cNvPr>
              <p:cNvSpPr/>
              <p:nvPr/>
            </p:nvSpPr>
            <p:spPr>
              <a:xfrm>
                <a:off x="2598549" y="3990574"/>
                <a:ext cx="91440" cy="91440"/>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98" name="Isosceles Triangle 97">
                <a:extLst>
                  <a:ext uri="{FF2B5EF4-FFF2-40B4-BE49-F238E27FC236}">
                    <a16:creationId xmlns:a16="http://schemas.microsoft.com/office/drawing/2014/main" id="{2D8BA503-256B-4734-869C-708A3E6FF728}"/>
                  </a:ext>
                </a:extLst>
              </p:cNvPr>
              <p:cNvSpPr/>
              <p:nvPr/>
            </p:nvSpPr>
            <p:spPr>
              <a:xfrm>
                <a:off x="1908070" y="4074304"/>
                <a:ext cx="91440" cy="91440"/>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99" name="Isosceles Triangle 98">
                <a:extLst>
                  <a:ext uri="{FF2B5EF4-FFF2-40B4-BE49-F238E27FC236}">
                    <a16:creationId xmlns:a16="http://schemas.microsoft.com/office/drawing/2014/main" id="{BFEF0626-6ACB-43FB-BBC2-708B1BA55CD3}"/>
                  </a:ext>
                </a:extLst>
              </p:cNvPr>
              <p:cNvSpPr/>
              <p:nvPr/>
            </p:nvSpPr>
            <p:spPr>
              <a:xfrm>
                <a:off x="1230680" y="4115800"/>
                <a:ext cx="91440" cy="91440"/>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00" name="Freeform: Shape 99">
                <a:extLst>
                  <a:ext uri="{FF2B5EF4-FFF2-40B4-BE49-F238E27FC236}">
                    <a16:creationId xmlns:a16="http://schemas.microsoft.com/office/drawing/2014/main" id="{1B7BC60A-1A36-4C2C-A27C-67BB0E728AA2}"/>
                  </a:ext>
                </a:extLst>
              </p:cNvPr>
              <p:cNvSpPr/>
              <p:nvPr/>
            </p:nvSpPr>
            <p:spPr>
              <a:xfrm>
                <a:off x="1267818" y="4072726"/>
                <a:ext cx="5463961" cy="403907"/>
              </a:xfrm>
              <a:custGeom>
                <a:avLst/>
                <a:gdLst>
                  <a:gd name="connsiteX0" fmla="*/ 5463961 w 5463961"/>
                  <a:gd name="connsiteY0" fmla="*/ 403907 h 403907"/>
                  <a:gd name="connsiteX1" fmla="*/ 4773954 w 5463961"/>
                  <a:gd name="connsiteY1" fmla="*/ 314150 h 403907"/>
                  <a:gd name="connsiteX2" fmla="*/ 4100776 w 5463961"/>
                  <a:gd name="connsiteY2" fmla="*/ 235613 h 403907"/>
                  <a:gd name="connsiteX3" fmla="*/ 3410769 w 5463961"/>
                  <a:gd name="connsiteY3" fmla="*/ 145856 h 403907"/>
                  <a:gd name="connsiteX4" fmla="*/ 2715151 w 5463961"/>
                  <a:gd name="connsiteY4" fmla="*/ 89757 h 403907"/>
                  <a:gd name="connsiteX5" fmla="*/ 2025144 w 5463961"/>
                  <a:gd name="connsiteY5" fmla="*/ 39269 h 403907"/>
                  <a:gd name="connsiteX6" fmla="*/ 1385625 w 5463961"/>
                  <a:gd name="connsiteY6" fmla="*/ 0 h 403907"/>
                  <a:gd name="connsiteX7" fmla="*/ 684398 w 5463961"/>
                  <a:gd name="connsiteY7" fmla="*/ 84148 h 403907"/>
                  <a:gd name="connsiteX8" fmla="*/ 0 w 5463961"/>
                  <a:gd name="connsiteY8" fmla="*/ 89757 h 403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63961" h="403907">
                    <a:moveTo>
                      <a:pt x="5463961" y="403907"/>
                    </a:moveTo>
                    <a:lnTo>
                      <a:pt x="4773954" y="314150"/>
                    </a:lnTo>
                    <a:lnTo>
                      <a:pt x="4100776" y="235613"/>
                    </a:lnTo>
                    <a:lnTo>
                      <a:pt x="3410769" y="145856"/>
                    </a:lnTo>
                    <a:lnTo>
                      <a:pt x="2715151" y="89757"/>
                    </a:lnTo>
                    <a:lnTo>
                      <a:pt x="2025144" y="39269"/>
                    </a:lnTo>
                    <a:lnTo>
                      <a:pt x="1385625" y="0"/>
                    </a:lnTo>
                    <a:lnTo>
                      <a:pt x="684398" y="84148"/>
                    </a:lnTo>
                    <a:lnTo>
                      <a:pt x="0" y="89757"/>
                    </a:lnTo>
                  </a:path>
                </a:pathLst>
              </a:cu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grpSp>
    </p:spTree>
    <p:extLst>
      <p:ext uri="{BB962C8B-B14F-4D97-AF65-F5344CB8AC3E}">
        <p14:creationId xmlns:p14="http://schemas.microsoft.com/office/powerpoint/2010/main" val="2171713103"/>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98ADB2-2F1B-499B-8CAD-D457726FB91A}"/>
              </a:ext>
            </a:extLst>
          </p:cNvPr>
          <p:cNvSpPr>
            <a:spLocks noGrp="1"/>
          </p:cNvSpPr>
          <p:nvPr>
            <p:ph type="title"/>
          </p:nvPr>
        </p:nvSpPr>
        <p:spPr/>
        <p:txBody>
          <a:bodyPr>
            <a:normAutofit fontScale="90000"/>
          </a:bodyPr>
          <a:lstStyle/>
          <a:p>
            <a:r>
              <a:rPr lang="en-US" sz="3100" dirty="0"/>
              <a:t>Intracranial Hemorrhage Subgroup Analysis </a:t>
            </a:r>
            <a:br>
              <a:rPr lang="en-US" dirty="0"/>
            </a:br>
            <a:r>
              <a:rPr lang="en-US" sz="2400" i="1" dirty="0"/>
              <a:t>Study Flow Chart</a:t>
            </a:r>
          </a:p>
        </p:txBody>
      </p:sp>
      <p:sp>
        <p:nvSpPr>
          <p:cNvPr id="6" name="Text Placeholder 5">
            <a:extLst>
              <a:ext uri="{FF2B5EF4-FFF2-40B4-BE49-F238E27FC236}">
                <a16:creationId xmlns:a16="http://schemas.microsoft.com/office/drawing/2014/main" id="{A0F646E0-07F3-440E-8C29-B2E21D3B8CBB}"/>
              </a:ext>
            </a:extLst>
          </p:cNvPr>
          <p:cNvSpPr>
            <a:spLocks noGrp="1"/>
          </p:cNvSpPr>
          <p:nvPr>
            <p:ph type="body" sz="quarter" idx="13"/>
          </p:nvPr>
        </p:nvSpPr>
        <p:spPr>
          <a:xfrm>
            <a:off x="457199" y="5852160"/>
            <a:ext cx="10982323" cy="1005840"/>
          </a:xfrm>
        </p:spPr>
        <p:txBody>
          <a:bodyPr/>
          <a:lstStyle/>
          <a:p>
            <a:pPr>
              <a:spcBef>
                <a:spcPts val="100"/>
              </a:spcBef>
            </a:pPr>
            <a:r>
              <a:rPr lang="en-US" sz="900" dirty="0"/>
              <a:t>Note: In </a:t>
            </a:r>
            <a:r>
              <a:rPr lang="en-US" sz="900" dirty="0" err="1"/>
              <a:t>ICrH</a:t>
            </a:r>
            <a:r>
              <a:rPr lang="en-US" sz="900" dirty="0"/>
              <a:t> patients, acute major bleeding was defined as the presence of blood anywhere within the intracranial vault, including intracerebral (within brain parenchyma), intraventricular (within brain ventricles), subdural, and subarachnoid bleeding.  </a:t>
            </a:r>
          </a:p>
          <a:p>
            <a:pPr>
              <a:spcBef>
                <a:spcPts val="100"/>
              </a:spcBef>
            </a:pPr>
            <a:r>
              <a:rPr lang="en-US" sz="900" baseline="30000" dirty="0" err="1">
                <a:ea typeface="ＭＳ Ｐゴシック"/>
              </a:rPr>
              <a:t>a</a:t>
            </a:r>
            <a:r>
              <a:rPr lang="en-US" sz="900" dirty="0" err="1">
                <a:ea typeface="ＭＳ Ｐゴシック"/>
              </a:rPr>
              <a:t>Safety</a:t>
            </a:r>
            <a:r>
              <a:rPr lang="en-US" sz="900" dirty="0">
                <a:ea typeface="ＭＳ Ｐゴシック"/>
              </a:rPr>
              <a:t> population included patients who were enrolled and received andexanet alfa; </a:t>
            </a:r>
            <a:r>
              <a:rPr lang="en-US" sz="900" baseline="30000" dirty="0" err="1">
                <a:ea typeface="ＭＳ Ｐゴシック"/>
              </a:rPr>
              <a:t>b</a:t>
            </a:r>
            <a:r>
              <a:rPr lang="en-US" sz="900" dirty="0" err="1">
                <a:ea typeface="ＭＳ Ｐゴシック"/>
              </a:rPr>
              <a:t>The</a:t>
            </a:r>
            <a:r>
              <a:rPr lang="en-US" sz="900" dirty="0">
                <a:ea typeface="ＭＳ Ｐゴシック"/>
              </a:rPr>
              <a:t> efficacy population was adjudicated </a:t>
            </a:r>
            <a:r>
              <a:rPr lang="en-US" sz="900" dirty="0"/>
              <a:t>as meeting bleeding criteria and a baseline anti-FXa activity of ≥75 ng/mL or</a:t>
            </a:r>
            <a:br>
              <a:rPr lang="en-US" sz="900" dirty="0"/>
            </a:br>
            <a:r>
              <a:rPr lang="en-US" sz="900" dirty="0"/>
              <a:t>≥0.25 IU/mL for enoxaparin-treated patients; </a:t>
            </a:r>
            <a:r>
              <a:rPr lang="en-US" sz="900" baseline="30000" dirty="0" err="1"/>
              <a:t>c</a:t>
            </a:r>
            <a:r>
              <a:rPr lang="en-US" sz="900" dirty="0" err="1"/>
              <a:t>Non</a:t>
            </a:r>
            <a:r>
              <a:rPr lang="en-US" sz="900" dirty="0"/>
              <a:t>-evaluable patients due to administrative reasons were excluded (n=1) for the spontaneous </a:t>
            </a:r>
            <a:r>
              <a:rPr lang="en-US" sz="900" dirty="0" err="1"/>
              <a:t>ICrH</a:t>
            </a:r>
            <a:r>
              <a:rPr lang="en-US" sz="900" dirty="0"/>
              <a:t> population and (n=2) for the traumatic </a:t>
            </a:r>
            <a:r>
              <a:rPr lang="en-US" sz="900" dirty="0" err="1"/>
              <a:t>ICrH</a:t>
            </a:r>
            <a:r>
              <a:rPr lang="en-US" sz="900" dirty="0"/>
              <a:t> population.</a:t>
            </a:r>
          </a:p>
          <a:p>
            <a:pPr>
              <a:spcBef>
                <a:spcPts val="100"/>
              </a:spcBef>
            </a:pPr>
            <a:r>
              <a:rPr lang="en-US" sz="900" dirty="0"/>
              <a:t>FXa = factor </a:t>
            </a:r>
            <a:r>
              <a:rPr lang="en-US" sz="900" dirty="0" err="1"/>
              <a:t>Xa</a:t>
            </a:r>
            <a:r>
              <a:rPr lang="en-US" sz="900" dirty="0"/>
              <a:t>; </a:t>
            </a:r>
            <a:r>
              <a:rPr lang="en-US" sz="900" dirty="0" err="1"/>
              <a:t>ICrH</a:t>
            </a:r>
            <a:r>
              <a:rPr lang="en-US" sz="900" dirty="0"/>
              <a:t> = intracranial hemorrhage; IU = international units.  </a:t>
            </a:r>
          </a:p>
          <a:p>
            <a:pPr>
              <a:spcBef>
                <a:spcPts val="100"/>
              </a:spcBef>
            </a:pPr>
            <a:r>
              <a:rPr lang="en-US" sz="900" dirty="0" err="1">
                <a:effectLst/>
              </a:rPr>
              <a:t>Demchuk</a:t>
            </a:r>
            <a:r>
              <a:rPr lang="en-US" sz="900" dirty="0">
                <a:effectLst/>
              </a:rPr>
              <a:t> AM et al. </a:t>
            </a:r>
            <a:r>
              <a:rPr lang="en-US" sz="900" i="1" dirty="0">
                <a:solidFill>
                  <a:srgbClr val="212121"/>
                </a:solidFill>
                <a:effectLst/>
              </a:rPr>
              <a:t>Stroke</a:t>
            </a:r>
            <a:r>
              <a:rPr lang="en-US" sz="900" dirty="0">
                <a:effectLst/>
              </a:rPr>
              <a:t>. 2021;52(6):2096-2105.</a:t>
            </a:r>
            <a:endParaRPr lang="en-US" sz="900" dirty="0"/>
          </a:p>
        </p:txBody>
      </p:sp>
      <p:sp>
        <p:nvSpPr>
          <p:cNvPr id="9" name="TextBox 8">
            <a:extLst>
              <a:ext uri="{FF2B5EF4-FFF2-40B4-BE49-F238E27FC236}">
                <a16:creationId xmlns:a16="http://schemas.microsoft.com/office/drawing/2014/main" id="{C15415E9-652F-40D5-AC97-5E676A18E6F4}"/>
              </a:ext>
            </a:extLst>
          </p:cNvPr>
          <p:cNvSpPr txBox="1"/>
          <p:nvPr/>
        </p:nvSpPr>
        <p:spPr>
          <a:xfrm>
            <a:off x="3895330" y="1188766"/>
            <a:ext cx="2736268" cy="446276"/>
          </a:xfrm>
          <a:prstGeom prst="rect">
            <a:avLst/>
          </a:prstGeom>
          <a:solidFill>
            <a:schemeClr val="accent6"/>
          </a:solidFill>
          <a:ln w="1270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50" b="1" i="0" u="none" strike="noStrike" kern="1200" cap="none" spc="0" normalizeH="0" baseline="0" noProof="0" dirty="0">
                <a:ln>
                  <a:noFill/>
                </a:ln>
                <a:solidFill>
                  <a:srgbClr val="FFFFFF"/>
                </a:solidFill>
                <a:effectLst/>
                <a:uLnTx/>
                <a:uFillTx/>
                <a:latin typeface="Arial" panose="020B0604020202020204"/>
                <a:ea typeface="+mn-ea"/>
                <a:cs typeface="+mn-cs"/>
              </a:rPr>
              <a:t>Total safety population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50" b="1" i="0" u="none" strike="noStrike" kern="1200" cap="none" spc="0" normalizeH="0" baseline="0" noProof="0" dirty="0">
                <a:ln>
                  <a:noFill/>
                </a:ln>
                <a:solidFill>
                  <a:srgbClr val="FFFFFF"/>
                </a:solidFill>
                <a:effectLst/>
                <a:uLnTx/>
                <a:uFillTx/>
                <a:latin typeface="Arial" panose="020B0604020202020204"/>
                <a:ea typeface="+mn-ea"/>
                <a:cs typeface="+mn-cs"/>
              </a:rPr>
              <a:t>(N=352)</a:t>
            </a:r>
          </a:p>
        </p:txBody>
      </p:sp>
      <p:cxnSp>
        <p:nvCxnSpPr>
          <p:cNvPr id="10" name="Straight Arrow Connector 9">
            <a:extLst>
              <a:ext uri="{FF2B5EF4-FFF2-40B4-BE49-F238E27FC236}">
                <a16:creationId xmlns:a16="http://schemas.microsoft.com/office/drawing/2014/main" id="{15F98790-8C30-448A-8AAD-F3A4A5178A1B}"/>
              </a:ext>
            </a:extLst>
          </p:cNvPr>
          <p:cNvCxnSpPr>
            <a:cxnSpLocks/>
            <a:stCxn id="9" idx="2"/>
            <a:endCxn id="11" idx="0"/>
          </p:cNvCxnSpPr>
          <p:nvPr/>
        </p:nvCxnSpPr>
        <p:spPr>
          <a:xfrm>
            <a:off x="5263464" y="1635042"/>
            <a:ext cx="0" cy="6774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4BDC88F-2A3C-4BBD-A4BB-2D07069DC13D}"/>
              </a:ext>
            </a:extLst>
          </p:cNvPr>
          <p:cNvSpPr txBox="1"/>
          <p:nvPr/>
        </p:nvSpPr>
        <p:spPr>
          <a:xfrm>
            <a:off x="3895330" y="2312493"/>
            <a:ext cx="2736268" cy="623248"/>
          </a:xfrm>
          <a:prstGeom prst="rect">
            <a:avLst/>
          </a:prstGeom>
          <a:solidFill>
            <a:schemeClr val="accent4"/>
          </a:solidFill>
          <a:ln w="1270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50" b="1" i="0" u="none" strike="noStrike" kern="1200" cap="none" spc="0" normalizeH="0" baseline="0" noProof="0" dirty="0" err="1">
                <a:ln>
                  <a:noFill/>
                </a:ln>
                <a:solidFill>
                  <a:srgbClr val="FFFFFF"/>
                </a:solidFill>
                <a:effectLst/>
                <a:uLnTx/>
                <a:uFillTx/>
                <a:latin typeface="Arial" panose="020B0604020202020204"/>
                <a:ea typeface="+mn-ea"/>
                <a:cs typeface="+mn-cs"/>
              </a:rPr>
              <a:t>ICrH</a:t>
            </a:r>
            <a:r>
              <a:rPr kumimoji="0" lang="en-US" sz="1150" b="1" i="0" u="none" strike="noStrike" kern="1200" cap="none" spc="0" normalizeH="0" baseline="0" noProof="0" dirty="0">
                <a:ln>
                  <a:noFill/>
                </a:ln>
                <a:solidFill>
                  <a:srgbClr val="FFFFFF"/>
                </a:solidFill>
                <a:effectLst/>
                <a:uLnTx/>
                <a:uFillTx/>
                <a:latin typeface="Arial" panose="020B0604020202020204"/>
                <a:ea typeface="+mn-ea"/>
                <a:cs typeface="+mn-cs"/>
              </a:rPr>
              <a:t> safety </a:t>
            </a:r>
            <a:r>
              <a:rPr kumimoji="0" lang="en-US" sz="1150" b="1" i="0" u="none" strike="noStrike" kern="1200" cap="none" spc="0" normalizeH="0" baseline="0" noProof="0" dirty="0" err="1">
                <a:ln>
                  <a:noFill/>
                </a:ln>
                <a:solidFill>
                  <a:srgbClr val="FFFFFF"/>
                </a:solidFill>
                <a:effectLst/>
                <a:uLnTx/>
                <a:uFillTx/>
                <a:latin typeface="Arial" panose="020B0604020202020204"/>
                <a:ea typeface="+mn-ea"/>
                <a:cs typeface="+mn-cs"/>
              </a:rPr>
              <a:t>population</a:t>
            </a:r>
            <a:r>
              <a:rPr kumimoji="0" lang="en-US" sz="1150" b="1" i="0" u="none" strike="noStrike" kern="1200" cap="none" spc="0" normalizeH="0" baseline="30000" noProof="0" dirty="0" err="1">
                <a:ln>
                  <a:noFill/>
                </a:ln>
                <a:solidFill>
                  <a:srgbClr val="FFFFFF"/>
                </a:solidFill>
                <a:effectLst/>
                <a:uLnTx/>
                <a:uFillTx/>
                <a:latin typeface="Arial" panose="020B0604020202020204"/>
                <a:ea typeface="+mn-ea"/>
                <a:cs typeface="+mn-cs"/>
              </a:rPr>
              <a:t>a</a:t>
            </a:r>
            <a:r>
              <a:rPr kumimoji="0" lang="en-US" sz="1150" b="1" i="0" u="none" strike="noStrike" kern="1200" cap="none" spc="0" normalizeH="0" baseline="0" noProof="0" dirty="0">
                <a:ln>
                  <a:noFill/>
                </a:ln>
                <a:solidFill>
                  <a:srgbClr val="FFFFFF"/>
                </a:solidFill>
                <a:effectLst/>
                <a:uLnTx/>
                <a:uFillTx/>
                <a:latin typeface="Arial" panose="020B0604020202020204"/>
                <a:ea typeface="+mn-ea"/>
                <a:cs typeface="+mn-cs"/>
              </a:rPr>
              <a:t> (n=227)</a:t>
            </a:r>
          </a:p>
          <a:p>
            <a:pPr marL="285750" marR="0" lvl="1"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50" b="1" i="0" u="none" strike="noStrike" kern="1200" cap="none" spc="0" normalizeH="0" baseline="0" noProof="0" dirty="0">
                <a:ln>
                  <a:noFill/>
                </a:ln>
                <a:solidFill>
                  <a:srgbClr val="FFFFFF"/>
                </a:solidFill>
                <a:effectLst/>
                <a:uLnTx/>
                <a:uFillTx/>
                <a:latin typeface="Arial" panose="020B0604020202020204"/>
                <a:ea typeface="+mn-ea"/>
                <a:cs typeface="+mn-cs"/>
              </a:rPr>
              <a:t>Spontaneous (n=128)</a:t>
            </a:r>
          </a:p>
          <a:p>
            <a:pPr marL="285750" marR="0" lvl="1"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50" b="1" i="0" u="none" strike="noStrike" kern="1200" cap="none" spc="0" normalizeH="0" baseline="0" noProof="0" dirty="0">
                <a:ln>
                  <a:noFill/>
                </a:ln>
                <a:solidFill>
                  <a:srgbClr val="FFFFFF"/>
                </a:solidFill>
                <a:effectLst/>
                <a:uLnTx/>
                <a:uFillTx/>
                <a:latin typeface="Arial" panose="020B0604020202020204"/>
                <a:ea typeface="+mn-ea"/>
                <a:cs typeface="+mn-cs"/>
              </a:rPr>
              <a:t>Traumatic (n=99)</a:t>
            </a:r>
          </a:p>
        </p:txBody>
      </p:sp>
      <p:sp>
        <p:nvSpPr>
          <p:cNvPr id="12" name="TextBox 11">
            <a:extLst>
              <a:ext uri="{FF2B5EF4-FFF2-40B4-BE49-F238E27FC236}">
                <a16:creationId xmlns:a16="http://schemas.microsoft.com/office/drawing/2014/main" id="{AEC684B6-D048-44A1-B046-584D3F71B65D}"/>
              </a:ext>
            </a:extLst>
          </p:cNvPr>
          <p:cNvSpPr txBox="1"/>
          <p:nvPr/>
        </p:nvSpPr>
        <p:spPr>
          <a:xfrm>
            <a:off x="7483061" y="1812620"/>
            <a:ext cx="2620836" cy="269304"/>
          </a:xfrm>
          <a:prstGeom prst="rect">
            <a:avLst/>
          </a:prstGeom>
          <a:solidFill>
            <a:schemeClr val="bg1">
              <a:lumMod val="95000"/>
            </a:schemeClr>
          </a:solidFill>
          <a:ln w="1270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50" b="1" i="0" u="none" strike="noStrike" kern="1200" cap="none" spc="0" normalizeH="0" baseline="0" noProof="0" dirty="0">
                <a:ln>
                  <a:noFill/>
                </a:ln>
                <a:solidFill>
                  <a:srgbClr val="000000"/>
                </a:solidFill>
                <a:effectLst/>
                <a:uLnTx/>
                <a:uFillTx/>
                <a:latin typeface="Arial" panose="020B0604020202020204"/>
                <a:ea typeface="+mn-ea"/>
                <a:cs typeface="+mn-cs"/>
              </a:rPr>
              <a:t>Non-intracranial bleeding (n=125)</a:t>
            </a:r>
          </a:p>
        </p:txBody>
      </p:sp>
      <p:sp>
        <p:nvSpPr>
          <p:cNvPr id="13" name="TextBox 12">
            <a:extLst>
              <a:ext uri="{FF2B5EF4-FFF2-40B4-BE49-F238E27FC236}">
                <a16:creationId xmlns:a16="http://schemas.microsoft.com/office/drawing/2014/main" id="{04A6FD37-5264-47BD-852A-3E1287278A6A}"/>
              </a:ext>
            </a:extLst>
          </p:cNvPr>
          <p:cNvSpPr txBox="1"/>
          <p:nvPr/>
        </p:nvSpPr>
        <p:spPr>
          <a:xfrm>
            <a:off x="3907522" y="3662764"/>
            <a:ext cx="2736268" cy="446276"/>
          </a:xfrm>
          <a:prstGeom prst="rect">
            <a:avLst/>
          </a:prstGeom>
          <a:solidFill>
            <a:schemeClr val="accent1"/>
          </a:solidFill>
          <a:ln w="1270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50" b="1" i="0" u="none" strike="noStrike" kern="1200" cap="none" spc="0" normalizeH="0" baseline="0" noProof="0" dirty="0">
                <a:ln>
                  <a:noFill/>
                </a:ln>
                <a:solidFill>
                  <a:srgbClr val="FFFFFF"/>
                </a:solidFill>
                <a:effectLst/>
                <a:uLnTx/>
                <a:uFillTx/>
                <a:latin typeface="Arial" panose="020B0604020202020204"/>
                <a:ea typeface="+mn-ea"/>
                <a:cs typeface="+mn-cs"/>
              </a:rPr>
              <a:t>Efficacy </a:t>
            </a:r>
            <a:r>
              <a:rPr kumimoji="0" lang="en-US" sz="1150" b="1" i="0" u="none" strike="noStrike" kern="1200" cap="none" spc="0" normalizeH="0" baseline="0" noProof="0" dirty="0" err="1">
                <a:ln>
                  <a:noFill/>
                </a:ln>
                <a:solidFill>
                  <a:srgbClr val="FFFFFF"/>
                </a:solidFill>
                <a:effectLst/>
                <a:uLnTx/>
                <a:uFillTx/>
                <a:latin typeface="Arial" panose="020B0604020202020204"/>
                <a:ea typeface="+mn-ea"/>
                <a:cs typeface="+mn-cs"/>
              </a:rPr>
              <a:t>population</a:t>
            </a:r>
            <a:r>
              <a:rPr kumimoji="0" lang="en-US" sz="1150" b="1" i="0" u="none" strike="noStrike" kern="1200" cap="none" spc="0" normalizeH="0" baseline="30000" noProof="0" dirty="0" err="1">
                <a:ln>
                  <a:noFill/>
                </a:ln>
                <a:solidFill>
                  <a:srgbClr val="FFFFFF"/>
                </a:solidFill>
                <a:effectLst/>
                <a:uLnTx/>
                <a:uFillTx/>
                <a:latin typeface="Arial" panose="020B0604020202020204"/>
                <a:ea typeface="+mn-ea"/>
                <a:cs typeface="+mn-cs"/>
              </a:rPr>
              <a:t>b</a:t>
            </a:r>
            <a:endParaRPr kumimoji="0" lang="en-US" sz="1150" b="1"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50" b="1" i="0" u="none" strike="noStrike" kern="1200" cap="none" spc="0" normalizeH="0" baseline="0" noProof="0" dirty="0">
                <a:ln>
                  <a:noFill/>
                </a:ln>
                <a:solidFill>
                  <a:srgbClr val="FFFFFF"/>
                </a:solidFill>
                <a:effectLst/>
                <a:uLnTx/>
                <a:uFillTx/>
                <a:latin typeface="Arial" panose="020B0604020202020204"/>
                <a:ea typeface="+mn-ea"/>
                <a:cs typeface="+mn-cs"/>
              </a:rPr>
              <a:t>n=171</a:t>
            </a:r>
          </a:p>
        </p:txBody>
      </p:sp>
      <p:sp>
        <p:nvSpPr>
          <p:cNvPr id="14" name="TextBox 13">
            <a:extLst>
              <a:ext uri="{FF2B5EF4-FFF2-40B4-BE49-F238E27FC236}">
                <a16:creationId xmlns:a16="http://schemas.microsoft.com/office/drawing/2014/main" id="{D8749382-5277-4D52-9A56-655AE107848A}"/>
              </a:ext>
            </a:extLst>
          </p:cNvPr>
          <p:cNvSpPr txBox="1"/>
          <p:nvPr/>
        </p:nvSpPr>
        <p:spPr>
          <a:xfrm>
            <a:off x="2434436" y="4525697"/>
            <a:ext cx="2466800" cy="446276"/>
          </a:xfrm>
          <a:prstGeom prst="rect">
            <a:avLst/>
          </a:prstGeom>
          <a:solidFill>
            <a:schemeClr val="accent2"/>
          </a:solidFill>
          <a:ln w="1270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50" b="1" i="0" u="none" strike="noStrike" kern="1200" cap="none" spc="0" normalizeH="0" baseline="0" noProof="0" dirty="0">
                <a:ln>
                  <a:noFill/>
                </a:ln>
                <a:solidFill>
                  <a:srgbClr val="FFFFFF"/>
                </a:solidFill>
                <a:effectLst/>
                <a:uLnTx/>
                <a:uFillTx/>
                <a:latin typeface="Arial" panose="020B0604020202020204"/>
                <a:ea typeface="+mn-ea"/>
                <a:cs typeface="+mn-cs"/>
              </a:rPr>
              <a:t>Spontaneous intracranial bleed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50" b="1" i="0" u="none" strike="noStrike" kern="1200" cap="none" spc="0" normalizeH="0" baseline="0" noProof="0" dirty="0">
                <a:ln>
                  <a:noFill/>
                </a:ln>
                <a:solidFill>
                  <a:srgbClr val="FFFFFF"/>
                </a:solidFill>
                <a:effectLst/>
                <a:uLnTx/>
                <a:uFillTx/>
                <a:latin typeface="Arial" panose="020B0604020202020204"/>
                <a:ea typeface="+mn-ea"/>
                <a:cs typeface="+mn-cs"/>
              </a:rPr>
              <a:t>(n=99)</a:t>
            </a:r>
          </a:p>
        </p:txBody>
      </p:sp>
      <p:cxnSp>
        <p:nvCxnSpPr>
          <p:cNvPr id="16" name="Straight Arrow Connector 15">
            <a:extLst>
              <a:ext uri="{FF2B5EF4-FFF2-40B4-BE49-F238E27FC236}">
                <a16:creationId xmlns:a16="http://schemas.microsoft.com/office/drawing/2014/main" id="{0735C8CC-AC2F-466B-A399-82E8F860AD93}"/>
              </a:ext>
            </a:extLst>
          </p:cNvPr>
          <p:cNvCxnSpPr>
            <a:cxnSpLocks/>
            <a:stCxn id="11" idx="2"/>
          </p:cNvCxnSpPr>
          <p:nvPr/>
        </p:nvCxnSpPr>
        <p:spPr>
          <a:xfrm>
            <a:off x="5263464" y="2935741"/>
            <a:ext cx="0" cy="7379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90CFBAE4-CF51-417D-A807-0394C5EE4C8A}"/>
              </a:ext>
            </a:extLst>
          </p:cNvPr>
          <p:cNvSpPr txBox="1"/>
          <p:nvPr/>
        </p:nvSpPr>
        <p:spPr>
          <a:xfrm>
            <a:off x="7455252" y="2747829"/>
            <a:ext cx="4495800" cy="1331134"/>
          </a:xfrm>
          <a:prstGeom prst="rect">
            <a:avLst/>
          </a:prstGeom>
          <a:solidFill>
            <a:schemeClr val="bg1">
              <a:lumMod val="95000"/>
            </a:schemeClr>
          </a:solidFill>
          <a:ln w="1270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50" b="1" i="0" u="none" strike="noStrike" kern="1200" cap="none" spc="0" normalizeH="0" baseline="0" noProof="0" dirty="0">
                <a:ln>
                  <a:noFill/>
                </a:ln>
                <a:solidFill>
                  <a:srgbClr val="000000"/>
                </a:solidFill>
                <a:effectLst/>
                <a:uLnTx/>
                <a:uFillTx/>
                <a:latin typeface="Arial" panose="020B0604020202020204"/>
                <a:ea typeface="+mn-ea"/>
                <a:cs typeface="+mn-cs"/>
              </a:rPr>
              <a:t>Excluded from Efficacy Population (n=56)</a:t>
            </a:r>
          </a:p>
          <a:p>
            <a:pPr marL="171446" marR="0" lvl="0" indent="-171446"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50" b="0" i="0" u="none" strike="noStrike" kern="1200" cap="none" spc="0" normalizeH="0" baseline="0" noProof="0" dirty="0">
                <a:ln>
                  <a:noFill/>
                </a:ln>
                <a:solidFill>
                  <a:srgbClr val="000000"/>
                </a:solidFill>
                <a:effectLst/>
                <a:uLnTx/>
                <a:uFillTx/>
                <a:latin typeface="Arial" panose="020B0604020202020204"/>
                <a:ea typeface="+mn-ea"/>
                <a:cs typeface="+mn-cs"/>
              </a:rPr>
              <a:t>Baseline anti-FXa activity below the efficacy threshold of</a:t>
            </a:r>
            <a:br>
              <a:rPr kumimoji="0" lang="en-US" sz="1150" b="0" i="0" u="none" strike="noStrike" kern="1200" cap="none" spc="0" normalizeH="0" baseline="0" noProof="0" dirty="0">
                <a:ln>
                  <a:noFill/>
                </a:ln>
                <a:solidFill>
                  <a:srgbClr val="000000"/>
                </a:solidFill>
                <a:effectLst/>
                <a:uLnTx/>
                <a:uFillTx/>
                <a:latin typeface="Arial" panose="020B0604020202020204"/>
                <a:ea typeface="+mn-ea"/>
                <a:cs typeface="+mn-cs"/>
              </a:rPr>
            </a:br>
            <a:r>
              <a:rPr kumimoji="0" lang="en-US" sz="1150" b="0" i="0" u="none" strike="noStrike" kern="1200" cap="none" spc="0" normalizeH="0" baseline="0" noProof="0" dirty="0">
                <a:ln>
                  <a:noFill/>
                </a:ln>
                <a:solidFill>
                  <a:srgbClr val="000000"/>
                </a:solidFill>
                <a:effectLst/>
                <a:uLnTx/>
                <a:uFillTx/>
                <a:latin typeface="Arial" panose="020B0604020202020204"/>
                <a:ea typeface="+mn-ea"/>
                <a:cs typeface="+mn-cs"/>
              </a:rPr>
              <a:t>&lt;75 ng/mL (n=46)</a:t>
            </a:r>
          </a:p>
          <a:p>
            <a:pPr marL="171446" marR="0" lvl="0" indent="-171446"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50" b="0" i="0" u="none" strike="noStrike" kern="1200" cap="none" spc="0" normalizeH="0" baseline="0" noProof="0" dirty="0">
                <a:ln>
                  <a:noFill/>
                </a:ln>
                <a:solidFill>
                  <a:srgbClr val="000000"/>
                </a:solidFill>
                <a:effectLst/>
                <a:uLnTx/>
                <a:uFillTx/>
                <a:latin typeface="Arial" panose="020B0604020202020204"/>
                <a:ea typeface="+mn-ea"/>
                <a:cs typeface="+mn-cs"/>
              </a:rPr>
              <a:t>Baseline anti-FXa level missing (n=7)</a:t>
            </a:r>
          </a:p>
          <a:p>
            <a:pPr marL="171446" marR="0" lvl="0" indent="-171446"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50" b="0" i="0" u="none" strike="noStrike" kern="1200" cap="none" spc="0" normalizeH="0" baseline="0" noProof="0" dirty="0">
                <a:ln>
                  <a:noFill/>
                </a:ln>
                <a:solidFill>
                  <a:srgbClr val="000000"/>
                </a:solidFill>
                <a:effectLst/>
                <a:uLnTx/>
                <a:uFillTx/>
                <a:latin typeface="Arial" panose="020B0604020202020204"/>
                <a:ea typeface="+mn-ea"/>
                <a:cs typeface="+mn-cs"/>
              </a:rPr>
              <a:t>Adjudicated as not meeting bleeding entry criteria (n=1)</a:t>
            </a:r>
          </a:p>
          <a:p>
            <a:pPr marL="171446" marR="0" lvl="0" indent="-171446"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50" b="0" i="0" u="none" strike="noStrike" kern="1200" cap="none" spc="0" normalizeH="0" baseline="0" noProof="0" dirty="0">
                <a:ln>
                  <a:noFill/>
                </a:ln>
                <a:solidFill>
                  <a:srgbClr val="000000"/>
                </a:solidFill>
                <a:effectLst/>
                <a:uLnTx/>
                <a:uFillTx/>
                <a:latin typeface="Arial" panose="020B0604020202020204"/>
                <a:ea typeface="+mn-ea"/>
                <a:cs typeface="+mn-cs"/>
              </a:rPr>
              <a:t>Adjudicated as not meeting bleeding entry criteria and baseline anti-FXa below efficacy threshold (n=2)</a:t>
            </a:r>
          </a:p>
        </p:txBody>
      </p:sp>
      <p:cxnSp>
        <p:nvCxnSpPr>
          <p:cNvPr id="19" name="Straight Arrow Connector 18">
            <a:extLst>
              <a:ext uri="{FF2B5EF4-FFF2-40B4-BE49-F238E27FC236}">
                <a16:creationId xmlns:a16="http://schemas.microsoft.com/office/drawing/2014/main" id="{BFB8DAB4-C177-4A44-8BC4-0DD3180AEF29}"/>
              </a:ext>
            </a:extLst>
          </p:cNvPr>
          <p:cNvCxnSpPr>
            <a:cxnSpLocks/>
          </p:cNvCxnSpPr>
          <p:nvPr/>
        </p:nvCxnSpPr>
        <p:spPr>
          <a:xfrm>
            <a:off x="5263464" y="3293574"/>
            <a:ext cx="219178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F4BA41E3-5A21-49A1-B8B7-D94B7A51CBBD}"/>
              </a:ext>
            </a:extLst>
          </p:cNvPr>
          <p:cNvCxnSpPr>
            <a:cxnSpLocks/>
          </p:cNvCxnSpPr>
          <p:nvPr/>
        </p:nvCxnSpPr>
        <p:spPr>
          <a:xfrm>
            <a:off x="5263464" y="1954641"/>
            <a:ext cx="2219597" cy="1016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4BFBBD11-69DC-48BB-8C27-9A75422BC133}"/>
              </a:ext>
            </a:extLst>
          </p:cNvPr>
          <p:cNvSpPr txBox="1"/>
          <p:nvPr/>
        </p:nvSpPr>
        <p:spPr>
          <a:xfrm>
            <a:off x="5672936" y="4525697"/>
            <a:ext cx="2466800" cy="446276"/>
          </a:xfrm>
          <a:prstGeom prst="rect">
            <a:avLst/>
          </a:prstGeom>
          <a:solidFill>
            <a:schemeClr val="accent3">
              <a:lumMod val="50000"/>
            </a:schemeClr>
          </a:solidFill>
          <a:ln w="1270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50" b="1" i="0" u="none" strike="noStrike" kern="1200" cap="none" spc="0" normalizeH="0" baseline="0" noProof="0" dirty="0">
                <a:ln>
                  <a:noFill/>
                </a:ln>
                <a:solidFill>
                  <a:srgbClr val="FFFFFF"/>
                </a:solidFill>
                <a:effectLst/>
                <a:uLnTx/>
                <a:uFillTx/>
                <a:latin typeface="Arial" panose="020B0604020202020204"/>
                <a:ea typeface="+mn-ea"/>
                <a:cs typeface="+mn-cs"/>
              </a:rPr>
              <a:t>Traumatic intracranial bleed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50" b="1" i="0" u="none" strike="noStrike" kern="1200" cap="none" spc="0" normalizeH="0" baseline="0" noProof="0" dirty="0">
                <a:ln>
                  <a:noFill/>
                </a:ln>
                <a:solidFill>
                  <a:srgbClr val="FFFFFF"/>
                </a:solidFill>
                <a:effectLst/>
                <a:uLnTx/>
                <a:uFillTx/>
                <a:latin typeface="Arial" panose="020B0604020202020204"/>
                <a:ea typeface="+mn-ea"/>
                <a:cs typeface="+mn-cs"/>
              </a:rPr>
              <a:t>(n=72)</a:t>
            </a:r>
          </a:p>
        </p:txBody>
      </p:sp>
      <p:sp>
        <p:nvSpPr>
          <p:cNvPr id="27" name="TextBox 26">
            <a:extLst>
              <a:ext uri="{FF2B5EF4-FFF2-40B4-BE49-F238E27FC236}">
                <a16:creationId xmlns:a16="http://schemas.microsoft.com/office/drawing/2014/main" id="{DA9A0D44-9476-4B78-9F80-D52E763A8311}"/>
              </a:ext>
            </a:extLst>
          </p:cNvPr>
          <p:cNvSpPr txBox="1"/>
          <p:nvPr/>
        </p:nvSpPr>
        <p:spPr>
          <a:xfrm>
            <a:off x="2434436" y="5228912"/>
            <a:ext cx="2466800" cy="623248"/>
          </a:xfrm>
          <a:prstGeom prst="rect">
            <a:avLst/>
          </a:prstGeom>
          <a:solidFill>
            <a:schemeClr val="accent2"/>
          </a:solidFill>
          <a:ln w="1270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50" b="1" i="0" u="none" strike="noStrike" kern="1200" cap="none" spc="0" normalizeH="0" baseline="0" noProof="0" dirty="0">
                <a:ln>
                  <a:noFill/>
                </a:ln>
                <a:solidFill>
                  <a:srgbClr val="FFFFFF"/>
                </a:solidFill>
                <a:effectLst/>
                <a:uLnTx/>
                <a:uFillTx/>
                <a:latin typeface="Arial" panose="020B0604020202020204"/>
                <a:ea typeface="+mn-ea"/>
                <a:cs typeface="+mn-cs"/>
              </a:rPr>
              <a:t>Evaluable for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50" b="1" i="0" u="none" strike="noStrike" kern="1200" cap="none" spc="0" normalizeH="0" baseline="0" noProof="0" dirty="0">
                <a:ln>
                  <a:noFill/>
                </a:ln>
                <a:solidFill>
                  <a:srgbClr val="FFFFFF"/>
                </a:solidFill>
                <a:effectLst/>
                <a:uLnTx/>
                <a:uFillTx/>
                <a:latin typeface="Arial" panose="020B0604020202020204"/>
                <a:ea typeface="+mn-ea"/>
                <a:cs typeface="+mn-cs"/>
              </a:rPr>
              <a:t>hemostatic </a:t>
            </a:r>
            <a:r>
              <a:rPr kumimoji="0" lang="en-US" sz="1150" b="1" i="0" u="none" strike="noStrike" kern="1200" cap="none" spc="0" normalizeH="0" baseline="0" noProof="0" dirty="0" err="1">
                <a:ln>
                  <a:noFill/>
                </a:ln>
                <a:solidFill>
                  <a:srgbClr val="FFFFFF"/>
                </a:solidFill>
                <a:effectLst/>
                <a:uLnTx/>
                <a:uFillTx/>
                <a:latin typeface="Arial" panose="020B0604020202020204"/>
                <a:ea typeface="+mn-ea"/>
                <a:cs typeface="+mn-cs"/>
              </a:rPr>
              <a:t>efficacy</a:t>
            </a:r>
            <a:r>
              <a:rPr kumimoji="0" lang="en-US" sz="1150" b="1" i="0" u="none" strike="noStrike" kern="1200" cap="none" spc="0" normalizeH="0" baseline="30000" noProof="0" dirty="0" err="1">
                <a:ln>
                  <a:noFill/>
                </a:ln>
                <a:solidFill>
                  <a:srgbClr val="FFFFFF"/>
                </a:solidFill>
                <a:effectLst/>
                <a:uLnTx/>
                <a:uFillTx/>
                <a:latin typeface="Arial" panose="020B0604020202020204"/>
                <a:ea typeface="+mn-ea"/>
                <a:cs typeface="+mn-cs"/>
              </a:rPr>
              <a:t>c</a:t>
            </a:r>
            <a:r>
              <a:rPr kumimoji="0" lang="en-US" sz="1150" b="1" i="0" u="none" strike="noStrike" kern="1200" cap="none" spc="0" normalizeH="0" baseline="0" noProof="0" dirty="0">
                <a:ln>
                  <a:noFill/>
                </a:ln>
                <a:solidFill>
                  <a:srgbClr val="FFFFFF"/>
                </a:solidFill>
                <a:effectLst/>
                <a:uLnTx/>
                <a:uFillTx/>
                <a:latin typeface="Arial" panose="020B060402020202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50" b="1" i="0" u="none" strike="noStrike" kern="1200" cap="none" spc="0" normalizeH="0" baseline="0" noProof="0" dirty="0">
                <a:ln>
                  <a:noFill/>
                </a:ln>
                <a:solidFill>
                  <a:srgbClr val="FFFFFF"/>
                </a:solidFill>
                <a:effectLst/>
                <a:uLnTx/>
                <a:uFillTx/>
                <a:latin typeface="Arial" panose="020B0604020202020204"/>
                <a:ea typeface="+mn-ea"/>
                <a:cs typeface="+mn-cs"/>
              </a:rPr>
              <a:t>(n=98)</a:t>
            </a:r>
          </a:p>
        </p:txBody>
      </p:sp>
      <p:sp>
        <p:nvSpPr>
          <p:cNvPr id="28" name="TextBox 27">
            <a:extLst>
              <a:ext uri="{FF2B5EF4-FFF2-40B4-BE49-F238E27FC236}">
                <a16:creationId xmlns:a16="http://schemas.microsoft.com/office/drawing/2014/main" id="{78BE3E81-5C5B-40A1-B878-B7B25798ACA5}"/>
              </a:ext>
            </a:extLst>
          </p:cNvPr>
          <p:cNvSpPr txBox="1"/>
          <p:nvPr/>
        </p:nvSpPr>
        <p:spPr>
          <a:xfrm>
            <a:off x="5672936" y="5228912"/>
            <a:ext cx="2466800" cy="623248"/>
          </a:xfrm>
          <a:prstGeom prst="rect">
            <a:avLst/>
          </a:prstGeom>
          <a:solidFill>
            <a:schemeClr val="accent3">
              <a:lumMod val="50000"/>
            </a:schemeClr>
          </a:solidFill>
          <a:ln w="1270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50" b="1" i="0" u="none" strike="noStrike" kern="1200" cap="none" spc="0" normalizeH="0" baseline="0" noProof="0" dirty="0">
                <a:ln>
                  <a:noFill/>
                </a:ln>
                <a:solidFill>
                  <a:srgbClr val="FFFFFF"/>
                </a:solidFill>
                <a:effectLst/>
                <a:uLnTx/>
                <a:uFillTx/>
                <a:latin typeface="Arial" panose="020B0604020202020204"/>
                <a:ea typeface="+mn-ea"/>
                <a:cs typeface="+mn-cs"/>
              </a:rPr>
              <a:t>Evaluable for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50" b="1" i="0" u="none" strike="noStrike" kern="1200" cap="none" spc="0" normalizeH="0" baseline="0" noProof="0" dirty="0">
                <a:ln>
                  <a:noFill/>
                </a:ln>
                <a:solidFill>
                  <a:srgbClr val="FFFFFF"/>
                </a:solidFill>
                <a:effectLst/>
                <a:uLnTx/>
                <a:uFillTx/>
                <a:latin typeface="Arial" panose="020B0604020202020204"/>
                <a:ea typeface="+mn-ea"/>
                <a:cs typeface="+mn-cs"/>
              </a:rPr>
              <a:t>hemostatic </a:t>
            </a:r>
            <a:r>
              <a:rPr kumimoji="0" lang="en-US" sz="1150" b="1" i="0" u="none" strike="noStrike" kern="1200" cap="none" spc="0" normalizeH="0" baseline="0" noProof="0" dirty="0" err="1">
                <a:ln>
                  <a:noFill/>
                </a:ln>
                <a:solidFill>
                  <a:srgbClr val="FFFFFF"/>
                </a:solidFill>
                <a:effectLst/>
                <a:uLnTx/>
                <a:uFillTx/>
                <a:latin typeface="Arial" panose="020B0604020202020204"/>
                <a:ea typeface="+mn-ea"/>
                <a:cs typeface="+mn-cs"/>
              </a:rPr>
              <a:t>efficacy</a:t>
            </a:r>
            <a:r>
              <a:rPr kumimoji="0" lang="en-US" sz="1150" b="1" i="0" u="none" strike="noStrike" kern="1200" cap="none" spc="0" normalizeH="0" baseline="30000" noProof="0" dirty="0" err="1">
                <a:ln>
                  <a:noFill/>
                </a:ln>
                <a:solidFill>
                  <a:srgbClr val="FFFFFF"/>
                </a:solidFill>
                <a:effectLst/>
                <a:uLnTx/>
                <a:uFillTx/>
                <a:latin typeface="Arial" panose="020B0604020202020204"/>
                <a:ea typeface="+mn-ea"/>
                <a:cs typeface="+mn-cs"/>
              </a:rPr>
              <a:t>c</a:t>
            </a:r>
            <a:r>
              <a:rPr kumimoji="0" lang="en-US" sz="1150" b="1" i="0" u="none" strike="noStrike" kern="1200" cap="none" spc="0" normalizeH="0" baseline="0" noProof="0" dirty="0">
                <a:ln>
                  <a:noFill/>
                </a:ln>
                <a:solidFill>
                  <a:srgbClr val="FFFFFF"/>
                </a:solidFill>
                <a:effectLst/>
                <a:uLnTx/>
                <a:uFillTx/>
                <a:latin typeface="Arial" panose="020B060402020202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50" b="1" i="0" u="none" strike="noStrike" kern="1200" cap="none" spc="0" normalizeH="0" baseline="0" noProof="0" dirty="0">
                <a:ln>
                  <a:noFill/>
                </a:ln>
                <a:solidFill>
                  <a:srgbClr val="FFFFFF"/>
                </a:solidFill>
                <a:effectLst/>
                <a:uLnTx/>
                <a:uFillTx/>
                <a:latin typeface="Arial" panose="020B0604020202020204"/>
                <a:ea typeface="+mn-ea"/>
                <a:cs typeface="+mn-cs"/>
              </a:rPr>
              <a:t>(n=70)</a:t>
            </a:r>
          </a:p>
        </p:txBody>
      </p:sp>
      <p:cxnSp>
        <p:nvCxnSpPr>
          <p:cNvPr id="42" name="Connector: Elbow 41">
            <a:extLst>
              <a:ext uri="{FF2B5EF4-FFF2-40B4-BE49-F238E27FC236}">
                <a16:creationId xmlns:a16="http://schemas.microsoft.com/office/drawing/2014/main" id="{9DF5DB91-DDC0-4399-AC98-3E2DC55B0908}"/>
              </a:ext>
            </a:extLst>
          </p:cNvPr>
          <p:cNvCxnSpPr>
            <a:cxnSpLocks/>
            <a:stCxn id="13" idx="2"/>
            <a:endCxn id="14" idx="0"/>
          </p:cNvCxnSpPr>
          <p:nvPr/>
        </p:nvCxnSpPr>
        <p:spPr>
          <a:xfrm rot="5400000">
            <a:off x="4263418" y="3513458"/>
            <a:ext cx="416657" cy="1607820"/>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Connector: Elbow 43">
            <a:extLst>
              <a:ext uri="{FF2B5EF4-FFF2-40B4-BE49-F238E27FC236}">
                <a16:creationId xmlns:a16="http://schemas.microsoft.com/office/drawing/2014/main" id="{05031F24-0EBA-4CF8-8798-DDBB49EBEE86}"/>
              </a:ext>
            </a:extLst>
          </p:cNvPr>
          <p:cNvCxnSpPr>
            <a:cxnSpLocks/>
            <a:stCxn id="13" idx="2"/>
            <a:endCxn id="24" idx="0"/>
          </p:cNvCxnSpPr>
          <p:nvPr/>
        </p:nvCxnSpPr>
        <p:spPr>
          <a:xfrm rot="16200000" flipH="1">
            <a:off x="5882668" y="3502028"/>
            <a:ext cx="416657" cy="1630680"/>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8BF56403-C793-4A43-A5A3-492BEE509FA5}"/>
              </a:ext>
            </a:extLst>
          </p:cNvPr>
          <p:cNvCxnSpPr>
            <a:cxnSpLocks/>
            <a:stCxn id="14" idx="2"/>
            <a:endCxn id="27" idx="0"/>
          </p:cNvCxnSpPr>
          <p:nvPr/>
        </p:nvCxnSpPr>
        <p:spPr>
          <a:xfrm>
            <a:off x="3667836" y="4971973"/>
            <a:ext cx="0" cy="2569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FB58E88A-4678-47F5-BDEF-908DD293641C}"/>
              </a:ext>
            </a:extLst>
          </p:cNvPr>
          <p:cNvCxnSpPr>
            <a:cxnSpLocks/>
          </p:cNvCxnSpPr>
          <p:nvPr/>
        </p:nvCxnSpPr>
        <p:spPr>
          <a:xfrm>
            <a:off x="6937752" y="4971973"/>
            <a:ext cx="0" cy="2569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5AF756C3-A641-4C54-A116-75C3E9CC0D9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22" name="Rectangle: Rounded Corners 21">
            <a:hlinkClick r:id="rId3" action="ppaction://hlinksldjump"/>
            <a:extLst>
              <a:ext uri="{FF2B5EF4-FFF2-40B4-BE49-F238E27FC236}">
                <a16:creationId xmlns:a16="http://schemas.microsoft.com/office/drawing/2014/main" id="{BB80C9A9-D658-46B2-A9A2-F00DF7ACC93B}"/>
              </a:ext>
            </a:extLst>
          </p:cNvPr>
          <p:cNvSpPr/>
          <p:nvPr/>
        </p:nvSpPr>
        <p:spPr>
          <a:xfrm>
            <a:off x="9577750" y="339800"/>
            <a:ext cx="2157050" cy="483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panose="020B0604020202020204"/>
                <a:ea typeface="+mn-ea"/>
                <a:cs typeface="+mn-cs"/>
              </a:rPr>
              <a:t>Compartment of Bleeding for the Safety Population </a:t>
            </a:r>
          </a:p>
        </p:txBody>
      </p:sp>
    </p:spTree>
    <p:extLst>
      <p:ext uri="{BB962C8B-B14F-4D97-AF65-F5344CB8AC3E}">
        <p14:creationId xmlns:p14="http://schemas.microsoft.com/office/powerpoint/2010/main" val="3325380403"/>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52996-4F71-4169-B1A9-86256801066C}"/>
              </a:ext>
            </a:extLst>
          </p:cNvPr>
          <p:cNvSpPr>
            <a:spLocks noGrp="1"/>
          </p:cNvSpPr>
          <p:nvPr>
            <p:ph type="title"/>
          </p:nvPr>
        </p:nvSpPr>
        <p:spPr/>
        <p:txBody>
          <a:bodyPr/>
          <a:lstStyle/>
          <a:p>
            <a:r>
              <a:rPr lang="en-US" dirty="0"/>
              <a:t>Intracranial Hemorrhage Subgroup Analysis </a:t>
            </a:r>
            <a:br>
              <a:rPr lang="en-US" dirty="0"/>
            </a:br>
            <a:r>
              <a:rPr lang="en-US" sz="2200" i="1" dirty="0"/>
              <a:t>Baseline and Demographic Characteristics – Safety Population </a:t>
            </a:r>
            <a:endParaRPr lang="en-US" dirty="0"/>
          </a:p>
        </p:txBody>
      </p:sp>
      <p:sp>
        <p:nvSpPr>
          <p:cNvPr id="3" name="Slide Number Placeholder 2">
            <a:extLst>
              <a:ext uri="{FF2B5EF4-FFF2-40B4-BE49-F238E27FC236}">
                <a16:creationId xmlns:a16="http://schemas.microsoft.com/office/drawing/2014/main" id="{EA911421-8CFC-402A-BE5B-E4822026F48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4" name="Text Placeholder 3">
            <a:extLst>
              <a:ext uri="{FF2B5EF4-FFF2-40B4-BE49-F238E27FC236}">
                <a16:creationId xmlns:a16="http://schemas.microsoft.com/office/drawing/2014/main" id="{7AA200AB-923D-4C8C-947C-470B939C5E99}"/>
              </a:ext>
            </a:extLst>
          </p:cNvPr>
          <p:cNvSpPr>
            <a:spLocks noGrp="1"/>
          </p:cNvSpPr>
          <p:nvPr>
            <p:ph type="body" sz="quarter" idx="13"/>
          </p:nvPr>
        </p:nvSpPr>
        <p:spPr/>
        <p:txBody>
          <a:bodyPr/>
          <a:lstStyle/>
          <a:p>
            <a:r>
              <a:rPr lang="en-US" sz="1000" baseline="30000" dirty="0" err="1">
                <a:effectLst/>
              </a:rPr>
              <a:t>a</a:t>
            </a:r>
            <a:r>
              <a:rPr lang="en-US" sz="1000" dirty="0" err="1"/>
              <a:t>The</a:t>
            </a:r>
            <a:r>
              <a:rPr lang="en-US" sz="1000" dirty="0"/>
              <a:t> median IQR hematoma volume in patients with spontaneous intracerebral or intraventricular bleeds (n=99), was </a:t>
            </a:r>
            <a:r>
              <a:rPr lang="en-US" sz="1000" dirty="0">
                <a:sym typeface="Wingdings" panose="05000000000000000000" pitchFamily="2" charset="2"/>
              </a:rPr>
              <a:t>9.5 mL (3.9-21.3 mL). In total, 27.3% and 18.2% of intracerebral or intraventricular bleeds were greater than 20 mL and 30 mL, respectively; </a:t>
            </a:r>
            <a:r>
              <a:rPr lang="en-US" sz="1000" baseline="30000" dirty="0" err="1">
                <a:sym typeface="Wingdings" panose="05000000000000000000" pitchFamily="2" charset="2"/>
              </a:rPr>
              <a:t>b</a:t>
            </a:r>
            <a:r>
              <a:rPr lang="en-US" sz="1000" dirty="0" err="1">
                <a:effectLst/>
              </a:rPr>
              <a:t>Intracerebral</a:t>
            </a:r>
            <a:r>
              <a:rPr lang="en-US" sz="1000" dirty="0">
                <a:effectLst/>
              </a:rPr>
              <a:t> and subdural hemorrhages (n=4) and intracerebral and subarachnoid hemorrhages (n=6). </a:t>
            </a:r>
          </a:p>
          <a:p>
            <a:r>
              <a:rPr lang="en-US" sz="1000" dirty="0" err="1">
                <a:effectLst/>
              </a:rPr>
              <a:t>ICrH</a:t>
            </a:r>
            <a:r>
              <a:rPr lang="en-US" sz="1000" dirty="0">
                <a:effectLst/>
              </a:rPr>
              <a:t> = intracranial hemorrhage; IQR = interquartile range</a:t>
            </a:r>
          </a:p>
          <a:p>
            <a:r>
              <a:rPr lang="en-US" sz="1000" dirty="0" err="1">
                <a:effectLst/>
              </a:rPr>
              <a:t>Demchuk</a:t>
            </a:r>
            <a:r>
              <a:rPr lang="en-US" sz="1000" dirty="0">
                <a:effectLst/>
              </a:rPr>
              <a:t> AM et al. </a:t>
            </a:r>
            <a:r>
              <a:rPr lang="en-US" sz="1000" i="1" dirty="0">
                <a:effectLst/>
              </a:rPr>
              <a:t>Stroke</a:t>
            </a:r>
            <a:r>
              <a:rPr lang="en-US" sz="1000" dirty="0">
                <a:effectLst/>
              </a:rPr>
              <a:t>. 2021;52(6):2096-2105.</a:t>
            </a:r>
            <a:endParaRPr lang="en-US" sz="1000" dirty="0"/>
          </a:p>
        </p:txBody>
      </p:sp>
      <p:graphicFrame>
        <p:nvGraphicFramePr>
          <p:cNvPr id="5" name="Table 5">
            <a:extLst>
              <a:ext uri="{FF2B5EF4-FFF2-40B4-BE49-F238E27FC236}">
                <a16:creationId xmlns:a16="http://schemas.microsoft.com/office/drawing/2014/main" id="{60F0E8E8-5E5F-47D7-A01E-7EBE6D87F14F}"/>
              </a:ext>
            </a:extLst>
          </p:cNvPr>
          <p:cNvGraphicFramePr>
            <a:graphicFrameLocks/>
          </p:cNvGraphicFramePr>
          <p:nvPr/>
        </p:nvGraphicFramePr>
        <p:xfrm>
          <a:off x="706055" y="1773330"/>
          <a:ext cx="10440366" cy="3079556"/>
        </p:xfrm>
        <a:graphic>
          <a:graphicData uri="http://schemas.openxmlformats.org/drawingml/2006/table">
            <a:tbl>
              <a:tblPr firstRow="1" bandRow="1">
                <a:tableStyleId>{72833802-FEF1-4C79-8D5D-14CF1EAF98D9}</a:tableStyleId>
              </a:tblPr>
              <a:tblGrid>
                <a:gridCol w="5923944">
                  <a:extLst>
                    <a:ext uri="{9D8B030D-6E8A-4147-A177-3AD203B41FA5}">
                      <a16:colId xmlns:a16="http://schemas.microsoft.com/office/drawing/2014/main" val="1463145735"/>
                    </a:ext>
                  </a:extLst>
                </a:gridCol>
                <a:gridCol w="2258211">
                  <a:extLst>
                    <a:ext uri="{9D8B030D-6E8A-4147-A177-3AD203B41FA5}">
                      <a16:colId xmlns:a16="http://schemas.microsoft.com/office/drawing/2014/main" val="138384626"/>
                    </a:ext>
                  </a:extLst>
                </a:gridCol>
                <a:gridCol w="2258211">
                  <a:extLst>
                    <a:ext uri="{9D8B030D-6E8A-4147-A177-3AD203B41FA5}">
                      <a16:colId xmlns:a16="http://schemas.microsoft.com/office/drawing/2014/main" val="990080128"/>
                    </a:ext>
                  </a:extLst>
                </a:gridCol>
              </a:tblGrid>
              <a:tr h="595441">
                <a:tc>
                  <a:txBody>
                    <a:bodyPr/>
                    <a:lstStyle/>
                    <a:p>
                      <a:endParaRPr lang="en-US" sz="1500" dirty="0"/>
                    </a:p>
                  </a:txBody>
                  <a:tcPr marL="121920" marR="121920" marT="60960" marB="60960" anchor="ctr"/>
                </a:tc>
                <a:tc gridSpan="2">
                  <a:txBody>
                    <a:bodyPr/>
                    <a:lstStyle/>
                    <a:p>
                      <a:pPr algn="ctr"/>
                      <a:r>
                        <a:rPr lang="en-US" sz="1500" b="1" dirty="0"/>
                        <a:t>Safety Population</a:t>
                      </a:r>
                    </a:p>
                  </a:txBody>
                  <a:tcPr marL="121920" marR="121920" marT="60960" marB="60960" anchor="ctr">
                    <a:lnR w="12700" cap="flat" cmpd="sng" algn="ctr">
                      <a:solidFill>
                        <a:schemeClr val="tx1"/>
                      </a:solidFill>
                      <a:prstDash val="solid"/>
                      <a:round/>
                      <a:headEnd type="none" w="med" len="med"/>
                      <a:tailEnd type="none" w="med" len="med"/>
                    </a:lnR>
                  </a:tcPr>
                </a:tc>
                <a:tc hMerge="1">
                  <a:txBody>
                    <a:bodyPr/>
                    <a:lstStyle/>
                    <a:p>
                      <a:pPr algn="ctr"/>
                      <a:endParaRPr lang="en-US" sz="1300" b="1" dirty="0"/>
                    </a:p>
                  </a:txBody>
                  <a:tcPr marL="121920" marR="121920" marT="60960" marB="6096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28356520"/>
                  </a:ext>
                </a:extLst>
              </a:tr>
              <a:tr h="595441">
                <a:tc>
                  <a:txBody>
                    <a:bodyPr/>
                    <a:lstStyle/>
                    <a:p>
                      <a:endParaRPr lang="en-US" sz="1500" dirty="0">
                        <a:latin typeface="+mn-lt"/>
                      </a:endParaRPr>
                    </a:p>
                  </a:txBody>
                  <a:tcPr marL="121920" marR="121920" marT="60960" marB="60960" anchor="ctr"/>
                </a:tc>
                <a:tc>
                  <a:txBody>
                    <a:bodyPr/>
                    <a:lstStyle/>
                    <a:p>
                      <a:pPr algn="ctr"/>
                      <a:r>
                        <a:rPr lang="en-US" sz="1500" b="1" dirty="0">
                          <a:effectLst/>
                        </a:rPr>
                        <a:t>Spontaneous </a:t>
                      </a:r>
                      <a:r>
                        <a:rPr lang="en-US" sz="1500" b="1" dirty="0" err="1">
                          <a:effectLst/>
                        </a:rPr>
                        <a:t>ICrH</a:t>
                      </a:r>
                      <a:endParaRPr lang="en-US" sz="1500" b="1" dirty="0">
                        <a:effectLst/>
                      </a:endParaRPr>
                    </a:p>
                    <a:p>
                      <a:pPr algn="ctr"/>
                      <a:r>
                        <a:rPr lang="en-US" sz="1500" b="1" dirty="0">
                          <a:effectLst/>
                        </a:rPr>
                        <a:t>(n=128) </a:t>
                      </a:r>
                      <a:endParaRPr lang="en-US" sz="1500" dirty="0">
                        <a:effectLst/>
                        <a:latin typeface="+mn-lt"/>
                      </a:endParaRPr>
                    </a:p>
                  </a:txBody>
                  <a:tcPr marL="63500" marR="63500" marT="0" marB="0" anchor="ctr"/>
                </a:tc>
                <a:tc>
                  <a:txBody>
                    <a:bodyPr/>
                    <a:lstStyle/>
                    <a:p>
                      <a:pPr algn="ctr"/>
                      <a:r>
                        <a:rPr lang="en-US" sz="1500" b="1" dirty="0">
                          <a:effectLst/>
                        </a:rPr>
                        <a:t>Traumatic </a:t>
                      </a:r>
                      <a:r>
                        <a:rPr lang="en-US" sz="1500" b="1" dirty="0" err="1">
                          <a:effectLst/>
                        </a:rPr>
                        <a:t>ICrH</a:t>
                      </a:r>
                      <a:endParaRPr lang="en-US" sz="1500" b="1" dirty="0">
                        <a:effectLst/>
                      </a:endParaRPr>
                    </a:p>
                    <a:p>
                      <a:pPr algn="ctr"/>
                      <a:r>
                        <a:rPr lang="en-US" sz="1500" b="1" dirty="0">
                          <a:effectLst/>
                        </a:rPr>
                        <a:t>(n=99) </a:t>
                      </a:r>
                      <a:endParaRPr lang="en-US" sz="1500" dirty="0">
                        <a:effectLst/>
                        <a:latin typeface="+mn-lt"/>
                      </a:endParaRPr>
                    </a:p>
                  </a:txBody>
                  <a:tcPr marL="63500" marR="63500" marT="0" marB="0" anchor="ctr"/>
                </a:tc>
                <a:extLst>
                  <a:ext uri="{0D108BD9-81ED-4DB2-BD59-A6C34878D82A}">
                    <a16:rowId xmlns:a16="http://schemas.microsoft.com/office/drawing/2014/main" val="3593714374"/>
                  </a:ext>
                </a:extLst>
              </a:tr>
              <a:tr h="417590">
                <a:tc>
                  <a:txBody>
                    <a:bodyPr/>
                    <a:lstStyle/>
                    <a:p>
                      <a:r>
                        <a:rPr lang="en-US" sz="1500" b="1" dirty="0">
                          <a:latin typeface="+mn-lt"/>
                        </a:rPr>
                        <a:t>Compartment of Bleeding, </a:t>
                      </a:r>
                      <a:r>
                        <a:rPr lang="en-US" sz="1500" b="0" dirty="0">
                          <a:latin typeface="+mn-lt"/>
                        </a:rPr>
                        <a:t>n (%)</a:t>
                      </a:r>
                    </a:p>
                  </a:txBody>
                  <a:tcPr marL="121920" marR="121920" marT="60960" marB="60960" anchor="ctr">
                    <a:solidFill>
                      <a:schemeClr val="bg1">
                        <a:lumMod val="95000"/>
                      </a:schemeClr>
                    </a:solidFill>
                  </a:tcPr>
                </a:tc>
                <a:tc>
                  <a:txBody>
                    <a:bodyPr/>
                    <a:lstStyle/>
                    <a:p>
                      <a:pPr algn="ctr"/>
                      <a:endParaRPr lang="en-US" sz="1500" dirty="0">
                        <a:effectLst/>
                        <a:latin typeface="+mn-lt"/>
                      </a:endParaRPr>
                    </a:p>
                  </a:txBody>
                  <a:tcPr marL="63500" marR="63500" marT="0" marB="0" anchor="ctr">
                    <a:solidFill>
                      <a:schemeClr val="bg1">
                        <a:lumMod val="95000"/>
                      </a:schemeClr>
                    </a:solidFill>
                  </a:tcPr>
                </a:tc>
                <a:tc>
                  <a:txBody>
                    <a:bodyPr/>
                    <a:lstStyle/>
                    <a:p>
                      <a:pPr algn="ctr"/>
                      <a:endParaRPr lang="en-US" sz="1500" dirty="0">
                        <a:effectLst/>
                        <a:latin typeface="+mn-lt"/>
                      </a:endParaRPr>
                    </a:p>
                  </a:txBody>
                  <a:tcPr marL="63500" marR="63500" marT="0" marB="0" anchor="ctr">
                    <a:solidFill>
                      <a:schemeClr val="bg1">
                        <a:lumMod val="95000"/>
                      </a:schemeClr>
                    </a:solidFill>
                  </a:tcPr>
                </a:tc>
                <a:extLst>
                  <a:ext uri="{0D108BD9-81ED-4DB2-BD59-A6C34878D82A}">
                    <a16:rowId xmlns:a16="http://schemas.microsoft.com/office/drawing/2014/main" val="377566316"/>
                  </a:ext>
                </a:extLst>
              </a:tr>
              <a:tr h="367771">
                <a:tc>
                  <a:txBody>
                    <a:bodyPr/>
                    <a:lstStyle/>
                    <a:p>
                      <a:pPr marL="184150" indent="0">
                        <a:tabLst/>
                      </a:pPr>
                      <a:r>
                        <a:rPr lang="en-US" sz="1500" dirty="0">
                          <a:effectLst/>
                        </a:rPr>
                        <a:t>Intracerebral or intraventricular</a:t>
                      </a:r>
                      <a:endParaRPr lang="en-US" sz="1500" dirty="0">
                        <a:effectLst/>
                        <a:latin typeface="+mn-lt"/>
                      </a:endParaRPr>
                    </a:p>
                  </a:txBody>
                  <a:tcPr marL="63500" marR="63500" marT="0" marB="0" anchor="ctr"/>
                </a:tc>
                <a:tc>
                  <a:txBody>
                    <a:bodyPr/>
                    <a:lstStyle/>
                    <a:p>
                      <a:pPr algn="ctr"/>
                      <a:r>
                        <a:rPr lang="en-US" sz="1500" dirty="0">
                          <a:effectLst/>
                        </a:rPr>
                        <a:t>99</a:t>
                      </a:r>
                      <a:r>
                        <a:rPr lang="en-US" sz="1500" baseline="30000" dirty="0">
                          <a:effectLst/>
                        </a:rPr>
                        <a:t>a</a:t>
                      </a:r>
                      <a:r>
                        <a:rPr lang="en-US" sz="1500" dirty="0">
                          <a:effectLst/>
                        </a:rPr>
                        <a:t> (77.3%)</a:t>
                      </a:r>
                      <a:endParaRPr lang="en-US" sz="1500" dirty="0">
                        <a:effectLst/>
                        <a:latin typeface="+mn-lt"/>
                      </a:endParaRPr>
                    </a:p>
                  </a:txBody>
                  <a:tcPr marL="63500" marR="63500" marT="0" marB="0" anchor="ctr"/>
                </a:tc>
                <a:tc>
                  <a:txBody>
                    <a:bodyPr/>
                    <a:lstStyle/>
                    <a:p>
                      <a:pPr algn="ctr"/>
                      <a:r>
                        <a:rPr lang="en-US" sz="1500" dirty="0">
                          <a:effectLst/>
                        </a:rPr>
                        <a:t>14 (14.1%)</a:t>
                      </a:r>
                      <a:endParaRPr lang="en-US" sz="1500" dirty="0">
                        <a:effectLst/>
                        <a:latin typeface="+mn-lt"/>
                      </a:endParaRPr>
                    </a:p>
                  </a:txBody>
                  <a:tcPr marL="63500" marR="63500" marT="0" marB="0" anchor="ctr"/>
                </a:tc>
                <a:extLst>
                  <a:ext uri="{0D108BD9-81ED-4DB2-BD59-A6C34878D82A}">
                    <a16:rowId xmlns:a16="http://schemas.microsoft.com/office/drawing/2014/main" val="2088977287"/>
                  </a:ext>
                </a:extLst>
              </a:tr>
              <a:tr h="367771">
                <a:tc>
                  <a:txBody>
                    <a:bodyPr/>
                    <a:lstStyle/>
                    <a:p>
                      <a:pPr marL="184150" indent="0" algn="l" defTabSz="914400" rtl="0" eaLnBrk="1" latinLnBrk="0" hangingPunct="1">
                        <a:tabLst/>
                      </a:pPr>
                      <a:r>
                        <a:rPr lang="en-US" sz="1500" kern="1200" dirty="0">
                          <a:solidFill>
                            <a:schemeClr val="dk1"/>
                          </a:solidFill>
                          <a:effectLst/>
                        </a:rPr>
                        <a:t>Subdural</a:t>
                      </a:r>
                      <a:endParaRPr lang="en-US" sz="1500" kern="1200" dirty="0">
                        <a:solidFill>
                          <a:schemeClr val="dk1"/>
                        </a:solidFill>
                        <a:effectLst/>
                        <a:latin typeface="+mn-lt"/>
                        <a:ea typeface="+mn-ea"/>
                        <a:cs typeface="+mn-cs"/>
                      </a:endParaRPr>
                    </a:p>
                  </a:txBody>
                  <a:tcPr marL="63500" marR="63500" marT="0" marB="0" anchor="ctr">
                    <a:noFill/>
                  </a:tcPr>
                </a:tc>
                <a:tc>
                  <a:txBody>
                    <a:bodyPr/>
                    <a:lstStyle/>
                    <a:p>
                      <a:pPr algn="ctr"/>
                      <a:r>
                        <a:rPr lang="en-US" sz="1500" dirty="0">
                          <a:effectLst/>
                        </a:rPr>
                        <a:t>14 (10.9%)</a:t>
                      </a:r>
                      <a:endParaRPr lang="en-US" sz="1500" dirty="0">
                        <a:effectLst/>
                        <a:latin typeface="+mn-lt"/>
                      </a:endParaRPr>
                    </a:p>
                  </a:txBody>
                  <a:tcPr marL="63500" marR="63500" marT="0" marB="0" anchor="ctr">
                    <a:noFill/>
                  </a:tcPr>
                </a:tc>
                <a:tc>
                  <a:txBody>
                    <a:bodyPr/>
                    <a:lstStyle/>
                    <a:p>
                      <a:pPr algn="ctr"/>
                      <a:r>
                        <a:rPr lang="en-US" sz="1500" dirty="0">
                          <a:effectLst/>
                        </a:rPr>
                        <a:t>33 (33.3%)</a:t>
                      </a:r>
                      <a:endParaRPr lang="en-US" sz="1500" dirty="0">
                        <a:effectLst/>
                        <a:latin typeface="+mn-lt"/>
                      </a:endParaRPr>
                    </a:p>
                  </a:txBody>
                  <a:tcPr marL="63500" marR="63500" marT="0" marB="0" anchor="ctr">
                    <a:noFill/>
                  </a:tcPr>
                </a:tc>
                <a:extLst>
                  <a:ext uri="{0D108BD9-81ED-4DB2-BD59-A6C34878D82A}">
                    <a16:rowId xmlns:a16="http://schemas.microsoft.com/office/drawing/2014/main" val="3375781624"/>
                  </a:ext>
                </a:extLst>
              </a:tr>
              <a:tr h="367771">
                <a:tc>
                  <a:txBody>
                    <a:bodyPr/>
                    <a:lstStyle/>
                    <a:p>
                      <a:pPr marL="184150" indent="0" algn="l" defTabSz="914400" rtl="0" eaLnBrk="1" latinLnBrk="0" hangingPunct="1">
                        <a:tabLst/>
                      </a:pPr>
                      <a:r>
                        <a:rPr lang="en-US" sz="1500" kern="1200" dirty="0">
                          <a:solidFill>
                            <a:schemeClr val="dk1"/>
                          </a:solidFill>
                          <a:effectLst/>
                        </a:rPr>
                        <a:t>Subarachnoid</a:t>
                      </a:r>
                      <a:endParaRPr lang="en-US" sz="1500" kern="1200" dirty="0">
                        <a:solidFill>
                          <a:schemeClr val="dk1"/>
                        </a:solidFill>
                        <a:effectLst/>
                        <a:latin typeface="+mn-lt"/>
                        <a:ea typeface="+mn-ea"/>
                        <a:cs typeface="+mn-cs"/>
                      </a:endParaRPr>
                    </a:p>
                  </a:txBody>
                  <a:tcPr marL="63500" marR="63500" marT="0" marB="0" anchor="ctr"/>
                </a:tc>
                <a:tc>
                  <a:txBody>
                    <a:bodyPr/>
                    <a:lstStyle/>
                    <a:p>
                      <a:pPr algn="ctr"/>
                      <a:r>
                        <a:rPr lang="en-US" sz="1500" dirty="0">
                          <a:effectLst/>
                        </a:rPr>
                        <a:t>5 (3.9%)</a:t>
                      </a:r>
                      <a:endParaRPr lang="en-US" sz="1500" dirty="0">
                        <a:effectLst/>
                        <a:latin typeface="+mn-lt"/>
                      </a:endParaRPr>
                    </a:p>
                  </a:txBody>
                  <a:tcPr marL="63500" marR="63500" marT="0" marB="0" anchor="ctr"/>
                </a:tc>
                <a:tc>
                  <a:txBody>
                    <a:bodyPr/>
                    <a:lstStyle/>
                    <a:p>
                      <a:pPr algn="ctr"/>
                      <a:r>
                        <a:rPr lang="en-US" sz="1500" dirty="0">
                          <a:effectLst/>
                        </a:rPr>
                        <a:t>20 (20.2%)</a:t>
                      </a:r>
                      <a:endParaRPr lang="en-US" sz="1500" dirty="0">
                        <a:effectLst/>
                        <a:latin typeface="+mn-lt"/>
                      </a:endParaRPr>
                    </a:p>
                  </a:txBody>
                  <a:tcPr marL="63500" marR="63500" marT="0" marB="0" anchor="ctr"/>
                </a:tc>
                <a:extLst>
                  <a:ext uri="{0D108BD9-81ED-4DB2-BD59-A6C34878D82A}">
                    <a16:rowId xmlns:a16="http://schemas.microsoft.com/office/drawing/2014/main" val="1524091622"/>
                  </a:ext>
                </a:extLst>
              </a:tr>
              <a:tr h="367771">
                <a:tc>
                  <a:txBody>
                    <a:bodyPr/>
                    <a:lstStyle/>
                    <a:p>
                      <a:pPr marL="184150" indent="0" algn="l" defTabSz="914400" rtl="0" eaLnBrk="1" latinLnBrk="0" hangingPunct="1">
                        <a:tabLst/>
                      </a:pPr>
                      <a:r>
                        <a:rPr lang="en-US" sz="1500" kern="1200" dirty="0">
                          <a:solidFill>
                            <a:schemeClr val="dk1"/>
                          </a:solidFill>
                          <a:effectLst/>
                        </a:rPr>
                        <a:t>Multi-compartmental</a:t>
                      </a:r>
                      <a:endParaRPr lang="en-US" sz="1500" kern="1200" dirty="0">
                        <a:solidFill>
                          <a:schemeClr val="dk1"/>
                        </a:solidFill>
                        <a:effectLst/>
                        <a:latin typeface="+mn-lt"/>
                        <a:ea typeface="+mn-ea"/>
                        <a:cs typeface="+mn-cs"/>
                      </a:endParaRPr>
                    </a:p>
                  </a:txBody>
                  <a:tcPr marL="63500" marR="63500" marT="0" marB="0" anchor="ctr"/>
                </a:tc>
                <a:tc>
                  <a:txBody>
                    <a:bodyPr/>
                    <a:lstStyle/>
                    <a:p>
                      <a:pPr algn="ctr"/>
                      <a:r>
                        <a:rPr lang="en-US" sz="1500" dirty="0">
                          <a:effectLst/>
                        </a:rPr>
                        <a:t>10</a:t>
                      </a:r>
                      <a:r>
                        <a:rPr lang="en-US" sz="1500" baseline="30000" dirty="0">
                          <a:effectLst/>
                        </a:rPr>
                        <a:t>b</a:t>
                      </a:r>
                      <a:r>
                        <a:rPr lang="en-US" sz="1500" dirty="0">
                          <a:effectLst/>
                        </a:rPr>
                        <a:t> (7.8%)</a:t>
                      </a:r>
                      <a:endParaRPr lang="en-US" sz="1500" dirty="0">
                        <a:effectLst/>
                        <a:latin typeface="+mn-lt"/>
                      </a:endParaRPr>
                    </a:p>
                  </a:txBody>
                  <a:tcPr marL="63500" marR="63500" marT="0" marB="0" anchor="ctr"/>
                </a:tc>
                <a:tc>
                  <a:txBody>
                    <a:bodyPr/>
                    <a:lstStyle/>
                    <a:p>
                      <a:pPr algn="ctr"/>
                      <a:r>
                        <a:rPr lang="en-US" sz="1500" dirty="0">
                          <a:effectLst/>
                        </a:rPr>
                        <a:t>32 (32.3%)</a:t>
                      </a:r>
                      <a:endParaRPr lang="en-US" sz="1500" dirty="0">
                        <a:effectLst/>
                        <a:latin typeface="+mn-lt"/>
                      </a:endParaRPr>
                    </a:p>
                  </a:txBody>
                  <a:tcPr marL="63500" marR="63500" marT="0" marB="0" anchor="ctr"/>
                </a:tc>
                <a:extLst>
                  <a:ext uri="{0D108BD9-81ED-4DB2-BD59-A6C34878D82A}">
                    <a16:rowId xmlns:a16="http://schemas.microsoft.com/office/drawing/2014/main" val="2575962406"/>
                  </a:ext>
                </a:extLst>
              </a:tr>
            </a:tbl>
          </a:graphicData>
        </a:graphic>
      </p:graphicFrame>
    </p:spTree>
    <p:extLst>
      <p:ext uri="{BB962C8B-B14F-4D97-AF65-F5344CB8AC3E}">
        <p14:creationId xmlns:p14="http://schemas.microsoft.com/office/powerpoint/2010/main" val="1612707358"/>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DBABD-E32D-4A83-9939-222C6B99E3E1}"/>
              </a:ext>
            </a:extLst>
          </p:cNvPr>
          <p:cNvSpPr>
            <a:spLocks noGrp="1"/>
          </p:cNvSpPr>
          <p:nvPr>
            <p:ph type="title"/>
          </p:nvPr>
        </p:nvSpPr>
        <p:spPr/>
        <p:txBody>
          <a:bodyPr/>
          <a:lstStyle/>
          <a:p>
            <a:r>
              <a:rPr lang="en-US" dirty="0"/>
              <a:t>Intracranial Hemorrhage Subgroup Analysis </a:t>
            </a:r>
            <a:br>
              <a:rPr lang="en-US" dirty="0"/>
            </a:br>
            <a:r>
              <a:rPr lang="en-US" sz="2200" i="1" dirty="0"/>
              <a:t>Baseline and Demographic Characteristics</a:t>
            </a:r>
          </a:p>
        </p:txBody>
      </p:sp>
      <p:sp>
        <p:nvSpPr>
          <p:cNvPr id="3" name="Slide Number Placeholder 2">
            <a:extLst>
              <a:ext uri="{FF2B5EF4-FFF2-40B4-BE49-F238E27FC236}">
                <a16:creationId xmlns:a16="http://schemas.microsoft.com/office/drawing/2014/main" id="{19526B8F-F8B4-45E4-86AC-631ED7A7B4E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F62E29-A453-864C-8678-CA8F0D4C31BA}"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0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4" name="Text Placeholder 3">
            <a:extLst>
              <a:ext uri="{FF2B5EF4-FFF2-40B4-BE49-F238E27FC236}">
                <a16:creationId xmlns:a16="http://schemas.microsoft.com/office/drawing/2014/main" id="{F1330A6B-6DF1-4382-A006-65554C810339}"/>
              </a:ext>
            </a:extLst>
          </p:cNvPr>
          <p:cNvSpPr>
            <a:spLocks noGrp="1"/>
          </p:cNvSpPr>
          <p:nvPr>
            <p:ph type="body" sz="quarter" idx="13"/>
          </p:nvPr>
        </p:nvSpPr>
        <p:spPr/>
        <p:txBody>
          <a:bodyPr/>
          <a:lstStyle/>
          <a:p>
            <a:r>
              <a:rPr lang="en-US" baseline="30000" dirty="0" err="1">
                <a:latin typeface="+mj-lt"/>
              </a:rPr>
              <a:t>a</a:t>
            </a:r>
            <a:r>
              <a:rPr lang="en-US" dirty="0" err="1">
                <a:latin typeface="+mj-lt"/>
              </a:rPr>
              <a:t>Patients</a:t>
            </a:r>
            <a:r>
              <a:rPr lang="en-US" dirty="0">
                <a:latin typeface="+mj-lt"/>
              </a:rPr>
              <a:t> may have multiple indications for </a:t>
            </a:r>
            <a:r>
              <a:rPr lang="en-US" dirty="0" err="1">
                <a:latin typeface="+mj-lt"/>
              </a:rPr>
              <a:t>FXa</a:t>
            </a:r>
            <a:r>
              <a:rPr lang="en-US" dirty="0">
                <a:latin typeface="+mj-lt"/>
              </a:rPr>
              <a:t> inhibition</a:t>
            </a:r>
          </a:p>
          <a:p>
            <a:r>
              <a:rPr lang="en-US" dirty="0" err="1">
                <a:latin typeface="+mj-lt"/>
              </a:rPr>
              <a:t>FXa</a:t>
            </a:r>
            <a:r>
              <a:rPr lang="en-US" dirty="0">
                <a:latin typeface="+mj-lt"/>
              </a:rPr>
              <a:t> = factor </a:t>
            </a:r>
            <a:r>
              <a:rPr lang="en-US" dirty="0" err="1">
                <a:latin typeface="+mj-lt"/>
              </a:rPr>
              <a:t>Xa</a:t>
            </a:r>
            <a:r>
              <a:rPr lang="en-US" dirty="0">
                <a:latin typeface="+mj-lt"/>
              </a:rPr>
              <a:t>; </a:t>
            </a:r>
            <a:r>
              <a:rPr lang="en-US" dirty="0" err="1">
                <a:latin typeface="+mj-lt"/>
              </a:rPr>
              <a:t>ICrH</a:t>
            </a:r>
            <a:r>
              <a:rPr lang="en-US" dirty="0">
                <a:latin typeface="+mj-lt"/>
              </a:rPr>
              <a:t> = intracranial hemorrhage; SD = standard deviation.</a:t>
            </a:r>
          </a:p>
          <a:p>
            <a:r>
              <a:rPr lang="en-US" sz="1000" dirty="0" err="1">
                <a:effectLst/>
              </a:rPr>
              <a:t>Demchuk</a:t>
            </a:r>
            <a:r>
              <a:rPr lang="en-US" sz="1000" dirty="0">
                <a:effectLst/>
              </a:rPr>
              <a:t> AM et al. </a:t>
            </a:r>
            <a:r>
              <a:rPr lang="en-US" sz="1000" i="1" dirty="0">
                <a:solidFill>
                  <a:srgbClr val="212121"/>
                </a:solidFill>
                <a:effectLst/>
              </a:rPr>
              <a:t>Stroke</a:t>
            </a:r>
            <a:r>
              <a:rPr lang="en-US" sz="1000" dirty="0">
                <a:effectLst/>
              </a:rPr>
              <a:t>. 2021;52(6):2096-2105.</a:t>
            </a:r>
            <a:endParaRPr lang="en-US" sz="1000" dirty="0"/>
          </a:p>
        </p:txBody>
      </p:sp>
      <p:graphicFrame>
        <p:nvGraphicFramePr>
          <p:cNvPr id="5" name="Table 5">
            <a:extLst>
              <a:ext uri="{FF2B5EF4-FFF2-40B4-BE49-F238E27FC236}">
                <a16:creationId xmlns:a16="http://schemas.microsoft.com/office/drawing/2014/main" id="{99819AB2-9E51-4058-A2C8-465ACE486F58}"/>
              </a:ext>
            </a:extLst>
          </p:cNvPr>
          <p:cNvGraphicFramePr>
            <a:graphicFrameLocks noGrp="1"/>
          </p:cNvGraphicFramePr>
          <p:nvPr>
            <p:ph sz="quarter" idx="4294967295"/>
            <p:extLst>
              <p:ext uri="{D42A27DB-BD31-4B8C-83A1-F6EECF244321}">
                <p14:modId xmlns:p14="http://schemas.microsoft.com/office/powerpoint/2010/main" val="893299636"/>
              </p:ext>
            </p:extLst>
          </p:nvPr>
        </p:nvGraphicFramePr>
        <p:xfrm>
          <a:off x="503560" y="1347216"/>
          <a:ext cx="11184879" cy="4358640"/>
        </p:xfrm>
        <a:graphic>
          <a:graphicData uri="http://schemas.openxmlformats.org/drawingml/2006/table">
            <a:tbl>
              <a:tblPr firstRow="1" bandRow="1">
                <a:tableStyleId>{72833802-FEF1-4C79-8D5D-14CF1EAF98D9}</a:tableStyleId>
              </a:tblPr>
              <a:tblGrid>
                <a:gridCol w="4430003">
                  <a:extLst>
                    <a:ext uri="{9D8B030D-6E8A-4147-A177-3AD203B41FA5}">
                      <a16:colId xmlns:a16="http://schemas.microsoft.com/office/drawing/2014/main" val="1463145735"/>
                    </a:ext>
                  </a:extLst>
                </a:gridCol>
                <a:gridCol w="1688719">
                  <a:extLst>
                    <a:ext uri="{9D8B030D-6E8A-4147-A177-3AD203B41FA5}">
                      <a16:colId xmlns:a16="http://schemas.microsoft.com/office/drawing/2014/main" val="138384626"/>
                    </a:ext>
                  </a:extLst>
                </a:gridCol>
                <a:gridCol w="1688719">
                  <a:extLst>
                    <a:ext uri="{9D8B030D-6E8A-4147-A177-3AD203B41FA5}">
                      <a16:colId xmlns:a16="http://schemas.microsoft.com/office/drawing/2014/main" val="4037825178"/>
                    </a:ext>
                  </a:extLst>
                </a:gridCol>
                <a:gridCol w="1688719">
                  <a:extLst>
                    <a:ext uri="{9D8B030D-6E8A-4147-A177-3AD203B41FA5}">
                      <a16:colId xmlns:a16="http://schemas.microsoft.com/office/drawing/2014/main" val="4239288419"/>
                    </a:ext>
                  </a:extLst>
                </a:gridCol>
                <a:gridCol w="1688719">
                  <a:extLst>
                    <a:ext uri="{9D8B030D-6E8A-4147-A177-3AD203B41FA5}">
                      <a16:colId xmlns:a16="http://schemas.microsoft.com/office/drawing/2014/main" val="3067669201"/>
                    </a:ext>
                  </a:extLst>
                </a:gridCol>
              </a:tblGrid>
              <a:tr h="304800">
                <a:tc>
                  <a:txBody>
                    <a:bodyPr/>
                    <a:lstStyle/>
                    <a:p>
                      <a:endParaRPr lang="en-US" sz="1300" dirty="0"/>
                    </a:p>
                  </a:txBody>
                  <a:tcPr marL="121920" marR="121920" marT="60960" marB="60960" anchor="ctr"/>
                </a:tc>
                <a:tc>
                  <a:txBody>
                    <a:bodyPr/>
                    <a:lstStyle/>
                    <a:p>
                      <a:pPr algn="ctr"/>
                      <a:r>
                        <a:rPr lang="en-US" sz="1300" b="1" dirty="0"/>
                        <a:t>Safety Population</a:t>
                      </a:r>
                    </a:p>
                  </a:txBody>
                  <a:tcPr marL="121920" marR="121920" marT="60960" marB="60960" anchor="ctr">
                    <a:lnR w="12700" cap="flat" cmpd="sng" algn="ctr">
                      <a:solidFill>
                        <a:schemeClr val="bg1"/>
                      </a:solidFill>
                      <a:prstDash val="solid"/>
                      <a:round/>
                      <a:headEnd type="none" w="med" len="med"/>
                      <a:tailEnd type="none" w="med" len="med"/>
                    </a:lnR>
                  </a:tcPr>
                </a:tc>
                <a:tc gridSpan="3">
                  <a:txBody>
                    <a:bodyPr/>
                    <a:lstStyle/>
                    <a:p>
                      <a:pPr algn="ctr"/>
                      <a:r>
                        <a:rPr lang="en-US" sz="1300" b="1" dirty="0"/>
                        <a:t>Efficacy Population</a:t>
                      </a:r>
                    </a:p>
                  </a:txBody>
                  <a:tcPr marL="121920" marR="121920" marT="60960" marB="60960" anchor="ctr">
                    <a:lnL w="12700" cap="flat" cmpd="sng" algn="ctr">
                      <a:solidFill>
                        <a:schemeClr val="bg1"/>
                      </a:solidFill>
                      <a:prstDash val="solid"/>
                      <a:round/>
                      <a:headEnd type="none" w="med" len="med"/>
                      <a:tailEnd type="none" w="med" len="med"/>
                    </a:lnL>
                  </a:tcPr>
                </a:tc>
                <a:tc hMerge="1">
                  <a:txBody>
                    <a:bodyPr/>
                    <a:lstStyle/>
                    <a:p>
                      <a:endParaRPr lang="en-US"/>
                    </a:p>
                  </a:txBody>
                  <a:tcPr/>
                </a:tc>
                <a:tc hMerge="1">
                  <a:txBody>
                    <a:bodyPr/>
                    <a:lstStyle/>
                    <a:p>
                      <a:endParaRPr lang="en-US"/>
                    </a:p>
                  </a:txBody>
                  <a:tcPr>
                    <a:solidFill>
                      <a:srgbClr val="002F6C"/>
                    </a:solidFill>
                  </a:tcPr>
                </a:tc>
                <a:extLst>
                  <a:ext uri="{0D108BD9-81ED-4DB2-BD59-A6C34878D82A}">
                    <a16:rowId xmlns:a16="http://schemas.microsoft.com/office/drawing/2014/main" val="2728356520"/>
                  </a:ext>
                </a:extLst>
              </a:tr>
              <a:tr h="487680">
                <a:tc>
                  <a:txBody>
                    <a:bodyPr/>
                    <a:lstStyle/>
                    <a:p>
                      <a:endParaRPr lang="en-US" sz="1300" dirty="0"/>
                    </a:p>
                  </a:txBody>
                  <a:tcPr marL="121920" marR="121920" marT="60960" marB="60960" anchor="ctr"/>
                </a:tc>
                <a:tc>
                  <a:txBody>
                    <a:bodyPr/>
                    <a:lstStyle/>
                    <a:p>
                      <a:pPr algn="ctr"/>
                      <a:r>
                        <a:rPr lang="en-US" sz="1300" b="1" dirty="0">
                          <a:solidFill>
                            <a:schemeClr val="tx1"/>
                          </a:solidFill>
                        </a:rPr>
                        <a:t>Overall</a:t>
                      </a:r>
                    </a:p>
                    <a:p>
                      <a:pPr algn="ctr"/>
                      <a:r>
                        <a:rPr lang="en-US" sz="1300" b="1" dirty="0">
                          <a:solidFill>
                            <a:schemeClr val="tx1"/>
                          </a:solidFill>
                        </a:rPr>
                        <a:t>(n=227)</a:t>
                      </a:r>
                    </a:p>
                  </a:txBody>
                  <a:tcPr marL="121920" marR="121920" marT="60960" marB="60960" anchor="ctr"/>
                </a:tc>
                <a:tc>
                  <a:txBody>
                    <a:bodyPr/>
                    <a:lstStyle/>
                    <a:p>
                      <a:pPr algn="ctr"/>
                      <a:r>
                        <a:rPr lang="en-US" sz="1300" b="1" dirty="0">
                          <a:solidFill>
                            <a:schemeClr val="tx1"/>
                          </a:solidFill>
                        </a:rPr>
                        <a:t>Overall</a:t>
                      </a:r>
                    </a:p>
                    <a:p>
                      <a:pPr algn="ctr"/>
                      <a:r>
                        <a:rPr lang="en-US" sz="1300" b="1" dirty="0">
                          <a:solidFill>
                            <a:schemeClr val="tx1"/>
                          </a:solidFill>
                        </a:rPr>
                        <a:t>(n=171)</a:t>
                      </a:r>
                    </a:p>
                  </a:txBody>
                  <a:tcPr marL="121920" marR="121920" marT="60960" marB="60960" anchor="ctr"/>
                </a:tc>
                <a:tc>
                  <a:txBody>
                    <a:bodyPr/>
                    <a:lstStyle/>
                    <a:p>
                      <a:pPr algn="ctr"/>
                      <a:r>
                        <a:rPr lang="en-US" sz="1300" b="1" dirty="0">
                          <a:solidFill>
                            <a:schemeClr val="tx1"/>
                          </a:solidFill>
                        </a:rPr>
                        <a:t>Spontaneous ICrH</a:t>
                      </a:r>
                    </a:p>
                    <a:p>
                      <a:pPr algn="ctr"/>
                      <a:r>
                        <a:rPr lang="en-US" sz="1300" b="1" dirty="0">
                          <a:solidFill>
                            <a:schemeClr val="tx1"/>
                          </a:solidFill>
                        </a:rPr>
                        <a:t>(n=99)</a:t>
                      </a:r>
                    </a:p>
                  </a:txBody>
                  <a:tcPr marL="121920" marR="121920" marT="60960" marB="60960" anchor="ctr"/>
                </a:tc>
                <a:tc>
                  <a:txBody>
                    <a:bodyPr/>
                    <a:lstStyle/>
                    <a:p>
                      <a:pPr algn="ctr"/>
                      <a:r>
                        <a:rPr lang="en-US" sz="1300" b="1" dirty="0">
                          <a:solidFill>
                            <a:schemeClr val="tx1"/>
                          </a:solidFill>
                        </a:rPr>
                        <a:t>Traumatic ICrH</a:t>
                      </a:r>
                    </a:p>
                    <a:p>
                      <a:pPr algn="ctr"/>
                      <a:r>
                        <a:rPr lang="en-US" sz="1300" b="1" dirty="0">
                          <a:solidFill>
                            <a:schemeClr val="tx1"/>
                          </a:solidFill>
                        </a:rPr>
                        <a:t>(n=72)</a:t>
                      </a:r>
                    </a:p>
                  </a:txBody>
                  <a:tcPr marL="121920" marR="121920" marT="60960" marB="60960" anchor="ctr"/>
                </a:tc>
                <a:extLst>
                  <a:ext uri="{0D108BD9-81ED-4DB2-BD59-A6C34878D82A}">
                    <a16:rowId xmlns:a16="http://schemas.microsoft.com/office/drawing/2014/main" val="3593714374"/>
                  </a:ext>
                </a:extLst>
              </a:tr>
              <a:tr h="304800">
                <a:tc>
                  <a:txBody>
                    <a:bodyPr/>
                    <a:lstStyle/>
                    <a:p>
                      <a:r>
                        <a:rPr lang="en-US" sz="1300" dirty="0"/>
                        <a:t>Age, years, mean ± SD</a:t>
                      </a:r>
                    </a:p>
                  </a:txBody>
                  <a:tcPr marL="121920" marR="121920" marT="60960" marB="60960" anchor="ctr"/>
                </a:tc>
                <a:tc>
                  <a:txBody>
                    <a:bodyPr/>
                    <a:lstStyle/>
                    <a:p>
                      <a:pPr algn="ctr"/>
                      <a:r>
                        <a:rPr lang="en-US" sz="1300" dirty="0"/>
                        <a:t>79.3 ± 8.8</a:t>
                      </a:r>
                    </a:p>
                  </a:txBody>
                  <a:tcPr marL="121920" marR="121920" marT="60960" marB="60960" anchor="ctr"/>
                </a:tc>
                <a:tc>
                  <a:txBody>
                    <a:bodyPr/>
                    <a:lstStyle/>
                    <a:p>
                      <a:pPr algn="ctr"/>
                      <a:r>
                        <a:rPr lang="en-US" sz="1300" dirty="0"/>
                        <a:t>78.7 ± 9.2</a:t>
                      </a:r>
                    </a:p>
                  </a:txBody>
                  <a:tcPr marL="121920" marR="121920" marT="60960" marB="60960" anchor="ctr"/>
                </a:tc>
                <a:tc>
                  <a:txBody>
                    <a:bodyPr/>
                    <a:lstStyle/>
                    <a:p>
                      <a:pPr algn="ctr"/>
                      <a:r>
                        <a:rPr lang="en-US" sz="1300" dirty="0"/>
                        <a:t>77.5 ± 9.7</a:t>
                      </a:r>
                    </a:p>
                  </a:txBody>
                  <a:tcPr marL="121920" marR="121920" marT="60960" marB="60960" anchor="ctr"/>
                </a:tc>
                <a:tc>
                  <a:txBody>
                    <a:bodyPr/>
                    <a:lstStyle/>
                    <a:p>
                      <a:pPr algn="ctr"/>
                      <a:r>
                        <a:rPr lang="en-US" sz="1300" dirty="0"/>
                        <a:t>80.4 ± 8.3</a:t>
                      </a:r>
                    </a:p>
                  </a:txBody>
                  <a:tcPr marL="121920" marR="121920" marT="60960" marB="60960" anchor="ctr"/>
                </a:tc>
                <a:extLst>
                  <a:ext uri="{0D108BD9-81ED-4DB2-BD59-A6C34878D82A}">
                    <a16:rowId xmlns:a16="http://schemas.microsoft.com/office/drawing/2014/main" val="2015233605"/>
                  </a:ext>
                </a:extLst>
              </a:tr>
              <a:tr h="304800">
                <a:tc>
                  <a:txBody>
                    <a:bodyPr/>
                    <a:lstStyle/>
                    <a:p>
                      <a:r>
                        <a:rPr lang="en-US" sz="1300" dirty="0"/>
                        <a:t>Male, n (%)</a:t>
                      </a:r>
                    </a:p>
                  </a:txBody>
                  <a:tcPr marL="121920" marR="121920" marT="60960" marB="60960" anchor="ctr"/>
                </a:tc>
                <a:tc>
                  <a:txBody>
                    <a:bodyPr/>
                    <a:lstStyle/>
                    <a:p>
                      <a:pPr algn="ctr"/>
                      <a:r>
                        <a:rPr lang="en-US" sz="1300" dirty="0"/>
                        <a:t>117 (51.5%)</a:t>
                      </a:r>
                    </a:p>
                  </a:txBody>
                  <a:tcPr marL="121920" marR="121920" marT="60960" marB="60960" anchor="ctr"/>
                </a:tc>
                <a:tc>
                  <a:txBody>
                    <a:bodyPr/>
                    <a:lstStyle/>
                    <a:p>
                      <a:pPr algn="ctr"/>
                      <a:r>
                        <a:rPr lang="en-US" sz="1300" dirty="0"/>
                        <a:t>85 (49.7%)</a:t>
                      </a:r>
                    </a:p>
                  </a:txBody>
                  <a:tcPr marL="121920" marR="121920" marT="60960" marB="60960" anchor="ctr"/>
                </a:tc>
                <a:tc>
                  <a:txBody>
                    <a:bodyPr/>
                    <a:lstStyle/>
                    <a:p>
                      <a:pPr algn="ctr"/>
                      <a:r>
                        <a:rPr lang="en-US" sz="1300" dirty="0"/>
                        <a:t>52 (52.5%)</a:t>
                      </a:r>
                    </a:p>
                  </a:txBody>
                  <a:tcPr marL="121920" marR="121920" marT="60960" marB="60960" anchor="ctr"/>
                </a:tc>
                <a:tc>
                  <a:txBody>
                    <a:bodyPr/>
                    <a:lstStyle/>
                    <a:p>
                      <a:pPr algn="ctr"/>
                      <a:r>
                        <a:rPr lang="en-US" sz="1300" dirty="0"/>
                        <a:t>33 (45.8%)</a:t>
                      </a:r>
                    </a:p>
                  </a:txBody>
                  <a:tcPr marL="121920" marR="121920" marT="60960" marB="60960" anchor="ctr"/>
                </a:tc>
                <a:extLst>
                  <a:ext uri="{0D108BD9-81ED-4DB2-BD59-A6C34878D82A}">
                    <a16:rowId xmlns:a16="http://schemas.microsoft.com/office/drawing/2014/main" val="2088977287"/>
                  </a:ext>
                </a:extLst>
              </a:tr>
              <a:tr h="304800">
                <a:tc gridSpan="5">
                  <a:txBody>
                    <a:bodyPr/>
                    <a:lstStyle/>
                    <a:p>
                      <a:r>
                        <a:rPr lang="en-US" sz="1300" dirty="0"/>
                        <a:t>Indication of FXa inhibition, n (%)</a:t>
                      </a:r>
                      <a:r>
                        <a:rPr lang="en-US" sz="1300" baseline="30000" dirty="0"/>
                        <a:t>a</a:t>
                      </a:r>
                    </a:p>
                  </a:txBody>
                  <a:tcPr marL="121920" marR="121920" marT="60960" marB="60960" anchor="ctr">
                    <a:solidFill>
                      <a:schemeClr val="bg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000" dirty="0"/>
                    </a:p>
                  </a:txBody>
                  <a:tcPr/>
                </a:tc>
                <a:extLst>
                  <a:ext uri="{0D108BD9-81ED-4DB2-BD59-A6C34878D82A}">
                    <a16:rowId xmlns:a16="http://schemas.microsoft.com/office/drawing/2014/main" val="3375781624"/>
                  </a:ext>
                </a:extLst>
              </a:tr>
              <a:tr h="304800">
                <a:tc>
                  <a:txBody>
                    <a:bodyPr/>
                    <a:lstStyle/>
                    <a:p>
                      <a:pPr marL="184150" indent="0">
                        <a:tabLst/>
                      </a:pPr>
                      <a:r>
                        <a:rPr lang="en-US" sz="1300" dirty="0"/>
                        <a:t> Atrial fibrillation</a:t>
                      </a:r>
                    </a:p>
                  </a:txBody>
                  <a:tcPr marL="121920" marR="121920" marT="60960" marB="60960" anchor="ctr"/>
                </a:tc>
                <a:tc>
                  <a:txBody>
                    <a:bodyPr/>
                    <a:lstStyle/>
                    <a:p>
                      <a:pPr algn="ctr"/>
                      <a:r>
                        <a:rPr lang="en-US" sz="1300"/>
                        <a:t>193 (85.0%)</a:t>
                      </a:r>
                      <a:endParaRPr lang="en-US" sz="1300" dirty="0"/>
                    </a:p>
                  </a:txBody>
                  <a:tcPr marL="121920" marR="121920" marT="60960" marB="60960" anchor="ctr"/>
                </a:tc>
                <a:tc>
                  <a:txBody>
                    <a:bodyPr/>
                    <a:lstStyle/>
                    <a:p>
                      <a:pPr algn="ctr"/>
                      <a:r>
                        <a:rPr lang="en-US" sz="1300" dirty="0"/>
                        <a:t>142 (83.0%)</a:t>
                      </a:r>
                    </a:p>
                  </a:txBody>
                  <a:tcPr marL="121920" marR="121920" marT="60960" marB="60960" anchor="ctr"/>
                </a:tc>
                <a:tc>
                  <a:txBody>
                    <a:bodyPr/>
                    <a:lstStyle/>
                    <a:p>
                      <a:pPr algn="ctr"/>
                      <a:r>
                        <a:rPr lang="en-US" sz="1300" dirty="0"/>
                        <a:t>79 (79.8%)</a:t>
                      </a:r>
                    </a:p>
                  </a:txBody>
                  <a:tcPr marL="121920" marR="121920" marT="60960" marB="60960" anchor="ctr"/>
                </a:tc>
                <a:tc>
                  <a:txBody>
                    <a:bodyPr/>
                    <a:lstStyle/>
                    <a:p>
                      <a:pPr algn="ctr"/>
                      <a:r>
                        <a:rPr lang="en-US" sz="1300" dirty="0"/>
                        <a:t>63 (87.5%)</a:t>
                      </a:r>
                    </a:p>
                  </a:txBody>
                  <a:tcPr marL="121920" marR="121920" marT="60960" marB="60960" anchor="ctr"/>
                </a:tc>
                <a:extLst>
                  <a:ext uri="{0D108BD9-81ED-4DB2-BD59-A6C34878D82A}">
                    <a16:rowId xmlns:a16="http://schemas.microsoft.com/office/drawing/2014/main" val="1524091622"/>
                  </a:ext>
                </a:extLst>
              </a:tr>
              <a:tr h="304800">
                <a:tc>
                  <a:txBody>
                    <a:bodyPr/>
                    <a:lstStyle/>
                    <a:p>
                      <a:pPr marL="184150" indent="0">
                        <a:tabLst/>
                      </a:pPr>
                      <a:r>
                        <a:rPr lang="en-US" sz="1300" dirty="0"/>
                        <a:t> Venous thromboembolic disease</a:t>
                      </a:r>
                    </a:p>
                  </a:txBody>
                  <a:tcPr marL="121920" marR="121920" marT="60960" marB="60960" anchor="ctr"/>
                </a:tc>
                <a:tc>
                  <a:txBody>
                    <a:bodyPr/>
                    <a:lstStyle/>
                    <a:p>
                      <a:pPr algn="ctr"/>
                      <a:r>
                        <a:rPr lang="en-US" sz="1300"/>
                        <a:t>29 (12.8%)</a:t>
                      </a:r>
                      <a:endParaRPr lang="en-US" sz="1300" dirty="0"/>
                    </a:p>
                  </a:txBody>
                  <a:tcPr marL="121920" marR="121920" marT="60960" marB="60960" anchor="ctr"/>
                </a:tc>
                <a:tc>
                  <a:txBody>
                    <a:bodyPr/>
                    <a:lstStyle/>
                    <a:p>
                      <a:pPr algn="ctr"/>
                      <a:r>
                        <a:rPr lang="en-US" sz="1300" dirty="0"/>
                        <a:t>25 (14.6%)</a:t>
                      </a:r>
                    </a:p>
                  </a:txBody>
                  <a:tcPr marL="121920" marR="121920" marT="60960" marB="60960" anchor="ctr"/>
                </a:tc>
                <a:tc>
                  <a:txBody>
                    <a:bodyPr/>
                    <a:lstStyle/>
                    <a:p>
                      <a:pPr algn="ctr"/>
                      <a:r>
                        <a:rPr lang="en-US" sz="1300" dirty="0"/>
                        <a:t>17 (17.2%)</a:t>
                      </a:r>
                    </a:p>
                  </a:txBody>
                  <a:tcPr marL="121920" marR="121920" marT="60960" marB="60960" anchor="ctr"/>
                </a:tc>
                <a:tc>
                  <a:txBody>
                    <a:bodyPr/>
                    <a:lstStyle/>
                    <a:p>
                      <a:pPr algn="ctr"/>
                      <a:r>
                        <a:rPr lang="en-US" sz="1300" dirty="0"/>
                        <a:t>8 (11.1%)</a:t>
                      </a:r>
                    </a:p>
                  </a:txBody>
                  <a:tcPr marL="121920" marR="121920" marT="60960" marB="60960" anchor="ctr"/>
                </a:tc>
                <a:extLst>
                  <a:ext uri="{0D108BD9-81ED-4DB2-BD59-A6C34878D82A}">
                    <a16:rowId xmlns:a16="http://schemas.microsoft.com/office/drawing/2014/main" val="2575962406"/>
                  </a:ext>
                </a:extLst>
              </a:tr>
              <a:tr h="304800">
                <a:tc>
                  <a:txBody>
                    <a:bodyPr/>
                    <a:lstStyle/>
                    <a:p>
                      <a:pPr marL="184150" indent="0">
                        <a:tabLst/>
                      </a:pPr>
                      <a:r>
                        <a:rPr lang="en-US" sz="1300" dirty="0"/>
                        <a:t> Other</a:t>
                      </a:r>
                    </a:p>
                  </a:txBody>
                  <a:tcPr marL="121920" marR="121920" marT="60960" marB="60960" anchor="ctr"/>
                </a:tc>
                <a:tc>
                  <a:txBody>
                    <a:bodyPr/>
                    <a:lstStyle/>
                    <a:p>
                      <a:pPr algn="ctr"/>
                      <a:r>
                        <a:rPr lang="en-US" sz="1300" dirty="0"/>
                        <a:t>9 (4.0%)</a:t>
                      </a:r>
                    </a:p>
                  </a:txBody>
                  <a:tcPr marL="121920" marR="121920" marT="60960" marB="60960" anchor="ctr"/>
                </a:tc>
                <a:tc>
                  <a:txBody>
                    <a:bodyPr/>
                    <a:lstStyle/>
                    <a:p>
                      <a:pPr algn="ctr"/>
                      <a:r>
                        <a:rPr lang="en-US" sz="1300" dirty="0"/>
                        <a:t>8 (4.7%)</a:t>
                      </a:r>
                    </a:p>
                  </a:txBody>
                  <a:tcPr marL="121920" marR="121920" marT="60960" marB="60960" anchor="ctr"/>
                </a:tc>
                <a:tc>
                  <a:txBody>
                    <a:bodyPr/>
                    <a:lstStyle/>
                    <a:p>
                      <a:pPr algn="ctr"/>
                      <a:r>
                        <a:rPr lang="en-US" sz="1300" dirty="0"/>
                        <a:t>4 (4%)</a:t>
                      </a:r>
                    </a:p>
                  </a:txBody>
                  <a:tcPr marL="121920" marR="121920" marT="60960" marB="60960" anchor="ctr"/>
                </a:tc>
                <a:tc>
                  <a:txBody>
                    <a:bodyPr/>
                    <a:lstStyle/>
                    <a:p>
                      <a:pPr algn="ctr"/>
                      <a:r>
                        <a:rPr lang="en-US" sz="1300" dirty="0"/>
                        <a:t>4 (5.6%)</a:t>
                      </a:r>
                    </a:p>
                  </a:txBody>
                  <a:tcPr marL="121920" marR="121920" marT="60960" marB="60960" anchor="ctr"/>
                </a:tc>
                <a:extLst>
                  <a:ext uri="{0D108BD9-81ED-4DB2-BD59-A6C34878D82A}">
                    <a16:rowId xmlns:a16="http://schemas.microsoft.com/office/drawing/2014/main" val="1479786001"/>
                  </a:ext>
                </a:extLst>
              </a:tr>
              <a:tr h="304800">
                <a:tc gridSpan="5">
                  <a:txBody>
                    <a:bodyPr/>
                    <a:lstStyle/>
                    <a:p>
                      <a:r>
                        <a:rPr lang="en-US" sz="1300" dirty="0"/>
                        <a:t>FXa inhibitor therapy, n (%)</a:t>
                      </a:r>
                    </a:p>
                  </a:txBody>
                  <a:tcPr marL="121920" marR="121920" marT="60960" marB="60960" anchor="ctr">
                    <a:solidFill>
                      <a:schemeClr val="bg2">
                        <a:lumMod val="20000"/>
                        <a:lumOff val="80000"/>
                      </a:schemeClr>
                    </a:solidFill>
                  </a:tcPr>
                </a:tc>
                <a:tc hMerge="1">
                  <a:txBody>
                    <a:bodyPr/>
                    <a:lstStyle/>
                    <a:p>
                      <a:endParaRPr lang="en-US"/>
                    </a:p>
                  </a:txBody>
                  <a:tcPr/>
                </a:tc>
                <a:tc hMerge="1">
                  <a:txBody>
                    <a:bodyPr/>
                    <a:lstStyle/>
                    <a:p>
                      <a:endParaRPr lang="en-US" sz="800" dirty="0"/>
                    </a:p>
                  </a:txBody>
                  <a:tcPr/>
                </a:tc>
                <a:tc hMerge="1">
                  <a:txBody>
                    <a:bodyPr/>
                    <a:lstStyle/>
                    <a:p>
                      <a:endParaRPr lang="en-US" sz="800" dirty="0"/>
                    </a:p>
                  </a:txBody>
                  <a:tcPr/>
                </a:tc>
                <a:tc hMerge="1">
                  <a:txBody>
                    <a:bodyPr/>
                    <a:lstStyle/>
                    <a:p>
                      <a:endParaRPr lang="en-US" sz="800" dirty="0"/>
                    </a:p>
                  </a:txBody>
                  <a:tcPr/>
                </a:tc>
                <a:extLst>
                  <a:ext uri="{0D108BD9-81ED-4DB2-BD59-A6C34878D82A}">
                    <a16:rowId xmlns:a16="http://schemas.microsoft.com/office/drawing/2014/main" val="1668838290"/>
                  </a:ext>
                </a:extLst>
              </a:tr>
              <a:tr h="304800">
                <a:tc>
                  <a:txBody>
                    <a:bodyPr/>
                    <a:lstStyle/>
                    <a:p>
                      <a:pPr marL="227013" indent="0">
                        <a:tabLst/>
                      </a:pPr>
                      <a:r>
                        <a:rPr lang="en-US" sz="1300" dirty="0"/>
                        <a:t> Rivaroxaban</a:t>
                      </a:r>
                    </a:p>
                  </a:txBody>
                  <a:tcPr marL="121920" marR="121920" marT="60960" marB="60960" anchor="ctr"/>
                </a:tc>
                <a:tc>
                  <a:txBody>
                    <a:bodyPr/>
                    <a:lstStyle/>
                    <a:p>
                      <a:pPr algn="ctr"/>
                      <a:r>
                        <a:rPr lang="en-US" sz="1300"/>
                        <a:t>69 (30.4%)</a:t>
                      </a:r>
                      <a:endParaRPr lang="en-US" sz="1300" dirty="0"/>
                    </a:p>
                  </a:txBody>
                  <a:tcPr marL="121920" marR="121920" marT="60960" marB="60960" anchor="ctr"/>
                </a:tc>
                <a:tc>
                  <a:txBody>
                    <a:bodyPr/>
                    <a:lstStyle/>
                    <a:p>
                      <a:pPr algn="ctr"/>
                      <a:r>
                        <a:rPr lang="en-US" sz="1300" dirty="0"/>
                        <a:t>59 (34.5%)</a:t>
                      </a:r>
                    </a:p>
                  </a:txBody>
                  <a:tcPr marL="121920" marR="121920" marT="60960" marB="60960" anchor="ctr"/>
                </a:tc>
                <a:tc>
                  <a:txBody>
                    <a:bodyPr/>
                    <a:lstStyle/>
                    <a:p>
                      <a:pPr algn="ctr"/>
                      <a:r>
                        <a:rPr lang="en-US" sz="1300" dirty="0"/>
                        <a:t>40 (40.4%)</a:t>
                      </a:r>
                    </a:p>
                  </a:txBody>
                  <a:tcPr marL="121920" marR="121920" marT="60960" marB="60960" anchor="ctr"/>
                </a:tc>
                <a:tc>
                  <a:txBody>
                    <a:bodyPr/>
                    <a:lstStyle/>
                    <a:p>
                      <a:pPr algn="ctr"/>
                      <a:r>
                        <a:rPr lang="en-US" sz="1300" dirty="0"/>
                        <a:t>19 (26.4%)</a:t>
                      </a:r>
                    </a:p>
                  </a:txBody>
                  <a:tcPr marL="121920" marR="121920" marT="60960" marB="60960" anchor="ctr"/>
                </a:tc>
                <a:extLst>
                  <a:ext uri="{0D108BD9-81ED-4DB2-BD59-A6C34878D82A}">
                    <a16:rowId xmlns:a16="http://schemas.microsoft.com/office/drawing/2014/main" val="2232098168"/>
                  </a:ext>
                </a:extLst>
              </a:tr>
              <a:tr h="304800">
                <a:tc>
                  <a:txBody>
                    <a:bodyPr/>
                    <a:lstStyle/>
                    <a:p>
                      <a:pPr marL="227013" indent="0">
                        <a:tabLst/>
                      </a:pPr>
                      <a:r>
                        <a:rPr lang="en-US" sz="1300" dirty="0"/>
                        <a:t> Apixaban</a:t>
                      </a:r>
                    </a:p>
                  </a:txBody>
                  <a:tcPr marL="121920" marR="121920" marT="60960" marB="60960" anchor="ctr"/>
                </a:tc>
                <a:tc>
                  <a:txBody>
                    <a:bodyPr/>
                    <a:lstStyle/>
                    <a:p>
                      <a:pPr algn="ctr"/>
                      <a:r>
                        <a:rPr lang="en-US" sz="1300"/>
                        <a:t>140 (61.7%)</a:t>
                      </a:r>
                      <a:endParaRPr lang="en-US" sz="1300" dirty="0"/>
                    </a:p>
                  </a:txBody>
                  <a:tcPr marL="121920" marR="121920" marT="60960" marB="60960" anchor="ctr"/>
                </a:tc>
                <a:tc>
                  <a:txBody>
                    <a:bodyPr/>
                    <a:lstStyle/>
                    <a:p>
                      <a:pPr algn="ctr"/>
                      <a:r>
                        <a:rPr lang="en-US" sz="1300" dirty="0"/>
                        <a:t>99 (57.9%)</a:t>
                      </a:r>
                    </a:p>
                  </a:txBody>
                  <a:tcPr marL="121920" marR="121920" marT="60960" marB="60960" anchor="ctr"/>
                </a:tc>
                <a:tc>
                  <a:txBody>
                    <a:bodyPr/>
                    <a:lstStyle/>
                    <a:p>
                      <a:pPr algn="ctr"/>
                      <a:r>
                        <a:rPr lang="en-US" sz="1300" dirty="0"/>
                        <a:t>50 (50.5%)</a:t>
                      </a:r>
                    </a:p>
                  </a:txBody>
                  <a:tcPr marL="121920" marR="121920" marT="60960" marB="60960" anchor="ctr"/>
                </a:tc>
                <a:tc>
                  <a:txBody>
                    <a:bodyPr/>
                    <a:lstStyle/>
                    <a:p>
                      <a:pPr algn="ctr"/>
                      <a:r>
                        <a:rPr lang="en-US" sz="1300" dirty="0"/>
                        <a:t>49 (68.1%)</a:t>
                      </a:r>
                    </a:p>
                  </a:txBody>
                  <a:tcPr marL="121920" marR="121920" marT="60960" marB="60960" anchor="ctr"/>
                </a:tc>
                <a:extLst>
                  <a:ext uri="{0D108BD9-81ED-4DB2-BD59-A6C34878D82A}">
                    <a16:rowId xmlns:a16="http://schemas.microsoft.com/office/drawing/2014/main" val="855512107"/>
                  </a:ext>
                </a:extLst>
              </a:tr>
              <a:tr h="304800">
                <a:tc>
                  <a:txBody>
                    <a:bodyPr/>
                    <a:lstStyle/>
                    <a:p>
                      <a:pPr marL="227013" indent="0">
                        <a:tabLst/>
                      </a:pPr>
                      <a:r>
                        <a:rPr lang="en-US" sz="1300" dirty="0"/>
                        <a:t> </a:t>
                      </a:r>
                      <a:r>
                        <a:rPr lang="en-US" sz="1300" dirty="0" err="1"/>
                        <a:t>Edoxaban</a:t>
                      </a:r>
                      <a:endParaRPr lang="en-US" sz="1300" baseline="30000" dirty="0"/>
                    </a:p>
                  </a:txBody>
                  <a:tcPr marL="121920" marR="121920" marT="60960" marB="60960" anchor="ctr"/>
                </a:tc>
                <a:tc>
                  <a:txBody>
                    <a:bodyPr/>
                    <a:lstStyle/>
                    <a:p>
                      <a:pPr algn="ctr"/>
                      <a:r>
                        <a:rPr lang="en-US" sz="1300"/>
                        <a:t>7 (3.1%)</a:t>
                      </a:r>
                      <a:endParaRPr lang="en-US" sz="1300" dirty="0"/>
                    </a:p>
                  </a:txBody>
                  <a:tcPr marL="121920" marR="121920" marT="60960" marB="60960" anchor="ctr"/>
                </a:tc>
                <a:tc>
                  <a:txBody>
                    <a:bodyPr/>
                    <a:lstStyle/>
                    <a:p>
                      <a:pPr algn="ctr"/>
                      <a:r>
                        <a:rPr lang="en-US" sz="1300" dirty="0"/>
                        <a:t>2 (1.2%)</a:t>
                      </a:r>
                    </a:p>
                  </a:txBody>
                  <a:tcPr marL="121920" marR="121920" marT="60960" marB="60960" anchor="ctr"/>
                </a:tc>
                <a:tc>
                  <a:txBody>
                    <a:bodyPr/>
                    <a:lstStyle/>
                    <a:p>
                      <a:pPr algn="ctr"/>
                      <a:r>
                        <a:rPr lang="en-US" sz="1300" dirty="0"/>
                        <a:t>2 (2%)</a:t>
                      </a:r>
                    </a:p>
                  </a:txBody>
                  <a:tcPr marL="121920" marR="121920" marT="60960" marB="60960" anchor="ctr"/>
                </a:tc>
                <a:tc>
                  <a:txBody>
                    <a:bodyPr/>
                    <a:lstStyle/>
                    <a:p>
                      <a:pPr algn="ctr"/>
                      <a:r>
                        <a:rPr lang="en-US" sz="1300" dirty="0"/>
                        <a:t>0 (0%)</a:t>
                      </a:r>
                    </a:p>
                  </a:txBody>
                  <a:tcPr marL="121920" marR="121920" marT="60960" marB="60960" anchor="ctr"/>
                </a:tc>
                <a:extLst>
                  <a:ext uri="{0D108BD9-81ED-4DB2-BD59-A6C34878D82A}">
                    <a16:rowId xmlns:a16="http://schemas.microsoft.com/office/drawing/2014/main" val="1844038449"/>
                  </a:ext>
                </a:extLst>
              </a:tr>
              <a:tr h="304800">
                <a:tc>
                  <a:txBody>
                    <a:bodyPr/>
                    <a:lstStyle/>
                    <a:p>
                      <a:pPr marL="227013" indent="0">
                        <a:tabLst/>
                      </a:pPr>
                      <a:r>
                        <a:rPr lang="en-US" sz="1300" dirty="0"/>
                        <a:t> Enoxaparin</a:t>
                      </a:r>
                      <a:endParaRPr lang="en-US" sz="1300" baseline="30000" dirty="0"/>
                    </a:p>
                  </a:txBody>
                  <a:tcPr marL="121920" marR="121920" marT="60960" marB="60960" anchor="ctr"/>
                </a:tc>
                <a:tc>
                  <a:txBody>
                    <a:bodyPr/>
                    <a:lstStyle/>
                    <a:p>
                      <a:pPr algn="ctr"/>
                      <a:r>
                        <a:rPr lang="en-US" sz="1300" dirty="0"/>
                        <a:t>11 (4.8%)</a:t>
                      </a:r>
                    </a:p>
                  </a:txBody>
                  <a:tcPr marL="121920" marR="121920" marT="60960" marB="60960" anchor="ctr"/>
                </a:tc>
                <a:tc>
                  <a:txBody>
                    <a:bodyPr/>
                    <a:lstStyle/>
                    <a:p>
                      <a:pPr algn="ctr"/>
                      <a:r>
                        <a:rPr lang="en-US" sz="1300" dirty="0"/>
                        <a:t>11 (6.4%)</a:t>
                      </a:r>
                    </a:p>
                  </a:txBody>
                  <a:tcPr marL="121920" marR="121920" marT="60960" marB="60960" anchor="ctr"/>
                </a:tc>
                <a:tc>
                  <a:txBody>
                    <a:bodyPr/>
                    <a:lstStyle/>
                    <a:p>
                      <a:pPr algn="ctr"/>
                      <a:r>
                        <a:rPr lang="en-US" sz="1300" dirty="0"/>
                        <a:t>7 (7.1%)</a:t>
                      </a:r>
                    </a:p>
                  </a:txBody>
                  <a:tcPr marL="121920" marR="121920" marT="60960" marB="60960" anchor="ctr"/>
                </a:tc>
                <a:tc>
                  <a:txBody>
                    <a:bodyPr/>
                    <a:lstStyle/>
                    <a:p>
                      <a:pPr algn="ctr"/>
                      <a:r>
                        <a:rPr lang="en-US" sz="1300" dirty="0"/>
                        <a:t>4 (5.6%)</a:t>
                      </a:r>
                    </a:p>
                  </a:txBody>
                  <a:tcPr marL="121920" marR="121920" marT="60960" marB="60960" anchor="ctr"/>
                </a:tc>
                <a:extLst>
                  <a:ext uri="{0D108BD9-81ED-4DB2-BD59-A6C34878D82A}">
                    <a16:rowId xmlns:a16="http://schemas.microsoft.com/office/drawing/2014/main" val="605012697"/>
                  </a:ext>
                </a:extLst>
              </a:tr>
            </a:tbl>
          </a:graphicData>
        </a:graphic>
      </p:graphicFrame>
    </p:spTree>
    <p:extLst>
      <p:ext uri="{BB962C8B-B14F-4D97-AF65-F5344CB8AC3E}">
        <p14:creationId xmlns:p14="http://schemas.microsoft.com/office/powerpoint/2010/main" val="1521258663"/>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4A5BF0C-E446-43E9-8F5D-C2D2C57ED79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F62E29-A453-864C-8678-CA8F0D4C31BA}"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0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4" name="Text Placeholder 3">
            <a:extLst>
              <a:ext uri="{FF2B5EF4-FFF2-40B4-BE49-F238E27FC236}">
                <a16:creationId xmlns:a16="http://schemas.microsoft.com/office/drawing/2014/main" id="{47A2C5AC-6E7C-44A7-B092-7F336F5D64B5}"/>
              </a:ext>
            </a:extLst>
          </p:cNvPr>
          <p:cNvSpPr>
            <a:spLocks noGrp="1"/>
          </p:cNvSpPr>
          <p:nvPr>
            <p:ph type="body" sz="quarter" idx="13"/>
          </p:nvPr>
        </p:nvSpPr>
        <p:spPr>
          <a:xfrm>
            <a:off x="457200" y="5852160"/>
            <a:ext cx="10248900" cy="1005840"/>
          </a:xfrm>
        </p:spPr>
        <p:txBody>
          <a:bodyPr/>
          <a:lstStyle/>
          <a:p>
            <a:r>
              <a:rPr lang="en-US" baseline="30000" dirty="0" err="1">
                <a:latin typeface="+mj-lt"/>
              </a:rPr>
              <a:t>a</a:t>
            </a:r>
            <a:r>
              <a:rPr lang="en-US" dirty="0" err="1">
                <a:latin typeface="+mj-lt"/>
              </a:rPr>
              <a:t>NIHSS</a:t>
            </a:r>
            <a:r>
              <a:rPr lang="en-US" dirty="0">
                <a:latin typeface="+mj-lt"/>
              </a:rPr>
              <a:t> score implemented midway through study; </a:t>
            </a:r>
            <a:r>
              <a:rPr lang="en-US" baseline="30000" dirty="0" err="1">
                <a:latin typeface="+mj-lt"/>
              </a:rPr>
              <a:t>b</a:t>
            </a:r>
            <a:r>
              <a:rPr lang="en-US" dirty="0" err="1">
                <a:latin typeface="+mj-lt"/>
                <a:cs typeface="Arial" panose="020B0604020202020204" pitchFamily="34" charset="0"/>
              </a:rPr>
              <a:t>For</a:t>
            </a:r>
            <a:r>
              <a:rPr lang="en-US" dirty="0">
                <a:latin typeface="+mj-lt"/>
                <a:cs typeface="Arial" panose="020B0604020202020204" pitchFamily="34" charset="0"/>
              </a:rPr>
              <a:t> the </a:t>
            </a:r>
            <a:r>
              <a:rPr lang="en-US" dirty="0" err="1">
                <a:latin typeface="+mj-lt"/>
                <a:cs typeface="Arial" panose="020B0604020202020204" pitchFamily="34" charset="0"/>
              </a:rPr>
              <a:t>mRS</a:t>
            </a:r>
            <a:r>
              <a:rPr lang="en-US" dirty="0">
                <a:latin typeface="+mj-lt"/>
                <a:cs typeface="Arial" panose="020B0604020202020204" pitchFamily="34" charset="0"/>
              </a:rPr>
              <a:t> score, baseline was first defined as 3 hours before the start of bolus. After protocol amendment, it was assessed 15 minutes before bolus.</a:t>
            </a:r>
            <a:endParaRPr lang="en-US" dirty="0">
              <a:latin typeface="+mj-lt"/>
            </a:endParaRPr>
          </a:p>
          <a:p>
            <a:r>
              <a:rPr lang="en-US" dirty="0">
                <a:latin typeface="+mj-lt"/>
              </a:rPr>
              <a:t>GCS = Glasgow Coma Scale; </a:t>
            </a:r>
            <a:r>
              <a:rPr lang="en-US" dirty="0" err="1">
                <a:latin typeface="+mj-lt"/>
              </a:rPr>
              <a:t>ICrH</a:t>
            </a:r>
            <a:r>
              <a:rPr lang="en-US" dirty="0">
                <a:latin typeface="+mj-lt"/>
              </a:rPr>
              <a:t> = intracranial hemorrhage; IQR = interquartile range; </a:t>
            </a:r>
            <a:r>
              <a:rPr lang="en-US" sz="1000" dirty="0" err="1">
                <a:latin typeface="+mj-lt"/>
              </a:rPr>
              <a:t>mRS</a:t>
            </a:r>
            <a:r>
              <a:rPr lang="en-US" dirty="0">
                <a:latin typeface="+mj-lt"/>
              </a:rPr>
              <a:t> = </a:t>
            </a:r>
            <a:r>
              <a:rPr lang="en-US" sz="1000" dirty="0">
                <a:latin typeface="+mj-lt"/>
              </a:rPr>
              <a:t>modified Rankin Scale;</a:t>
            </a:r>
            <a:r>
              <a:rPr lang="en-US" dirty="0">
                <a:latin typeface="+mj-lt"/>
              </a:rPr>
              <a:t> NIHSS = National Institutes of Health Stroke Scale.</a:t>
            </a:r>
          </a:p>
          <a:p>
            <a:r>
              <a:rPr lang="en-US" sz="1000" dirty="0" err="1">
                <a:effectLst/>
              </a:rPr>
              <a:t>Demchuk</a:t>
            </a:r>
            <a:r>
              <a:rPr lang="en-US" sz="1000" dirty="0">
                <a:effectLst/>
              </a:rPr>
              <a:t> AM et al. </a:t>
            </a:r>
            <a:r>
              <a:rPr lang="en-US" sz="1000" i="1" dirty="0">
                <a:solidFill>
                  <a:srgbClr val="212121"/>
                </a:solidFill>
                <a:effectLst/>
              </a:rPr>
              <a:t>Stroke</a:t>
            </a:r>
            <a:r>
              <a:rPr lang="en-US" sz="1000" dirty="0">
                <a:effectLst/>
              </a:rPr>
              <a:t>. 2021;52(6):2096-2105.</a:t>
            </a:r>
            <a:endParaRPr lang="en-US" sz="1000" dirty="0"/>
          </a:p>
        </p:txBody>
      </p:sp>
      <p:graphicFrame>
        <p:nvGraphicFramePr>
          <p:cNvPr id="7" name="Table 5">
            <a:extLst>
              <a:ext uri="{FF2B5EF4-FFF2-40B4-BE49-F238E27FC236}">
                <a16:creationId xmlns:a16="http://schemas.microsoft.com/office/drawing/2014/main" id="{E5661E09-577D-4955-BFE4-369534AFEA3A}"/>
              </a:ext>
            </a:extLst>
          </p:cNvPr>
          <p:cNvGraphicFramePr>
            <a:graphicFrameLocks/>
          </p:cNvGraphicFramePr>
          <p:nvPr/>
        </p:nvGraphicFramePr>
        <p:xfrm>
          <a:off x="195495" y="1295718"/>
          <a:ext cx="11801011" cy="4556760"/>
        </p:xfrm>
        <a:graphic>
          <a:graphicData uri="http://schemas.openxmlformats.org/drawingml/2006/table">
            <a:tbl>
              <a:tblPr firstRow="1" bandRow="1">
                <a:tableStyleId>{72833802-FEF1-4C79-8D5D-14CF1EAF98D9}</a:tableStyleId>
              </a:tblPr>
              <a:tblGrid>
                <a:gridCol w="4563720">
                  <a:extLst>
                    <a:ext uri="{9D8B030D-6E8A-4147-A177-3AD203B41FA5}">
                      <a16:colId xmlns:a16="http://schemas.microsoft.com/office/drawing/2014/main" val="1463145735"/>
                    </a:ext>
                  </a:extLst>
                </a:gridCol>
                <a:gridCol w="2090237">
                  <a:extLst>
                    <a:ext uri="{9D8B030D-6E8A-4147-A177-3AD203B41FA5}">
                      <a16:colId xmlns:a16="http://schemas.microsoft.com/office/drawing/2014/main" val="2167833522"/>
                    </a:ext>
                  </a:extLst>
                </a:gridCol>
                <a:gridCol w="1704476">
                  <a:extLst>
                    <a:ext uri="{9D8B030D-6E8A-4147-A177-3AD203B41FA5}">
                      <a16:colId xmlns:a16="http://schemas.microsoft.com/office/drawing/2014/main" val="535736607"/>
                    </a:ext>
                  </a:extLst>
                </a:gridCol>
                <a:gridCol w="1704476">
                  <a:extLst>
                    <a:ext uri="{9D8B030D-6E8A-4147-A177-3AD203B41FA5}">
                      <a16:colId xmlns:a16="http://schemas.microsoft.com/office/drawing/2014/main" val="3792919792"/>
                    </a:ext>
                  </a:extLst>
                </a:gridCol>
                <a:gridCol w="209108">
                  <a:extLst>
                    <a:ext uri="{9D8B030D-6E8A-4147-A177-3AD203B41FA5}">
                      <a16:colId xmlns:a16="http://schemas.microsoft.com/office/drawing/2014/main" val="3790951341"/>
                    </a:ext>
                  </a:extLst>
                </a:gridCol>
                <a:gridCol w="1528994">
                  <a:extLst>
                    <a:ext uri="{9D8B030D-6E8A-4147-A177-3AD203B41FA5}">
                      <a16:colId xmlns:a16="http://schemas.microsoft.com/office/drawing/2014/main" val="3810700718"/>
                    </a:ext>
                  </a:extLst>
                </a:gridCol>
              </a:tblGrid>
              <a:tr h="304800">
                <a:tc>
                  <a:txBody>
                    <a:bodyPr/>
                    <a:lstStyle/>
                    <a:p>
                      <a:endParaRPr lang="en-US" sz="1300" dirty="0">
                        <a:latin typeface="+mn-lt"/>
                      </a:endParaRPr>
                    </a:p>
                  </a:txBody>
                  <a:tcPr marL="121920" marR="121920" marT="60960" marB="60960" anchor="ctr"/>
                </a:tc>
                <a:tc>
                  <a:txBody>
                    <a:bodyPr/>
                    <a:lstStyle/>
                    <a:p>
                      <a:r>
                        <a:rPr lang="en-US" sz="1300" b="1"/>
                        <a:t>Safety Population</a:t>
                      </a:r>
                      <a:endParaRPr lang="en-US" sz="1300" dirty="0">
                        <a:latin typeface="+mn-lt"/>
                      </a:endParaRPr>
                    </a:p>
                  </a:txBody>
                  <a:tcPr marL="121920" marR="121920" marT="60960" marB="60960" anchor="ctr"/>
                </a:tc>
                <a:tc gridSpan="4">
                  <a:txBody>
                    <a:bodyPr/>
                    <a:lstStyle/>
                    <a:p>
                      <a:pPr algn="ctr"/>
                      <a:r>
                        <a:rPr lang="en-US" sz="1300" b="1" dirty="0"/>
                        <a:t>Efficacy Population</a:t>
                      </a:r>
                      <a:endParaRPr lang="en-US" sz="1300" dirty="0"/>
                    </a:p>
                  </a:txBody>
                  <a:tcPr marL="121920" marR="121920" marT="60960" marB="60960" anchor="ctr"/>
                </a:tc>
                <a:tc hMerge="1">
                  <a:txBody>
                    <a:bodyPr/>
                    <a:lstStyle/>
                    <a:p>
                      <a:endParaRPr lang="en-US"/>
                    </a:p>
                  </a:txBody>
                  <a:tcPr/>
                </a:tc>
                <a:tc hMerge="1">
                  <a:txBody>
                    <a:bodyPr/>
                    <a:lstStyle/>
                    <a:p>
                      <a:pPr algn="ctr"/>
                      <a:endParaRPr lang="en-US" sz="1600" b="1" dirty="0">
                        <a:latin typeface="+mn-lt"/>
                      </a:endParaRPr>
                    </a:p>
                  </a:txBody>
                  <a:tcPr anchor="ctr">
                    <a:solidFill>
                      <a:srgbClr val="002F6C"/>
                    </a:solidFill>
                  </a:tcPr>
                </a:tc>
                <a:tc hMerge="1">
                  <a:txBody>
                    <a:bodyPr/>
                    <a:lstStyle/>
                    <a:p>
                      <a:pPr algn="ctr"/>
                      <a:endParaRPr lang="en-US" sz="1300" dirty="0"/>
                    </a:p>
                  </a:txBody>
                  <a:tcPr marL="121920" marR="121920" marT="60960" marB="60960" anchor="ctr"/>
                </a:tc>
                <a:extLst>
                  <a:ext uri="{0D108BD9-81ED-4DB2-BD59-A6C34878D82A}">
                    <a16:rowId xmlns:a16="http://schemas.microsoft.com/office/drawing/2014/main" val="2728356520"/>
                  </a:ext>
                </a:extLst>
              </a:tr>
              <a:tr h="487680">
                <a:tc>
                  <a:txBody>
                    <a:bodyPr/>
                    <a:lstStyle/>
                    <a:p>
                      <a:endParaRPr lang="en-US" sz="1300" dirty="0">
                        <a:latin typeface="+mn-lt"/>
                      </a:endParaRPr>
                    </a:p>
                  </a:txBody>
                  <a:tcPr marL="121920" marR="121920" marT="60960" marB="60960" anchor="ctr"/>
                </a:tc>
                <a:tc>
                  <a:txBody>
                    <a:bodyPr/>
                    <a:lstStyle/>
                    <a:p>
                      <a:pPr algn="ctr"/>
                      <a:r>
                        <a:rPr lang="en-US" sz="1300" b="1">
                          <a:solidFill>
                            <a:schemeClr val="tx1"/>
                          </a:solidFill>
                        </a:rPr>
                        <a:t>Overall</a:t>
                      </a:r>
                    </a:p>
                    <a:p>
                      <a:pPr algn="ctr"/>
                      <a:r>
                        <a:rPr lang="en-US" sz="1300" b="1">
                          <a:solidFill>
                            <a:schemeClr val="tx1"/>
                          </a:solidFill>
                        </a:rPr>
                        <a:t>(n=227)</a:t>
                      </a:r>
                      <a:endParaRPr lang="en-US" sz="1300" dirty="0">
                        <a:latin typeface="+mn-lt"/>
                      </a:endParaRPr>
                    </a:p>
                  </a:txBody>
                  <a:tcPr marL="121920" marR="121920" marT="60960" marB="60960" anchor="ctr"/>
                </a:tc>
                <a:tc>
                  <a:txBody>
                    <a:bodyPr/>
                    <a:lstStyle/>
                    <a:p>
                      <a:pPr algn="ctr"/>
                      <a:r>
                        <a:rPr lang="en-US" sz="1300" b="1" dirty="0">
                          <a:solidFill>
                            <a:schemeClr val="tx1"/>
                          </a:solidFill>
                        </a:rPr>
                        <a:t>Overall</a:t>
                      </a:r>
                    </a:p>
                    <a:p>
                      <a:pPr algn="ctr"/>
                      <a:r>
                        <a:rPr lang="en-US" sz="1300" b="1" dirty="0">
                          <a:solidFill>
                            <a:schemeClr val="tx1"/>
                          </a:solidFill>
                        </a:rPr>
                        <a:t>(n=171)</a:t>
                      </a:r>
                      <a:endParaRPr lang="en-US" sz="1300" b="1" dirty="0">
                        <a:solidFill>
                          <a:schemeClr val="tx1"/>
                        </a:solidFill>
                        <a:latin typeface="+mn-lt"/>
                      </a:endParaRPr>
                    </a:p>
                  </a:txBody>
                  <a:tcPr marL="121920" marR="121920" marT="60960" marB="60960" anchor="ctr"/>
                </a:tc>
                <a:tc gridSpan="2">
                  <a:txBody>
                    <a:bodyPr/>
                    <a:lstStyle/>
                    <a:p>
                      <a:pPr algn="ctr"/>
                      <a:r>
                        <a:rPr lang="en-US" sz="1300" b="1" dirty="0">
                          <a:solidFill>
                            <a:schemeClr val="tx1"/>
                          </a:solidFill>
                        </a:rPr>
                        <a:t>Spontaneous </a:t>
                      </a:r>
                      <a:r>
                        <a:rPr lang="en-US" sz="1300" b="1" dirty="0" err="1">
                          <a:solidFill>
                            <a:schemeClr val="tx1"/>
                          </a:solidFill>
                        </a:rPr>
                        <a:t>ICrH</a:t>
                      </a:r>
                      <a:endParaRPr lang="en-US" sz="1300" b="1" dirty="0">
                        <a:solidFill>
                          <a:schemeClr val="tx1"/>
                        </a:solidFill>
                      </a:endParaRPr>
                    </a:p>
                    <a:p>
                      <a:pPr algn="ctr"/>
                      <a:r>
                        <a:rPr lang="en-US" sz="1300" b="1" dirty="0">
                          <a:solidFill>
                            <a:schemeClr val="tx1"/>
                          </a:solidFill>
                        </a:rPr>
                        <a:t>(n=99)</a:t>
                      </a:r>
                      <a:endParaRPr lang="en-US" sz="1300" b="1" dirty="0">
                        <a:solidFill>
                          <a:schemeClr val="tx1"/>
                        </a:solidFill>
                        <a:latin typeface="+mn-lt"/>
                      </a:endParaRPr>
                    </a:p>
                  </a:txBody>
                  <a:tcPr marL="121920" marR="121920" marT="60960" marB="60960" anchor="ctr"/>
                </a:tc>
                <a:tc hMerge="1">
                  <a:txBody>
                    <a:bodyPr/>
                    <a:lstStyle/>
                    <a:p>
                      <a:pPr algn="ctr"/>
                      <a:r>
                        <a:rPr lang="en-US" sz="1300" b="1" dirty="0">
                          <a:solidFill>
                            <a:schemeClr val="tx1"/>
                          </a:solidFill>
                        </a:rPr>
                        <a:t>Traumatic </a:t>
                      </a:r>
                      <a:r>
                        <a:rPr lang="en-US" sz="1300" b="1" dirty="0" err="1">
                          <a:solidFill>
                            <a:schemeClr val="tx1"/>
                          </a:solidFill>
                        </a:rPr>
                        <a:t>ICrH</a:t>
                      </a:r>
                      <a:endParaRPr lang="en-US" sz="1300" b="1" dirty="0">
                        <a:solidFill>
                          <a:schemeClr val="tx1"/>
                        </a:solidFill>
                      </a:endParaRPr>
                    </a:p>
                    <a:p>
                      <a:pPr algn="ctr"/>
                      <a:r>
                        <a:rPr lang="en-US" sz="1300" b="1" dirty="0">
                          <a:solidFill>
                            <a:schemeClr val="tx1"/>
                          </a:solidFill>
                        </a:rPr>
                        <a:t>(n=72)</a:t>
                      </a:r>
                      <a:endParaRPr lang="en-US" sz="1300" b="1" dirty="0">
                        <a:solidFill>
                          <a:schemeClr val="tx1"/>
                        </a:solidFill>
                        <a:latin typeface="+mn-lt"/>
                      </a:endParaRPr>
                    </a:p>
                  </a:txBody>
                  <a:tcPr marL="121920" marR="121920" marT="60960" marB="60960" anchor="ctr"/>
                </a:tc>
                <a:tc>
                  <a:txBody>
                    <a:bodyPr/>
                    <a:lstStyle/>
                    <a:p>
                      <a:pPr algn="ctr"/>
                      <a:r>
                        <a:rPr lang="en-US" sz="1300" b="1">
                          <a:solidFill>
                            <a:schemeClr val="tx1"/>
                          </a:solidFill>
                        </a:rPr>
                        <a:t>Traumatic ICrH</a:t>
                      </a:r>
                    </a:p>
                    <a:p>
                      <a:pPr algn="ctr"/>
                      <a:r>
                        <a:rPr lang="en-US" sz="1300" b="1">
                          <a:solidFill>
                            <a:schemeClr val="tx1"/>
                          </a:solidFill>
                        </a:rPr>
                        <a:t>(n=72)</a:t>
                      </a:r>
                      <a:endParaRPr lang="en-US" sz="1300" b="1" dirty="0">
                        <a:solidFill>
                          <a:schemeClr val="tx1"/>
                        </a:solidFill>
                        <a:latin typeface="+mn-lt"/>
                      </a:endParaRPr>
                    </a:p>
                  </a:txBody>
                  <a:tcPr marL="121920" marR="121920" marT="60960" marB="60960" anchor="ctr"/>
                </a:tc>
                <a:extLst>
                  <a:ext uri="{0D108BD9-81ED-4DB2-BD59-A6C34878D82A}">
                    <a16:rowId xmlns:a16="http://schemas.microsoft.com/office/drawing/2014/main" val="3593714374"/>
                  </a:ext>
                </a:extLst>
              </a:tr>
              <a:tr h="304800">
                <a:tc>
                  <a:txBody>
                    <a:bodyPr/>
                    <a:lstStyle/>
                    <a:p>
                      <a:r>
                        <a:rPr lang="en-US" sz="1300" dirty="0"/>
                        <a:t>Hours from symptom onset to baseline scan, median (IQR)</a:t>
                      </a:r>
                      <a:endParaRPr lang="en-US" sz="1300" dirty="0">
                        <a:latin typeface="+mn-lt"/>
                      </a:endParaRPr>
                    </a:p>
                  </a:txBody>
                  <a:tcPr marL="121920" marR="121920" marT="60960" marB="60960" anchor="ctr"/>
                </a:tc>
                <a:tc>
                  <a:txBody>
                    <a:bodyPr/>
                    <a:lstStyle/>
                    <a:p>
                      <a:pPr algn="ctr"/>
                      <a:r>
                        <a:rPr lang="en-US" sz="1300"/>
                        <a:t>3.3 (1.4-6.8)</a:t>
                      </a:r>
                      <a:endParaRPr lang="en-US" sz="1300" dirty="0">
                        <a:latin typeface="+mn-lt"/>
                      </a:endParaRPr>
                    </a:p>
                  </a:txBody>
                  <a:tcPr marL="121920" marR="121920" marT="60960" marB="60960" anchor="ctr"/>
                </a:tc>
                <a:tc>
                  <a:txBody>
                    <a:bodyPr/>
                    <a:lstStyle/>
                    <a:p>
                      <a:pPr algn="ctr"/>
                      <a:r>
                        <a:rPr lang="en-US" sz="1300" dirty="0"/>
                        <a:t>2.8 (1.4-6.5)</a:t>
                      </a:r>
                      <a:endParaRPr lang="en-US" sz="1300" dirty="0">
                        <a:latin typeface="+mn-lt"/>
                      </a:endParaRPr>
                    </a:p>
                  </a:txBody>
                  <a:tcPr marL="121920" marR="121920" marT="60960" marB="60960" anchor="ctr"/>
                </a:tc>
                <a:tc gridSpan="2">
                  <a:txBody>
                    <a:bodyPr/>
                    <a:lstStyle/>
                    <a:p>
                      <a:pPr algn="ctr"/>
                      <a:r>
                        <a:rPr lang="en-US" sz="1300" dirty="0"/>
                        <a:t>2.6 (1.0-5.5)</a:t>
                      </a:r>
                      <a:endParaRPr lang="en-US" sz="1300" dirty="0">
                        <a:latin typeface="+mn-lt"/>
                      </a:endParaRPr>
                    </a:p>
                  </a:txBody>
                  <a:tcPr marL="121920" marR="121920" marT="60960" marB="60960" anchor="ctr"/>
                </a:tc>
                <a:tc hMerge="1">
                  <a:txBody>
                    <a:bodyPr/>
                    <a:lstStyle/>
                    <a:p>
                      <a:pPr algn="ctr"/>
                      <a:r>
                        <a:rPr lang="en-US" sz="1300" dirty="0"/>
                        <a:t>3.4 (1.5-6.7)</a:t>
                      </a:r>
                      <a:endParaRPr lang="en-US" sz="1300" dirty="0">
                        <a:latin typeface="+mn-lt"/>
                      </a:endParaRPr>
                    </a:p>
                  </a:txBody>
                  <a:tcPr marL="121920" marR="121920" marT="60960" marB="60960" anchor="ctr"/>
                </a:tc>
                <a:tc>
                  <a:txBody>
                    <a:bodyPr/>
                    <a:lstStyle/>
                    <a:p>
                      <a:pPr algn="ctr"/>
                      <a:r>
                        <a:rPr lang="en-US" sz="1300"/>
                        <a:t>3.4 (1.5-6.7)</a:t>
                      </a:r>
                      <a:endParaRPr lang="en-US" sz="1300" dirty="0">
                        <a:latin typeface="+mn-lt"/>
                      </a:endParaRPr>
                    </a:p>
                  </a:txBody>
                  <a:tcPr marL="121920" marR="121920" marT="60960" marB="60960" anchor="ctr"/>
                </a:tc>
                <a:extLst>
                  <a:ext uri="{0D108BD9-81ED-4DB2-BD59-A6C34878D82A}">
                    <a16:rowId xmlns:a16="http://schemas.microsoft.com/office/drawing/2014/main" val="2015233605"/>
                  </a:ext>
                </a:extLst>
              </a:tr>
              <a:tr h="304800">
                <a:tc>
                  <a:txBody>
                    <a:bodyPr/>
                    <a:lstStyle/>
                    <a:p>
                      <a:r>
                        <a:rPr lang="en-US" sz="1300" dirty="0"/>
                        <a:t>Hours from baseline scan to andexanet treatment, median (IQR)</a:t>
                      </a:r>
                      <a:endParaRPr lang="en-US" sz="1300" dirty="0">
                        <a:latin typeface="+mn-lt"/>
                      </a:endParaRPr>
                    </a:p>
                  </a:txBody>
                  <a:tcPr marL="121920" marR="121920" marT="60960" marB="60960" anchor="ctr"/>
                </a:tc>
                <a:tc>
                  <a:txBody>
                    <a:bodyPr/>
                    <a:lstStyle/>
                    <a:p>
                      <a:pPr algn="ctr"/>
                      <a:r>
                        <a:rPr lang="en-US" sz="1300" dirty="0"/>
                        <a:t>2.0 (1.3-3.3)</a:t>
                      </a:r>
                      <a:endParaRPr lang="en-US" sz="1300" dirty="0">
                        <a:latin typeface="+mn-lt"/>
                      </a:endParaRPr>
                    </a:p>
                  </a:txBody>
                  <a:tcPr marL="121920" marR="121920" marT="60960" marB="60960" anchor="ctr"/>
                </a:tc>
                <a:tc>
                  <a:txBody>
                    <a:bodyPr/>
                    <a:lstStyle/>
                    <a:p>
                      <a:pPr algn="ctr"/>
                      <a:r>
                        <a:rPr lang="en-US" sz="1300" dirty="0"/>
                        <a:t>2.0 (1.4-3.2)</a:t>
                      </a:r>
                      <a:endParaRPr lang="en-US" sz="1300" dirty="0">
                        <a:latin typeface="+mn-lt"/>
                      </a:endParaRPr>
                    </a:p>
                  </a:txBody>
                  <a:tcPr marL="121920" marR="121920" marT="60960" marB="60960" anchor="ctr"/>
                </a:tc>
                <a:tc gridSpan="2">
                  <a:txBody>
                    <a:bodyPr/>
                    <a:lstStyle/>
                    <a:p>
                      <a:pPr algn="ctr"/>
                      <a:r>
                        <a:rPr lang="en-US" sz="1300" dirty="0"/>
                        <a:t>1.8 (1.3-2.7)</a:t>
                      </a:r>
                      <a:endParaRPr lang="en-US" sz="1300" dirty="0">
                        <a:latin typeface="+mn-lt"/>
                      </a:endParaRPr>
                    </a:p>
                  </a:txBody>
                  <a:tcPr marL="121920" marR="121920" marT="60960" marB="60960" anchor="ctr"/>
                </a:tc>
                <a:tc hMerge="1">
                  <a:txBody>
                    <a:bodyPr/>
                    <a:lstStyle/>
                    <a:p>
                      <a:pPr algn="ctr"/>
                      <a:r>
                        <a:rPr lang="en-US" sz="1300" dirty="0"/>
                        <a:t>2.4 (1.5-3.6)</a:t>
                      </a:r>
                      <a:endParaRPr lang="en-US" sz="1300" dirty="0">
                        <a:latin typeface="+mn-lt"/>
                      </a:endParaRPr>
                    </a:p>
                  </a:txBody>
                  <a:tcPr marL="121920" marR="121920" marT="60960" marB="60960" anchor="ctr"/>
                </a:tc>
                <a:tc>
                  <a:txBody>
                    <a:bodyPr/>
                    <a:lstStyle/>
                    <a:p>
                      <a:pPr algn="ctr"/>
                      <a:r>
                        <a:rPr lang="en-US" sz="1300" dirty="0"/>
                        <a:t>2.4 (1.5-3.6)</a:t>
                      </a:r>
                      <a:endParaRPr lang="en-US" sz="1300" dirty="0">
                        <a:latin typeface="+mn-lt"/>
                      </a:endParaRPr>
                    </a:p>
                  </a:txBody>
                  <a:tcPr marL="121920" marR="121920" marT="60960" marB="60960" anchor="ctr"/>
                </a:tc>
                <a:extLst>
                  <a:ext uri="{0D108BD9-81ED-4DB2-BD59-A6C34878D82A}">
                    <a16:rowId xmlns:a16="http://schemas.microsoft.com/office/drawing/2014/main" val="2088977287"/>
                  </a:ext>
                </a:extLst>
              </a:tr>
              <a:tr h="304800">
                <a:tc gridSpan="6">
                  <a:txBody>
                    <a:bodyPr/>
                    <a:lstStyle/>
                    <a:p>
                      <a:r>
                        <a:rPr lang="en-US" sz="1300" dirty="0"/>
                        <a:t>GCS score</a:t>
                      </a:r>
                      <a:endParaRPr lang="en-US" sz="1300" dirty="0">
                        <a:latin typeface="+mn-lt"/>
                      </a:endParaRPr>
                    </a:p>
                  </a:txBody>
                  <a:tcPr marL="121920" marR="121920" marT="60960" marB="60960" anchor="ctr">
                    <a:solidFill>
                      <a:schemeClr val="bg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900" dirty="0">
                        <a:latin typeface="+mn-lt"/>
                      </a:endParaRPr>
                    </a:p>
                  </a:txBody>
                  <a:tcPr anchor="ctr"/>
                </a:tc>
                <a:tc hMerge="1">
                  <a:txBody>
                    <a:bodyPr/>
                    <a:lstStyle/>
                    <a:p>
                      <a:endParaRPr lang="en-US" sz="1300" dirty="0">
                        <a:latin typeface="+mn-lt"/>
                      </a:endParaRPr>
                    </a:p>
                  </a:txBody>
                  <a:tcPr marL="121920" marR="121920" marT="60960" marB="60960" anchor="ctr">
                    <a:solidFill>
                      <a:schemeClr val="bg2">
                        <a:lumMod val="20000"/>
                        <a:lumOff val="80000"/>
                      </a:schemeClr>
                    </a:solidFill>
                  </a:tcPr>
                </a:tc>
                <a:extLst>
                  <a:ext uri="{0D108BD9-81ED-4DB2-BD59-A6C34878D82A}">
                    <a16:rowId xmlns:a16="http://schemas.microsoft.com/office/drawing/2014/main" val="3375781624"/>
                  </a:ext>
                </a:extLst>
              </a:tr>
              <a:tr h="304800">
                <a:tc>
                  <a:txBody>
                    <a:bodyPr/>
                    <a:lstStyle/>
                    <a:p>
                      <a:pPr marL="184150" indent="0">
                        <a:tabLst/>
                      </a:pPr>
                      <a:r>
                        <a:rPr lang="en-US" sz="1300" dirty="0"/>
                        <a:t>N</a:t>
                      </a:r>
                      <a:endParaRPr lang="en-US" sz="1300" dirty="0">
                        <a:latin typeface="+mn-lt"/>
                      </a:endParaRPr>
                    </a:p>
                  </a:txBody>
                  <a:tcPr marL="121920" marR="121920" marT="60960" marB="60960" anchor="ctr"/>
                </a:tc>
                <a:tc>
                  <a:txBody>
                    <a:bodyPr/>
                    <a:lstStyle/>
                    <a:p>
                      <a:pPr marL="184150" indent="0" algn="ctr">
                        <a:tabLst/>
                      </a:pPr>
                      <a:r>
                        <a:rPr lang="en-US" sz="1300"/>
                        <a:t>220</a:t>
                      </a:r>
                      <a:endParaRPr lang="en-US" sz="1300" dirty="0">
                        <a:latin typeface="+mn-lt"/>
                      </a:endParaRPr>
                    </a:p>
                  </a:txBody>
                  <a:tcPr marL="121920" marR="121920" marT="60960" marB="60960" anchor="ctr"/>
                </a:tc>
                <a:tc>
                  <a:txBody>
                    <a:bodyPr/>
                    <a:lstStyle/>
                    <a:p>
                      <a:pPr algn="ctr"/>
                      <a:r>
                        <a:rPr lang="en-US" sz="1300" dirty="0"/>
                        <a:t>167</a:t>
                      </a:r>
                      <a:endParaRPr lang="en-US" sz="1300" dirty="0">
                        <a:latin typeface="+mn-lt"/>
                      </a:endParaRPr>
                    </a:p>
                  </a:txBody>
                  <a:tcPr marL="121920" marR="121920" marT="60960" marB="60960" anchor="ctr"/>
                </a:tc>
                <a:tc>
                  <a:txBody>
                    <a:bodyPr/>
                    <a:lstStyle/>
                    <a:p>
                      <a:pPr algn="ctr"/>
                      <a:r>
                        <a:rPr lang="en-US" sz="1300" dirty="0"/>
                        <a:t>95</a:t>
                      </a:r>
                      <a:endParaRPr lang="en-US" sz="1300" dirty="0">
                        <a:latin typeface="+mn-lt"/>
                      </a:endParaRPr>
                    </a:p>
                  </a:txBody>
                  <a:tcPr marL="121920" marR="121920" marT="60960" marB="60960" anchor="ctr"/>
                </a:tc>
                <a:tc gridSpan="2">
                  <a:txBody>
                    <a:bodyPr/>
                    <a:lstStyle/>
                    <a:p>
                      <a:pPr algn="ctr"/>
                      <a:r>
                        <a:rPr lang="en-US" sz="1300" dirty="0"/>
                        <a:t>72</a:t>
                      </a:r>
                      <a:endParaRPr lang="en-US" sz="1300" dirty="0">
                        <a:latin typeface="+mn-lt"/>
                      </a:endParaRPr>
                    </a:p>
                  </a:txBody>
                  <a:tcPr marL="121920" marR="121920" marT="60960" marB="60960" anchor="ctr"/>
                </a:tc>
                <a:tc hMerge="1">
                  <a:txBody>
                    <a:bodyPr/>
                    <a:lstStyle/>
                    <a:p>
                      <a:pPr algn="ctr"/>
                      <a:endParaRPr lang="en-US" sz="1300" dirty="0">
                        <a:latin typeface="+mn-lt"/>
                      </a:endParaRPr>
                    </a:p>
                  </a:txBody>
                  <a:tcPr marL="121920" marR="121920" marT="60960" marB="60960" anchor="ctr"/>
                </a:tc>
                <a:extLst>
                  <a:ext uri="{0D108BD9-81ED-4DB2-BD59-A6C34878D82A}">
                    <a16:rowId xmlns:a16="http://schemas.microsoft.com/office/drawing/2014/main" val="1524091622"/>
                  </a:ext>
                </a:extLst>
              </a:tr>
              <a:tr h="304800">
                <a:tc>
                  <a:txBody>
                    <a:bodyPr/>
                    <a:lstStyle/>
                    <a:p>
                      <a:pPr marL="184150" indent="0">
                        <a:tabLst/>
                      </a:pPr>
                      <a:r>
                        <a:rPr lang="en-US" sz="1300" dirty="0"/>
                        <a:t>Median (IQR)</a:t>
                      </a:r>
                      <a:endParaRPr lang="en-US" sz="1300" dirty="0">
                        <a:latin typeface="+mn-lt"/>
                      </a:endParaRPr>
                    </a:p>
                  </a:txBody>
                  <a:tcPr marL="121920" marR="121920" marT="60960" marB="60960" anchor="ctr"/>
                </a:tc>
                <a:tc>
                  <a:txBody>
                    <a:bodyPr/>
                    <a:lstStyle/>
                    <a:p>
                      <a:pPr marL="184150" indent="0" algn="ctr">
                        <a:tabLst/>
                      </a:pPr>
                      <a:r>
                        <a:rPr lang="en-US" sz="1300" dirty="0"/>
                        <a:t>15 (14.0-15.0)</a:t>
                      </a:r>
                      <a:endParaRPr lang="en-US" sz="1300" dirty="0">
                        <a:latin typeface="+mn-lt"/>
                      </a:endParaRPr>
                    </a:p>
                  </a:txBody>
                  <a:tcPr marL="121920" marR="121920" marT="60960" marB="60960" anchor="ctr"/>
                </a:tc>
                <a:tc>
                  <a:txBody>
                    <a:bodyPr/>
                    <a:lstStyle/>
                    <a:p>
                      <a:pPr algn="ctr"/>
                      <a:r>
                        <a:rPr lang="en-US" sz="1300" dirty="0"/>
                        <a:t>15.0 (14.0-15.0)</a:t>
                      </a:r>
                      <a:endParaRPr lang="en-US" sz="1300" dirty="0">
                        <a:latin typeface="+mn-lt"/>
                      </a:endParaRPr>
                    </a:p>
                  </a:txBody>
                  <a:tcPr marL="121920" marR="121920" marT="60960" marB="60960" anchor="ctr"/>
                </a:tc>
                <a:tc>
                  <a:txBody>
                    <a:bodyPr/>
                    <a:lstStyle/>
                    <a:p>
                      <a:pPr algn="ctr"/>
                      <a:r>
                        <a:rPr lang="en-US" sz="1300" dirty="0"/>
                        <a:t>14.0 (13.0-15.0)</a:t>
                      </a:r>
                      <a:endParaRPr lang="en-US" sz="1300" dirty="0">
                        <a:latin typeface="+mn-lt"/>
                      </a:endParaRPr>
                    </a:p>
                  </a:txBody>
                  <a:tcPr marL="121920" marR="121920" marT="60960" marB="60960" anchor="ctr"/>
                </a:tc>
                <a:tc gridSpan="2">
                  <a:txBody>
                    <a:bodyPr/>
                    <a:lstStyle/>
                    <a:p>
                      <a:pPr algn="ctr"/>
                      <a:r>
                        <a:rPr lang="en-US" sz="1300" dirty="0"/>
                        <a:t>15.0 (14.0-15.0)</a:t>
                      </a:r>
                      <a:endParaRPr lang="en-US" sz="1300" dirty="0">
                        <a:latin typeface="+mn-lt"/>
                      </a:endParaRPr>
                    </a:p>
                  </a:txBody>
                  <a:tcPr marL="121920" marR="121920" marT="60960" marB="60960" anchor="ctr"/>
                </a:tc>
                <a:tc hMerge="1">
                  <a:txBody>
                    <a:bodyPr/>
                    <a:lstStyle/>
                    <a:p>
                      <a:pPr algn="ctr"/>
                      <a:endParaRPr lang="en-US" sz="1300" dirty="0">
                        <a:latin typeface="+mn-lt"/>
                      </a:endParaRPr>
                    </a:p>
                  </a:txBody>
                  <a:tcPr marL="121920" marR="121920" marT="60960" marB="60960" anchor="ctr"/>
                </a:tc>
                <a:extLst>
                  <a:ext uri="{0D108BD9-81ED-4DB2-BD59-A6C34878D82A}">
                    <a16:rowId xmlns:a16="http://schemas.microsoft.com/office/drawing/2014/main" val="2575962406"/>
                  </a:ext>
                </a:extLst>
              </a:tr>
              <a:tr h="304800">
                <a:tc gridSpan="6">
                  <a:txBody>
                    <a:bodyPr/>
                    <a:lstStyle/>
                    <a:p>
                      <a:r>
                        <a:rPr lang="en-US" sz="1300" dirty="0"/>
                        <a:t>NIHSS score</a:t>
                      </a:r>
                      <a:endParaRPr lang="en-US" sz="1300" baseline="30000" dirty="0">
                        <a:latin typeface="+mn-lt"/>
                      </a:endParaRPr>
                    </a:p>
                  </a:txBody>
                  <a:tcPr marL="121920" marR="121920" marT="60960" marB="60960" anchor="ctr">
                    <a:solidFill>
                      <a:schemeClr val="bg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a:endParaRPr lang="en-US" sz="900" dirty="0">
                        <a:latin typeface="+mn-lt"/>
                      </a:endParaRPr>
                    </a:p>
                  </a:txBody>
                  <a:tcPr anchor="ctr"/>
                </a:tc>
                <a:tc hMerge="1">
                  <a:txBody>
                    <a:bodyPr/>
                    <a:lstStyle/>
                    <a:p>
                      <a:endParaRPr lang="en-US" sz="1300" baseline="30000" dirty="0">
                        <a:latin typeface="+mn-lt"/>
                      </a:endParaRPr>
                    </a:p>
                  </a:txBody>
                  <a:tcPr marL="121920" marR="121920" marT="60960" marB="60960" anchor="ctr">
                    <a:solidFill>
                      <a:schemeClr val="bg2">
                        <a:lumMod val="20000"/>
                        <a:lumOff val="80000"/>
                      </a:schemeClr>
                    </a:solidFill>
                  </a:tcPr>
                </a:tc>
                <a:extLst>
                  <a:ext uri="{0D108BD9-81ED-4DB2-BD59-A6C34878D82A}">
                    <a16:rowId xmlns:a16="http://schemas.microsoft.com/office/drawing/2014/main" val="1479786001"/>
                  </a:ext>
                </a:extLst>
              </a:tr>
              <a:tr h="304800">
                <a:tc>
                  <a:txBody>
                    <a:bodyPr/>
                    <a:lstStyle/>
                    <a:p>
                      <a:pPr marL="184150" indent="0" algn="l" defTabSz="914400" rtl="0" eaLnBrk="1" latinLnBrk="0" hangingPunct="1">
                        <a:tabLst/>
                      </a:pPr>
                      <a:r>
                        <a:rPr lang="en-US" sz="1300" kern="1200" dirty="0">
                          <a:solidFill>
                            <a:schemeClr val="dk1"/>
                          </a:solidFill>
                        </a:rPr>
                        <a:t>N</a:t>
                      </a:r>
                      <a:r>
                        <a:rPr lang="en-US" sz="1300" kern="1200" baseline="30000" dirty="0">
                          <a:solidFill>
                            <a:schemeClr val="dk1"/>
                          </a:solidFill>
                        </a:rPr>
                        <a:t>a</a:t>
                      </a:r>
                      <a:endParaRPr lang="en-US" sz="1300" kern="1200" dirty="0">
                        <a:solidFill>
                          <a:schemeClr val="dk1"/>
                        </a:solidFill>
                        <a:latin typeface="+mn-lt"/>
                        <a:ea typeface="+mn-ea"/>
                        <a:cs typeface="+mn-cs"/>
                      </a:endParaRPr>
                    </a:p>
                  </a:txBody>
                  <a:tcPr marL="121920" marR="121920" marT="60960" marB="60960" anchor="ctr"/>
                </a:tc>
                <a:tc>
                  <a:txBody>
                    <a:bodyPr/>
                    <a:lstStyle/>
                    <a:p>
                      <a:pPr marL="184150" indent="0" algn="ctr" defTabSz="914400" rtl="0" eaLnBrk="1" latinLnBrk="0" hangingPunct="1">
                        <a:tabLst/>
                      </a:pPr>
                      <a:r>
                        <a:rPr lang="en-US" sz="1300"/>
                        <a:t>95</a:t>
                      </a:r>
                      <a:endParaRPr lang="en-US" sz="1300" kern="1200" dirty="0">
                        <a:solidFill>
                          <a:schemeClr val="dk1"/>
                        </a:solidFill>
                        <a:latin typeface="+mn-lt"/>
                        <a:ea typeface="+mn-ea"/>
                        <a:cs typeface="+mn-cs"/>
                      </a:endParaRPr>
                    </a:p>
                  </a:txBody>
                  <a:tcPr marL="121920" marR="121920" marT="60960" marB="60960" anchor="ctr"/>
                </a:tc>
                <a:tc>
                  <a:txBody>
                    <a:bodyPr/>
                    <a:lstStyle/>
                    <a:p>
                      <a:pPr algn="ctr"/>
                      <a:r>
                        <a:rPr lang="en-US" sz="1300" dirty="0"/>
                        <a:t>70</a:t>
                      </a:r>
                      <a:endParaRPr lang="en-US" sz="1300" dirty="0">
                        <a:latin typeface="+mn-lt"/>
                      </a:endParaRPr>
                    </a:p>
                  </a:txBody>
                  <a:tcPr marL="121920" marR="121920" marT="60960" marB="60960" anchor="ctr"/>
                </a:tc>
                <a:tc>
                  <a:txBody>
                    <a:bodyPr/>
                    <a:lstStyle/>
                    <a:p>
                      <a:pPr algn="ctr"/>
                      <a:r>
                        <a:rPr lang="en-US" sz="1300" dirty="0"/>
                        <a:t>39</a:t>
                      </a:r>
                      <a:endParaRPr lang="en-US" sz="1300" dirty="0">
                        <a:latin typeface="+mn-lt"/>
                      </a:endParaRPr>
                    </a:p>
                  </a:txBody>
                  <a:tcPr marL="121920" marR="121920" marT="60960" marB="60960" anchor="ctr"/>
                </a:tc>
                <a:tc gridSpan="2">
                  <a:txBody>
                    <a:bodyPr/>
                    <a:lstStyle/>
                    <a:p>
                      <a:pPr algn="ctr"/>
                      <a:r>
                        <a:rPr lang="en-US" sz="1300" dirty="0"/>
                        <a:t>31</a:t>
                      </a:r>
                      <a:endParaRPr lang="en-US" sz="1300" dirty="0">
                        <a:latin typeface="+mn-lt"/>
                      </a:endParaRPr>
                    </a:p>
                  </a:txBody>
                  <a:tcPr marL="121920" marR="121920" marT="60960" marB="60960" anchor="ctr"/>
                </a:tc>
                <a:tc hMerge="1">
                  <a:txBody>
                    <a:bodyPr/>
                    <a:lstStyle/>
                    <a:p>
                      <a:pPr algn="ctr"/>
                      <a:endParaRPr lang="en-US" sz="1300" dirty="0">
                        <a:latin typeface="+mn-lt"/>
                      </a:endParaRPr>
                    </a:p>
                  </a:txBody>
                  <a:tcPr marL="121920" marR="121920" marT="60960" marB="60960" anchor="ctr"/>
                </a:tc>
                <a:extLst>
                  <a:ext uri="{0D108BD9-81ED-4DB2-BD59-A6C34878D82A}">
                    <a16:rowId xmlns:a16="http://schemas.microsoft.com/office/drawing/2014/main" val="1668838290"/>
                  </a:ext>
                </a:extLst>
              </a:tr>
              <a:tr h="304800">
                <a:tc>
                  <a:txBody>
                    <a:bodyPr/>
                    <a:lstStyle/>
                    <a:p>
                      <a:pPr marL="184150" indent="0" algn="l" defTabSz="914400" rtl="0" eaLnBrk="1" latinLnBrk="0" hangingPunct="1">
                        <a:tabLst/>
                      </a:pPr>
                      <a:r>
                        <a:rPr lang="en-US" sz="1300" kern="1200" dirty="0">
                          <a:solidFill>
                            <a:schemeClr val="dk1"/>
                          </a:solidFill>
                        </a:rPr>
                        <a:t>Median (IQR)</a:t>
                      </a:r>
                      <a:endParaRPr lang="en-US" sz="1300" kern="1200" dirty="0">
                        <a:solidFill>
                          <a:schemeClr val="dk1"/>
                        </a:solidFill>
                        <a:latin typeface="+mn-lt"/>
                        <a:ea typeface="+mn-ea"/>
                        <a:cs typeface="+mn-cs"/>
                      </a:endParaRPr>
                    </a:p>
                  </a:txBody>
                  <a:tcPr marL="121920" marR="121920" marT="60960" marB="60960" anchor="ctr"/>
                </a:tc>
                <a:tc>
                  <a:txBody>
                    <a:bodyPr/>
                    <a:lstStyle/>
                    <a:p>
                      <a:pPr marL="184150" indent="0" algn="ctr" defTabSz="914400" rtl="0" eaLnBrk="1" latinLnBrk="0" hangingPunct="1">
                        <a:tabLst/>
                      </a:pPr>
                      <a:r>
                        <a:rPr lang="en-US" sz="1300" dirty="0"/>
                        <a:t>3.0 (1.0-9.0)</a:t>
                      </a:r>
                      <a:endParaRPr lang="en-US" sz="1300" kern="1200" dirty="0">
                        <a:solidFill>
                          <a:schemeClr val="dk1"/>
                        </a:solidFill>
                        <a:latin typeface="+mn-lt"/>
                        <a:ea typeface="+mn-ea"/>
                        <a:cs typeface="+mn-cs"/>
                      </a:endParaRPr>
                    </a:p>
                  </a:txBody>
                  <a:tcPr marL="121920" marR="121920" marT="60960" marB="60960" anchor="ctr"/>
                </a:tc>
                <a:tc>
                  <a:txBody>
                    <a:bodyPr/>
                    <a:lstStyle/>
                    <a:p>
                      <a:pPr algn="ctr"/>
                      <a:r>
                        <a:rPr lang="en-US" sz="1300" dirty="0"/>
                        <a:t>3.0 (1.0- 8.0)</a:t>
                      </a:r>
                      <a:endParaRPr lang="en-US" sz="1300" dirty="0">
                        <a:latin typeface="+mn-lt"/>
                      </a:endParaRPr>
                    </a:p>
                  </a:txBody>
                  <a:tcPr marL="121920" marR="121920" marT="60960" marB="60960" anchor="ctr"/>
                </a:tc>
                <a:tc>
                  <a:txBody>
                    <a:bodyPr/>
                    <a:lstStyle/>
                    <a:p>
                      <a:pPr algn="ctr"/>
                      <a:r>
                        <a:rPr lang="en-US" sz="1300" dirty="0"/>
                        <a:t>5.0 (2.0-10.0)</a:t>
                      </a:r>
                      <a:endParaRPr lang="en-US" sz="1300" dirty="0">
                        <a:latin typeface="+mn-lt"/>
                      </a:endParaRPr>
                    </a:p>
                  </a:txBody>
                  <a:tcPr marL="121920" marR="121920" marT="60960" marB="60960" anchor="ctr"/>
                </a:tc>
                <a:tc gridSpan="2">
                  <a:txBody>
                    <a:bodyPr/>
                    <a:lstStyle/>
                    <a:p>
                      <a:pPr algn="ctr"/>
                      <a:r>
                        <a:rPr lang="en-US" sz="1300" dirty="0"/>
                        <a:t>1.0 (0.0-3.0)</a:t>
                      </a:r>
                      <a:endParaRPr lang="en-US" sz="1300" dirty="0">
                        <a:latin typeface="+mn-lt"/>
                      </a:endParaRPr>
                    </a:p>
                  </a:txBody>
                  <a:tcPr marL="121920" marR="121920" marT="60960" marB="60960" anchor="ctr"/>
                </a:tc>
                <a:tc hMerge="1">
                  <a:txBody>
                    <a:bodyPr/>
                    <a:lstStyle/>
                    <a:p>
                      <a:pPr algn="ctr"/>
                      <a:endParaRPr lang="en-US" sz="1300" dirty="0">
                        <a:latin typeface="+mn-lt"/>
                      </a:endParaRPr>
                    </a:p>
                  </a:txBody>
                  <a:tcPr marL="121920" marR="121920" marT="60960" marB="60960" anchor="ctr"/>
                </a:tc>
                <a:extLst>
                  <a:ext uri="{0D108BD9-81ED-4DB2-BD59-A6C34878D82A}">
                    <a16:rowId xmlns:a16="http://schemas.microsoft.com/office/drawing/2014/main" val="2232098168"/>
                  </a:ext>
                </a:extLst>
              </a:tr>
              <a:tr h="304800">
                <a:tc gridSpan="6">
                  <a:txBody>
                    <a:bodyPr/>
                    <a:lstStyle/>
                    <a:p>
                      <a:r>
                        <a:rPr lang="en-US" sz="1300" dirty="0" err="1"/>
                        <a:t>mRS</a:t>
                      </a:r>
                      <a:r>
                        <a:rPr lang="en-US" sz="1300" dirty="0"/>
                        <a:t> </a:t>
                      </a:r>
                      <a:r>
                        <a:rPr lang="en-US" sz="1300" dirty="0" err="1"/>
                        <a:t>score</a:t>
                      </a:r>
                      <a:r>
                        <a:rPr lang="en-US" sz="1300" baseline="30000" dirty="0" err="1"/>
                        <a:t>b</a:t>
                      </a:r>
                      <a:endParaRPr lang="en-US" sz="1300" baseline="30000" dirty="0">
                        <a:latin typeface="+mn-lt"/>
                      </a:endParaRPr>
                    </a:p>
                  </a:txBody>
                  <a:tcPr marL="121920" marR="121920" marT="60960" marB="60960" anchor="ctr">
                    <a:solidFill>
                      <a:schemeClr val="bg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a:endParaRPr lang="en-US" sz="900" dirty="0">
                        <a:latin typeface="+mn-lt"/>
                      </a:endParaRPr>
                    </a:p>
                  </a:txBody>
                  <a:tcPr anchor="ctr"/>
                </a:tc>
                <a:tc hMerge="1">
                  <a:txBody>
                    <a:bodyPr/>
                    <a:lstStyle/>
                    <a:p>
                      <a:endParaRPr lang="en-US" sz="1300" baseline="30000" dirty="0">
                        <a:latin typeface="+mn-lt"/>
                      </a:endParaRPr>
                    </a:p>
                  </a:txBody>
                  <a:tcPr marL="121920" marR="121920" marT="60960" marB="60960" anchor="ctr">
                    <a:solidFill>
                      <a:schemeClr val="bg2">
                        <a:lumMod val="20000"/>
                        <a:lumOff val="80000"/>
                      </a:schemeClr>
                    </a:solidFill>
                  </a:tcPr>
                </a:tc>
                <a:extLst>
                  <a:ext uri="{0D108BD9-81ED-4DB2-BD59-A6C34878D82A}">
                    <a16:rowId xmlns:a16="http://schemas.microsoft.com/office/drawing/2014/main" val="855512107"/>
                  </a:ext>
                </a:extLst>
              </a:tr>
              <a:tr h="304800">
                <a:tc>
                  <a:txBody>
                    <a:bodyPr/>
                    <a:lstStyle/>
                    <a:p>
                      <a:pPr marL="184150" indent="0" algn="l" defTabSz="914400" rtl="0" eaLnBrk="1" latinLnBrk="0" hangingPunct="1">
                        <a:tabLst/>
                      </a:pPr>
                      <a:r>
                        <a:rPr lang="en-US" sz="1300" kern="1200" dirty="0">
                          <a:solidFill>
                            <a:schemeClr val="dk1"/>
                          </a:solidFill>
                        </a:rPr>
                        <a:t>N</a:t>
                      </a:r>
                      <a:endParaRPr lang="en-US" sz="1300" kern="1200" dirty="0">
                        <a:solidFill>
                          <a:schemeClr val="dk1"/>
                        </a:solidFill>
                        <a:latin typeface="+mn-lt"/>
                        <a:ea typeface="+mn-ea"/>
                        <a:cs typeface="+mn-cs"/>
                      </a:endParaRPr>
                    </a:p>
                  </a:txBody>
                  <a:tcPr marL="121920" marR="121920" marT="60960" marB="60960" anchor="ctr"/>
                </a:tc>
                <a:tc>
                  <a:txBody>
                    <a:bodyPr/>
                    <a:lstStyle/>
                    <a:p>
                      <a:pPr marL="184150" indent="0" algn="ctr" defTabSz="914400" rtl="0" eaLnBrk="1" latinLnBrk="0" hangingPunct="1">
                        <a:tabLst/>
                      </a:pPr>
                      <a:r>
                        <a:rPr lang="en-US" sz="1300"/>
                        <a:t>225</a:t>
                      </a:r>
                      <a:endParaRPr lang="en-US" sz="1300" kern="1200" dirty="0">
                        <a:solidFill>
                          <a:schemeClr val="dk1"/>
                        </a:solidFill>
                        <a:latin typeface="+mn-lt"/>
                        <a:ea typeface="+mn-ea"/>
                        <a:cs typeface="+mn-cs"/>
                      </a:endParaRPr>
                    </a:p>
                  </a:txBody>
                  <a:tcPr marL="121920" marR="121920" marT="60960" marB="60960" anchor="ctr"/>
                </a:tc>
                <a:tc>
                  <a:txBody>
                    <a:bodyPr/>
                    <a:lstStyle/>
                    <a:p>
                      <a:pPr algn="ctr"/>
                      <a:r>
                        <a:rPr lang="en-US" sz="1300"/>
                        <a:t>169</a:t>
                      </a:r>
                      <a:endParaRPr lang="en-US" sz="1300" dirty="0">
                        <a:latin typeface="+mn-lt"/>
                      </a:endParaRPr>
                    </a:p>
                  </a:txBody>
                  <a:tcPr marL="121920" marR="121920" marT="60960" marB="60960" anchor="ctr"/>
                </a:tc>
                <a:tc>
                  <a:txBody>
                    <a:bodyPr/>
                    <a:lstStyle/>
                    <a:p>
                      <a:pPr algn="ctr"/>
                      <a:r>
                        <a:rPr lang="en-US" sz="1300" dirty="0"/>
                        <a:t>98</a:t>
                      </a:r>
                      <a:endParaRPr lang="en-US" sz="1300" dirty="0">
                        <a:latin typeface="+mn-lt"/>
                      </a:endParaRPr>
                    </a:p>
                  </a:txBody>
                  <a:tcPr marL="121920" marR="121920" marT="60960" marB="60960" anchor="ctr"/>
                </a:tc>
                <a:tc gridSpan="2">
                  <a:txBody>
                    <a:bodyPr/>
                    <a:lstStyle/>
                    <a:p>
                      <a:pPr algn="ctr"/>
                      <a:r>
                        <a:rPr lang="en-US" sz="1300" dirty="0"/>
                        <a:t>71</a:t>
                      </a:r>
                      <a:endParaRPr lang="en-US" sz="1300" dirty="0">
                        <a:latin typeface="+mn-lt"/>
                      </a:endParaRPr>
                    </a:p>
                  </a:txBody>
                  <a:tcPr marL="121920" marR="121920" marT="60960" marB="60960" anchor="ctr"/>
                </a:tc>
                <a:tc hMerge="1">
                  <a:txBody>
                    <a:bodyPr/>
                    <a:lstStyle/>
                    <a:p>
                      <a:pPr algn="ctr"/>
                      <a:endParaRPr lang="en-US" sz="1300" dirty="0">
                        <a:latin typeface="+mn-lt"/>
                      </a:endParaRPr>
                    </a:p>
                  </a:txBody>
                  <a:tcPr marL="121920" marR="121920" marT="60960" marB="60960" anchor="ctr"/>
                </a:tc>
                <a:extLst>
                  <a:ext uri="{0D108BD9-81ED-4DB2-BD59-A6C34878D82A}">
                    <a16:rowId xmlns:a16="http://schemas.microsoft.com/office/drawing/2014/main" val="1844038449"/>
                  </a:ext>
                </a:extLst>
              </a:tr>
              <a:tr h="304800">
                <a:tc>
                  <a:txBody>
                    <a:bodyPr/>
                    <a:lstStyle/>
                    <a:p>
                      <a:pPr marL="184150" indent="0" algn="l" defTabSz="914400" rtl="0" eaLnBrk="1" latinLnBrk="0" hangingPunct="1">
                        <a:tabLst/>
                      </a:pPr>
                      <a:r>
                        <a:rPr lang="en-US" sz="1300" kern="1200" dirty="0">
                          <a:solidFill>
                            <a:schemeClr val="dk1"/>
                          </a:solidFill>
                        </a:rPr>
                        <a:t>Median (IQR)</a:t>
                      </a:r>
                      <a:endParaRPr lang="en-US" sz="1300" kern="1200" dirty="0">
                        <a:solidFill>
                          <a:schemeClr val="dk1"/>
                        </a:solidFill>
                        <a:latin typeface="+mn-lt"/>
                        <a:ea typeface="+mn-ea"/>
                        <a:cs typeface="+mn-cs"/>
                      </a:endParaRPr>
                    </a:p>
                  </a:txBody>
                  <a:tcPr marL="121920" marR="121920" marT="60960" marB="60960" anchor="ctr"/>
                </a:tc>
                <a:tc>
                  <a:txBody>
                    <a:bodyPr/>
                    <a:lstStyle/>
                    <a:p>
                      <a:pPr marL="184150" indent="0" algn="ctr" defTabSz="914400" rtl="0" eaLnBrk="1" latinLnBrk="0" hangingPunct="1">
                        <a:tabLst/>
                      </a:pPr>
                      <a:r>
                        <a:rPr lang="en-US" sz="1300" dirty="0"/>
                        <a:t>3.0 (1.0-4.0)</a:t>
                      </a:r>
                      <a:endParaRPr lang="en-US" sz="1300" kern="1200" dirty="0">
                        <a:solidFill>
                          <a:schemeClr val="dk1"/>
                        </a:solidFill>
                        <a:latin typeface="+mn-lt"/>
                        <a:ea typeface="+mn-ea"/>
                        <a:cs typeface="+mn-cs"/>
                      </a:endParaRPr>
                    </a:p>
                  </a:txBody>
                  <a:tcPr marL="121920" marR="121920" marT="60960" marB="60960" anchor="ctr"/>
                </a:tc>
                <a:tc>
                  <a:txBody>
                    <a:bodyPr/>
                    <a:lstStyle/>
                    <a:p>
                      <a:pPr algn="ctr"/>
                      <a:r>
                        <a:rPr lang="en-US" sz="1300" dirty="0"/>
                        <a:t>3.0 (1.0-4.0)</a:t>
                      </a:r>
                      <a:endParaRPr lang="en-US" sz="1300" dirty="0">
                        <a:latin typeface="+mn-lt"/>
                      </a:endParaRPr>
                    </a:p>
                  </a:txBody>
                  <a:tcPr marL="121920" marR="121920" marT="60960" marB="60960" anchor="ctr"/>
                </a:tc>
                <a:tc>
                  <a:txBody>
                    <a:bodyPr/>
                    <a:lstStyle/>
                    <a:p>
                      <a:pPr algn="ctr"/>
                      <a:r>
                        <a:rPr lang="en-US" sz="1300" dirty="0"/>
                        <a:t>4.0 (1.0-4.0)</a:t>
                      </a:r>
                      <a:endParaRPr lang="en-US" sz="1300" dirty="0">
                        <a:latin typeface="+mn-lt"/>
                      </a:endParaRPr>
                    </a:p>
                  </a:txBody>
                  <a:tcPr marL="121920" marR="121920" marT="60960" marB="60960" anchor="ctr"/>
                </a:tc>
                <a:tc gridSpan="2">
                  <a:txBody>
                    <a:bodyPr/>
                    <a:lstStyle/>
                    <a:p>
                      <a:pPr algn="ctr"/>
                      <a:r>
                        <a:rPr lang="en-US" sz="1300" dirty="0"/>
                        <a:t>3.0 (1.0-4.0)</a:t>
                      </a:r>
                      <a:endParaRPr lang="en-US" sz="1300" dirty="0">
                        <a:latin typeface="+mn-lt"/>
                      </a:endParaRPr>
                    </a:p>
                  </a:txBody>
                  <a:tcPr marL="121920" marR="121920" marT="60960" marB="60960" anchor="ctr"/>
                </a:tc>
                <a:tc hMerge="1">
                  <a:txBody>
                    <a:bodyPr/>
                    <a:lstStyle/>
                    <a:p>
                      <a:pPr algn="ctr"/>
                      <a:endParaRPr lang="en-US" sz="1300" dirty="0">
                        <a:latin typeface="+mn-lt"/>
                      </a:endParaRPr>
                    </a:p>
                  </a:txBody>
                  <a:tcPr marL="121920" marR="121920" marT="60960" marB="60960" anchor="ctr"/>
                </a:tc>
                <a:extLst>
                  <a:ext uri="{0D108BD9-81ED-4DB2-BD59-A6C34878D82A}">
                    <a16:rowId xmlns:a16="http://schemas.microsoft.com/office/drawing/2014/main" val="605012697"/>
                  </a:ext>
                </a:extLst>
              </a:tr>
            </a:tbl>
          </a:graphicData>
        </a:graphic>
      </p:graphicFrame>
      <p:sp>
        <p:nvSpPr>
          <p:cNvPr id="10" name="Title 1">
            <a:extLst>
              <a:ext uri="{FF2B5EF4-FFF2-40B4-BE49-F238E27FC236}">
                <a16:creationId xmlns:a16="http://schemas.microsoft.com/office/drawing/2014/main" id="{B394F5DD-5FF2-4B0E-B925-B2122F0A17EB}"/>
              </a:ext>
            </a:extLst>
          </p:cNvPr>
          <p:cNvSpPr txBox="1">
            <a:spLocks/>
          </p:cNvSpPr>
          <p:nvPr/>
        </p:nvSpPr>
        <p:spPr>
          <a:xfrm>
            <a:off x="457200" y="315113"/>
            <a:ext cx="11277600" cy="800100"/>
          </a:xfrm>
          <a:prstGeom prst="rect">
            <a:avLst/>
          </a:prstGeom>
        </p:spPr>
        <p:txBody>
          <a:bodyPr vert="horz" lIns="121920" tIns="60960" rIns="121920" bIns="60960" rtlCol="0" anchor="b">
            <a:normAutofit lnSpcReduction="10000"/>
          </a:bodyPr>
          <a:lstStyle>
            <a:lvl1pPr algn="l" defTabSz="685800" rtl="0" eaLnBrk="1" latinLnBrk="0" hangingPunct="1">
              <a:lnSpc>
                <a:spcPct val="90000"/>
              </a:lnSpc>
              <a:spcBef>
                <a:spcPct val="0"/>
              </a:spcBef>
              <a:buNone/>
              <a:defRPr sz="2100" b="1" kern="1200">
                <a:solidFill>
                  <a:schemeClr val="accent1"/>
                </a:solidFill>
                <a:latin typeface="+mj-lt"/>
                <a:ea typeface="+mj-ea"/>
                <a:cs typeface="+mj-cs"/>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7F134C"/>
                </a:solidFill>
                <a:effectLst/>
                <a:uLnTx/>
                <a:uFillTx/>
                <a:latin typeface="Arial" panose="020B0604020202020204"/>
                <a:ea typeface="+mj-ea"/>
                <a:cs typeface="+mj-cs"/>
              </a:rPr>
              <a:t>Intracranial Hemorrhage Subgroup Analysis</a:t>
            </a:r>
            <a:br>
              <a:rPr kumimoji="0" lang="en-US" sz="2800" b="1" i="0" u="none" strike="noStrike" kern="1200" cap="none" spc="0" normalizeH="0" baseline="0" noProof="0" dirty="0">
                <a:ln>
                  <a:noFill/>
                </a:ln>
                <a:solidFill>
                  <a:srgbClr val="7F134C"/>
                </a:solidFill>
                <a:effectLst/>
                <a:uLnTx/>
                <a:uFillTx/>
                <a:latin typeface="Arial" panose="020B0604020202020204"/>
                <a:ea typeface="+mj-ea"/>
                <a:cs typeface="+mj-cs"/>
              </a:rPr>
            </a:br>
            <a:r>
              <a:rPr kumimoji="0" lang="en-US" sz="2200" b="1" i="1" u="none" strike="noStrike" kern="1200" cap="none" spc="0" normalizeH="0" baseline="0" noProof="0" dirty="0">
                <a:ln>
                  <a:noFill/>
                </a:ln>
                <a:solidFill>
                  <a:srgbClr val="7F134C"/>
                </a:solidFill>
                <a:effectLst/>
                <a:uLnTx/>
                <a:uFillTx/>
                <a:latin typeface="Arial" panose="020B0604020202020204"/>
                <a:ea typeface="+mj-ea"/>
                <a:cs typeface="+mj-cs"/>
              </a:rPr>
              <a:t>Baseline and Demographic Characteristics Continued</a:t>
            </a:r>
          </a:p>
        </p:txBody>
      </p:sp>
    </p:spTree>
    <p:extLst>
      <p:ext uri="{BB962C8B-B14F-4D97-AF65-F5344CB8AC3E}">
        <p14:creationId xmlns:p14="http://schemas.microsoft.com/office/powerpoint/2010/main" val="1599308363"/>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8AABB-3C5A-4349-873E-07D9B36B4B16}"/>
              </a:ext>
            </a:extLst>
          </p:cNvPr>
          <p:cNvSpPr>
            <a:spLocks noGrp="1"/>
          </p:cNvSpPr>
          <p:nvPr>
            <p:ph type="title"/>
          </p:nvPr>
        </p:nvSpPr>
        <p:spPr/>
        <p:txBody>
          <a:bodyPr>
            <a:normAutofit fontScale="90000"/>
          </a:bodyPr>
          <a:lstStyle/>
          <a:p>
            <a:r>
              <a:rPr lang="en-US" sz="3100" dirty="0"/>
              <a:t>Intracranial Hemorrhage Subgroup Analysis</a:t>
            </a:r>
            <a:br>
              <a:rPr lang="en-US" sz="3600" dirty="0"/>
            </a:br>
            <a:r>
              <a:rPr lang="en-US" sz="2400" i="1" dirty="0"/>
              <a:t>Efficacy Results</a:t>
            </a:r>
            <a:endParaRPr lang="en-US" sz="2400" dirty="0"/>
          </a:p>
        </p:txBody>
      </p:sp>
      <p:sp>
        <p:nvSpPr>
          <p:cNvPr id="3" name="Slide Number Placeholder 2">
            <a:extLst>
              <a:ext uri="{FF2B5EF4-FFF2-40B4-BE49-F238E27FC236}">
                <a16:creationId xmlns:a16="http://schemas.microsoft.com/office/drawing/2014/main" id="{5C92AC6D-AE50-4097-A016-718C25B9E9C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4" name="Text Placeholder 3">
            <a:extLst>
              <a:ext uri="{FF2B5EF4-FFF2-40B4-BE49-F238E27FC236}">
                <a16:creationId xmlns:a16="http://schemas.microsoft.com/office/drawing/2014/main" id="{ECB765FE-48DF-429B-97D2-BEED64D321AA}"/>
              </a:ext>
            </a:extLst>
          </p:cNvPr>
          <p:cNvSpPr>
            <a:spLocks noGrp="1"/>
          </p:cNvSpPr>
          <p:nvPr>
            <p:ph type="body" sz="quarter" idx="13"/>
          </p:nvPr>
        </p:nvSpPr>
        <p:spPr>
          <a:xfrm>
            <a:off x="457199" y="5852160"/>
            <a:ext cx="11106150" cy="1005840"/>
          </a:xfrm>
        </p:spPr>
        <p:txBody>
          <a:bodyPr/>
          <a:lstStyle/>
          <a:p>
            <a:r>
              <a:rPr lang="en-US" dirty="0"/>
              <a:t>Note: In the efficacy population, there were 99 patients who received apixaban, 59 who received rivaroxaban, and 11 who received enoxaparin. Percent change in anti-FXa activity is not available for patients who received edoxaban (n=7). Additionally, there were 98 patients evaluable for hemostatic efficacy in the spontaneous </a:t>
            </a:r>
            <a:r>
              <a:rPr lang="en-US" dirty="0" err="1"/>
              <a:t>ICrH</a:t>
            </a:r>
            <a:r>
              <a:rPr lang="en-US" dirty="0"/>
              <a:t> cohort and 70 patients in the traumatic </a:t>
            </a:r>
            <a:r>
              <a:rPr lang="en-US" dirty="0" err="1"/>
              <a:t>ICrH</a:t>
            </a:r>
            <a:r>
              <a:rPr lang="en-US" dirty="0"/>
              <a:t> cohort. </a:t>
            </a:r>
          </a:p>
          <a:p>
            <a:r>
              <a:rPr lang="en-US" baseline="30000" dirty="0" err="1"/>
              <a:t>a</a:t>
            </a:r>
            <a:r>
              <a:rPr lang="en-US" dirty="0" err="1"/>
              <a:t>Anti</a:t>
            </a:r>
            <a:r>
              <a:rPr lang="en-US" dirty="0"/>
              <a:t>-FXa activity over time for patients with either spontaneous and traumatic </a:t>
            </a:r>
            <a:r>
              <a:rPr lang="en-US" dirty="0" err="1"/>
              <a:t>ICrH</a:t>
            </a:r>
            <a:r>
              <a:rPr lang="en-US" dirty="0"/>
              <a:t> in patients receiving apixaban, rivaroxaban, or enoxaparin; </a:t>
            </a:r>
            <a:r>
              <a:rPr lang="en-US" baseline="30000" dirty="0" err="1"/>
              <a:t>b</a:t>
            </a:r>
            <a:r>
              <a:rPr lang="en-US" dirty="0" err="1"/>
              <a:t>Percentage</a:t>
            </a:r>
            <a:r>
              <a:rPr lang="en-US" dirty="0"/>
              <a:t> of patients achieving excellent or good hemostasis at 12 hours after the end of treatment with andexanet alfa. </a:t>
            </a:r>
          </a:p>
          <a:p>
            <a:r>
              <a:rPr lang="en-US" dirty="0"/>
              <a:t>FXa = factor </a:t>
            </a:r>
            <a:r>
              <a:rPr lang="en-US" dirty="0" err="1"/>
              <a:t>Xa</a:t>
            </a:r>
            <a:r>
              <a:rPr lang="en-US" dirty="0"/>
              <a:t>; </a:t>
            </a:r>
            <a:r>
              <a:rPr lang="en-US" dirty="0" err="1"/>
              <a:t>ICrH</a:t>
            </a:r>
            <a:r>
              <a:rPr lang="en-US" dirty="0"/>
              <a:t> = intracranial hemorrhage.</a:t>
            </a:r>
          </a:p>
          <a:p>
            <a:r>
              <a:rPr lang="en-US" sz="1000" dirty="0" err="1">
                <a:latin typeface="+mj-lt"/>
              </a:rPr>
              <a:t>Demchuk</a:t>
            </a:r>
            <a:r>
              <a:rPr lang="en-US" sz="1000" dirty="0">
                <a:latin typeface="+mj-lt"/>
              </a:rPr>
              <a:t> AM et al. Article and supplemental materials. </a:t>
            </a:r>
            <a:r>
              <a:rPr lang="en-US" sz="1000" i="1" dirty="0">
                <a:latin typeface="+mj-lt"/>
              </a:rPr>
              <a:t>Stroke</a:t>
            </a:r>
            <a:r>
              <a:rPr lang="en-US" sz="1000" dirty="0">
                <a:latin typeface="+mj-lt"/>
              </a:rPr>
              <a:t>. 2021;52(6):2096-2105. </a:t>
            </a:r>
          </a:p>
        </p:txBody>
      </p:sp>
      <p:grpSp>
        <p:nvGrpSpPr>
          <p:cNvPr id="10" name="Group 9">
            <a:extLst>
              <a:ext uri="{FF2B5EF4-FFF2-40B4-BE49-F238E27FC236}">
                <a16:creationId xmlns:a16="http://schemas.microsoft.com/office/drawing/2014/main" id="{7514CFF0-DC55-465C-8F00-C7EA40025775}"/>
              </a:ext>
            </a:extLst>
          </p:cNvPr>
          <p:cNvGrpSpPr/>
          <p:nvPr/>
        </p:nvGrpSpPr>
        <p:grpSpPr>
          <a:xfrm>
            <a:off x="-155167" y="1257300"/>
            <a:ext cx="11818847" cy="4439795"/>
            <a:chOff x="-160155" y="1220533"/>
            <a:chExt cx="11818847" cy="4439795"/>
          </a:xfrm>
        </p:grpSpPr>
        <p:sp>
          <p:nvSpPr>
            <p:cNvPr id="23" name="Rectangle: Rounded Corners 22">
              <a:extLst>
                <a:ext uri="{FF2B5EF4-FFF2-40B4-BE49-F238E27FC236}">
                  <a16:creationId xmlns:a16="http://schemas.microsoft.com/office/drawing/2014/main" id="{51EC4EC5-07BB-4A51-AF8C-7084C26DC754}"/>
                </a:ext>
              </a:extLst>
            </p:cNvPr>
            <p:cNvSpPr/>
            <p:nvPr/>
          </p:nvSpPr>
          <p:spPr>
            <a:xfrm>
              <a:off x="742950" y="3538217"/>
              <a:ext cx="10706100" cy="2122111"/>
            </a:xfrm>
            <a:prstGeom prst="round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9" name="Rectangle: Rounded Corners 8">
              <a:extLst>
                <a:ext uri="{FF2B5EF4-FFF2-40B4-BE49-F238E27FC236}">
                  <a16:creationId xmlns:a16="http://schemas.microsoft.com/office/drawing/2014/main" id="{3F7286BD-9A48-41D9-83EE-E739882C8C7E}"/>
                </a:ext>
              </a:extLst>
            </p:cNvPr>
            <p:cNvSpPr/>
            <p:nvPr/>
          </p:nvSpPr>
          <p:spPr>
            <a:xfrm>
              <a:off x="742950" y="1364043"/>
              <a:ext cx="10706100" cy="1873570"/>
            </a:xfrm>
            <a:prstGeom prst="round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5" name="TextBox 4">
              <a:extLst>
                <a:ext uri="{FF2B5EF4-FFF2-40B4-BE49-F238E27FC236}">
                  <a16:creationId xmlns:a16="http://schemas.microsoft.com/office/drawing/2014/main" id="{C2E5330B-EE25-4C0F-AACB-DAE93330CE6F}"/>
                </a:ext>
              </a:extLst>
            </p:cNvPr>
            <p:cNvSpPr txBox="1"/>
            <p:nvPr/>
          </p:nvSpPr>
          <p:spPr>
            <a:xfrm>
              <a:off x="1676694" y="2212879"/>
              <a:ext cx="2006600"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93.8%</a:t>
              </a:r>
            </a:p>
          </p:txBody>
        </p:sp>
        <p:sp>
          <p:nvSpPr>
            <p:cNvPr id="6" name="TextBox 5">
              <a:extLst>
                <a:ext uri="{FF2B5EF4-FFF2-40B4-BE49-F238E27FC236}">
                  <a16:creationId xmlns:a16="http://schemas.microsoft.com/office/drawing/2014/main" id="{33E7F96A-C680-4272-A5CC-22AADDE01E18}"/>
                </a:ext>
              </a:extLst>
            </p:cNvPr>
            <p:cNvSpPr txBox="1"/>
            <p:nvPr/>
          </p:nvSpPr>
          <p:spPr>
            <a:xfrm>
              <a:off x="-160155" y="2812972"/>
              <a:ext cx="539115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in apixaban-treated patients</a:t>
              </a:r>
            </a:p>
          </p:txBody>
        </p:sp>
        <p:sp>
          <p:nvSpPr>
            <p:cNvPr id="7" name="TextBox 6">
              <a:extLst>
                <a:ext uri="{FF2B5EF4-FFF2-40B4-BE49-F238E27FC236}">
                  <a16:creationId xmlns:a16="http://schemas.microsoft.com/office/drawing/2014/main" id="{999FE007-1B7C-4506-86C5-4A4E1A25518A}"/>
                </a:ext>
              </a:extLst>
            </p:cNvPr>
            <p:cNvSpPr txBox="1"/>
            <p:nvPr/>
          </p:nvSpPr>
          <p:spPr>
            <a:xfrm>
              <a:off x="5067337" y="2212879"/>
              <a:ext cx="2284109"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92.6%</a:t>
              </a:r>
            </a:p>
          </p:txBody>
        </p:sp>
        <p:sp>
          <p:nvSpPr>
            <p:cNvPr id="8" name="TextBox 7">
              <a:extLst>
                <a:ext uri="{FF2B5EF4-FFF2-40B4-BE49-F238E27FC236}">
                  <a16:creationId xmlns:a16="http://schemas.microsoft.com/office/drawing/2014/main" id="{61AA6E59-1666-4415-B9B4-7F0CBE27841B}"/>
                </a:ext>
              </a:extLst>
            </p:cNvPr>
            <p:cNvSpPr txBox="1"/>
            <p:nvPr/>
          </p:nvSpPr>
          <p:spPr>
            <a:xfrm>
              <a:off x="4327890" y="2812972"/>
              <a:ext cx="3763005"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in rivaroxaban-treated patients</a:t>
              </a:r>
              <a:endParaRPr kumimoji="0" lang="en-US" sz="16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11" name="Rectangle: Rounded Corners 10">
              <a:extLst>
                <a:ext uri="{FF2B5EF4-FFF2-40B4-BE49-F238E27FC236}">
                  <a16:creationId xmlns:a16="http://schemas.microsoft.com/office/drawing/2014/main" id="{A90EEA04-7D56-4383-AB92-CC574E8613EE}"/>
                </a:ext>
              </a:extLst>
            </p:cNvPr>
            <p:cNvSpPr/>
            <p:nvPr/>
          </p:nvSpPr>
          <p:spPr>
            <a:xfrm>
              <a:off x="628650" y="1220533"/>
              <a:ext cx="10934699" cy="73698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a:ea typeface="+mn-ea"/>
                  <a:cs typeface="+mn-cs"/>
                </a:rPr>
                <a:t>Percent Change in Anti-FXa </a:t>
              </a:r>
              <a:r>
                <a:rPr kumimoji="0" lang="en-US" sz="2000" b="1" i="0" u="none" strike="noStrike" kern="1200" cap="none" spc="0" normalizeH="0" baseline="0" noProof="0" dirty="0" err="1">
                  <a:ln>
                    <a:noFill/>
                  </a:ln>
                  <a:solidFill>
                    <a:srgbClr val="FFFFFF"/>
                  </a:solidFill>
                  <a:effectLst/>
                  <a:uLnTx/>
                  <a:uFillTx/>
                  <a:latin typeface="Arial" panose="020B0604020202020204"/>
                  <a:ea typeface="+mn-ea"/>
                  <a:cs typeface="+mn-cs"/>
                </a:rPr>
                <a:t>Activity</a:t>
              </a:r>
              <a:r>
                <a:rPr kumimoji="0" lang="en-US" sz="2000" b="1" i="0" u="none" strike="noStrike" kern="1200" cap="none" spc="0" normalizeH="0" baseline="30000" noProof="0" dirty="0" err="1">
                  <a:ln>
                    <a:noFill/>
                  </a:ln>
                  <a:solidFill>
                    <a:srgbClr val="FFFFFF"/>
                  </a:solidFill>
                  <a:effectLst/>
                  <a:uLnTx/>
                  <a:uFillTx/>
                  <a:latin typeface="Arial" panose="020B0604020202020204"/>
                  <a:ea typeface="+mn-ea"/>
                  <a:cs typeface="+mn-cs"/>
                </a:rPr>
                <a:t>a</a:t>
              </a:r>
              <a:r>
                <a:rPr kumimoji="0" lang="en-US" sz="2000" b="1" i="0" u="none" strike="noStrike" kern="1200" cap="none" spc="0" normalizeH="0" baseline="0" noProof="0" dirty="0">
                  <a:ln>
                    <a:noFill/>
                  </a:ln>
                  <a:solidFill>
                    <a:srgbClr val="FFFFFF"/>
                  </a:solidFill>
                  <a:effectLst/>
                  <a:uLnTx/>
                  <a:uFillTx/>
                  <a:latin typeface="Arial" panose="020B0604020202020204"/>
                  <a:ea typeface="+mn-ea"/>
                  <a:cs typeface="+mn-cs"/>
                </a:rPr>
                <a:t> </a:t>
              </a:r>
            </a:p>
          </p:txBody>
        </p:sp>
        <p:sp>
          <p:nvSpPr>
            <p:cNvPr id="15" name="Arrow: Down 14">
              <a:extLst>
                <a:ext uri="{FF2B5EF4-FFF2-40B4-BE49-F238E27FC236}">
                  <a16:creationId xmlns:a16="http://schemas.microsoft.com/office/drawing/2014/main" id="{2E1F6702-6098-4057-B1A1-0F639AE15492}"/>
                </a:ext>
              </a:extLst>
            </p:cNvPr>
            <p:cNvSpPr>
              <a:spLocks/>
            </p:cNvSpPr>
            <p:nvPr/>
          </p:nvSpPr>
          <p:spPr>
            <a:xfrm>
              <a:off x="1730013" y="2268733"/>
              <a:ext cx="299096" cy="4393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16" name="Arrow: Down 15">
              <a:extLst>
                <a:ext uri="{FF2B5EF4-FFF2-40B4-BE49-F238E27FC236}">
                  <a16:creationId xmlns:a16="http://schemas.microsoft.com/office/drawing/2014/main" id="{C456AA18-DE8B-4C5E-8722-26836A60BC3A}"/>
                </a:ext>
              </a:extLst>
            </p:cNvPr>
            <p:cNvSpPr/>
            <p:nvPr/>
          </p:nvSpPr>
          <p:spPr>
            <a:xfrm>
              <a:off x="5178435" y="2268733"/>
              <a:ext cx="299096" cy="4393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cxnSp>
          <p:nvCxnSpPr>
            <p:cNvPr id="22" name="Straight Connector 21">
              <a:extLst>
                <a:ext uri="{FF2B5EF4-FFF2-40B4-BE49-F238E27FC236}">
                  <a16:creationId xmlns:a16="http://schemas.microsoft.com/office/drawing/2014/main" id="{760A4244-85DE-44AF-8986-8D9CBF3D3F11}"/>
                </a:ext>
              </a:extLst>
            </p:cNvPr>
            <p:cNvCxnSpPr>
              <a:cxnSpLocks/>
            </p:cNvCxnSpPr>
            <p:nvPr/>
          </p:nvCxnSpPr>
          <p:spPr>
            <a:xfrm>
              <a:off x="4410645" y="2101651"/>
              <a:ext cx="12700" cy="1030725"/>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DF84FD95-6EFB-49CE-B1A3-DD6BE5D6E121}"/>
                </a:ext>
              </a:extLst>
            </p:cNvPr>
            <p:cNvSpPr txBox="1"/>
            <p:nvPr/>
          </p:nvSpPr>
          <p:spPr>
            <a:xfrm>
              <a:off x="2548618" y="4472373"/>
              <a:ext cx="2006600"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78.6%</a:t>
              </a:r>
            </a:p>
          </p:txBody>
        </p:sp>
        <p:sp>
          <p:nvSpPr>
            <p:cNvPr id="25" name="TextBox 24">
              <a:extLst>
                <a:ext uri="{FF2B5EF4-FFF2-40B4-BE49-F238E27FC236}">
                  <a16:creationId xmlns:a16="http://schemas.microsoft.com/office/drawing/2014/main" id="{E5C19F6B-5577-4A1B-9DBE-E1FA041ECDE5}"/>
                </a:ext>
              </a:extLst>
            </p:cNvPr>
            <p:cNvSpPr txBox="1"/>
            <p:nvPr/>
          </p:nvSpPr>
          <p:spPr>
            <a:xfrm>
              <a:off x="856343" y="5033632"/>
              <a:ext cx="539115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of patients in the spontaneous </a:t>
              </a:r>
              <a:r>
                <a:rPr kumimoji="0" lang="en-US" sz="1600" b="1" i="0" u="none" strike="noStrike" kern="1200" cap="none" spc="0" normalizeH="0" baseline="0" noProof="0" dirty="0" err="1">
                  <a:ln>
                    <a:noFill/>
                  </a:ln>
                  <a:solidFill>
                    <a:srgbClr val="000000"/>
                  </a:solidFill>
                  <a:effectLst/>
                  <a:uLnTx/>
                  <a:uFillTx/>
                  <a:latin typeface="Arial" panose="020B0604020202020204"/>
                  <a:ea typeface="+mn-ea"/>
                  <a:cs typeface="+mn-cs"/>
                </a:rPr>
                <a:t>ICrH</a:t>
              </a: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 cohort</a:t>
              </a:r>
            </a:p>
          </p:txBody>
        </p:sp>
        <p:sp>
          <p:nvSpPr>
            <p:cNvPr id="26" name="TextBox 25">
              <a:extLst>
                <a:ext uri="{FF2B5EF4-FFF2-40B4-BE49-F238E27FC236}">
                  <a16:creationId xmlns:a16="http://schemas.microsoft.com/office/drawing/2014/main" id="{3BDE2BEA-DAAC-4895-98AC-0FC70C99EEF0}"/>
                </a:ext>
              </a:extLst>
            </p:cNvPr>
            <p:cNvSpPr txBox="1"/>
            <p:nvPr/>
          </p:nvSpPr>
          <p:spPr>
            <a:xfrm>
              <a:off x="7693064" y="4472373"/>
              <a:ext cx="2284109"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82.9%</a:t>
              </a:r>
            </a:p>
          </p:txBody>
        </p:sp>
        <p:sp>
          <p:nvSpPr>
            <p:cNvPr id="27" name="TextBox 26">
              <a:extLst>
                <a:ext uri="{FF2B5EF4-FFF2-40B4-BE49-F238E27FC236}">
                  <a16:creationId xmlns:a16="http://schemas.microsoft.com/office/drawing/2014/main" id="{BAA12537-E4FA-4125-B43C-1A8CBE19DCFC}"/>
                </a:ext>
              </a:extLst>
            </p:cNvPr>
            <p:cNvSpPr txBox="1"/>
            <p:nvPr/>
          </p:nvSpPr>
          <p:spPr>
            <a:xfrm>
              <a:off x="6445591" y="5033632"/>
              <a:ext cx="4779055"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of patients in the traumatic </a:t>
              </a:r>
              <a:r>
                <a:rPr kumimoji="0" lang="en-US" sz="1600" b="1" i="0" u="none" strike="noStrike" kern="1200" cap="none" spc="0" normalizeH="0" baseline="0" noProof="0" dirty="0" err="1">
                  <a:ln>
                    <a:noFill/>
                  </a:ln>
                  <a:solidFill>
                    <a:srgbClr val="000000"/>
                  </a:solidFill>
                  <a:effectLst/>
                  <a:uLnTx/>
                  <a:uFillTx/>
                  <a:latin typeface="Arial" panose="020B0604020202020204"/>
                  <a:ea typeface="+mn-ea"/>
                  <a:cs typeface="+mn-cs"/>
                </a:rPr>
                <a:t>ICrH</a:t>
              </a: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 cohort </a:t>
              </a:r>
              <a:endParaRPr kumimoji="0" lang="en-US" sz="16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28" name="Rectangle: Rounded Corners 27">
              <a:extLst>
                <a:ext uri="{FF2B5EF4-FFF2-40B4-BE49-F238E27FC236}">
                  <a16:creationId xmlns:a16="http://schemas.microsoft.com/office/drawing/2014/main" id="{8C894747-8B81-4D36-B58A-4EF5B49B68AE}"/>
                </a:ext>
              </a:extLst>
            </p:cNvPr>
            <p:cNvSpPr/>
            <p:nvPr/>
          </p:nvSpPr>
          <p:spPr>
            <a:xfrm>
              <a:off x="628650" y="3452111"/>
              <a:ext cx="10934699" cy="674958"/>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a:ea typeface="+mn-ea"/>
                  <a:cs typeface="+mn-cs"/>
                </a:rPr>
                <a:t>Excellent or Good Hemostasis at 12 </a:t>
              </a:r>
              <a:r>
                <a:rPr kumimoji="0" lang="en-US" sz="2000" b="1" i="0" u="none" strike="noStrike" kern="1200" cap="none" spc="0" normalizeH="0" baseline="0" noProof="0" dirty="0" err="1">
                  <a:ln>
                    <a:noFill/>
                  </a:ln>
                  <a:solidFill>
                    <a:srgbClr val="FFFFFF"/>
                  </a:solidFill>
                  <a:effectLst/>
                  <a:uLnTx/>
                  <a:uFillTx/>
                  <a:latin typeface="Arial" panose="020B0604020202020204"/>
                  <a:ea typeface="+mn-ea"/>
                  <a:cs typeface="+mn-cs"/>
                </a:rPr>
                <a:t>hours</a:t>
              </a:r>
              <a:r>
                <a:rPr kumimoji="0" lang="en-US" sz="2000" b="1" i="0" u="none" strike="noStrike" kern="1200" cap="none" spc="0" normalizeH="0" baseline="30000" noProof="0" dirty="0" err="1">
                  <a:ln>
                    <a:noFill/>
                  </a:ln>
                  <a:solidFill>
                    <a:srgbClr val="FFFFFF"/>
                  </a:solidFill>
                  <a:effectLst/>
                  <a:uLnTx/>
                  <a:uFillTx/>
                  <a:latin typeface="Arial" panose="020B0604020202020204"/>
                  <a:ea typeface="+mn-ea"/>
                  <a:cs typeface="+mn-cs"/>
                </a:rPr>
                <a:t>b</a:t>
              </a:r>
              <a:endParaRPr kumimoji="0" lang="en-US" sz="2000" b="1" i="0" u="none" strike="noStrike" kern="1200" cap="none" spc="0" normalizeH="0" baseline="0" noProof="0" dirty="0">
                <a:ln>
                  <a:noFill/>
                </a:ln>
                <a:solidFill>
                  <a:srgbClr val="FFFFFF"/>
                </a:solidFill>
                <a:effectLst/>
                <a:uLnTx/>
                <a:uFillTx/>
                <a:latin typeface="Arial" panose="020B0604020202020204"/>
                <a:ea typeface="+mn-ea"/>
                <a:cs typeface="+mn-cs"/>
              </a:endParaRPr>
            </a:p>
          </p:txBody>
        </p:sp>
        <p:cxnSp>
          <p:nvCxnSpPr>
            <p:cNvPr id="33" name="Straight Connector 32">
              <a:extLst>
                <a:ext uri="{FF2B5EF4-FFF2-40B4-BE49-F238E27FC236}">
                  <a16:creationId xmlns:a16="http://schemas.microsoft.com/office/drawing/2014/main" id="{B8DC93BC-ECAC-460A-B5FC-B6FF5C4B23E5}"/>
                </a:ext>
              </a:extLst>
            </p:cNvPr>
            <p:cNvCxnSpPr>
              <a:cxnSpLocks/>
            </p:cNvCxnSpPr>
            <p:nvPr/>
          </p:nvCxnSpPr>
          <p:spPr>
            <a:xfrm>
              <a:off x="6209392" y="4307856"/>
              <a:ext cx="0" cy="117287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4E22744-19CC-4227-91F6-D999D61F2F4C}"/>
                </a:ext>
              </a:extLst>
            </p:cNvPr>
            <p:cNvCxnSpPr>
              <a:cxnSpLocks/>
            </p:cNvCxnSpPr>
            <p:nvPr/>
          </p:nvCxnSpPr>
          <p:spPr>
            <a:xfrm>
              <a:off x="8065108" y="2101651"/>
              <a:ext cx="12700" cy="1030725"/>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29F5CC30-1343-46C9-8D24-CF48821A73F6}"/>
                </a:ext>
              </a:extLst>
            </p:cNvPr>
            <p:cNvSpPr txBox="1"/>
            <p:nvPr/>
          </p:nvSpPr>
          <p:spPr>
            <a:xfrm>
              <a:off x="8839294" y="2212879"/>
              <a:ext cx="2284109"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75.4%</a:t>
              </a:r>
            </a:p>
          </p:txBody>
        </p:sp>
        <p:sp>
          <p:nvSpPr>
            <p:cNvPr id="30" name="TextBox 29">
              <a:extLst>
                <a:ext uri="{FF2B5EF4-FFF2-40B4-BE49-F238E27FC236}">
                  <a16:creationId xmlns:a16="http://schemas.microsoft.com/office/drawing/2014/main" id="{E34918D4-4B03-4F65-AAC5-36046F5379B4}"/>
                </a:ext>
              </a:extLst>
            </p:cNvPr>
            <p:cNvSpPr txBox="1"/>
            <p:nvPr/>
          </p:nvSpPr>
          <p:spPr>
            <a:xfrm>
              <a:off x="7895687" y="2812972"/>
              <a:ext cx="3763005"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in enoxaparin-treated patients</a:t>
              </a:r>
              <a:endParaRPr kumimoji="0" lang="en-US" sz="16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31" name="Arrow: Down 30">
              <a:extLst>
                <a:ext uri="{FF2B5EF4-FFF2-40B4-BE49-F238E27FC236}">
                  <a16:creationId xmlns:a16="http://schemas.microsoft.com/office/drawing/2014/main" id="{C039BEF7-494A-445D-9623-8EB9D97AF54E}"/>
                </a:ext>
              </a:extLst>
            </p:cNvPr>
            <p:cNvSpPr/>
            <p:nvPr/>
          </p:nvSpPr>
          <p:spPr>
            <a:xfrm>
              <a:off x="8950119" y="2268733"/>
              <a:ext cx="299096" cy="4393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spTree>
    <p:extLst>
      <p:ext uri="{BB962C8B-B14F-4D97-AF65-F5344CB8AC3E}">
        <p14:creationId xmlns:p14="http://schemas.microsoft.com/office/powerpoint/2010/main" val="2118544012"/>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EC9AC-D7F3-4CF3-8AA5-A0193A0472B4}"/>
              </a:ext>
            </a:extLst>
          </p:cNvPr>
          <p:cNvSpPr>
            <a:spLocks noGrp="1"/>
          </p:cNvSpPr>
          <p:nvPr>
            <p:ph type="title"/>
          </p:nvPr>
        </p:nvSpPr>
        <p:spPr/>
        <p:txBody>
          <a:bodyPr vert="horz" lIns="91440" tIns="45720" rIns="91440" bIns="45720" rtlCol="0" anchor="b">
            <a:noAutofit/>
          </a:bodyPr>
          <a:lstStyle/>
          <a:p>
            <a:r>
              <a:rPr lang="en-US" dirty="0"/>
              <a:t>Intracranial Hemorrhage Subgroup Analysis</a:t>
            </a:r>
            <a:br>
              <a:rPr lang="en-US" sz="2000" dirty="0"/>
            </a:br>
            <a:r>
              <a:rPr lang="en-US" sz="2200" i="1" dirty="0"/>
              <a:t>Safety Results </a:t>
            </a:r>
            <a:endParaRPr lang="en-US" sz="2200" dirty="0"/>
          </a:p>
        </p:txBody>
      </p:sp>
      <p:sp>
        <p:nvSpPr>
          <p:cNvPr id="4" name="Slide Number Placeholder 3">
            <a:extLst>
              <a:ext uri="{FF2B5EF4-FFF2-40B4-BE49-F238E27FC236}">
                <a16:creationId xmlns:a16="http://schemas.microsoft.com/office/drawing/2014/main" id="{56CB198F-903D-4140-8964-63B83C586DA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5" name="Text Placeholder 4">
            <a:extLst>
              <a:ext uri="{FF2B5EF4-FFF2-40B4-BE49-F238E27FC236}">
                <a16:creationId xmlns:a16="http://schemas.microsoft.com/office/drawing/2014/main" id="{72D23A0A-0478-47BF-B315-11A97BB0E944}"/>
              </a:ext>
            </a:extLst>
          </p:cNvPr>
          <p:cNvSpPr>
            <a:spLocks noGrp="1"/>
          </p:cNvSpPr>
          <p:nvPr>
            <p:ph type="body" sz="quarter" idx="13"/>
          </p:nvPr>
        </p:nvSpPr>
        <p:spPr/>
        <p:txBody>
          <a:bodyPr>
            <a:noAutofit/>
          </a:bodyPr>
          <a:lstStyle/>
          <a:p>
            <a:pPr>
              <a:lnSpc>
                <a:spcPct val="100000"/>
              </a:lnSpc>
              <a:spcBef>
                <a:spcPts val="0"/>
              </a:spcBef>
            </a:pPr>
            <a:r>
              <a:rPr lang="en-US" sz="900" dirty="0"/>
              <a:t>Note: The </a:t>
            </a:r>
            <a:r>
              <a:rPr lang="en-US" sz="900" dirty="0" err="1"/>
              <a:t>ICrH</a:t>
            </a:r>
            <a:r>
              <a:rPr lang="en-US" sz="900" dirty="0"/>
              <a:t> safety population included a total of 227 patients, 128 from the spontaneous </a:t>
            </a:r>
            <a:r>
              <a:rPr lang="en-US" sz="900" dirty="0" err="1"/>
              <a:t>ICrH</a:t>
            </a:r>
            <a:r>
              <a:rPr lang="en-US" sz="900" dirty="0"/>
              <a:t> population and 99 from the traumatic </a:t>
            </a:r>
            <a:r>
              <a:rPr lang="en-US" sz="900" dirty="0" err="1"/>
              <a:t>ICrH</a:t>
            </a:r>
            <a:r>
              <a:rPr lang="en-US" sz="900" dirty="0"/>
              <a:t> population.</a:t>
            </a:r>
            <a:r>
              <a:rPr lang="en-US" sz="900" baseline="30000" dirty="0"/>
              <a:t> </a:t>
            </a:r>
          </a:p>
          <a:p>
            <a:pPr>
              <a:lnSpc>
                <a:spcPct val="100000"/>
              </a:lnSpc>
              <a:spcBef>
                <a:spcPts val="0"/>
              </a:spcBef>
            </a:pPr>
            <a:r>
              <a:rPr lang="en-US" sz="900" baseline="30000" dirty="0" err="1"/>
              <a:t>a</a:t>
            </a:r>
            <a:r>
              <a:rPr lang="en-US" sz="900" dirty="0" err="1"/>
              <a:t>Thrombotic</a:t>
            </a:r>
            <a:r>
              <a:rPr lang="en-US" sz="900" dirty="0"/>
              <a:t> events included myocardial infarction, ischemic stroke or stroke of uncertain classification, deep-vein thrombosis, and pulmonary embolism. Some patients had &gt;1 thrombotic event; </a:t>
            </a:r>
            <a:r>
              <a:rPr lang="en-US" sz="900" baseline="30000" dirty="0" err="1"/>
              <a:t>b</a:t>
            </a:r>
            <a:r>
              <a:rPr lang="en-US" sz="900" dirty="0" err="1"/>
              <a:t>No</a:t>
            </a:r>
            <a:r>
              <a:rPr lang="en-US" sz="900" dirty="0"/>
              <a:t> thrombotic events occurred in the 41 patients who restarted oral anticoagulation after administration of andexanet alfa; </a:t>
            </a:r>
            <a:r>
              <a:rPr lang="en-US" sz="900" baseline="30000" dirty="0" err="1"/>
              <a:t>c</a:t>
            </a:r>
            <a:r>
              <a:rPr lang="en-US" sz="900" dirty="0" err="1"/>
              <a:t>Of</a:t>
            </a:r>
            <a:r>
              <a:rPr lang="en-US" sz="900" dirty="0"/>
              <a:t> the 34 patients with </a:t>
            </a:r>
            <a:r>
              <a:rPr lang="en-US" sz="900" dirty="0" err="1"/>
              <a:t>ICrH</a:t>
            </a:r>
            <a:r>
              <a:rPr lang="en-US" sz="900" dirty="0"/>
              <a:t> who died within 30 days, 24 of these patients were in the spontaneous </a:t>
            </a:r>
            <a:r>
              <a:rPr lang="en-US" sz="900" dirty="0" err="1"/>
              <a:t>ICrH</a:t>
            </a:r>
            <a:r>
              <a:rPr lang="en-US" sz="900" dirty="0"/>
              <a:t> cohort and 10 in the traumatic </a:t>
            </a:r>
            <a:r>
              <a:rPr lang="en-US" sz="900" dirty="0" err="1"/>
              <a:t>ICrH</a:t>
            </a:r>
            <a:r>
              <a:rPr lang="en-US" sz="900" dirty="0"/>
              <a:t> cohort. The majority of deaths (26 of 34 patients) occurred &gt;6 days after the administration of andexanet alfa.</a:t>
            </a:r>
            <a:br>
              <a:rPr lang="en-US" sz="900" baseline="30000" dirty="0"/>
            </a:br>
            <a:r>
              <a:rPr lang="en-US" sz="900" dirty="0" err="1"/>
              <a:t>ICrH</a:t>
            </a:r>
            <a:r>
              <a:rPr lang="en-US" sz="900" dirty="0"/>
              <a:t> = intracranial hemorrhage. </a:t>
            </a:r>
          </a:p>
          <a:p>
            <a:pPr>
              <a:lnSpc>
                <a:spcPct val="100000"/>
              </a:lnSpc>
              <a:spcBef>
                <a:spcPts val="0"/>
              </a:spcBef>
            </a:pPr>
            <a:r>
              <a:rPr lang="en-US" sz="900" dirty="0" err="1">
                <a:effectLst/>
              </a:rPr>
              <a:t>Demchuk</a:t>
            </a:r>
            <a:r>
              <a:rPr lang="en-US" sz="900" dirty="0">
                <a:effectLst/>
              </a:rPr>
              <a:t> AM et al. </a:t>
            </a:r>
            <a:r>
              <a:rPr lang="en-US" sz="900" i="1" dirty="0">
                <a:solidFill>
                  <a:srgbClr val="212121"/>
                </a:solidFill>
                <a:effectLst/>
              </a:rPr>
              <a:t>Stroke</a:t>
            </a:r>
            <a:r>
              <a:rPr lang="en-US" sz="900" dirty="0">
                <a:effectLst/>
              </a:rPr>
              <a:t>. 2021;52(6):2096-2105</a:t>
            </a:r>
            <a:r>
              <a:rPr lang="en-US" sz="900" dirty="0"/>
              <a:t>.</a:t>
            </a:r>
          </a:p>
        </p:txBody>
      </p:sp>
      <p:grpSp>
        <p:nvGrpSpPr>
          <p:cNvPr id="3" name="Group 2">
            <a:extLst>
              <a:ext uri="{FF2B5EF4-FFF2-40B4-BE49-F238E27FC236}">
                <a16:creationId xmlns:a16="http://schemas.microsoft.com/office/drawing/2014/main" id="{7AF172FB-7FB6-4227-A828-0926ADD79713}"/>
              </a:ext>
            </a:extLst>
          </p:cNvPr>
          <p:cNvGrpSpPr/>
          <p:nvPr/>
        </p:nvGrpSpPr>
        <p:grpSpPr>
          <a:xfrm>
            <a:off x="370344" y="1767032"/>
            <a:ext cx="5514975" cy="3323936"/>
            <a:chOff x="6219565" y="1871635"/>
            <a:chExt cx="5514975" cy="3323936"/>
          </a:xfrm>
        </p:grpSpPr>
        <p:grpSp>
          <p:nvGrpSpPr>
            <p:cNvPr id="31" name="Group 30">
              <a:extLst>
                <a:ext uri="{FF2B5EF4-FFF2-40B4-BE49-F238E27FC236}">
                  <a16:creationId xmlns:a16="http://schemas.microsoft.com/office/drawing/2014/main" id="{9971FB1E-D162-4893-A9C9-536F16955777}"/>
                </a:ext>
              </a:extLst>
            </p:cNvPr>
            <p:cNvGrpSpPr>
              <a:grpSpLocks/>
            </p:cNvGrpSpPr>
            <p:nvPr/>
          </p:nvGrpSpPr>
          <p:grpSpPr>
            <a:xfrm>
              <a:off x="6219565" y="1871635"/>
              <a:ext cx="5514975" cy="3323936"/>
              <a:chOff x="499833" y="1418318"/>
              <a:chExt cx="4838929" cy="2029366"/>
            </a:xfrm>
          </p:grpSpPr>
          <p:sp>
            <p:nvSpPr>
              <p:cNvPr id="32" name="Rectangle: Rounded Corners 22">
                <a:extLst>
                  <a:ext uri="{FF2B5EF4-FFF2-40B4-BE49-F238E27FC236}">
                    <a16:creationId xmlns:a16="http://schemas.microsoft.com/office/drawing/2014/main" id="{36B1DF6A-60DC-4D98-925B-C2E394229C87}"/>
                  </a:ext>
                </a:extLst>
              </p:cNvPr>
              <p:cNvSpPr/>
              <p:nvPr/>
            </p:nvSpPr>
            <p:spPr>
              <a:xfrm>
                <a:off x="499833" y="1441009"/>
                <a:ext cx="4838929" cy="200667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3" name="Rectangle: Top Corners Rounded 32">
                <a:extLst>
                  <a:ext uri="{FF2B5EF4-FFF2-40B4-BE49-F238E27FC236}">
                    <a16:creationId xmlns:a16="http://schemas.microsoft.com/office/drawing/2014/main" id="{46AB9AFF-4EE0-4EEF-BC6D-0B5AEBD11DFC}"/>
                  </a:ext>
                </a:extLst>
              </p:cNvPr>
              <p:cNvSpPr/>
              <p:nvPr/>
            </p:nvSpPr>
            <p:spPr>
              <a:xfrm>
                <a:off x="500061" y="1418318"/>
                <a:ext cx="4838701" cy="47716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sp>
          <p:nvSpPr>
            <p:cNvPr id="14" name="TextBox 13">
              <a:extLst>
                <a:ext uri="{FF2B5EF4-FFF2-40B4-BE49-F238E27FC236}">
                  <a16:creationId xmlns:a16="http://schemas.microsoft.com/office/drawing/2014/main" id="{B63B52CC-C804-4DC4-97FF-83C90F41CE25}"/>
                </a:ext>
              </a:extLst>
            </p:cNvPr>
            <p:cNvSpPr txBox="1"/>
            <p:nvPr/>
          </p:nvSpPr>
          <p:spPr>
            <a:xfrm>
              <a:off x="6752811" y="2036374"/>
              <a:ext cx="435292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a:ea typeface="+mn-ea"/>
                  <a:cs typeface="+mn-cs"/>
                </a:rPr>
                <a:t>Thrombotic events at day 30 </a:t>
              </a:r>
            </a:p>
          </p:txBody>
        </p:sp>
        <p:sp>
          <p:nvSpPr>
            <p:cNvPr id="34" name="TextBox 33">
              <a:extLst>
                <a:ext uri="{FF2B5EF4-FFF2-40B4-BE49-F238E27FC236}">
                  <a16:creationId xmlns:a16="http://schemas.microsoft.com/office/drawing/2014/main" id="{A0C1140C-307D-4B83-AE5A-95DF5923487A}"/>
                </a:ext>
              </a:extLst>
            </p:cNvPr>
            <p:cNvSpPr txBox="1">
              <a:spLocks/>
            </p:cNvSpPr>
            <p:nvPr/>
          </p:nvSpPr>
          <p:spPr>
            <a:xfrm>
              <a:off x="6830712" y="3100542"/>
              <a:ext cx="1447800"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9.3%</a:t>
              </a:r>
            </a:p>
          </p:txBody>
        </p:sp>
        <p:sp>
          <p:nvSpPr>
            <p:cNvPr id="35" name="TextBox 34">
              <a:extLst>
                <a:ext uri="{FF2B5EF4-FFF2-40B4-BE49-F238E27FC236}">
                  <a16:creationId xmlns:a16="http://schemas.microsoft.com/office/drawing/2014/main" id="{FDB2498F-9CC1-4E9A-996D-37CA2BBC88AD}"/>
                </a:ext>
              </a:extLst>
            </p:cNvPr>
            <p:cNvSpPr txBox="1"/>
            <p:nvPr/>
          </p:nvSpPr>
          <p:spPr>
            <a:xfrm>
              <a:off x="9589133" y="3100542"/>
              <a:ext cx="1447800"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0%</a:t>
              </a:r>
            </a:p>
          </p:txBody>
        </p:sp>
        <p:sp>
          <p:nvSpPr>
            <p:cNvPr id="36" name="TextBox 35">
              <a:extLst>
                <a:ext uri="{FF2B5EF4-FFF2-40B4-BE49-F238E27FC236}">
                  <a16:creationId xmlns:a16="http://schemas.microsoft.com/office/drawing/2014/main" id="{E0F9934D-8DDD-4B61-832C-C80132AAE8D6}"/>
                </a:ext>
              </a:extLst>
            </p:cNvPr>
            <p:cNvSpPr txBox="1"/>
            <p:nvPr/>
          </p:nvSpPr>
          <p:spPr>
            <a:xfrm>
              <a:off x="9167491" y="3789303"/>
              <a:ext cx="229108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thromboembolic event after restart of oral </a:t>
              </a:r>
              <a:r>
                <a:rPr kumimoji="0" lang="en-US" sz="1600" b="1" i="0" u="none" strike="noStrike" kern="1200" cap="none" spc="0" normalizeH="0" baseline="0" noProof="0" dirty="0" err="1">
                  <a:ln>
                    <a:noFill/>
                  </a:ln>
                  <a:solidFill>
                    <a:srgbClr val="000000"/>
                  </a:solidFill>
                  <a:effectLst/>
                  <a:uLnTx/>
                  <a:uFillTx/>
                  <a:latin typeface="Arial" panose="020B0604020202020204"/>
                  <a:ea typeface="+mn-ea"/>
                  <a:cs typeface="+mn-cs"/>
                </a:rPr>
                <a:t>anticoagulation</a:t>
              </a:r>
              <a:r>
                <a:rPr kumimoji="0" lang="en-US" sz="1600" b="1" i="0" u="none" strike="noStrike" kern="1200" cap="none" spc="0" normalizeH="0" baseline="30000" noProof="0" dirty="0" err="1">
                  <a:ln>
                    <a:noFill/>
                  </a:ln>
                  <a:solidFill>
                    <a:srgbClr val="000000"/>
                  </a:solidFill>
                  <a:effectLst/>
                  <a:uLnTx/>
                  <a:uFillTx/>
                  <a:latin typeface="Arial" panose="020B0604020202020204"/>
                  <a:ea typeface="+mn-ea"/>
                  <a:cs typeface="+mn-cs"/>
                </a:rPr>
                <a:t>b</a:t>
              </a:r>
              <a:endPar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37" name="TextBox 36">
              <a:extLst>
                <a:ext uri="{FF2B5EF4-FFF2-40B4-BE49-F238E27FC236}">
                  <a16:creationId xmlns:a16="http://schemas.microsoft.com/office/drawing/2014/main" id="{A867F961-C325-454E-898E-5A2F56FF9206}"/>
                </a:ext>
              </a:extLst>
            </p:cNvPr>
            <p:cNvSpPr txBox="1"/>
            <p:nvPr/>
          </p:nvSpPr>
          <p:spPr>
            <a:xfrm>
              <a:off x="6219565" y="3809495"/>
              <a:ext cx="2670095"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overall thromboembolic </a:t>
              </a:r>
              <a:r>
                <a:rPr kumimoji="0" lang="en-US" sz="1600" b="1" i="0" u="none" strike="noStrike" kern="1200" cap="none" spc="0" normalizeH="0" baseline="0" noProof="0" dirty="0" err="1">
                  <a:ln>
                    <a:noFill/>
                  </a:ln>
                  <a:solidFill>
                    <a:srgbClr val="000000"/>
                  </a:solidFill>
                  <a:effectLst/>
                  <a:uLnTx/>
                  <a:uFillTx/>
                  <a:latin typeface="Arial" panose="020B0604020202020204"/>
                  <a:ea typeface="+mn-ea"/>
                  <a:cs typeface="+mn-cs"/>
                </a:rPr>
                <a:t>events</a:t>
              </a:r>
              <a:r>
                <a:rPr kumimoji="0" lang="en-US" sz="1600" b="1" i="0" u="none" strike="noStrike" kern="1200" cap="none" spc="0" normalizeH="0" baseline="30000" noProof="0" dirty="0" err="1">
                  <a:ln>
                    <a:noFill/>
                  </a:ln>
                  <a:solidFill>
                    <a:srgbClr val="000000"/>
                  </a:solidFill>
                  <a:effectLst/>
                  <a:uLnTx/>
                  <a:uFillTx/>
                  <a:latin typeface="Arial" panose="020B0604020202020204"/>
                  <a:ea typeface="+mn-ea"/>
                  <a:cs typeface="+mn-cs"/>
                </a:rPr>
                <a:t>a</a:t>
              </a: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 </a:t>
              </a:r>
            </a:p>
          </p:txBody>
        </p:sp>
        <p:cxnSp>
          <p:nvCxnSpPr>
            <p:cNvPr id="46" name="Straight Connector 45">
              <a:extLst>
                <a:ext uri="{FF2B5EF4-FFF2-40B4-BE49-F238E27FC236}">
                  <a16:creationId xmlns:a16="http://schemas.microsoft.com/office/drawing/2014/main" id="{1C181980-3884-4124-9204-497E09BB9A19}"/>
                </a:ext>
              </a:extLst>
            </p:cNvPr>
            <p:cNvCxnSpPr>
              <a:cxnSpLocks/>
            </p:cNvCxnSpPr>
            <p:nvPr/>
          </p:nvCxnSpPr>
          <p:spPr>
            <a:xfrm>
              <a:off x="8977052" y="2931886"/>
              <a:ext cx="0" cy="1906223"/>
            </a:xfrm>
            <a:prstGeom prst="line">
              <a:avLst/>
            </a:prstGeom>
            <a:ln w="15875">
              <a:solidFill>
                <a:schemeClr val="accent2">
                  <a:alpha val="68000"/>
                </a:schemeClr>
              </a:solidFill>
            </a:ln>
          </p:spPr>
          <p:style>
            <a:lnRef idx="1">
              <a:schemeClr val="accent1"/>
            </a:lnRef>
            <a:fillRef idx="0">
              <a:schemeClr val="accent1"/>
            </a:fillRef>
            <a:effectRef idx="0">
              <a:schemeClr val="accent1"/>
            </a:effectRef>
            <a:fontRef idx="minor">
              <a:schemeClr val="tx1"/>
            </a:fontRef>
          </p:style>
        </p:cxnSp>
      </p:grpSp>
      <p:grpSp>
        <p:nvGrpSpPr>
          <p:cNvPr id="6" name="Group 5">
            <a:extLst>
              <a:ext uri="{FF2B5EF4-FFF2-40B4-BE49-F238E27FC236}">
                <a16:creationId xmlns:a16="http://schemas.microsoft.com/office/drawing/2014/main" id="{3387E784-C3C4-4E18-9B22-061D74154B19}"/>
              </a:ext>
            </a:extLst>
          </p:cNvPr>
          <p:cNvGrpSpPr/>
          <p:nvPr/>
        </p:nvGrpSpPr>
        <p:grpSpPr>
          <a:xfrm>
            <a:off x="6000906" y="1767032"/>
            <a:ext cx="5589826" cy="3323936"/>
            <a:chOff x="382349" y="1871635"/>
            <a:chExt cx="5589826" cy="3323936"/>
          </a:xfrm>
        </p:grpSpPr>
        <p:grpSp>
          <p:nvGrpSpPr>
            <p:cNvPr id="29" name="Group 28">
              <a:extLst>
                <a:ext uri="{FF2B5EF4-FFF2-40B4-BE49-F238E27FC236}">
                  <a16:creationId xmlns:a16="http://schemas.microsoft.com/office/drawing/2014/main" id="{55E8A0D6-2779-41F0-A99B-075AFD91E52E}"/>
                </a:ext>
              </a:extLst>
            </p:cNvPr>
            <p:cNvGrpSpPr>
              <a:grpSpLocks/>
            </p:cNvGrpSpPr>
            <p:nvPr/>
          </p:nvGrpSpPr>
          <p:grpSpPr>
            <a:xfrm>
              <a:off x="457200" y="1871635"/>
              <a:ext cx="5514975" cy="3323936"/>
              <a:chOff x="499833" y="1418318"/>
              <a:chExt cx="4838929" cy="2029366"/>
            </a:xfrm>
          </p:grpSpPr>
          <p:sp>
            <p:nvSpPr>
              <p:cNvPr id="23" name="Rectangle: Rounded Corners 22">
                <a:extLst>
                  <a:ext uri="{FF2B5EF4-FFF2-40B4-BE49-F238E27FC236}">
                    <a16:creationId xmlns:a16="http://schemas.microsoft.com/office/drawing/2014/main" id="{9BEC7F18-F888-4DAF-B498-DEB3E3D6A8EC}"/>
                  </a:ext>
                </a:extLst>
              </p:cNvPr>
              <p:cNvSpPr/>
              <p:nvPr/>
            </p:nvSpPr>
            <p:spPr>
              <a:xfrm>
                <a:off x="499833" y="1441009"/>
                <a:ext cx="4838929" cy="200667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7" name="Rectangle: Top Corners Rounded 26">
                <a:extLst>
                  <a:ext uri="{FF2B5EF4-FFF2-40B4-BE49-F238E27FC236}">
                    <a16:creationId xmlns:a16="http://schemas.microsoft.com/office/drawing/2014/main" id="{3D1D9938-C94B-488D-B921-FFEDB158A0FF}"/>
                  </a:ext>
                </a:extLst>
              </p:cNvPr>
              <p:cNvSpPr/>
              <p:nvPr/>
            </p:nvSpPr>
            <p:spPr>
              <a:xfrm>
                <a:off x="500061" y="1418318"/>
                <a:ext cx="4838701" cy="47716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sp>
          <p:nvSpPr>
            <p:cNvPr id="15" name="TextBox 14">
              <a:extLst>
                <a:ext uri="{FF2B5EF4-FFF2-40B4-BE49-F238E27FC236}">
                  <a16:creationId xmlns:a16="http://schemas.microsoft.com/office/drawing/2014/main" id="{504D678B-74A7-46CB-803E-AA5E4875BC75}"/>
                </a:ext>
              </a:extLst>
            </p:cNvPr>
            <p:cNvSpPr txBox="1"/>
            <p:nvPr/>
          </p:nvSpPr>
          <p:spPr>
            <a:xfrm>
              <a:off x="2147886" y="2039176"/>
              <a:ext cx="2411752"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a:ea typeface="+mn-ea"/>
                  <a:cs typeface="+mn-cs"/>
                </a:rPr>
                <a:t>30-day mortality </a:t>
              </a:r>
            </a:p>
          </p:txBody>
        </p:sp>
        <p:sp>
          <p:nvSpPr>
            <p:cNvPr id="41" name="TextBox 40">
              <a:extLst>
                <a:ext uri="{FF2B5EF4-FFF2-40B4-BE49-F238E27FC236}">
                  <a16:creationId xmlns:a16="http://schemas.microsoft.com/office/drawing/2014/main" id="{38C91AE1-BA4F-47C1-977F-1CEA48C71930}"/>
                </a:ext>
              </a:extLst>
            </p:cNvPr>
            <p:cNvSpPr txBox="1"/>
            <p:nvPr/>
          </p:nvSpPr>
          <p:spPr>
            <a:xfrm>
              <a:off x="2281002" y="2841804"/>
              <a:ext cx="1643064"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15.0%</a:t>
              </a:r>
            </a:p>
          </p:txBody>
        </p:sp>
        <p:sp>
          <p:nvSpPr>
            <p:cNvPr id="42" name="TextBox 41">
              <a:extLst>
                <a:ext uri="{FF2B5EF4-FFF2-40B4-BE49-F238E27FC236}">
                  <a16:creationId xmlns:a16="http://schemas.microsoft.com/office/drawing/2014/main" id="{FFDE79BE-0DC1-4AE3-ACFD-E3BF4B016A3C}"/>
                </a:ext>
              </a:extLst>
            </p:cNvPr>
            <p:cNvSpPr txBox="1"/>
            <p:nvPr/>
          </p:nvSpPr>
          <p:spPr>
            <a:xfrm>
              <a:off x="1765225" y="3319617"/>
              <a:ext cx="2674618"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600" b="1" i="0" u="none" strike="noStrike" kern="1200" cap="none" spc="0" normalizeH="0" baseline="0" noProof="0" dirty="0" err="1">
                  <a:ln>
                    <a:noFill/>
                  </a:ln>
                  <a:solidFill>
                    <a:srgbClr val="000000"/>
                  </a:solidFill>
                  <a:effectLst/>
                  <a:uLnTx/>
                  <a:uFillTx/>
                  <a:latin typeface="Arial" panose="020B0604020202020204"/>
                  <a:ea typeface="+mn-ea"/>
                  <a:cs typeface="+mn-cs"/>
                </a:rPr>
                <a:t>ICrH</a:t>
              </a: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 </a:t>
              </a:r>
              <a:r>
                <a:rPr kumimoji="0" lang="en-US" sz="1600" b="1" i="0" u="none" strike="noStrike" kern="1200" cap="none" spc="0" normalizeH="0" baseline="0" noProof="0" dirty="0" err="1">
                  <a:ln>
                    <a:noFill/>
                  </a:ln>
                  <a:solidFill>
                    <a:srgbClr val="000000"/>
                  </a:solidFill>
                  <a:effectLst/>
                  <a:uLnTx/>
                  <a:uFillTx/>
                  <a:latin typeface="Arial" panose="020B0604020202020204"/>
                  <a:ea typeface="+mn-ea"/>
                  <a:cs typeface="+mn-cs"/>
                </a:rPr>
                <a:t>mortality</a:t>
              </a:r>
              <a:r>
                <a:rPr kumimoji="0" lang="en-US" sz="1600" b="1" i="0" u="none" strike="noStrike" kern="1200" cap="none" spc="0" normalizeH="0" baseline="30000" noProof="0" dirty="0" err="1">
                  <a:ln>
                    <a:noFill/>
                  </a:ln>
                  <a:solidFill>
                    <a:srgbClr val="000000"/>
                  </a:solidFill>
                  <a:effectLst/>
                  <a:uLnTx/>
                  <a:uFillTx/>
                  <a:latin typeface="Arial" panose="020B0604020202020204"/>
                  <a:ea typeface="+mn-ea"/>
                  <a:cs typeface="+mn-cs"/>
                </a:rPr>
                <a:t>c</a:t>
              </a:r>
              <a:endPar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endParaRPr>
            </a:p>
          </p:txBody>
        </p:sp>
        <p:cxnSp>
          <p:nvCxnSpPr>
            <p:cNvPr id="44" name="Straight Connector 43">
              <a:extLst>
                <a:ext uri="{FF2B5EF4-FFF2-40B4-BE49-F238E27FC236}">
                  <a16:creationId xmlns:a16="http://schemas.microsoft.com/office/drawing/2014/main" id="{6AB2B139-AD72-41CC-AA0B-16C65BCF21F7}"/>
                </a:ext>
              </a:extLst>
            </p:cNvPr>
            <p:cNvCxnSpPr>
              <a:cxnSpLocks/>
            </p:cNvCxnSpPr>
            <p:nvPr/>
          </p:nvCxnSpPr>
          <p:spPr>
            <a:xfrm>
              <a:off x="733425" y="3722932"/>
              <a:ext cx="4870767" cy="0"/>
            </a:xfrm>
            <a:prstGeom prst="line">
              <a:avLst/>
            </a:prstGeom>
            <a:ln w="15875">
              <a:solidFill>
                <a:schemeClr val="accent2">
                  <a:alpha val="68000"/>
                </a:schemeClr>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4A611052-34E4-4F4C-8F32-1F42867E25BE}"/>
                </a:ext>
              </a:extLst>
            </p:cNvPr>
            <p:cNvSpPr txBox="1"/>
            <p:nvPr/>
          </p:nvSpPr>
          <p:spPr>
            <a:xfrm>
              <a:off x="1010699" y="3889238"/>
              <a:ext cx="1643064"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18.8%</a:t>
              </a:r>
            </a:p>
          </p:txBody>
        </p:sp>
        <p:sp>
          <p:nvSpPr>
            <p:cNvPr id="48" name="TextBox 47">
              <a:extLst>
                <a:ext uri="{FF2B5EF4-FFF2-40B4-BE49-F238E27FC236}">
                  <a16:creationId xmlns:a16="http://schemas.microsoft.com/office/drawing/2014/main" id="{B5DED00C-7D60-4496-BE00-1D115EBB23A4}"/>
                </a:ext>
              </a:extLst>
            </p:cNvPr>
            <p:cNvSpPr txBox="1"/>
            <p:nvPr/>
          </p:nvSpPr>
          <p:spPr>
            <a:xfrm>
              <a:off x="382349" y="4493247"/>
              <a:ext cx="278645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Spontaneous </a:t>
              </a:r>
              <a:r>
                <a:rPr kumimoji="0" lang="en-US" sz="1600" b="1" i="0" u="none" strike="noStrike" kern="1200" cap="none" spc="0" normalizeH="0" baseline="0" noProof="0" dirty="0" err="1">
                  <a:ln>
                    <a:noFill/>
                  </a:ln>
                  <a:solidFill>
                    <a:srgbClr val="000000"/>
                  </a:solidFill>
                  <a:effectLst/>
                  <a:uLnTx/>
                  <a:uFillTx/>
                  <a:latin typeface="Arial" panose="020B0604020202020204"/>
                  <a:ea typeface="+mn-ea"/>
                  <a:cs typeface="+mn-cs"/>
                </a:rPr>
                <a:t>ICrH</a:t>
              </a:r>
              <a:endPar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49" name="TextBox 48">
              <a:extLst>
                <a:ext uri="{FF2B5EF4-FFF2-40B4-BE49-F238E27FC236}">
                  <a16:creationId xmlns:a16="http://schemas.microsoft.com/office/drawing/2014/main" id="{A87B2B88-96D6-46D9-AE48-5EC6B8DA8CB2}"/>
                </a:ext>
              </a:extLst>
            </p:cNvPr>
            <p:cNvSpPr txBox="1"/>
            <p:nvPr/>
          </p:nvSpPr>
          <p:spPr>
            <a:xfrm>
              <a:off x="3810707" y="3889238"/>
              <a:ext cx="1643064"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10.1%</a:t>
              </a:r>
            </a:p>
          </p:txBody>
        </p:sp>
        <p:sp>
          <p:nvSpPr>
            <p:cNvPr id="50" name="TextBox 49">
              <a:extLst>
                <a:ext uri="{FF2B5EF4-FFF2-40B4-BE49-F238E27FC236}">
                  <a16:creationId xmlns:a16="http://schemas.microsoft.com/office/drawing/2014/main" id="{E5854105-1D4A-42C1-AE4B-A310B052AE91}"/>
                </a:ext>
              </a:extLst>
            </p:cNvPr>
            <p:cNvSpPr txBox="1"/>
            <p:nvPr/>
          </p:nvSpPr>
          <p:spPr>
            <a:xfrm>
              <a:off x="3284394" y="4493247"/>
              <a:ext cx="2596021"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Traumatic </a:t>
              </a:r>
              <a:r>
                <a:rPr kumimoji="0" lang="en-US" sz="1600" b="1" i="0" u="none" strike="noStrike" kern="1200" cap="none" spc="0" normalizeH="0" baseline="0" noProof="0" dirty="0" err="1">
                  <a:ln>
                    <a:noFill/>
                  </a:ln>
                  <a:solidFill>
                    <a:srgbClr val="000000"/>
                  </a:solidFill>
                  <a:effectLst/>
                  <a:uLnTx/>
                  <a:uFillTx/>
                  <a:latin typeface="Arial" panose="020B0604020202020204"/>
                  <a:ea typeface="+mn-ea"/>
                  <a:cs typeface="+mn-cs"/>
                </a:rPr>
                <a:t>ICrH</a:t>
              </a: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 </a:t>
              </a:r>
            </a:p>
          </p:txBody>
        </p:sp>
        <p:cxnSp>
          <p:nvCxnSpPr>
            <p:cNvPr id="51" name="Straight Connector 50">
              <a:extLst>
                <a:ext uri="{FF2B5EF4-FFF2-40B4-BE49-F238E27FC236}">
                  <a16:creationId xmlns:a16="http://schemas.microsoft.com/office/drawing/2014/main" id="{DF2FEFDA-2E58-4F8F-A4EF-681F88879262}"/>
                </a:ext>
              </a:extLst>
            </p:cNvPr>
            <p:cNvCxnSpPr>
              <a:cxnSpLocks/>
            </p:cNvCxnSpPr>
            <p:nvPr/>
          </p:nvCxnSpPr>
          <p:spPr>
            <a:xfrm>
              <a:off x="3102534" y="3905787"/>
              <a:ext cx="0" cy="1084227"/>
            </a:xfrm>
            <a:prstGeom prst="line">
              <a:avLst/>
            </a:prstGeom>
            <a:ln w="15875">
              <a:solidFill>
                <a:schemeClr val="accent2">
                  <a:alpha val="68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28407396"/>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00AF6-B236-4534-AB16-1E4C02B4DC30}"/>
              </a:ext>
            </a:extLst>
          </p:cNvPr>
          <p:cNvSpPr>
            <a:spLocks noGrp="1"/>
          </p:cNvSpPr>
          <p:nvPr>
            <p:ph type="title"/>
          </p:nvPr>
        </p:nvSpPr>
        <p:spPr/>
        <p:txBody>
          <a:bodyPr>
            <a:normAutofit fontScale="90000"/>
          </a:bodyPr>
          <a:lstStyle/>
          <a:p>
            <a:r>
              <a:rPr lang="en-US" sz="3100" dirty="0"/>
              <a:t>Intracranial Hemorrhage Subgroup Analysis</a:t>
            </a:r>
            <a:br>
              <a:rPr lang="en-US" sz="2400" dirty="0"/>
            </a:br>
            <a:r>
              <a:rPr lang="en-US" sz="2400" i="1" dirty="0"/>
              <a:t>Additional Outcomes Assessments</a:t>
            </a:r>
          </a:p>
        </p:txBody>
      </p:sp>
      <p:sp>
        <p:nvSpPr>
          <p:cNvPr id="3" name="Slide Number Placeholder 2">
            <a:extLst>
              <a:ext uri="{FF2B5EF4-FFF2-40B4-BE49-F238E27FC236}">
                <a16:creationId xmlns:a16="http://schemas.microsoft.com/office/drawing/2014/main" id="{57634CEF-BE9E-40BB-BF24-341A3C04038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F62E29-A453-864C-8678-CA8F0D4C31BA}"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0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4" name="Content Placeholder 3">
            <a:extLst>
              <a:ext uri="{FF2B5EF4-FFF2-40B4-BE49-F238E27FC236}">
                <a16:creationId xmlns:a16="http://schemas.microsoft.com/office/drawing/2014/main" id="{19F94FCD-C8DB-4E01-A4D1-D6DF151A684A}"/>
              </a:ext>
            </a:extLst>
          </p:cNvPr>
          <p:cNvSpPr>
            <a:spLocks noGrp="1"/>
          </p:cNvSpPr>
          <p:nvPr>
            <p:ph type="body" sz="quarter" idx="13"/>
          </p:nvPr>
        </p:nvSpPr>
        <p:spPr/>
        <p:txBody>
          <a:bodyPr/>
          <a:lstStyle/>
          <a:p>
            <a:r>
              <a:rPr lang="en-US" baseline="30000" dirty="0" err="1">
                <a:latin typeface="+mj-lt"/>
              </a:rPr>
              <a:t>a</a:t>
            </a:r>
            <a:r>
              <a:rPr lang="en-US" dirty="0" err="1">
                <a:latin typeface="+mj-lt"/>
              </a:rPr>
              <a:t>NIHSS</a:t>
            </a:r>
            <a:r>
              <a:rPr lang="en-US" dirty="0">
                <a:latin typeface="+mj-lt"/>
              </a:rPr>
              <a:t> implemented midway through study; </a:t>
            </a:r>
            <a:r>
              <a:rPr lang="en-US" baseline="30000" dirty="0" err="1">
                <a:latin typeface="+mj-lt"/>
              </a:rPr>
              <a:t>b</a:t>
            </a:r>
            <a:r>
              <a:rPr lang="en-US" dirty="0" err="1">
                <a:latin typeface="+mj-lt"/>
              </a:rPr>
              <a:t>For</a:t>
            </a:r>
            <a:r>
              <a:rPr lang="en-US" dirty="0">
                <a:latin typeface="+mj-lt"/>
              </a:rPr>
              <a:t> the median </a:t>
            </a:r>
            <a:r>
              <a:rPr lang="en-US" dirty="0" err="1">
                <a:latin typeface="+mj-lt"/>
              </a:rPr>
              <a:t>mRS</a:t>
            </a:r>
            <a:r>
              <a:rPr lang="en-US" dirty="0">
                <a:latin typeface="+mj-lt"/>
              </a:rPr>
              <a:t> score, baseline was first defined as 3 hours before the start of bolus. After protocol amendment, it was assessed 15 minutes prior to bolus.</a:t>
            </a:r>
          </a:p>
          <a:p>
            <a:pPr>
              <a:spcBef>
                <a:spcPts val="0"/>
              </a:spcBef>
            </a:pPr>
            <a:r>
              <a:rPr lang="en-US" dirty="0">
                <a:latin typeface="+mj-lt"/>
              </a:rPr>
              <a:t>GCS = Glasgow Coma Scale; </a:t>
            </a:r>
            <a:r>
              <a:rPr lang="en-US" dirty="0" err="1">
                <a:latin typeface="+mj-lt"/>
              </a:rPr>
              <a:t>ICrH</a:t>
            </a:r>
            <a:r>
              <a:rPr lang="en-US" dirty="0">
                <a:latin typeface="+mj-lt"/>
              </a:rPr>
              <a:t> = intracranial hemorrhage; IQR = interquartile range; </a:t>
            </a:r>
            <a:r>
              <a:rPr lang="en-US" dirty="0" err="1">
                <a:latin typeface="+mj-lt"/>
              </a:rPr>
              <a:t>mRS</a:t>
            </a:r>
            <a:r>
              <a:rPr lang="en-US" dirty="0">
                <a:latin typeface="+mj-lt"/>
              </a:rPr>
              <a:t> = modified Rankin Scale; NIHSS = National Institutes of Health Stroke Scale.</a:t>
            </a:r>
          </a:p>
          <a:p>
            <a:r>
              <a:rPr lang="en-US" sz="1000" dirty="0" err="1">
                <a:effectLst/>
              </a:rPr>
              <a:t>Demchuk</a:t>
            </a:r>
            <a:r>
              <a:rPr lang="en-US" sz="1000" dirty="0">
                <a:effectLst/>
              </a:rPr>
              <a:t> AM et al. </a:t>
            </a:r>
            <a:r>
              <a:rPr lang="en-US" sz="1000" i="1" dirty="0">
                <a:solidFill>
                  <a:srgbClr val="212121"/>
                </a:solidFill>
                <a:effectLst/>
              </a:rPr>
              <a:t>Stroke</a:t>
            </a:r>
            <a:r>
              <a:rPr lang="en-US" sz="1000" dirty="0">
                <a:effectLst/>
              </a:rPr>
              <a:t>. 2021;52(6):2096-2105.</a:t>
            </a:r>
            <a:endParaRPr lang="en-US" sz="1000" dirty="0"/>
          </a:p>
        </p:txBody>
      </p:sp>
      <p:graphicFrame>
        <p:nvGraphicFramePr>
          <p:cNvPr id="9" name="Table 5">
            <a:extLst>
              <a:ext uri="{FF2B5EF4-FFF2-40B4-BE49-F238E27FC236}">
                <a16:creationId xmlns:a16="http://schemas.microsoft.com/office/drawing/2014/main" id="{40844EF8-DFF1-4009-B455-6E0C4082E759}"/>
              </a:ext>
            </a:extLst>
          </p:cNvPr>
          <p:cNvGraphicFramePr>
            <a:graphicFrameLocks/>
          </p:cNvGraphicFramePr>
          <p:nvPr>
            <p:extLst>
              <p:ext uri="{D42A27DB-BD31-4B8C-83A1-F6EECF244321}">
                <p14:modId xmlns:p14="http://schemas.microsoft.com/office/powerpoint/2010/main" val="2797488035"/>
              </p:ext>
            </p:extLst>
          </p:nvPr>
        </p:nvGraphicFramePr>
        <p:xfrm>
          <a:off x="313202" y="1296037"/>
          <a:ext cx="11565596" cy="4349746"/>
        </p:xfrm>
        <a:graphic>
          <a:graphicData uri="http://schemas.openxmlformats.org/drawingml/2006/table">
            <a:tbl>
              <a:tblPr firstRow="1" bandRow="1">
                <a:tableStyleId>{72833802-FEF1-4C79-8D5D-14CF1EAF98D9}</a:tableStyleId>
              </a:tblPr>
              <a:tblGrid>
                <a:gridCol w="4864608">
                  <a:extLst>
                    <a:ext uri="{9D8B030D-6E8A-4147-A177-3AD203B41FA5}">
                      <a16:colId xmlns:a16="http://schemas.microsoft.com/office/drawing/2014/main" val="1463145735"/>
                    </a:ext>
                  </a:extLst>
                </a:gridCol>
                <a:gridCol w="1675247">
                  <a:extLst>
                    <a:ext uri="{9D8B030D-6E8A-4147-A177-3AD203B41FA5}">
                      <a16:colId xmlns:a16="http://schemas.microsoft.com/office/drawing/2014/main" val="3557821993"/>
                    </a:ext>
                  </a:extLst>
                </a:gridCol>
                <a:gridCol w="1675247">
                  <a:extLst>
                    <a:ext uri="{9D8B030D-6E8A-4147-A177-3AD203B41FA5}">
                      <a16:colId xmlns:a16="http://schemas.microsoft.com/office/drawing/2014/main" val="535736607"/>
                    </a:ext>
                  </a:extLst>
                </a:gridCol>
                <a:gridCol w="1675247">
                  <a:extLst>
                    <a:ext uri="{9D8B030D-6E8A-4147-A177-3AD203B41FA5}">
                      <a16:colId xmlns:a16="http://schemas.microsoft.com/office/drawing/2014/main" val="3792919792"/>
                    </a:ext>
                  </a:extLst>
                </a:gridCol>
                <a:gridCol w="1675247">
                  <a:extLst>
                    <a:ext uri="{9D8B030D-6E8A-4147-A177-3AD203B41FA5}">
                      <a16:colId xmlns:a16="http://schemas.microsoft.com/office/drawing/2014/main" val="3790951341"/>
                    </a:ext>
                  </a:extLst>
                </a:gridCol>
              </a:tblGrid>
              <a:tr h="0">
                <a:tc>
                  <a:txBody>
                    <a:bodyPr/>
                    <a:lstStyle/>
                    <a:p>
                      <a:endParaRPr lang="en-US" sz="1400" dirty="0">
                        <a:latin typeface="+mn-lt"/>
                      </a:endParaRPr>
                    </a:p>
                  </a:txBody>
                  <a:tcPr marL="121920" marR="121920" marT="60960" marB="60960" anchor="ctr"/>
                </a:tc>
                <a:tc gridSpan="2">
                  <a:txBody>
                    <a:bodyPr/>
                    <a:lstStyle/>
                    <a:p>
                      <a:pPr algn="ctr"/>
                      <a:r>
                        <a:rPr lang="en-US" sz="1400" b="1" dirty="0"/>
                        <a:t>Spontaneous </a:t>
                      </a:r>
                      <a:r>
                        <a:rPr lang="en-US" sz="1400" b="1" dirty="0" err="1"/>
                        <a:t>ICrH</a:t>
                      </a:r>
                      <a:r>
                        <a:rPr lang="en-US" sz="1400" b="1" dirty="0"/>
                        <a:t> Cohort</a:t>
                      </a:r>
                    </a:p>
                    <a:p>
                      <a:pPr algn="ctr"/>
                      <a:r>
                        <a:rPr lang="en-US" sz="1400" b="1" dirty="0">
                          <a:latin typeface="+mn-lt"/>
                        </a:rPr>
                        <a:t>(n=99)</a:t>
                      </a:r>
                    </a:p>
                  </a:txBody>
                  <a:tcPr marL="121920" marR="121920" marT="60960" marB="60960" anchor="ctr"/>
                </a:tc>
                <a:tc hMerge="1">
                  <a:txBody>
                    <a:bodyPr/>
                    <a:lstStyle/>
                    <a:p>
                      <a:pPr algn="ctr"/>
                      <a:endParaRPr lang="en-US" sz="1300" dirty="0"/>
                    </a:p>
                  </a:txBody>
                  <a:tcPr marL="121920" marR="121920" marT="60960" marB="60960" anchor="ctr"/>
                </a:tc>
                <a:tc gridSpan="2">
                  <a:txBody>
                    <a:bodyPr/>
                    <a:lstStyle/>
                    <a:p>
                      <a:pPr algn="ctr"/>
                      <a:r>
                        <a:rPr lang="en-US" sz="1400" dirty="0"/>
                        <a:t>Traumatic </a:t>
                      </a:r>
                      <a:r>
                        <a:rPr lang="en-US" sz="1400" dirty="0" err="1"/>
                        <a:t>ICrH</a:t>
                      </a:r>
                      <a:r>
                        <a:rPr lang="en-US" sz="1400" dirty="0"/>
                        <a:t> Cohort </a:t>
                      </a:r>
                    </a:p>
                    <a:p>
                      <a:pPr algn="ctr"/>
                      <a:r>
                        <a:rPr lang="en-US" sz="1400" dirty="0"/>
                        <a:t>(n=72)</a:t>
                      </a:r>
                    </a:p>
                  </a:txBody>
                  <a:tcPr marL="121920" marR="121920" marT="60960" marB="60960" anchor="ctr"/>
                </a:tc>
                <a:tc hMerge="1">
                  <a:txBody>
                    <a:bodyPr/>
                    <a:lstStyle/>
                    <a:p>
                      <a:pPr algn="ctr"/>
                      <a:endParaRPr lang="en-US" sz="1300" dirty="0"/>
                    </a:p>
                  </a:txBody>
                  <a:tcPr marL="121920" marR="121920" marT="60960" marB="60960" anchor="ctr"/>
                </a:tc>
                <a:extLst>
                  <a:ext uri="{0D108BD9-81ED-4DB2-BD59-A6C34878D82A}">
                    <a16:rowId xmlns:a16="http://schemas.microsoft.com/office/drawing/2014/main" val="2728356520"/>
                  </a:ext>
                </a:extLst>
              </a:tr>
              <a:tr h="407033">
                <a:tc>
                  <a:txBody>
                    <a:bodyPr/>
                    <a:lstStyle/>
                    <a:p>
                      <a:endParaRPr lang="en-US" sz="1400" dirty="0">
                        <a:latin typeface="+mn-lt"/>
                      </a:endParaRPr>
                    </a:p>
                  </a:txBody>
                  <a:tcPr marL="121920" marR="121920" marT="60960" marB="60960" anchor="ctr">
                    <a:solidFill>
                      <a:schemeClr val="accent2">
                        <a:alpha val="20000"/>
                      </a:schemeClr>
                    </a:solidFill>
                  </a:tcPr>
                </a:tc>
                <a:tc>
                  <a:txBody>
                    <a:bodyPr/>
                    <a:lstStyle/>
                    <a:p>
                      <a:pPr algn="ctr"/>
                      <a:r>
                        <a:rPr lang="en-US" sz="1400" b="1" dirty="0">
                          <a:solidFill>
                            <a:schemeClr val="tx1"/>
                          </a:solidFill>
                        </a:rPr>
                        <a:t>Baseline </a:t>
                      </a:r>
                      <a:endParaRPr lang="en-US" sz="1400" b="1" dirty="0">
                        <a:solidFill>
                          <a:schemeClr val="tx1"/>
                        </a:solidFill>
                        <a:latin typeface="+mn-lt"/>
                      </a:endParaRPr>
                    </a:p>
                  </a:txBody>
                  <a:tcPr marL="121920" marR="121920" marT="60960" marB="60960" anchor="ctr">
                    <a:solidFill>
                      <a:schemeClr val="accent2">
                        <a:alpha val="20000"/>
                      </a:schemeClr>
                    </a:solidFill>
                  </a:tcPr>
                </a:tc>
                <a:tc>
                  <a:txBody>
                    <a:bodyPr/>
                    <a:lstStyle/>
                    <a:p>
                      <a:pPr algn="ctr"/>
                      <a:r>
                        <a:rPr lang="en-US" sz="1400" b="1" dirty="0">
                          <a:solidFill>
                            <a:schemeClr val="tx1"/>
                          </a:solidFill>
                        </a:rPr>
                        <a:t>12 hours </a:t>
                      </a:r>
                      <a:endParaRPr lang="en-US" sz="1400" b="1" dirty="0">
                        <a:solidFill>
                          <a:schemeClr val="tx1"/>
                        </a:solidFill>
                        <a:latin typeface="+mn-lt"/>
                      </a:endParaRPr>
                    </a:p>
                  </a:txBody>
                  <a:tcPr marL="121920" marR="121920" marT="60960" marB="60960" anchor="ctr">
                    <a:solidFill>
                      <a:schemeClr val="accent2">
                        <a:alpha val="20000"/>
                      </a:schemeClr>
                    </a:solidFill>
                  </a:tcPr>
                </a:tc>
                <a:tc>
                  <a:txBody>
                    <a:bodyPr/>
                    <a:lstStyle/>
                    <a:p>
                      <a:pPr algn="ctr"/>
                      <a:r>
                        <a:rPr lang="en-US" sz="1400" b="1" dirty="0">
                          <a:solidFill>
                            <a:schemeClr val="tx1"/>
                          </a:solidFill>
                        </a:rPr>
                        <a:t>Baseline </a:t>
                      </a:r>
                      <a:endParaRPr lang="en-US" sz="1400" b="1" dirty="0">
                        <a:solidFill>
                          <a:schemeClr val="tx1"/>
                        </a:solidFill>
                        <a:latin typeface="+mn-lt"/>
                      </a:endParaRPr>
                    </a:p>
                  </a:txBody>
                  <a:tcPr marL="121920" marR="121920" marT="60960" marB="60960" anchor="ctr">
                    <a:solidFill>
                      <a:schemeClr val="accent2">
                        <a:alpha val="20000"/>
                      </a:schemeClr>
                    </a:solidFill>
                  </a:tcPr>
                </a:tc>
                <a:tc>
                  <a:txBody>
                    <a:bodyPr/>
                    <a:lstStyle/>
                    <a:p>
                      <a:pPr algn="ctr"/>
                      <a:r>
                        <a:rPr lang="en-US" sz="1400" b="1" dirty="0">
                          <a:solidFill>
                            <a:schemeClr val="tx1"/>
                          </a:solidFill>
                        </a:rPr>
                        <a:t>12 hours </a:t>
                      </a:r>
                      <a:endParaRPr lang="en-US" sz="1400" b="1" dirty="0">
                        <a:solidFill>
                          <a:schemeClr val="tx1"/>
                        </a:solidFill>
                        <a:latin typeface="+mn-lt"/>
                      </a:endParaRPr>
                    </a:p>
                  </a:txBody>
                  <a:tcPr marL="121920" marR="121920" marT="60960" marB="60960" anchor="ctr">
                    <a:solidFill>
                      <a:schemeClr val="accent2">
                        <a:alpha val="20000"/>
                      </a:schemeClr>
                    </a:solidFill>
                  </a:tcPr>
                </a:tc>
                <a:extLst>
                  <a:ext uri="{0D108BD9-81ED-4DB2-BD59-A6C34878D82A}">
                    <a16:rowId xmlns:a16="http://schemas.microsoft.com/office/drawing/2014/main" val="3593714374"/>
                  </a:ext>
                </a:extLst>
              </a:tr>
              <a:tr h="304800">
                <a:tc gridSpan="5">
                  <a:txBody>
                    <a:bodyPr/>
                    <a:lstStyle/>
                    <a:p>
                      <a:r>
                        <a:rPr lang="en-US" sz="1400" dirty="0"/>
                        <a:t>GCS score</a:t>
                      </a:r>
                      <a:endParaRPr lang="en-US" sz="1400" dirty="0">
                        <a:latin typeface="+mn-lt"/>
                      </a:endParaRPr>
                    </a:p>
                  </a:txBody>
                  <a:tcPr marL="121920" marR="121920" marT="60960" marB="60960" anchor="ctr">
                    <a:solidFill>
                      <a:schemeClr val="bg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900" dirty="0">
                        <a:latin typeface="+mn-lt"/>
                      </a:endParaRPr>
                    </a:p>
                  </a:txBody>
                  <a:tcPr anchor="ctr"/>
                </a:tc>
                <a:extLst>
                  <a:ext uri="{0D108BD9-81ED-4DB2-BD59-A6C34878D82A}">
                    <a16:rowId xmlns:a16="http://schemas.microsoft.com/office/drawing/2014/main" val="3375781624"/>
                  </a:ext>
                </a:extLst>
              </a:tr>
              <a:tr h="304800">
                <a:tc>
                  <a:txBody>
                    <a:bodyPr/>
                    <a:lstStyle/>
                    <a:p>
                      <a:pPr marL="184150" indent="0">
                        <a:tabLst/>
                      </a:pPr>
                      <a:r>
                        <a:rPr lang="en-US" sz="1400"/>
                        <a:t>N</a:t>
                      </a:r>
                      <a:endParaRPr lang="en-US" sz="1400" dirty="0">
                        <a:latin typeface="+mn-lt"/>
                      </a:endParaRPr>
                    </a:p>
                  </a:txBody>
                  <a:tcPr marL="121920" marR="121920" marT="60960" marB="60960" anchor="ctr"/>
                </a:tc>
                <a:tc>
                  <a:txBody>
                    <a:bodyPr/>
                    <a:lstStyle/>
                    <a:p>
                      <a:pPr algn="ctr"/>
                      <a:r>
                        <a:rPr lang="en-US" sz="1400"/>
                        <a:t>95</a:t>
                      </a:r>
                      <a:endParaRPr lang="en-US" sz="1400" dirty="0">
                        <a:latin typeface="+mn-lt"/>
                      </a:endParaRPr>
                    </a:p>
                  </a:txBody>
                  <a:tcPr marL="121920" marR="121920" marT="60960" marB="60960" anchor="ctr"/>
                </a:tc>
                <a:tc>
                  <a:txBody>
                    <a:bodyPr/>
                    <a:lstStyle/>
                    <a:p>
                      <a:pPr algn="ctr"/>
                      <a:r>
                        <a:rPr lang="en-US" sz="1400">
                          <a:latin typeface="+mn-lt"/>
                        </a:rPr>
                        <a:t>40</a:t>
                      </a:r>
                      <a:endParaRPr lang="en-US" sz="1400" dirty="0">
                        <a:latin typeface="+mn-lt"/>
                      </a:endParaRPr>
                    </a:p>
                  </a:txBody>
                  <a:tcPr marL="121920" marR="121920" marT="60960" marB="60960" anchor="ctr"/>
                </a:tc>
                <a:tc>
                  <a:txBody>
                    <a:bodyPr/>
                    <a:lstStyle/>
                    <a:p>
                      <a:pPr algn="ctr"/>
                      <a:r>
                        <a:rPr lang="en-US" sz="1400">
                          <a:latin typeface="+mn-lt"/>
                        </a:rPr>
                        <a:t>72</a:t>
                      </a:r>
                      <a:endParaRPr lang="en-US" sz="1400" dirty="0">
                        <a:latin typeface="+mn-lt"/>
                      </a:endParaRPr>
                    </a:p>
                  </a:txBody>
                  <a:tcPr marL="121920" marR="121920" marT="60960" marB="60960" anchor="ctr"/>
                </a:tc>
                <a:tc>
                  <a:txBody>
                    <a:bodyPr/>
                    <a:lstStyle/>
                    <a:p>
                      <a:pPr algn="ctr"/>
                      <a:r>
                        <a:rPr lang="en-US" sz="1400">
                          <a:latin typeface="+mn-lt"/>
                        </a:rPr>
                        <a:t>29</a:t>
                      </a:r>
                      <a:endParaRPr lang="en-US" sz="1400" dirty="0">
                        <a:latin typeface="+mn-lt"/>
                      </a:endParaRPr>
                    </a:p>
                  </a:txBody>
                  <a:tcPr marL="121920" marR="121920" marT="60960" marB="60960" anchor="ctr"/>
                </a:tc>
                <a:extLst>
                  <a:ext uri="{0D108BD9-81ED-4DB2-BD59-A6C34878D82A}">
                    <a16:rowId xmlns:a16="http://schemas.microsoft.com/office/drawing/2014/main" val="1524091622"/>
                  </a:ext>
                </a:extLst>
              </a:tr>
              <a:tr h="304800">
                <a:tc>
                  <a:txBody>
                    <a:bodyPr/>
                    <a:lstStyle/>
                    <a:p>
                      <a:pPr marL="184150" indent="0">
                        <a:tabLst/>
                      </a:pPr>
                      <a:r>
                        <a:rPr lang="en-US" sz="1400"/>
                        <a:t>Median (IQR)</a:t>
                      </a:r>
                      <a:endParaRPr lang="en-US" sz="1400" dirty="0">
                        <a:latin typeface="+mn-lt"/>
                      </a:endParaRPr>
                    </a:p>
                  </a:txBody>
                  <a:tcPr marL="121920" marR="121920" marT="60960" marB="60960" anchor="ctr"/>
                </a:tc>
                <a:tc>
                  <a:txBody>
                    <a:bodyPr/>
                    <a:lstStyle/>
                    <a:p>
                      <a:pPr algn="ctr"/>
                      <a:r>
                        <a:rPr lang="en-US" sz="1400" dirty="0"/>
                        <a:t>14 .0 (13.0-15.0)</a:t>
                      </a:r>
                      <a:endParaRPr lang="en-US" sz="1400" dirty="0">
                        <a:latin typeface="+mn-lt"/>
                      </a:endParaRPr>
                    </a:p>
                  </a:txBody>
                  <a:tcPr marL="121920" marR="121920" marT="60960" marB="60960" anchor="ctr"/>
                </a:tc>
                <a:tc>
                  <a:txBody>
                    <a:bodyPr/>
                    <a:lstStyle/>
                    <a:p>
                      <a:pPr algn="ctr"/>
                      <a:r>
                        <a:rPr lang="en-US" sz="1400" dirty="0"/>
                        <a:t>15.0 (12.5-15.0)</a:t>
                      </a:r>
                      <a:endParaRPr lang="en-US" sz="1400" dirty="0">
                        <a:latin typeface="+mn-lt"/>
                      </a:endParaRPr>
                    </a:p>
                  </a:txBody>
                  <a:tcPr marL="121920" marR="121920" marT="60960" marB="60960" anchor="ctr"/>
                </a:tc>
                <a:tc>
                  <a:txBody>
                    <a:bodyPr/>
                    <a:lstStyle/>
                    <a:p>
                      <a:pPr algn="ctr"/>
                      <a:r>
                        <a:rPr lang="en-US" sz="1400" dirty="0"/>
                        <a:t>15.0 (14.0-15.0)</a:t>
                      </a:r>
                      <a:endParaRPr lang="en-US" sz="1400" dirty="0">
                        <a:latin typeface="+mn-lt"/>
                      </a:endParaRPr>
                    </a:p>
                  </a:txBody>
                  <a:tcPr marL="121920" marR="121920" marT="60960" marB="60960" anchor="ctr"/>
                </a:tc>
                <a:tc>
                  <a:txBody>
                    <a:bodyPr/>
                    <a:lstStyle/>
                    <a:p>
                      <a:pPr algn="ctr"/>
                      <a:r>
                        <a:rPr lang="en-US" sz="1400"/>
                        <a:t>15.0 (14.0-15.0)</a:t>
                      </a:r>
                      <a:endParaRPr lang="en-US" sz="1400" dirty="0">
                        <a:latin typeface="+mn-lt"/>
                      </a:endParaRPr>
                    </a:p>
                  </a:txBody>
                  <a:tcPr marL="121920" marR="121920" marT="60960" marB="60960" anchor="ctr"/>
                </a:tc>
                <a:extLst>
                  <a:ext uri="{0D108BD9-81ED-4DB2-BD59-A6C34878D82A}">
                    <a16:rowId xmlns:a16="http://schemas.microsoft.com/office/drawing/2014/main" val="2575962406"/>
                  </a:ext>
                </a:extLst>
              </a:tr>
              <a:tr h="304800">
                <a:tc gridSpan="5">
                  <a:txBody>
                    <a:bodyPr/>
                    <a:lstStyle/>
                    <a:p>
                      <a:r>
                        <a:rPr lang="en-US" sz="1400" dirty="0"/>
                        <a:t>NIHSS score</a:t>
                      </a:r>
                      <a:endParaRPr lang="en-US" sz="1400" baseline="30000" dirty="0">
                        <a:latin typeface="+mn-lt"/>
                      </a:endParaRPr>
                    </a:p>
                  </a:txBody>
                  <a:tcPr marL="121920" marR="121920" marT="60960" marB="60960" anchor="ctr">
                    <a:solidFill>
                      <a:schemeClr val="bg2">
                        <a:lumMod val="20000"/>
                        <a:lumOff val="80000"/>
                      </a:schemeClr>
                    </a:solidFill>
                  </a:tcPr>
                </a:tc>
                <a:tc hMerge="1">
                  <a:txBody>
                    <a:bodyPr/>
                    <a:lstStyle/>
                    <a:p>
                      <a:endParaRPr lang="en-US" sz="1200" dirty="0"/>
                    </a:p>
                  </a:txBody>
                  <a:tcPr marL="121920" marR="121920" marT="60960" marB="60960" anchor="ctr"/>
                </a:tc>
                <a:tc hMerge="1">
                  <a:txBody>
                    <a:bodyPr/>
                    <a:lstStyle/>
                    <a:p>
                      <a:endParaRPr lang="en-US"/>
                    </a:p>
                  </a:txBody>
                  <a:tcPr/>
                </a:tc>
                <a:tc hMerge="1">
                  <a:txBody>
                    <a:bodyPr/>
                    <a:lstStyle/>
                    <a:p>
                      <a:endParaRPr lang="en-US"/>
                    </a:p>
                  </a:txBody>
                  <a:tcPr/>
                </a:tc>
                <a:tc hMerge="1">
                  <a:txBody>
                    <a:bodyPr/>
                    <a:lstStyle/>
                    <a:p>
                      <a:pPr algn="ctr"/>
                      <a:endParaRPr lang="en-US" sz="900" dirty="0">
                        <a:latin typeface="+mn-lt"/>
                      </a:endParaRPr>
                    </a:p>
                  </a:txBody>
                  <a:tcPr anchor="ctr"/>
                </a:tc>
                <a:extLst>
                  <a:ext uri="{0D108BD9-81ED-4DB2-BD59-A6C34878D82A}">
                    <a16:rowId xmlns:a16="http://schemas.microsoft.com/office/drawing/2014/main" val="1479786001"/>
                  </a:ext>
                </a:extLst>
              </a:tr>
              <a:tr h="304800">
                <a:tc>
                  <a:txBody>
                    <a:bodyPr/>
                    <a:lstStyle/>
                    <a:p>
                      <a:pPr marL="184150" indent="0" algn="l" defTabSz="914400" rtl="0" eaLnBrk="1" latinLnBrk="0" hangingPunct="1">
                        <a:tabLst/>
                      </a:pPr>
                      <a:r>
                        <a:rPr lang="en-US" sz="1400" kern="1200">
                          <a:solidFill>
                            <a:schemeClr val="dk1"/>
                          </a:solidFill>
                        </a:rPr>
                        <a:t>N</a:t>
                      </a:r>
                      <a:r>
                        <a:rPr lang="en-US" sz="1400" kern="1200" baseline="30000">
                          <a:solidFill>
                            <a:schemeClr val="dk1"/>
                          </a:solidFill>
                        </a:rPr>
                        <a:t>a</a:t>
                      </a:r>
                      <a:endParaRPr lang="en-US" sz="1400" kern="1200" dirty="0">
                        <a:solidFill>
                          <a:schemeClr val="dk1"/>
                        </a:solidFill>
                        <a:latin typeface="+mn-lt"/>
                        <a:ea typeface="+mn-ea"/>
                        <a:cs typeface="+mn-cs"/>
                      </a:endParaRPr>
                    </a:p>
                  </a:txBody>
                  <a:tcPr marL="121920" marR="121920" marT="60960" marB="60960" anchor="ctr"/>
                </a:tc>
                <a:tc>
                  <a:txBody>
                    <a:bodyPr/>
                    <a:lstStyle/>
                    <a:p>
                      <a:pPr algn="ctr"/>
                      <a:r>
                        <a:rPr lang="en-US" sz="1400" dirty="0">
                          <a:latin typeface="+mn-lt"/>
                        </a:rPr>
                        <a:t>39</a:t>
                      </a:r>
                    </a:p>
                  </a:txBody>
                  <a:tcPr marL="121920" marR="121920" marT="60960" marB="60960" anchor="ctr"/>
                </a:tc>
                <a:tc>
                  <a:txBody>
                    <a:bodyPr/>
                    <a:lstStyle/>
                    <a:p>
                      <a:pPr algn="ctr"/>
                      <a:r>
                        <a:rPr lang="en-US" sz="1400" dirty="0">
                          <a:latin typeface="+mn-lt"/>
                        </a:rPr>
                        <a:t>38</a:t>
                      </a:r>
                    </a:p>
                  </a:txBody>
                  <a:tcPr marL="121920" marR="121920" marT="60960" marB="60960" anchor="ctr"/>
                </a:tc>
                <a:tc>
                  <a:txBody>
                    <a:bodyPr/>
                    <a:lstStyle/>
                    <a:p>
                      <a:pPr algn="ctr"/>
                      <a:r>
                        <a:rPr lang="en-US" sz="1400" dirty="0">
                          <a:latin typeface="+mn-lt"/>
                        </a:rPr>
                        <a:t>31</a:t>
                      </a:r>
                    </a:p>
                  </a:txBody>
                  <a:tcPr marL="121920" marR="121920" marT="60960" marB="60960" anchor="ctr"/>
                </a:tc>
                <a:tc>
                  <a:txBody>
                    <a:bodyPr/>
                    <a:lstStyle/>
                    <a:p>
                      <a:pPr algn="ctr"/>
                      <a:r>
                        <a:rPr lang="en-US" sz="1400" dirty="0">
                          <a:latin typeface="+mn-lt"/>
                        </a:rPr>
                        <a:t>32</a:t>
                      </a:r>
                    </a:p>
                  </a:txBody>
                  <a:tcPr marL="121920" marR="121920" marT="60960" marB="60960" anchor="ctr"/>
                </a:tc>
                <a:extLst>
                  <a:ext uri="{0D108BD9-81ED-4DB2-BD59-A6C34878D82A}">
                    <a16:rowId xmlns:a16="http://schemas.microsoft.com/office/drawing/2014/main" val="1668838290"/>
                  </a:ext>
                </a:extLst>
              </a:tr>
              <a:tr h="296180">
                <a:tc>
                  <a:txBody>
                    <a:bodyPr/>
                    <a:lstStyle/>
                    <a:p>
                      <a:pPr marL="184150" indent="0" algn="l" defTabSz="914400" rtl="0" eaLnBrk="1" latinLnBrk="0" hangingPunct="1">
                        <a:tabLst/>
                      </a:pPr>
                      <a:r>
                        <a:rPr lang="en-US" sz="1400" kern="1200" dirty="0">
                          <a:solidFill>
                            <a:schemeClr val="dk1"/>
                          </a:solidFill>
                        </a:rPr>
                        <a:t>Median (IQR)</a:t>
                      </a:r>
                      <a:endParaRPr lang="en-US" sz="1400" kern="1200" dirty="0">
                        <a:solidFill>
                          <a:schemeClr val="dk1"/>
                        </a:solidFill>
                        <a:latin typeface="+mn-lt"/>
                        <a:ea typeface="+mn-ea"/>
                        <a:cs typeface="+mn-cs"/>
                      </a:endParaRPr>
                    </a:p>
                  </a:txBody>
                  <a:tcPr marL="121920" marR="121920" marT="60960" marB="60960" anchor="ctr"/>
                </a:tc>
                <a:tc>
                  <a:txBody>
                    <a:bodyPr/>
                    <a:lstStyle/>
                    <a:p>
                      <a:pPr algn="ctr"/>
                      <a:r>
                        <a:rPr lang="en-US" sz="1400" dirty="0"/>
                        <a:t>5.0 (2.0-10.0)</a:t>
                      </a:r>
                      <a:endParaRPr lang="en-US" sz="1400" dirty="0">
                        <a:latin typeface="+mn-lt"/>
                      </a:endParaRPr>
                    </a:p>
                  </a:txBody>
                  <a:tcPr marL="121920" marR="121920" marT="60960" marB="60960" anchor="ctr"/>
                </a:tc>
                <a:tc>
                  <a:txBody>
                    <a:bodyPr/>
                    <a:lstStyle/>
                    <a:p>
                      <a:pPr algn="ctr"/>
                      <a:r>
                        <a:rPr lang="en-US" sz="1400" dirty="0"/>
                        <a:t>5.5 (1.0- 15.0)</a:t>
                      </a:r>
                      <a:endParaRPr lang="en-US" sz="1400" dirty="0">
                        <a:latin typeface="+mn-lt"/>
                      </a:endParaRPr>
                    </a:p>
                  </a:txBody>
                  <a:tcPr marL="121920" marR="121920" marT="60960" marB="60960" anchor="ctr"/>
                </a:tc>
                <a:tc>
                  <a:txBody>
                    <a:bodyPr/>
                    <a:lstStyle/>
                    <a:p>
                      <a:pPr algn="ctr"/>
                      <a:r>
                        <a:rPr lang="en-US" sz="1400" dirty="0"/>
                        <a:t>1.0 (0.0-3.0)</a:t>
                      </a:r>
                      <a:endParaRPr lang="en-US" sz="1400" dirty="0">
                        <a:latin typeface="+mn-lt"/>
                      </a:endParaRPr>
                    </a:p>
                  </a:txBody>
                  <a:tcPr marL="121920" marR="121920" marT="60960" marB="60960" anchor="ctr"/>
                </a:tc>
                <a:tc>
                  <a:txBody>
                    <a:bodyPr/>
                    <a:lstStyle/>
                    <a:p>
                      <a:pPr algn="ctr"/>
                      <a:r>
                        <a:rPr lang="en-US" sz="1400" dirty="0"/>
                        <a:t>1.0 (0.0-3.5)</a:t>
                      </a:r>
                      <a:endParaRPr lang="en-US" sz="1400" dirty="0">
                        <a:latin typeface="+mn-lt"/>
                      </a:endParaRPr>
                    </a:p>
                  </a:txBody>
                  <a:tcPr marL="121920" marR="121920" marT="60960" marB="60960" anchor="ctr"/>
                </a:tc>
                <a:extLst>
                  <a:ext uri="{0D108BD9-81ED-4DB2-BD59-A6C34878D82A}">
                    <a16:rowId xmlns:a16="http://schemas.microsoft.com/office/drawing/2014/main" val="2232098168"/>
                  </a:ext>
                </a:extLst>
              </a:tr>
              <a:tr h="376553">
                <a:tc>
                  <a:txBody>
                    <a:bodyPr/>
                    <a:lstStyle/>
                    <a:p>
                      <a:endParaRPr lang="en-US" sz="1400" baseline="30000" dirty="0">
                        <a:latin typeface="+mn-lt"/>
                      </a:endParaRPr>
                    </a:p>
                  </a:txBody>
                  <a:tcPr marL="121920" marR="121920" marT="60960" marB="60960" anchor="ctr">
                    <a:solidFill>
                      <a:schemeClr val="accent2">
                        <a:alpha val="20000"/>
                      </a:schemeClr>
                    </a:solidFill>
                  </a:tcPr>
                </a:tc>
                <a:tc>
                  <a:txBody>
                    <a:bodyPr/>
                    <a:lstStyle/>
                    <a:p>
                      <a:pPr algn="ctr"/>
                      <a:r>
                        <a:rPr lang="en-US" sz="1400" b="1" kern="1200" dirty="0">
                          <a:solidFill>
                            <a:schemeClr val="tx1"/>
                          </a:solidFill>
                          <a:latin typeface="+mn-lt"/>
                          <a:ea typeface="+mn-ea"/>
                          <a:cs typeface="+mn-cs"/>
                        </a:rPr>
                        <a:t>Baseline</a:t>
                      </a:r>
                    </a:p>
                  </a:txBody>
                  <a:tcPr marL="121920" marR="121920" marT="60960" marB="60960" anchor="ctr">
                    <a:solidFill>
                      <a:schemeClr val="accent2">
                        <a:alpha val="20000"/>
                      </a:schemeClr>
                    </a:solidFill>
                  </a:tcPr>
                </a:tc>
                <a:tc>
                  <a:txBody>
                    <a:bodyPr/>
                    <a:lstStyle/>
                    <a:p>
                      <a:pPr algn="ctr"/>
                      <a:r>
                        <a:rPr lang="en-US" sz="1400" b="1" kern="1200" dirty="0">
                          <a:solidFill>
                            <a:schemeClr val="tx1"/>
                          </a:solidFill>
                          <a:latin typeface="+mn-lt"/>
                          <a:ea typeface="+mn-ea"/>
                          <a:cs typeface="+mn-cs"/>
                        </a:rPr>
                        <a:t>30 days</a:t>
                      </a:r>
                    </a:p>
                  </a:txBody>
                  <a:tcPr marL="121920" marR="121920" marT="60960" marB="60960" anchor="ctr">
                    <a:solidFill>
                      <a:schemeClr val="accent2">
                        <a:alpha val="20000"/>
                      </a:schemeClr>
                    </a:solidFill>
                  </a:tcPr>
                </a:tc>
                <a:tc>
                  <a:txBody>
                    <a:bodyPr/>
                    <a:lstStyle/>
                    <a:p>
                      <a:pPr algn="ctr"/>
                      <a:r>
                        <a:rPr lang="en-US" sz="1400" b="1" kern="1200" dirty="0">
                          <a:solidFill>
                            <a:schemeClr val="tx1"/>
                          </a:solidFill>
                          <a:latin typeface="+mn-lt"/>
                          <a:ea typeface="+mn-ea"/>
                          <a:cs typeface="+mn-cs"/>
                        </a:rPr>
                        <a:t>Baseline </a:t>
                      </a:r>
                    </a:p>
                  </a:txBody>
                  <a:tcPr marL="121920" marR="121920" marT="60960" marB="60960" anchor="ctr">
                    <a:solidFill>
                      <a:schemeClr val="accent2">
                        <a:alpha val="20000"/>
                      </a:schemeClr>
                    </a:solidFill>
                  </a:tcPr>
                </a:tc>
                <a:tc>
                  <a:txBody>
                    <a:bodyPr/>
                    <a:lstStyle/>
                    <a:p>
                      <a:pPr algn="ctr"/>
                      <a:r>
                        <a:rPr lang="en-US" sz="1400" b="1" kern="1200" dirty="0">
                          <a:solidFill>
                            <a:schemeClr val="tx1"/>
                          </a:solidFill>
                          <a:latin typeface="+mn-lt"/>
                          <a:ea typeface="+mn-ea"/>
                          <a:cs typeface="+mn-cs"/>
                        </a:rPr>
                        <a:t>30 days </a:t>
                      </a:r>
                      <a:endParaRPr lang="en-US" sz="1400" dirty="0"/>
                    </a:p>
                  </a:txBody>
                  <a:tcPr marL="121920" marR="121920" marT="60960" marB="60960" anchor="ctr">
                    <a:solidFill>
                      <a:schemeClr val="accent2">
                        <a:alpha val="20000"/>
                      </a:schemeClr>
                    </a:solidFill>
                  </a:tcPr>
                </a:tc>
                <a:extLst>
                  <a:ext uri="{0D108BD9-81ED-4DB2-BD59-A6C34878D82A}">
                    <a16:rowId xmlns:a16="http://schemas.microsoft.com/office/drawing/2014/main" val="3366173813"/>
                  </a:ext>
                </a:extLst>
              </a:tr>
              <a:tr h="304800">
                <a:tc gridSpan="5">
                  <a:txBody>
                    <a:bodyPr/>
                    <a:lstStyle/>
                    <a:p>
                      <a:r>
                        <a:rPr lang="en-US" sz="1400" dirty="0" err="1"/>
                        <a:t>mRS</a:t>
                      </a:r>
                      <a:r>
                        <a:rPr lang="en-US" sz="1400" dirty="0"/>
                        <a:t> </a:t>
                      </a:r>
                      <a:r>
                        <a:rPr lang="en-US" sz="1400" dirty="0" err="1"/>
                        <a:t>score</a:t>
                      </a:r>
                      <a:r>
                        <a:rPr lang="en-US" sz="1400" baseline="30000" dirty="0" err="1"/>
                        <a:t>b</a:t>
                      </a:r>
                      <a:endParaRPr lang="en-US" sz="1400" baseline="30000" dirty="0">
                        <a:latin typeface="+mn-lt"/>
                      </a:endParaRPr>
                    </a:p>
                  </a:txBody>
                  <a:tcPr marL="121920" marR="121920" marT="60960" marB="60960" anchor="ctr">
                    <a:solidFill>
                      <a:schemeClr val="bg2">
                        <a:lumMod val="20000"/>
                        <a:lumOff val="80000"/>
                      </a:schemeClr>
                    </a:solidFill>
                  </a:tcPr>
                </a:tc>
                <a:tc hMerge="1">
                  <a:txBody>
                    <a:bodyPr/>
                    <a:lstStyle/>
                    <a:p>
                      <a:endParaRPr lang="en-US" sz="1200" dirty="0"/>
                    </a:p>
                  </a:txBody>
                  <a:tcPr marL="121920" marR="121920" marT="60960" marB="60960" anchor="ctr"/>
                </a:tc>
                <a:tc hMerge="1">
                  <a:txBody>
                    <a:bodyPr/>
                    <a:lstStyle/>
                    <a:p>
                      <a:endParaRPr lang="en-US"/>
                    </a:p>
                  </a:txBody>
                  <a:tcPr/>
                </a:tc>
                <a:tc hMerge="1">
                  <a:txBody>
                    <a:bodyPr/>
                    <a:lstStyle/>
                    <a:p>
                      <a:endParaRPr lang="en-US"/>
                    </a:p>
                  </a:txBody>
                  <a:tcPr/>
                </a:tc>
                <a:tc hMerge="1">
                  <a:txBody>
                    <a:bodyPr/>
                    <a:lstStyle/>
                    <a:p>
                      <a:pPr algn="ctr"/>
                      <a:endParaRPr lang="en-US" sz="900" dirty="0">
                        <a:latin typeface="+mn-lt"/>
                      </a:endParaRPr>
                    </a:p>
                  </a:txBody>
                  <a:tcPr anchor="ctr"/>
                </a:tc>
                <a:extLst>
                  <a:ext uri="{0D108BD9-81ED-4DB2-BD59-A6C34878D82A}">
                    <a16:rowId xmlns:a16="http://schemas.microsoft.com/office/drawing/2014/main" val="855512107"/>
                  </a:ext>
                </a:extLst>
              </a:tr>
              <a:tr h="304800">
                <a:tc>
                  <a:txBody>
                    <a:bodyPr/>
                    <a:lstStyle/>
                    <a:p>
                      <a:pPr marL="184150" indent="0" algn="l" defTabSz="914400" rtl="0" eaLnBrk="1" latinLnBrk="0" hangingPunct="1">
                        <a:tabLst/>
                      </a:pPr>
                      <a:r>
                        <a:rPr lang="en-US" sz="1400" kern="1200">
                          <a:solidFill>
                            <a:schemeClr val="dk1"/>
                          </a:solidFill>
                        </a:rPr>
                        <a:t>N</a:t>
                      </a:r>
                      <a:endParaRPr lang="en-US" sz="1400" kern="1200" dirty="0">
                        <a:solidFill>
                          <a:schemeClr val="dk1"/>
                        </a:solidFill>
                        <a:latin typeface="+mn-lt"/>
                        <a:ea typeface="+mn-ea"/>
                        <a:cs typeface="+mn-cs"/>
                      </a:endParaRPr>
                    </a:p>
                  </a:txBody>
                  <a:tcPr marL="121920" marR="121920" marT="60960" marB="60960" anchor="ctr"/>
                </a:tc>
                <a:tc>
                  <a:txBody>
                    <a:bodyPr/>
                    <a:lstStyle/>
                    <a:p>
                      <a:pPr algn="ctr"/>
                      <a:r>
                        <a:rPr lang="en-US" sz="1400" dirty="0">
                          <a:latin typeface="+mn-lt"/>
                        </a:rPr>
                        <a:t>98</a:t>
                      </a:r>
                    </a:p>
                  </a:txBody>
                  <a:tcPr marL="121920" marR="121920" marT="60960" marB="60960" anchor="ctr"/>
                </a:tc>
                <a:tc>
                  <a:txBody>
                    <a:bodyPr/>
                    <a:lstStyle/>
                    <a:p>
                      <a:pPr algn="ctr"/>
                      <a:r>
                        <a:rPr lang="en-US" sz="1400" dirty="0">
                          <a:latin typeface="+mn-lt"/>
                        </a:rPr>
                        <a:t>33</a:t>
                      </a:r>
                    </a:p>
                  </a:txBody>
                  <a:tcPr marL="121920" marR="121920" marT="60960" marB="60960" anchor="ctr"/>
                </a:tc>
                <a:tc>
                  <a:txBody>
                    <a:bodyPr/>
                    <a:lstStyle/>
                    <a:p>
                      <a:pPr algn="ctr"/>
                      <a:r>
                        <a:rPr lang="en-US" sz="1400" dirty="0">
                          <a:latin typeface="+mn-lt"/>
                        </a:rPr>
                        <a:t>71</a:t>
                      </a:r>
                    </a:p>
                  </a:txBody>
                  <a:tcPr marL="121920" marR="121920" marT="60960" marB="60960" anchor="ctr"/>
                </a:tc>
                <a:tc>
                  <a:txBody>
                    <a:bodyPr/>
                    <a:lstStyle/>
                    <a:p>
                      <a:pPr algn="ctr"/>
                      <a:r>
                        <a:rPr lang="en-US" sz="1400" dirty="0">
                          <a:latin typeface="+mn-lt"/>
                        </a:rPr>
                        <a:t>31</a:t>
                      </a:r>
                    </a:p>
                  </a:txBody>
                  <a:tcPr marL="121920" marR="121920" marT="60960" marB="60960" anchor="ctr"/>
                </a:tc>
                <a:extLst>
                  <a:ext uri="{0D108BD9-81ED-4DB2-BD59-A6C34878D82A}">
                    <a16:rowId xmlns:a16="http://schemas.microsoft.com/office/drawing/2014/main" val="1844038449"/>
                  </a:ext>
                </a:extLst>
              </a:tr>
              <a:tr h="304800">
                <a:tc>
                  <a:txBody>
                    <a:bodyPr/>
                    <a:lstStyle/>
                    <a:p>
                      <a:pPr marL="184150" indent="0" algn="l" defTabSz="914400" rtl="0" eaLnBrk="1" latinLnBrk="0" hangingPunct="1">
                        <a:tabLst/>
                      </a:pPr>
                      <a:r>
                        <a:rPr lang="en-US" sz="1400" kern="1200">
                          <a:solidFill>
                            <a:schemeClr val="dk1"/>
                          </a:solidFill>
                        </a:rPr>
                        <a:t>Median (IQR)</a:t>
                      </a:r>
                      <a:endParaRPr lang="en-US" sz="1400" kern="1200" dirty="0">
                        <a:solidFill>
                          <a:schemeClr val="dk1"/>
                        </a:solidFill>
                        <a:latin typeface="+mn-lt"/>
                        <a:ea typeface="+mn-ea"/>
                        <a:cs typeface="+mn-cs"/>
                      </a:endParaRPr>
                    </a:p>
                  </a:txBody>
                  <a:tcPr marL="121920" marR="121920" marT="60960" marB="60960" anchor="ctr"/>
                </a:tc>
                <a:tc>
                  <a:txBody>
                    <a:bodyPr/>
                    <a:lstStyle/>
                    <a:p>
                      <a:pPr algn="ctr"/>
                      <a:r>
                        <a:rPr lang="en-US" sz="1400" dirty="0"/>
                        <a:t>4.0 (1.0-4.0)</a:t>
                      </a:r>
                      <a:endParaRPr lang="en-US" sz="1400" dirty="0">
                        <a:latin typeface="+mn-lt"/>
                      </a:endParaRPr>
                    </a:p>
                  </a:txBody>
                  <a:tcPr marL="121920" marR="121920" marT="60960" marB="60960" anchor="ctr"/>
                </a:tc>
                <a:tc>
                  <a:txBody>
                    <a:bodyPr/>
                    <a:lstStyle/>
                    <a:p>
                      <a:pPr algn="ctr"/>
                      <a:r>
                        <a:rPr lang="en-US" sz="1400" dirty="0"/>
                        <a:t>4.0 (1.0-5.0)</a:t>
                      </a:r>
                      <a:endParaRPr lang="en-US" sz="1400" dirty="0">
                        <a:latin typeface="+mn-lt"/>
                      </a:endParaRPr>
                    </a:p>
                  </a:txBody>
                  <a:tcPr marL="121920" marR="121920" marT="60960" marB="60960" anchor="ctr"/>
                </a:tc>
                <a:tc>
                  <a:txBody>
                    <a:bodyPr/>
                    <a:lstStyle/>
                    <a:p>
                      <a:pPr algn="ctr"/>
                      <a:r>
                        <a:rPr lang="en-US" sz="1400" dirty="0"/>
                        <a:t>3.0 (1.0-4.0)</a:t>
                      </a:r>
                      <a:endParaRPr lang="en-US" sz="1400" dirty="0">
                        <a:latin typeface="+mn-lt"/>
                      </a:endParaRPr>
                    </a:p>
                  </a:txBody>
                  <a:tcPr marL="121920" marR="121920" marT="60960" marB="60960" anchor="ctr"/>
                </a:tc>
                <a:tc>
                  <a:txBody>
                    <a:bodyPr/>
                    <a:lstStyle/>
                    <a:p>
                      <a:pPr algn="ctr"/>
                      <a:r>
                        <a:rPr lang="en-US" sz="1400" dirty="0"/>
                        <a:t>1.0 (1.0-4.0)</a:t>
                      </a:r>
                      <a:endParaRPr lang="en-US" sz="1400" dirty="0">
                        <a:latin typeface="+mn-lt"/>
                      </a:endParaRPr>
                    </a:p>
                  </a:txBody>
                  <a:tcPr marL="121920" marR="121920" marT="60960" marB="60960" anchor="ctr"/>
                </a:tc>
                <a:extLst>
                  <a:ext uri="{0D108BD9-81ED-4DB2-BD59-A6C34878D82A}">
                    <a16:rowId xmlns:a16="http://schemas.microsoft.com/office/drawing/2014/main" val="605012697"/>
                  </a:ext>
                </a:extLst>
              </a:tr>
            </a:tbl>
          </a:graphicData>
        </a:graphic>
      </p:graphicFrame>
    </p:spTree>
    <p:extLst>
      <p:ext uri="{BB962C8B-B14F-4D97-AF65-F5344CB8AC3E}">
        <p14:creationId xmlns:p14="http://schemas.microsoft.com/office/powerpoint/2010/main" val="2925185149"/>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Rounded Corners 24">
            <a:extLst>
              <a:ext uri="{FF2B5EF4-FFF2-40B4-BE49-F238E27FC236}">
                <a16:creationId xmlns:a16="http://schemas.microsoft.com/office/drawing/2014/main" id="{809546BB-C410-4EC9-82FF-6F0B05FC88A2}"/>
              </a:ext>
            </a:extLst>
          </p:cNvPr>
          <p:cNvSpPr/>
          <p:nvPr/>
        </p:nvSpPr>
        <p:spPr>
          <a:xfrm>
            <a:off x="457200" y="1706792"/>
            <a:ext cx="11277600" cy="3992336"/>
          </a:xfrm>
          <a:prstGeom prst="roundRect">
            <a:avLst/>
          </a:prstGeom>
          <a:solidFill>
            <a:schemeClr val="bg1">
              <a:lumMod val="95000"/>
            </a:schemeClr>
          </a:solidFill>
          <a:ln w="2857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5" name="Flowchart: Connector 4">
            <a:extLst>
              <a:ext uri="{FF2B5EF4-FFF2-40B4-BE49-F238E27FC236}">
                <a16:creationId xmlns:a16="http://schemas.microsoft.com/office/drawing/2014/main" id="{4B48D7F3-BBAC-43F9-8298-D0F38C728B63}"/>
              </a:ext>
            </a:extLst>
          </p:cNvPr>
          <p:cNvSpPr/>
          <p:nvPr/>
        </p:nvSpPr>
        <p:spPr>
          <a:xfrm>
            <a:off x="866903" y="2011415"/>
            <a:ext cx="1400228" cy="1329417"/>
          </a:xfrm>
          <a:prstGeom prst="flowChartConnector">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2" name="Title 1">
            <a:extLst>
              <a:ext uri="{FF2B5EF4-FFF2-40B4-BE49-F238E27FC236}">
                <a16:creationId xmlns:a16="http://schemas.microsoft.com/office/drawing/2014/main" id="{E23B9778-4E5A-47FA-9594-72A0AE9345EC}"/>
              </a:ext>
            </a:extLst>
          </p:cNvPr>
          <p:cNvSpPr>
            <a:spLocks noGrp="1"/>
          </p:cNvSpPr>
          <p:nvPr>
            <p:ph type="title"/>
          </p:nvPr>
        </p:nvSpPr>
        <p:spPr/>
        <p:txBody>
          <a:bodyPr>
            <a:noAutofit/>
          </a:bodyPr>
          <a:lstStyle/>
          <a:p>
            <a:r>
              <a:rPr lang="en-US" sz="2700" dirty="0"/>
              <a:t>Hematoma Volume Expansion in Spontaneous Intracerebral/IVH Bleeds</a:t>
            </a:r>
          </a:p>
        </p:txBody>
      </p:sp>
      <p:sp>
        <p:nvSpPr>
          <p:cNvPr id="3" name="Slide Number Placeholder 2">
            <a:extLst>
              <a:ext uri="{FF2B5EF4-FFF2-40B4-BE49-F238E27FC236}">
                <a16:creationId xmlns:a16="http://schemas.microsoft.com/office/drawing/2014/main" id="{9091DC22-E0FC-4576-B368-6F060D9A3DA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4" name="Text Placeholder 3">
            <a:extLst>
              <a:ext uri="{FF2B5EF4-FFF2-40B4-BE49-F238E27FC236}">
                <a16:creationId xmlns:a16="http://schemas.microsoft.com/office/drawing/2014/main" id="{FED4BF9C-3F9F-4956-B3BA-90BE6FA6CFC2}"/>
              </a:ext>
            </a:extLst>
          </p:cNvPr>
          <p:cNvSpPr>
            <a:spLocks noGrp="1"/>
          </p:cNvSpPr>
          <p:nvPr>
            <p:ph type="body" sz="quarter" idx="13"/>
          </p:nvPr>
        </p:nvSpPr>
        <p:spPr>
          <a:xfrm>
            <a:off x="457200" y="5852160"/>
            <a:ext cx="10680700" cy="1005840"/>
          </a:xfrm>
          <a:scene3d>
            <a:camera prst="orthographicFront"/>
            <a:lightRig rig="threePt" dir="t"/>
          </a:scene3d>
          <a:sp3d>
            <a:bevelT w="88900"/>
          </a:sp3d>
        </p:spPr>
        <p:txBody>
          <a:bodyPr/>
          <a:lstStyle/>
          <a:p>
            <a:endParaRPr lang="en-US" sz="1000" dirty="0">
              <a:effectLst/>
            </a:endParaRPr>
          </a:p>
          <a:p>
            <a:r>
              <a:rPr lang="en-US" baseline="30000" dirty="0" err="1"/>
              <a:t>a</a:t>
            </a:r>
            <a:r>
              <a:rPr lang="en-US" dirty="0" err="1"/>
              <a:t>Eight</a:t>
            </a:r>
            <a:r>
              <a:rPr lang="en-US" dirty="0"/>
              <a:t> patients were excluded due to missing data.</a:t>
            </a:r>
          </a:p>
          <a:p>
            <a:r>
              <a:rPr lang="en-US" dirty="0"/>
              <a:t>IVH = intraventricular. </a:t>
            </a:r>
          </a:p>
          <a:p>
            <a:r>
              <a:rPr lang="en-US" sz="1000" dirty="0" err="1">
                <a:effectLst/>
              </a:rPr>
              <a:t>Demchuk</a:t>
            </a:r>
            <a:r>
              <a:rPr lang="en-US" sz="1000" dirty="0">
                <a:effectLst/>
              </a:rPr>
              <a:t> AM et al. </a:t>
            </a:r>
            <a:r>
              <a:rPr lang="en-US" sz="1000" i="1" dirty="0">
                <a:solidFill>
                  <a:srgbClr val="212121"/>
                </a:solidFill>
                <a:effectLst/>
              </a:rPr>
              <a:t>Stroke</a:t>
            </a:r>
            <a:r>
              <a:rPr lang="en-US" sz="1000" dirty="0">
                <a:effectLst/>
              </a:rPr>
              <a:t>. 2021;52(6):2096-2105.</a:t>
            </a:r>
            <a:endParaRPr lang="en-US" sz="1000" dirty="0"/>
          </a:p>
        </p:txBody>
      </p:sp>
      <p:sp>
        <p:nvSpPr>
          <p:cNvPr id="9" name="TextBox 8">
            <a:extLst>
              <a:ext uri="{FF2B5EF4-FFF2-40B4-BE49-F238E27FC236}">
                <a16:creationId xmlns:a16="http://schemas.microsoft.com/office/drawing/2014/main" id="{0B59C485-1E95-4F92-A149-20F64C32E4AB}"/>
              </a:ext>
            </a:extLst>
          </p:cNvPr>
          <p:cNvSpPr txBox="1"/>
          <p:nvPr/>
        </p:nvSpPr>
        <p:spPr>
          <a:xfrm>
            <a:off x="446742" y="2414513"/>
            <a:ext cx="2264633" cy="523220"/>
          </a:xfrm>
          <a:prstGeom prst="rect">
            <a:avLst/>
          </a:prstGeom>
          <a:noFill/>
        </p:spPr>
        <p:txBody>
          <a:bodyPr wrap="square" rtlCol="0">
            <a:spAutoFit/>
          </a:bodyPr>
          <a:lstStyle/>
          <a:p>
            <a:pPr marL="17145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2800" b="1" i="0" u="none" strike="noStrike" kern="1200" cap="none" spc="0" normalizeH="0" baseline="0" noProof="0" dirty="0">
                <a:ln>
                  <a:noFill/>
                </a:ln>
                <a:solidFill>
                  <a:srgbClr val="FFFFFF"/>
                </a:solidFill>
                <a:effectLst/>
                <a:uLnTx/>
                <a:uFillTx/>
                <a:latin typeface="Arial" panose="020B0604020202020204"/>
                <a:ea typeface="+mn-ea"/>
                <a:cs typeface="+mn-cs"/>
              </a:rPr>
              <a:t>82.4% </a:t>
            </a:r>
          </a:p>
        </p:txBody>
      </p:sp>
      <p:sp>
        <p:nvSpPr>
          <p:cNvPr id="27" name="TextBox 26">
            <a:extLst>
              <a:ext uri="{FF2B5EF4-FFF2-40B4-BE49-F238E27FC236}">
                <a16:creationId xmlns:a16="http://schemas.microsoft.com/office/drawing/2014/main" id="{9696B5C9-18DC-48D7-8EA9-EE36E7016296}"/>
              </a:ext>
            </a:extLst>
          </p:cNvPr>
          <p:cNvSpPr txBox="1"/>
          <p:nvPr/>
        </p:nvSpPr>
        <p:spPr>
          <a:xfrm>
            <a:off x="2545357" y="2278568"/>
            <a:ext cx="9129443"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panose="020B0604020202020204"/>
                <a:ea typeface="+mn-ea"/>
                <a:cs typeface="+mn-cs"/>
              </a:rPr>
              <a:t>of patients with single-compartment intracerebral/IVH hemorrhage had a hematoma volume expansion ≤35% </a:t>
            </a:r>
            <a:r>
              <a:rPr kumimoji="0" lang="en-US" sz="2000" b="1" i="0" u="none" strike="noStrike" kern="1200" cap="none" spc="0" normalizeH="0" baseline="0" noProof="0" dirty="0">
                <a:ln>
                  <a:noFill/>
                </a:ln>
                <a:solidFill>
                  <a:srgbClr val="7F134C"/>
                </a:solidFill>
                <a:effectLst/>
                <a:uLnTx/>
                <a:uFillTx/>
                <a:latin typeface="Arial" panose="020B0604020202020204"/>
                <a:ea typeface="+mn-ea"/>
                <a:cs typeface="+mn-cs"/>
              </a:rPr>
              <a:t>between baseline and 1 </a:t>
            </a:r>
            <a:r>
              <a:rPr kumimoji="0" lang="en-US" sz="2000" b="1" i="0" u="none" strike="noStrike" kern="1200" cap="none" spc="0" normalizeH="0" baseline="0" noProof="0" dirty="0" err="1">
                <a:ln>
                  <a:noFill/>
                </a:ln>
                <a:solidFill>
                  <a:srgbClr val="7F134C"/>
                </a:solidFill>
                <a:effectLst/>
                <a:uLnTx/>
                <a:uFillTx/>
                <a:latin typeface="Arial" panose="020B0604020202020204"/>
                <a:ea typeface="+mn-ea"/>
                <a:cs typeface="+mn-cs"/>
              </a:rPr>
              <a:t>hour</a:t>
            </a:r>
            <a:r>
              <a:rPr kumimoji="0" lang="en-US" sz="2000" b="1" i="0" u="none" strike="noStrike" kern="1200" cap="none" spc="0" normalizeH="0" baseline="30000" noProof="0" dirty="0" err="1">
                <a:ln>
                  <a:noFill/>
                </a:ln>
                <a:solidFill>
                  <a:srgbClr val="000000"/>
                </a:solidFill>
                <a:effectLst/>
                <a:uLnTx/>
                <a:uFillTx/>
                <a:latin typeface="Arial" panose="020B0604020202020204"/>
                <a:ea typeface="+mn-ea"/>
                <a:cs typeface="+mn-cs"/>
              </a:rPr>
              <a:t>a</a:t>
            </a:r>
            <a:r>
              <a:rPr kumimoji="0" lang="en-US" sz="2000" b="1" i="0" u="none" strike="noStrike" kern="1200" cap="none" spc="0" normalizeH="0" baseline="0" noProof="0" dirty="0">
                <a:ln>
                  <a:noFill/>
                </a:ln>
                <a:solidFill>
                  <a:srgbClr val="000000"/>
                </a:solidFill>
                <a:effectLst/>
                <a:uLnTx/>
                <a:uFillTx/>
                <a:latin typeface="Arial" panose="020B0604020202020204"/>
                <a:ea typeface="+mn-ea"/>
                <a:cs typeface="+mn-cs"/>
              </a:rPr>
              <a:t> </a:t>
            </a:r>
            <a:endParaRPr kumimoji="0" lang="en-US" sz="20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29" name="Flowchart: Connector 28">
            <a:extLst>
              <a:ext uri="{FF2B5EF4-FFF2-40B4-BE49-F238E27FC236}">
                <a16:creationId xmlns:a16="http://schemas.microsoft.com/office/drawing/2014/main" id="{18DF093F-D48B-48E0-90DA-5F9B14A600A9}"/>
              </a:ext>
            </a:extLst>
          </p:cNvPr>
          <p:cNvSpPr/>
          <p:nvPr/>
        </p:nvSpPr>
        <p:spPr>
          <a:xfrm>
            <a:off x="883627" y="3801927"/>
            <a:ext cx="1366781" cy="1329417"/>
          </a:xfrm>
          <a:prstGeom prst="flowChartConnector">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0" name="TextBox 29">
            <a:extLst>
              <a:ext uri="{FF2B5EF4-FFF2-40B4-BE49-F238E27FC236}">
                <a16:creationId xmlns:a16="http://schemas.microsoft.com/office/drawing/2014/main" id="{5731EFE0-47FB-4522-9AFD-4F90FEB2CAAC}"/>
              </a:ext>
            </a:extLst>
          </p:cNvPr>
          <p:cNvSpPr txBox="1"/>
          <p:nvPr/>
        </p:nvSpPr>
        <p:spPr>
          <a:xfrm>
            <a:off x="498824" y="4205025"/>
            <a:ext cx="2160469" cy="523220"/>
          </a:xfrm>
          <a:prstGeom prst="rect">
            <a:avLst/>
          </a:prstGeom>
          <a:noFill/>
        </p:spPr>
        <p:txBody>
          <a:bodyPr wrap="square" rtlCol="0">
            <a:spAutoFit/>
          </a:bodyPr>
          <a:lstStyle/>
          <a:p>
            <a:pPr marL="17145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2800" b="1" i="0" u="none" strike="noStrike" kern="1200" cap="none" spc="0" normalizeH="0" baseline="0" noProof="0" dirty="0">
                <a:ln>
                  <a:noFill/>
                </a:ln>
                <a:solidFill>
                  <a:srgbClr val="FFFFFF"/>
                </a:solidFill>
                <a:effectLst/>
                <a:uLnTx/>
                <a:uFillTx/>
                <a:latin typeface="Arial" panose="020B0604020202020204"/>
                <a:ea typeface="+mn-ea"/>
                <a:cs typeface="+mn-cs"/>
              </a:rPr>
              <a:t>97.3% </a:t>
            </a:r>
          </a:p>
        </p:txBody>
      </p:sp>
      <p:sp>
        <p:nvSpPr>
          <p:cNvPr id="31" name="TextBox 30">
            <a:extLst>
              <a:ext uri="{FF2B5EF4-FFF2-40B4-BE49-F238E27FC236}">
                <a16:creationId xmlns:a16="http://schemas.microsoft.com/office/drawing/2014/main" id="{FC339D12-9EB2-4D71-B9E3-98079B40A59B}"/>
              </a:ext>
            </a:extLst>
          </p:cNvPr>
          <p:cNvSpPr txBox="1"/>
          <p:nvPr/>
        </p:nvSpPr>
        <p:spPr>
          <a:xfrm>
            <a:off x="2545357" y="4077216"/>
            <a:ext cx="9129443"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panose="020B0604020202020204"/>
                <a:ea typeface="+mn-ea"/>
                <a:cs typeface="+mn-cs"/>
              </a:rPr>
              <a:t>of these patients with hematoma volume expansion ≤35% maintained this status at the </a:t>
            </a:r>
            <a:r>
              <a:rPr kumimoji="0" lang="en-US" sz="2000" b="1" i="0" u="none" strike="noStrike" kern="1200" cap="none" spc="0" normalizeH="0" baseline="0" noProof="0" dirty="0">
                <a:ln>
                  <a:noFill/>
                </a:ln>
                <a:solidFill>
                  <a:srgbClr val="7F134C"/>
                </a:solidFill>
                <a:effectLst/>
                <a:uLnTx/>
                <a:uFillTx/>
                <a:latin typeface="Arial" panose="020B0604020202020204"/>
                <a:ea typeface="+mn-ea"/>
                <a:cs typeface="+mn-cs"/>
              </a:rPr>
              <a:t>12-hour scan </a:t>
            </a:r>
            <a:endParaRPr kumimoji="0" lang="en-US" sz="2000" b="0" i="0" u="none" strike="noStrike" kern="1200" cap="none" spc="0" normalizeH="0" baseline="0" noProof="0" dirty="0">
              <a:ln>
                <a:noFill/>
              </a:ln>
              <a:solidFill>
                <a:srgbClr val="7F134C"/>
              </a:solidFill>
              <a:effectLst/>
              <a:uLnTx/>
              <a:uFillTx/>
              <a:latin typeface="Arial" panose="020B0604020202020204"/>
              <a:ea typeface="+mn-ea"/>
              <a:cs typeface="+mn-cs"/>
            </a:endParaRPr>
          </a:p>
        </p:txBody>
      </p:sp>
      <p:pic>
        <p:nvPicPr>
          <p:cNvPr id="12" name="Picture 11">
            <a:hlinkClick r:id="rId3" action="ppaction://hlinksldjump"/>
            <a:extLst>
              <a:ext uri="{FF2B5EF4-FFF2-40B4-BE49-F238E27FC236}">
                <a16:creationId xmlns:a16="http://schemas.microsoft.com/office/drawing/2014/main" id="{B44A7AB0-B4A8-4FF9-907F-C90B408062D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90732" y="161603"/>
            <a:ext cx="467048" cy="467048"/>
          </a:xfrm>
          <a:prstGeom prst="rect">
            <a:avLst/>
          </a:prstGeom>
        </p:spPr>
      </p:pic>
      <p:sp>
        <p:nvSpPr>
          <p:cNvPr id="15" name="TextBox 14">
            <a:extLst>
              <a:ext uri="{FF2B5EF4-FFF2-40B4-BE49-F238E27FC236}">
                <a16:creationId xmlns:a16="http://schemas.microsoft.com/office/drawing/2014/main" id="{B1D96BA2-E0D3-44F4-8DEA-1C5B7D7D561D}"/>
              </a:ext>
            </a:extLst>
          </p:cNvPr>
          <p:cNvSpPr txBox="1"/>
          <p:nvPr/>
        </p:nvSpPr>
        <p:spPr>
          <a:xfrm>
            <a:off x="474158" y="2942873"/>
            <a:ext cx="2209800" cy="26161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100" b="0" i="0" u="none" strike="noStrike" kern="1200" cap="none" spc="0" normalizeH="0" baseline="0" noProof="0" dirty="0">
                <a:ln>
                  <a:noFill/>
                </a:ln>
                <a:solidFill>
                  <a:srgbClr val="FFFFFF"/>
                </a:solidFill>
                <a:effectLst/>
                <a:uLnTx/>
                <a:uFillTx/>
                <a:latin typeface="Arial" panose="020B0604020202020204"/>
                <a:ea typeface="+mn-ea"/>
                <a:cs typeface="+mn-cs"/>
              </a:rPr>
              <a:t>75 of 91</a:t>
            </a:r>
          </a:p>
        </p:txBody>
      </p:sp>
      <p:sp>
        <p:nvSpPr>
          <p:cNvPr id="16" name="TextBox 15">
            <a:extLst>
              <a:ext uri="{FF2B5EF4-FFF2-40B4-BE49-F238E27FC236}">
                <a16:creationId xmlns:a16="http://schemas.microsoft.com/office/drawing/2014/main" id="{E7A21269-B6EE-4746-BFCE-34E7CAE8F5D3}"/>
              </a:ext>
            </a:extLst>
          </p:cNvPr>
          <p:cNvSpPr txBox="1"/>
          <p:nvPr/>
        </p:nvSpPr>
        <p:spPr>
          <a:xfrm>
            <a:off x="474158" y="4745028"/>
            <a:ext cx="2209800" cy="26161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100" b="0" i="0" u="none" strike="noStrike" kern="1200" cap="none" spc="0" normalizeH="0" baseline="0" noProof="0" dirty="0">
                <a:ln>
                  <a:noFill/>
                </a:ln>
                <a:solidFill>
                  <a:srgbClr val="FFFFFF"/>
                </a:solidFill>
                <a:effectLst/>
                <a:uLnTx/>
                <a:uFillTx/>
                <a:latin typeface="Arial" panose="020B0604020202020204"/>
                <a:ea typeface="+mn-ea"/>
                <a:cs typeface="+mn-cs"/>
              </a:rPr>
              <a:t>73 of 75</a:t>
            </a:r>
          </a:p>
        </p:txBody>
      </p:sp>
    </p:spTree>
    <p:extLst>
      <p:ext uri="{BB962C8B-B14F-4D97-AF65-F5344CB8AC3E}">
        <p14:creationId xmlns:p14="http://schemas.microsoft.com/office/powerpoint/2010/main" val="2368860927"/>
      </p:ext>
    </p:extLst>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56C5018-FDA2-47A8-B920-0F2B43F42AF3}"/>
              </a:ext>
            </a:extLst>
          </p:cNvPr>
          <p:cNvSpPr>
            <a:spLocks noGrp="1"/>
          </p:cNvSpPr>
          <p:nvPr>
            <p:ph type="title"/>
          </p:nvPr>
        </p:nvSpPr>
        <p:spPr/>
        <p:txBody>
          <a:bodyPr/>
          <a:lstStyle/>
          <a:p>
            <a:r>
              <a:rPr lang="en-US"/>
              <a:t>Gastrointestinal Bleed </a:t>
            </a:r>
            <a:r>
              <a:rPr lang="en-US" dirty="0"/>
              <a:t>Subgroup</a:t>
            </a:r>
          </a:p>
        </p:txBody>
      </p:sp>
      <p:sp>
        <p:nvSpPr>
          <p:cNvPr id="5" name="Text Placeholder 4">
            <a:extLst>
              <a:ext uri="{FF2B5EF4-FFF2-40B4-BE49-F238E27FC236}">
                <a16:creationId xmlns:a16="http://schemas.microsoft.com/office/drawing/2014/main" id="{4A94B933-488A-4211-90EE-A51C9AED76F0}"/>
              </a:ext>
            </a:extLst>
          </p:cNvPr>
          <p:cNvSpPr>
            <a:spLocks noGrp="1"/>
          </p:cNvSpPr>
          <p:nvPr>
            <p:ph type="body" idx="1"/>
          </p:nvPr>
        </p:nvSpPr>
        <p:spPr/>
        <p:txBody>
          <a:bodyPr/>
          <a:lstStyle/>
          <a:p>
            <a:endParaRPr lang="en-US"/>
          </a:p>
        </p:txBody>
      </p:sp>
      <p:sp>
        <p:nvSpPr>
          <p:cNvPr id="6" name="Text Placeholder 5">
            <a:extLst>
              <a:ext uri="{FF2B5EF4-FFF2-40B4-BE49-F238E27FC236}">
                <a16:creationId xmlns:a16="http://schemas.microsoft.com/office/drawing/2014/main" id="{0BB1F2A0-49CD-44DE-A242-7D159F13DD56}"/>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2922743080"/>
      </p:ext>
    </p:extLst>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C46C0-1C81-DBE4-492E-C9F7B92E82FA}"/>
              </a:ext>
            </a:extLst>
          </p:cNvPr>
          <p:cNvSpPr>
            <a:spLocks noGrp="1"/>
          </p:cNvSpPr>
          <p:nvPr>
            <p:ph type="title"/>
          </p:nvPr>
        </p:nvSpPr>
        <p:spPr/>
        <p:txBody>
          <a:bodyPr>
            <a:normAutofit fontScale="90000"/>
          </a:bodyPr>
          <a:lstStyle/>
          <a:p>
            <a:r>
              <a:rPr lang="en-US" sz="3100" dirty="0"/>
              <a:t>GI Bleed Subgroup Analysis</a:t>
            </a:r>
            <a:r>
              <a:rPr lang="en-US" sz="3100" baseline="30000" dirty="0"/>
              <a:t>1</a:t>
            </a:r>
            <a:br>
              <a:rPr lang="en-US" dirty="0"/>
            </a:br>
            <a:r>
              <a:rPr lang="en-US" sz="2400" i="1" dirty="0"/>
              <a:t>Study Design </a:t>
            </a:r>
            <a:endParaRPr lang="en-IN" sz="2000" dirty="0"/>
          </a:p>
        </p:txBody>
      </p:sp>
      <p:sp>
        <p:nvSpPr>
          <p:cNvPr id="3" name="Slide Number Placeholder 2">
            <a:extLst>
              <a:ext uri="{FF2B5EF4-FFF2-40B4-BE49-F238E27FC236}">
                <a16:creationId xmlns:a16="http://schemas.microsoft.com/office/drawing/2014/main" id="{F9E722F5-1F60-41EA-C23C-2C56F7227D6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4" name="Text Placeholder 3">
            <a:extLst>
              <a:ext uri="{FF2B5EF4-FFF2-40B4-BE49-F238E27FC236}">
                <a16:creationId xmlns:a16="http://schemas.microsoft.com/office/drawing/2014/main" id="{8A4EE641-71FB-C0E1-A13D-C3DD22DF4F96}"/>
              </a:ext>
            </a:extLst>
          </p:cNvPr>
          <p:cNvSpPr>
            <a:spLocks noGrp="1"/>
          </p:cNvSpPr>
          <p:nvPr>
            <p:ph type="body" sz="quarter" idx="13"/>
          </p:nvPr>
        </p:nvSpPr>
        <p:spPr>
          <a:xfrm>
            <a:off x="457200" y="5852160"/>
            <a:ext cx="10344150" cy="1005840"/>
          </a:xfrm>
        </p:spPr>
        <p:txBody>
          <a:bodyPr/>
          <a:lstStyle/>
          <a:p>
            <a:pPr>
              <a:lnSpc>
                <a:spcPct val="100000"/>
              </a:lnSpc>
              <a:spcBef>
                <a:spcPts val="0"/>
              </a:spcBef>
            </a:pPr>
            <a:r>
              <a:rPr lang="en-US" sz="900" dirty="0"/>
              <a:t>Note: This data is reflective of the preliminary report including a total of 352 patients enrolled in the ANNEXA-4 trial from April 2015 through May 2018.</a:t>
            </a:r>
            <a:r>
              <a:rPr lang="en-US" sz="900" baseline="30000" dirty="0"/>
              <a:t>2</a:t>
            </a:r>
          </a:p>
          <a:p>
            <a:pPr lvl="0">
              <a:lnSpc>
                <a:spcPct val="100000"/>
              </a:lnSpc>
              <a:spcBef>
                <a:spcPts val="0"/>
              </a:spcBef>
              <a:buFontTx/>
              <a:buNone/>
            </a:pPr>
            <a:r>
              <a:rPr lang="en-US" sz="900" baseline="30000" dirty="0" err="1"/>
              <a:t>a</a:t>
            </a:r>
            <a:r>
              <a:rPr lang="en-US" sz="900" dirty="0" err="1"/>
              <a:t>A</a:t>
            </a:r>
            <a:r>
              <a:rPr lang="en-US" sz="900" dirty="0"/>
              <a:t> total of 92 patients experienced GI bleeding, of whom 62 were included in the efficacy analysis; </a:t>
            </a:r>
            <a:r>
              <a:rPr lang="en-US" sz="900" baseline="30000" dirty="0" err="1"/>
              <a:t>b</a:t>
            </a:r>
            <a:r>
              <a:rPr lang="en-US" sz="900" dirty="0" err="1"/>
              <a:t>Achievement</a:t>
            </a:r>
            <a:r>
              <a:rPr lang="en-US" sz="900" dirty="0"/>
              <a:t> of hemostasis was adjudicated by an independent committee. Excellent hemostasis was defined as the RBC transfusion-corrected Hgb at 12 hours was ≤10% lower than baseline; good hemostasis was defined as Hgb 10-20% lower than baseline; poor or no hemostasis was defined as Hgb &gt;20% lower than baseline.</a:t>
            </a:r>
            <a:r>
              <a:rPr lang="en-US" sz="900" baseline="30000" dirty="0"/>
              <a:t>1</a:t>
            </a:r>
          </a:p>
          <a:p>
            <a:pPr>
              <a:lnSpc>
                <a:spcPct val="100000"/>
              </a:lnSpc>
              <a:spcBef>
                <a:spcPts val="0"/>
              </a:spcBef>
            </a:pPr>
            <a:r>
              <a:rPr lang="en-US" sz="900" dirty="0"/>
              <a:t>FXa = factor </a:t>
            </a:r>
            <a:r>
              <a:rPr lang="en-US" sz="900" dirty="0" err="1"/>
              <a:t>Xa</a:t>
            </a:r>
            <a:r>
              <a:rPr lang="en-US" sz="900" dirty="0"/>
              <a:t>; GI = gastrointestinal; Hgb = hemoglobin; RBC = red blood cell.</a:t>
            </a:r>
          </a:p>
          <a:p>
            <a:r>
              <a:rPr lang="en-US" sz="900" dirty="0"/>
              <a:t>1. Siegal et al. </a:t>
            </a:r>
            <a:r>
              <a:rPr lang="en-US" sz="900" i="1" dirty="0">
                <a:effectLst/>
                <a:ea typeface="Calibri" panose="020F0502020204030204" pitchFamily="34" charset="0"/>
                <a:cs typeface="Arial" panose="020B0604020202020204" pitchFamily="34" charset="0"/>
              </a:rPr>
              <a:t>Am J Gastroenterol</a:t>
            </a:r>
            <a:r>
              <a:rPr lang="en-US" sz="900" dirty="0">
                <a:effectLst/>
                <a:ea typeface="Calibri" panose="020F0502020204030204" pitchFamily="34" charset="0"/>
                <a:cs typeface="Arial" panose="020B0604020202020204" pitchFamily="34" charset="0"/>
              </a:rPr>
              <a:t>. 2019;114:S332-S333. Abs 579</a:t>
            </a:r>
            <a:r>
              <a:rPr lang="en-US" sz="900" dirty="0">
                <a:ea typeface="Calibri" panose="020F0502020204030204" pitchFamily="34" charset="0"/>
                <a:cs typeface="Arial" panose="020B0604020202020204" pitchFamily="34" charset="0"/>
              </a:rPr>
              <a:t>; </a:t>
            </a:r>
            <a:r>
              <a:rPr lang="en-US" sz="900" dirty="0">
                <a:effectLst/>
              </a:rPr>
              <a:t>2. Connolly SJ et al. </a:t>
            </a:r>
            <a:r>
              <a:rPr lang="en-US" sz="900" i="1" dirty="0">
                <a:effectLst/>
              </a:rPr>
              <a:t>N </a:t>
            </a:r>
            <a:r>
              <a:rPr lang="en-US" sz="900" i="1" dirty="0" err="1">
                <a:effectLst/>
              </a:rPr>
              <a:t>Engl</a:t>
            </a:r>
            <a:r>
              <a:rPr lang="en-US" sz="900" i="1" dirty="0">
                <a:effectLst/>
              </a:rPr>
              <a:t> J Med</a:t>
            </a:r>
            <a:r>
              <a:rPr lang="en-US" sz="900" dirty="0">
                <a:effectLst/>
              </a:rPr>
              <a:t>. 2019;380(14):1326-1335.</a:t>
            </a:r>
            <a:endParaRPr lang="en-IN" sz="900" dirty="0"/>
          </a:p>
        </p:txBody>
      </p:sp>
      <p:sp>
        <p:nvSpPr>
          <p:cNvPr id="19" name="Rectangle: Rounded Corners 18">
            <a:extLst>
              <a:ext uri="{FF2B5EF4-FFF2-40B4-BE49-F238E27FC236}">
                <a16:creationId xmlns:a16="http://schemas.microsoft.com/office/drawing/2014/main" id="{1FC602F3-FC55-DEAC-7A33-28768BA78C18}"/>
              </a:ext>
            </a:extLst>
          </p:cNvPr>
          <p:cNvSpPr/>
          <p:nvPr/>
        </p:nvSpPr>
        <p:spPr>
          <a:xfrm>
            <a:off x="457200" y="1337902"/>
            <a:ext cx="11277600" cy="645607"/>
          </a:xfrm>
          <a:prstGeom prst="roundRect">
            <a:avLst/>
          </a:prstGeom>
          <a:solidFill>
            <a:schemeClr val="bg1">
              <a:lumMod val="95000"/>
            </a:schemeClr>
          </a:solidFill>
          <a:ln w="28575" cap="flat" cmpd="sng" algn="ctr">
            <a:solidFill>
              <a:schemeClr val="bg1">
                <a:lumMod val="8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a:ea typeface="+mn-ea"/>
                <a:cs typeface="+mn-cs"/>
              </a:rPr>
              <a:t>The ANNEXA-4 GI bleed subgroup analysis evaluated the </a:t>
            </a:r>
            <a:r>
              <a:rPr kumimoji="0" lang="en-US" sz="1600" b="1" i="0" u="none" strike="noStrike" kern="1200" cap="none" spc="0" normalizeH="0" baseline="0" noProof="0" dirty="0">
                <a:ln>
                  <a:noFill/>
                </a:ln>
                <a:solidFill>
                  <a:srgbClr val="7F134C"/>
                </a:solidFill>
                <a:effectLst/>
                <a:uLnTx/>
                <a:uFillTx/>
                <a:latin typeface="Arial" panose="020B0604020202020204"/>
                <a:ea typeface="+mn-ea"/>
                <a:cs typeface="+mn-cs"/>
              </a:rPr>
              <a:t>efficacy and safety of andexanet alfa </a:t>
            </a:r>
            <a:r>
              <a:rPr kumimoji="0" lang="en-US" sz="1600" b="0" i="0" u="none" strike="noStrike" kern="1200" cap="none" spc="0" normalizeH="0" baseline="0" noProof="0" dirty="0">
                <a:ln>
                  <a:noFill/>
                </a:ln>
                <a:solidFill>
                  <a:srgbClr val="000000"/>
                </a:solidFill>
                <a:effectLst/>
                <a:uLnTx/>
                <a:uFillTx/>
                <a:latin typeface="Arial" panose="020B0604020202020204"/>
                <a:ea typeface="+mn-ea"/>
                <a:cs typeface="+mn-cs"/>
              </a:rPr>
              <a:t>in patients presenting with </a:t>
            </a:r>
            <a:r>
              <a:rPr kumimoji="0" lang="en-US" sz="1600" b="1" i="0" u="none" strike="noStrike" kern="1200" cap="none" spc="0" normalizeH="0" baseline="0" noProof="0" dirty="0">
                <a:ln>
                  <a:noFill/>
                </a:ln>
                <a:solidFill>
                  <a:srgbClr val="7F134C"/>
                </a:solidFill>
                <a:effectLst/>
                <a:uLnTx/>
                <a:uFillTx/>
                <a:latin typeface="Arial" panose="020B0604020202020204"/>
                <a:ea typeface="+mn-ea"/>
                <a:cs typeface="+mn-cs"/>
              </a:rPr>
              <a:t>acute major GI bleeding</a:t>
            </a: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 </a:t>
            </a:r>
            <a:r>
              <a:rPr kumimoji="0" lang="en-US" sz="1600" b="0" i="0" u="none" strike="noStrike" kern="1200" cap="none" spc="0" normalizeH="0" baseline="0" noProof="0" dirty="0">
                <a:ln>
                  <a:noFill/>
                </a:ln>
                <a:solidFill>
                  <a:srgbClr val="000000"/>
                </a:solidFill>
                <a:effectLst/>
                <a:uLnTx/>
                <a:uFillTx/>
                <a:latin typeface="Arial" panose="020B0604020202020204"/>
                <a:ea typeface="+mn-ea"/>
                <a:cs typeface="+mn-cs"/>
              </a:rPr>
              <a:t>(N=90)</a:t>
            </a:r>
            <a:r>
              <a:rPr kumimoji="0" lang="en-US" sz="1600" b="0" i="0" u="none" strike="noStrike" kern="1200" cap="none" spc="0" normalizeH="0" baseline="30000" noProof="0" dirty="0">
                <a:ln>
                  <a:noFill/>
                </a:ln>
                <a:solidFill>
                  <a:srgbClr val="000000"/>
                </a:solidFill>
                <a:effectLst/>
                <a:uLnTx/>
                <a:uFillTx/>
                <a:latin typeface="Arial" panose="020B0604020202020204"/>
                <a:ea typeface="+mn-ea"/>
                <a:cs typeface="+mn-cs"/>
              </a:rPr>
              <a:t>a</a:t>
            </a:r>
          </a:p>
        </p:txBody>
      </p:sp>
      <p:grpSp>
        <p:nvGrpSpPr>
          <p:cNvPr id="24" name="Group 23">
            <a:extLst>
              <a:ext uri="{FF2B5EF4-FFF2-40B4-BE49-F238E27FC236}">
                <a16:creationId xmlns:a16="http://schemas.microsoft.com/office/drawing/2014/main" id="{AF795EBB-D109-8503-BA75-C7C77D829EDD}"/>
              </a:ext>
            </a:extLst>
          </p:cNvPr>
          <p:cNvGrpSpPr/>
          <p:nvPr/>
        </p:nvGrpSpPr>
        <p:grpSpPr>
          <a:xfrm>
            <a:off x="567951" y="2139656"/>
            <a:ext cx="11056098" cy="3563138"/>
            <a:chOff x="652066" y="2139655"/>
            <a:chExt cx="11056098" cy="3563138"/>
          </a:xfrm>
        </p:grpSpPr>
        <p:sp>
          <p:nvSpPr>
            <p:cNvPr id="6" name="Rectangle: Rounded Corners 5">
              <a:extLst>
                <a:ext uri="{FF2B5EF4-FFF2-40B4-BE49-F238E27FC236}">
                  <a16:creationId xmlns:a16="http://schemas.microsoft.com/office/drawing/2014/main" id="{EEC866EE-586E-0D24-7FCD-A38F7C38C3BD}"/>
                </a:ext>
              </a:extLst>
            </p:cNvPr>
            <p:cNvSpPr/>
            <p:nvPr/>
          </p:nvSpPr>
          <p:spPr>
            <a:xfrm>
              <a:off x="652066" y="2898634"/>
              <a:ext cx="3538628" cy="2804159"/>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FFFFFF"/>
                </a:solidFill>
                <a:effectLst/>
                <a:uLnTx/>
                <a:uFillTx/>
                <a:latin typeface="Arial" panose="020B0604020202020204"/>
                <a:ea typeface="+mn-ea"/>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FFFFFF"/>
                </a:solidFill>
                <a:effectLst/>
                <a:uLnTx/>
                <a:uFillTx/>
                <a:latin typeface="Arial" panose="020B0604020202020204"/>
                <a:ea typeface="+mn-ea"/>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Times New Roman" panose="02020603050405020304" pitchFamily="18" charset="0"/>
                </a:rPr>
                <a:t>Show s</a:t>
              </a: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igns and symptoms of hemodynamic compromise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or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Times New Roman" panose="02020603050405020304" pitchFamily="18" charset="0"/>
                </a:rPr>
                <a:t>Have b</a:t>
              </a: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leeding associated with a Hgb drop ≥2 g/dL or baseline Hgb ≤8 g/dL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N" sz="15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7" name="Rectangle: Rounded Corners 6">
              <a:extLst>
                <a:ext uri="{FF2B5EF4-FFF2-40B4-BE49-F238E27FC236}">
                  <a16:creationId xmlns:a16="http://schemas.microsoft.com/office/drawing/2014/main" id="{6B704527-3EFC-A5F2-5D35-407077F895E0}"/>
                </a:ext>
              </a:extLst>
            </p:cNvPr>
            <p:cNvSpPr>
              <a:spLocks/>
            </p:cNvSpPr>
            <p:nvPr/>
          </p:nvSpPr>
          <p:spPr>
            <a:xfrm>
              <a:off x="4380828" y="2898634"/>
              <a:ext cx="3538628" cy="280415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Patients were treated with 1 of 2 dosing regimens of andexanet alfa based on the specific FXa inhibitor, dose of FXa inhibitor, and time since the patient’s last dose of FXa inhibitor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8" name="Rectangle: Rounded Corners 7">
              <a:extLst>
                <a:ext uri="{FF2B5EF4-FFF2-40B4-BE49-F238E27FC236}">
                  <a16:creationId xmlns:a16="http://schemas.microsoft.com/office/drawing/2014/main" id="{285E2266-A51E-7CFB-C555-7A5BA88A5FDB}"/>
                </a:ext>
              </a:extLst>
            </p:cNvPr>
            <p:cNvSpPr>
              <a:spLocks/>
            </p:cNvSpPr>
            <p:nvPr/>
          </p:nvSpPr>
          <p:spPr>
            <a:xfrm>
              <a:off x="8139564" y="2898634"/>
              <a:ext cx="3538628" cy="2804159"/>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Co-primary endpoints: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Change in anti-FXa activity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Hemostatic efficacy at 12 hours after andexanet alfa </a:t>
              </a:r>
              <a:r>
                <a:rPr kumimoji="0" lang="en-US" sz="1500" b="0" i="0" u="none" strike="noStrike" kern="1200" cap="none" spc="0" normalizeH="0" baseline="0" noProof="0" dirty="0" err="1">
                  <a:ln>
                    <a:noFill/>
                  </a:ln>
                  <a:solidFill>
                    <a:srgbClr val="FFFFFF"/>
                  </a:solidFill>
                  <a:effectLst/>
                  <a:uLnTx/>
                  <a:uFillTx/>
                  <a:latin typeface="Arial" panose="020B0604020202020204"/>
                  <a:ea typeface="+mn-ea"/>
                  <a:cs typeface="+mn-cs"/>
                </a:rPr>
                <a:t>treatment</a:t>
              </a:r>
              <a:r>
                <a:rPr kumimoji="0" lang="en-US" sz="1500" b="0" i="0" u="none" strike="noStrike" kern="1200" cap="none" spc="0" normalizeH="0" baseline="30000" noProof="0" dirty="0" err="1">
                  <a:ln>
                    <a:noFill/>
                  </a:ln>
                  <a:solidFill>
                    <a:srgbClr val="FFFFFF"/>
                  </a:solidFill>
                  <a:effectLst/>
                  <a:uLnTx/>
                  <a:uFillTx/>
                  <a:latin typeface="Arial" panose="020B0604020202020204"/>
                  <a:ea typeface="+mn-ea"/>
                  <a:cs typeface="+mn-cs"/>
                </a:rPr>
                <a:t>b</a:t>
              </a:r>
              <a:r>
                <a:rPr kumimoji="0" lang="en-US" sz="1500" b="0" i="0" u="none" strike="noStrike" kern="1200" cap="none" spc="0" normalizeH="0" baseline="30000" noProof="0" dirty="0">
                  <a:ln>
                    <a:noFill/>
                  </a:ln>
                  <a:solidFill>
                    <a:srgbClr val="FFFFFF"/>
                  </a:solidFill>
                  <a:effectLst/>
                  <a:uLnTx/>
                  <a:uFillTx/>
                  <a:latin typeface="Arial" panose="020B0604020202020204"/>
                  <a:ea typeface="+mn-ea"/>
                  <a:cs typeface="+mn-cs"/>
                </a:rPr>
                <a:t> </a:t>
              </a:r>
              <a:endPar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Safety outcomes: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Thrombotic events and mortality at 30 days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N" sz="1500" b="0" i="0" u="none" strike="noStrike" kern="1200" cap="none" spc="0" normalizeH="0" baseline="30000" noProof="0" dirty="0">
                <a:ln>
                  <a:noFill/>
                </a:ln>
                <a:solidFill>
                  <a:srgbClr val="FFFFFF"/>
                </a:solidFill>
                <a:effectLst/>
                <a:uLnTx/>
                <a:uFillTx/>
                <a:latin typeface="Arial" panose="020B0604020202020204"/>
                <a:ea typeface="+mn-ea"/>
                <a:cs typeface="+mn-cs"/>
              </a:endParaRPr>
            </a:p>
          </p:txBody>
        </p:sp>
        <p:sp>
          <p:nvSpPr>
            <p:cNvPr id="9" name="Rectangle: Rounded Corners 8">
              <a:extLst>
                <a:ext uri="{FF2B5EF4-FFF2-40B4-BE49-F238E27FC236}">
                  <a16:creationId xmlns:a16="http://schemas.microsoft.com/office/drawing/2014/main" id="{D77CE9BD-8CCF-471C-04B6-6B06E66ED4A2}"/>
                </a:ext>
              </a:extLst>
            </p:cNvPr>
            <p:cNvSpPr/>
            <p:nvPr/>
          </p:nvSpPr>
          <p:spPr>
            <a:xfrm>
              <a:off x="652068" y="2855297"/>
              <a:ext cx="3538625" cy="425116"/>
            </a:xfrm>
            <a:prstGeom prst="round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D3759"/>
                  </a:solidFill>
                  <a:effectLst/>
                  <a:uLnTx/>
                  <a:uFillTx/>
                  <a:latin typeface="Arial" panose="020B0604020202020204"/>
                  <a:ea typeface="+mn-ea"/>
                  <a:cs typeface="+mn-cs"/>
                </a:rPr>
                <a:t>Eligibility Criteria</a:t>
              </a:r>
            </a:p>
          </p:txBody>
        </p:sp>
        <p:sp>
          <p:nvSpPr>
            <p:cNvPr id="17" name="Rectangle: Rounded Corners 16">
              <a:extLst>
                <a:ext uri="{FF2B5EF4-FFF2-40B4-BE49-F238E27FC236}">
                  <a16:creationId xmlns:a16="http://schemas.microsoft.com/office/drawing/2014/main" id="{FE92AC34-37C9-9993-D3E0-A78D9F8E5125}"/>
                </a:ext>
              </a:extLst>
            </p:cNvPr>
            <p:cNvSpPr/>
            <p:nvPr/>
          </p:nvSpPr>
          <p:spPr>
            <a:xfrm>
              <a:off x="4350856" y="2855297"/>
              <a:ext cx="3598573" cy="425116"/>
            </a:xfrm>
            <a:prstGeom prst="round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7F134C"/>
                  </a:solidFill>
                  <a:effectLst/>
                  <a:uLnTx/>
                  <a:uFillTx/>
                  <a:latin typeface="Arial" panose="020B0604020202020204"/>
                  <a:ea typeface="+mn-ea"/>
                  <a:cs typeface="+mn-cs"/>
                </a:rPr>
                <a:t>Methods</a:t>
              </a:r>
            </a:p>
          </p:txBody>
        </p:sp>
        <p:sp>
          <p:nvSpPr>
            <p:cNvPr id="21" name="Rectangle: Rounded Corners 20">
              <a:extLst>
                <a:ext uri="{FF2B5EF4-FFF2-40B4-BE49-F238E27FC236}">
                  <a16:creationId xmlns:a16="http://schemas.microsoft.com/office/drawing/2014/main" id="{9A9A19BA-EC78-7F1F-16BC-C5C1FFC36594}"/>
                </a:ext>
              </a:extLst>
            </p:cNvPr>
            <p:cNvSpPr/>
            <p:nvPr/>
          </p:nvSpPr>
          <p:spPr>
            <a:xfrm>
              <a:off x="8109592" y="2855297"/>
              <a:ext cx="3598572" cy="425116"/>
            </a:xfrm>
            <a:prstGeom prst="roundRect">
              <a:avLst/>
            </a:prstGeom>
            <a:solidFill>
              <a:schemeClr val="bg1"/>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3C1053"/>
                  </a:solidFill>
                  <a:effectLst/>
                  <a:uLnTx/>
                  <a:uFillTx/>
                  <a:latin typeface="Arial" panose="020B0604020202020204"/>
                  <a:ea typeface="+mn-ea"/>
                  <a:cs typeface="+mn-cs"/>
                </a:rPr>
                <a:t>Outcomes</a:t>
              </a:r>
            </a:p>
          </p:txBody>
        </p:sp>
        <p:pic>
          <p:nvPicPr>
            <p:cNvPr id="13" name="Graphic 12" descr="Circles with arrows">
              <a:extLst>
                <a:ext uri="{FF2B5EF4-FFF2-40B4-BE49-F238E27FC236}">
                  <a16:creationId xmlns:a16="http://schemas.microsoft.com/office/drawing/2014/main" id="{08B94D6F-CD2C-D93C-5DD5-A6F7D7DAAFB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04072" y="2139655"/>
              <a:ext cx="692141" cy="692141"/>
            </a:xfrm>
            <a:prstGeom prst="rect">
              <a:avLst/>
            </a:prstGeom>
          </p:spPr>
        </p:pic>
        <p:pic>
          <p:nvPicPr>
            <p:cNvPr id="23" name="Graphic 22" descr="Bullseye">
              <a:extLst>
                <a:ext uri="{FF2B5EF4-FFF2-40B4-BE49-F238E27FC236}">
                  <a16:creationId xmlns:a16="http://schemas.microsoft.com/office/drawing/2014/main" id="{DEFE066F-4024-4E64-A63C-E52BA2633A4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608089" y="2184936"/>
              <a:ext cx="601579" cy="601579"/>
            </a:xfrm>
            <a:prstGeom prst="rect">
              <a:avLst/>
            </a:prstGeom>
          </p:spPr>
        </p:pic>
      </p:grpSp>
      <p:pic>
        <p:nvPicPr>
          <p:cNvPr id="10" name="Graphic 9" descr="Group of people with solid fill">
            <a:extLst>
              <a:ext uri="{FF2B5EF4-FFF2-40B4-BE49-F238E27FC236}">
                <a16:creationId xmlns:a16="http://schemas.microsoft.com/office/drawing/2014/main" id="{190BF5D3-ACE5-44F3-900B-7CB2F748180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88018" y="2104838"/>
            <a:ext cx="692141" cy="692141"/>
          </a:xfrm>
          <a:prstGeom prst="rect">
            <a:avLst/>
          </a:prstGeom>
        </p:spPr>
      </p:pic>
    </p:spTree>
    <p:extLst>
      <p:ext uri="{BB962C8B-B14F-4D97-AF65-F5344CB8AC3E}">
        <p14:creationId xmlns:p14="http://schemas.microsoft.com/office/powerpoint/2010/main" val="89011158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99000"/>
          </a:schemeClr>
        </a:solidFill>
        <a:effectLst/>
      </p:bgPr>
    </p:bg>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B2DEC4F8-1D6F-4E19-A86B-2165ED2FA6BA}"/>
              </a:ext>
            </a:extLst>
          </p:cNvPr>
          <p:cNvGraphicFramePr/>
          <p:nvPr/>
        </p:nvGraphicFramePr>
        <p:xfrm>
          <a:off x="1209081" y="3030596"/>
          <a:ext cx="3196959" cy="2287053"/>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Rounded Corners 6">
            <a:extLst>
              <a:ext uri="{FF2B5EF4-FFF2-40B4-BE49-F238E27FC236}">
                <a16:creationId xmlns:a16="http://schemas.microsoft.com/office/drawing/2014/main" id="{E8A619C4-61EF-4F6F-AA38-4B4852298067}"/>
              </a:ext>
            </a:extLst>
          </p:cNvPr>
          <p:cNvSpPr/>
          <p:nvPr/>
        </p:nvSpPr>
        <p:spPr>
          <a:xfrm>
            <a:off x="7388820" y="1984262"/>
            <a:ext cx="4345980" cy="3813287"/>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 name="Title 3">
            <a:extLst>
              <a:ext uri="{FF2B5EF4-FFF2-40B4-BE49-F238E27FC236}">
                <a16:creationId xmlns:a16="http://schemas.microsoft.com/office/drawing/2014/main" id="{3F7E6905-CC71-4A7F-9AD4-9C5D1519EB22}"/>
              </a:ext>
            </a:extLst>
          </p:cNvPr>
          <p:cNvSpPr>
            <a:spLocks noGrp="1"/>
          </p:cNvSpPr>
          <p:nvPr>
            <p:ph type="title"/>
          </p:nvPr>
        </p:nvSpPr>
        <p:spPr>
          <a:xfrm>
            <a:off x="457200" y="228601"/>
            <a:ext cx="11277600" cy="800100"/>
          </a:xfrm>
        </p:spPr>
        <p:txBody>
          <a:bodyPr>
            <a:noAutofit/>
          </a:bodyPr>
          <a:lstStyle/>
          <a:p>
            <a:r>
              <a:rPr lang="en-US" noProof="0" dirty="0"/>
              <a:t>Clinical Consequences of FXa Inhibitor-Related </a:t>
            </a:r>
            <a:r>
              <a:rPr lang="en-US" dirty="0"/>
              <a:t>M</a:t>
            </a:r>
            <a:r>
              <a:rPr lang="en-US" noProof="0" dirty="0" err="1"/>
              <a:t>ajor</a:t>
            </a:r>
            <a:r>
              <a:rPr lang="en-US" noProof="0" dirty="0"/>
              <a:t> Bleeding</a:t>
            </a:r>
            <a:endParaRPr lang="en-GB" dirty="0"/>
          </a:p>
        </p:txBody>
      </p:sp>
      <p:sp>
        <p:nvSpPr>
          <p:cNvPr id="2" name="Slide Number Placeholder 1">
            <a:extLst>
              <a:ext uri="{FF2B5EF4-FFF2-40B4-BE49-F238E27FC236}">
                <a16:creationId xmlns:a16="http://schemas.microsoft.com/office/drawing/2014/main" id="{C05E1FB8-4292-4812-8958-15979E509BBF}"/>
              </a:ext>
            </a:extLst>
          </p:cNvPr>
          <p:cNvSpPr>
            <a:spLocks noGrp="1"/>
          </p:cNvSpPr>
          <p:nvPr>
            <p:ph type="sldNum" sz="quarter" idx="12"/>
          </p:nvPr>
        </p:nvSpPr>
        <p:spPr>
          <a:xfrm>
            <a:off x="1" y="6492876"/>
            <a:ext cx="457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F75AA1-2EE1-4CF3-AC28-8A1F4DB0E197}" type="slidenum">
              <a:rPr kumimoji="0" lang="en-GB"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5" name="Text Placeholder 4">
            <a:extLst>
              <a:ext uri="{FF2B5EF4-FFF2-40B4-BE49-F238E27FC236}">
                <a16:creationId xmlns:a16="http://schemas.microsoft.com/office/drawing/2014/main" id="{7C85B7FE-E448-4786-9236-259A1615CE5D}"/>
              </a:ext>
            </a:extLst>
          </p:cNvPr>
          <p:cNvSpPr>
            <a:spLocks noGrp="1"/>
          </p:cNvSpPr>
          <p:nvPr>
            <p:ph type="body" sz="quarter" idx="13"/>
          </p:nvPr>
        </p:nvSpPr>
        <p:spPr>
          <a:xfrm>
            <a:off x="457200" y="5852160"/>
            <a:ext cx="9988476" cy="1005840"/>
          </a:xfrm>
        </p:spPr>
        <p:txBody>
          <a:bodyPr/>
          <a:lstStyle/>
          <a:p>
            <a:r>
              <a:rPr lang="en-GB" baseline="30000" dirty="0" err="1"/>
              <a:t>a</a:t>
            </a:r>
            <a:r>
              <a:rPr lang="en-GB" dirty="0" err="1"/>
              <a:t>Based</a:t>
            </a:r>
            <a:r>
              <a:rPr lang="en-GB" dirty="0"/>
              <a:t> on an observational analysis using claims data (</a:t>
            </a:r>
            <a:r>
              <a:rPr lang="en-GB" dirty="0" err="1"/>
              <a:t>MarketScan</a:t>
            </a:r>
            <a:r>
              <a:rPr lang="en-GB" dirty="0"/>
              <a:t> Commercial and Medicare Databases) in 92,949 patients with AF treated with FXa inhibitors;</a:t>
            </a:r>
            <a:r>
              <a:rPr lang="en-GB" baseline="30000" dirty="0"/>
              <a:t>3</a:t>
            </a:r>
            <a:br>
              <a:rPr lang="en-GB" dirty="0"/>
            </a:br>
            <a:r>
              <a:rPr lang="en-GB" baseline="30000" dirty="0" err="1"/>
              <a:t>b</a:t>
            </a:r>
            <a:r>
              <a:rPr lang="en-GB" dirty="0" err="1"/>
              <a:t>FXa</a:t>
            </a:r>
            <a:r>
              <a:rPr lang="en-GB" dirty="0"/>
              <a:t> inhibitors = apixaban, rivaroxaban;</a:t>
            </a:r>
            <a:r>
              <a:rPr lang="en-GB" baseline="30000" dirty="0"/>
              <a:t> 3</a:t>
            </a:r>
            <a:r>
              <a:rPr lang="en-GB" dirty="0"/>
              <a:t> </a:t>
            </a:r>
            <a:r>
              <a:rPr lang="en-GB" baseline="30000" dirty="0" err="1"/>
              <a:t>c</a:t>
            </a:r>
            <a:r>
              <a:rPr lang="en-GB" dirty="0" err="1"/>
              <a:t>Time</a:t>
            </a:r>
            <a:r>
              <a:rPr lang="en-GB" dirty="0"/>
              <a:t> to all-cause death, median (range), days = 60 (8-246).</a:t>
            </a:r>
            <a:r>
              <a:rPr lang="en-GB" baseline="30000" dirty="0"/>
              <a:t>5</a:t>
            </a:r>
            <a:r>
              <a:rPr lang="en-GB" dirty="0"/>
              <a:t> </a:t>
            </a:r>
          </a:p>
          <a:p>
            <a:r>
              <a:rPr lang="en-GB" dirty="0"/>
              <a:t>AF = atrial fibrillation; FXa = factor </a:t>
            </a:r>
            <a:r>
              <a:rPr lang="en-GB" dirty="0" err="1"/>
              <a:t>Xa</a:t>
            </a:r>
            <a:r>
              <a:rPr lang="en-GB" dirty="0"/>
              <a:t>; GI = gastrointestinal; </a:t>
            </a:r>
            <a:r>
              <a:rPr lang="en-GB" dirty="0" err="1"/>
              <a:t>ICrH</a:t>
            </a:r>
            <a:r>
              <a:rPr lang="en-GB" dirty="0"/>
              <a:t> = intracranial hemorrhage. </a:t>
            </a:r>
          </a:p>
          <a:p>
            <a:r>
              <a:rPr lang="en-GB" dirty="0"/>
              <a:t>1. Patel MR et al</a:t>
            </a:r>
            <a:r>
              <a:rPr lang="en-GB" i="1" dirty="0"/>
              <a:t>. N </a:t>
            </a:r>
            <a:r>
              <a:rPr lang="en-GB" i="1" dirty="0" err="1"/>
              <a:t>Engl</a:t>
            </a:r>
            <a:r>
              <a:rPr lang="en-GB" i="1" dirty="0"/>
              <a:t> J Med. </a:t>
            </a:r>
            <a:r>
              <a:rPr lang="en-GB" dirty="0"/>
              <a:t>2011;365(10):883-891; 2. Granger CB et al. </a:t>
            </a:r>
            <a:r>
              <a:rPr lang="en-GB" i="1" dirty="0"/>
              <a:t>N </a:t>
            </a:r>
            <a:r>
              <a:rPr lang="en-GB" i="1" dirty="0" err="1"/>
              <a:t>Engl</a:t>
            </a:r>
            <a:r>
              <a:rPr lang="en-GB" i="1" dirty="0"/>
              <a:t> J Med</a:t>
            </a:r>
            <a:r>
              <a:rPr lang="en-GB" dirty="0"/>
              <a:t>. 2011;365(11):981-992; 3. </a:t>
            </a:r>
            <a:r>
              <a:rPr lang="en-GB" dirty="0" err="1"/>
              <a:t>Deitelzweig</a:t>
            </a:r>
            <a:r>
              <a:rPr lang="en-GB" dirty="0"/>
              <a:t> S et al. </a:t>
            </a:r>
            <a:r>
              <a:rPr lang="en-GB" i="1" dirty="0"/>
              <a:t>J Med Econ. </a:t>
            </a:r>
            <a:r>
              <a:rPr lang="en-GB" dirty="0"/>
              <a:t>2017;20(12):1217-1223; 4. </a:t>
            </a:r>
            <a:r>
              <a:rPr lang="en-GB" dirty="0" err="1"/>
              <a:t>Hylek</a:t>
            </a:r>
            <a:r>
              <a:rPr lang="en-GB" dirty="0"/>
              <a:t> EM et al. </a:t>
            </a:r>
            <a:r>
              <a:rPr lang="en-GB" i="1" dirty="0"/>
              <a:t>J Am Coll </a:t>
            </a:r>
            <a:r>
              <a:rPr lang="en-GB" i="1" dirty="0" err="1"/>
              <a:t>Cardiol</a:t>
            </a:r>
            <a:r>
              <a:rPr lang="en-GB" i="1" dirty="0"/>
              <a:t>.</a:t>
            </a:r>
            <a:r>
              <a:rPr lang="en-GB" dirty="0"/>
              <a:t> 2014;63(20):2141-2147; </a:t>
            </a:r>
            <a:r>
              <a:rPr lang="nb-NO" dirty="0"/>
              <a:t>5.</a:t>
            </a:r>
            <a:r>
              <a:rPr lang="en-GB" dirty="0"/>
              <a:t> </a:t>
            </a:r>
            <a:r>
              <a:rPr lang="en-GB" dirty="0" err="1"/>
              <a:t>Piccini</a:t>
            </a:r>
            <a:r>
              <a:rPr lang="en-GB" dirty="0"/>
              <a:t> JP et al. </a:t>
            </a:r>
            <a:r>
              <a:rPr lang="en-GB" i="1" dirty="0"/>
              <a:t>Eur Heart J. </a:t>
            </a:r>
            <a:r>
              <a:rPr lang="en-GB" dirty="0"/>
              <a:t>2014;35(28):1873-1880.</a:t>
            </a:r>
          </a:p>
        </p:txBody>
      </p:sp>
      <p:sp>
        <p:nvSpPr>
          <p:cNvPr id="17" name="Rectangle: Rounded Corners 16">
            <a:extLst>
              <a:ext uri="{FF2B5EF4-FFF2-40B4-BE49-F238E27FC236}">
                <a16:creationId xmlns:a16="http://schemas.microsoft.com/office/drawing/2014/main" id="{19C79A18-9CD1-44BB-AB0E-16D64CCA3B86}"/>
              </a:ext>
            </a:extLst>
          </p:cNvPr>
          <p:cNvSpPr/>
          <p:nvPr/>
        </p:nvSpPr>
        <p:spPr>
          <a:xfrm>
            <a:off x="1011624" y="1279237"/>
            <a:ext cx="10226352" cy="541963"/>
          </a:xfrm>
          <a:prstGeom prst="roundRect">
            <a:avLst/>
          </a:prstGeom>
          <a:gradFill>
            <a:gsLst>
              <a:gs pos="0">
                <a:schemeClr val="accent2">
                  <a:satMod val="103000"/>
                  <a:lumMod val="102000"/>
                  <a:tint val="94000"/>
                  <a:alpha val="88000"/>
                </a:schemeClr>
              </a:gs>
              <a:gs pos="50000">
                <a:schemeClr val="accent2">
                  <a:satMod val="110000"/>
                  <a:lumMod val="100000"/>
                  <a:shade val="100000"/>
                </a:schemeClr>
              </a:gs>
              <a:gs pos="100000">
                <a:schemeClr val="accent2">
                  <a:lumMod val="99000"/>
                  <a:satMod val="120000"/>
                  <a:shade val="78000"/>
                </a:schemeClr>
              </a:gs>
            </a:gsLst>
          </a:gradFill>
          <a:ln/>
        </p:spPr>
        <p:style>
          <a:lnRef idx="0">
            <a:schemeClr val="accent2"/>
          </a:lnRef>
          <a:fillRef idx="3">
            <a:schemeClr val="accent2"/>
          </a:fillRef>
          <a:effectRef idx="3">
            <a:schemeClr val="accent2"/>
          </a:effectRef>
          <a:fontRef idx="minor">
            <a:schemeClr val="lt1"/>
          </a:fontRef>
        </p:style>
        <p:txBody>
          <a:bodyPr rtlCol="0" anchor="ctr"/>
          <a:lstStyle/>
          <a:p>
            <a:pPr marL="0" marR="5080" lvl="0" indent="0" algn="ctr" defTabSz="914400" rtl="0" eaLnBrk="1" fontAlgn="auto" latinLnBrk="0" hangingPunct="1">
              <a:lnSpc>
                <a:spcPct val="100000"/>
              </a:lnSpc>
              <a:spcBef>
                <a:spcPts val="600"/>
              </a:spcBef>
              <a:spcAft>
                <a:spcPts val="0"/>
              </a:spcAft>
              <a:buClrTx/>
              <a:buSzTx/>
              <a:buFontTx/>
              <a:buNone/>
              <a:tabLst>
                <a:tab pos="539750" algn="l"/>
              </a:tabLst>
              <a:defRPr/>
            </a:pPr>
            <a:r>
              <a:rPr kumimoji="0" lang="en-GB" sz="1800" b="1" i="0" u="none" strike="noStrike" kern="1200" cap="none" spc="0" normalizeH="0" baseline="0" noProof="0" dirty="0">
                <a:ln>
                  <a:noFill/>
                </a:ln>
                <a:solidFill>
                  <a:srgbClr val="E8E7E9"/>
                </a:solidFill>
                <a:effectLst/>
                <a:uLnTx/>
                <a:uFillTx/>
                <a:latin typeface="Arial" panose="020B0604020202020204" pitchFamily="34" charset="0"/>
                <a:ea typeface="Microsoft Sans Serif" panose="020B0604020202020204" pitchFamily="34" charset="0"/>
                <a:cs typeface="Arial" panose="020B0604020202020204" pitchFamily="34" charset="0"/>
              </a:rPr>
              <a:t>Major bleeding occurs in approximately 4-6% of patients treated with oral </a:t>
            </a:r>
            <a:r>
              <a:rPr kumimoji="0" lang="en-GB" sz="1800" b="1" i="0" u="none" strike="noStrike" kern="1200" cap="none" spc="0" normalizeH="0" baseline="0" noProof="0" dirty="0" err="1">
                <a:ln>
                  <a:noFill/>
                </a:ln>
                <a:solidFill>
                  <a:srgbClr val="E8E7E9"/>
                </a:solidFill>
                <a:effectLst/>
                <a:uLnTx/>
                <a:uFillTx/>
                <a:latin typeface="Arial" panose="020B0604020202020204" pitchFamily="34" charset="0"/>
                <a:ea typeface="Microsoft Sans Serif" panose="020B0604020202020204" pitchFamily="34" charset="0"/>
                <a:cs typeface="Arial" panose="020B0604020202020204" pitchFamily="34" charset="0"/>
              </a:rPr>
              <a:t>FXa</a:t>
            </a:r>
            <a:r>
              <a:rPr kumimoji="0" lang="en-GB" sz="1800" b="1" i="0" u="none" strike="noStrike" kern="1200" cap="none" spc="0" normalizeH="0" baseline="0" noProof="0" dirty="0">
                <a:ln>
                  <a:noFill/>
                </a:ln>
                <a:solidFill>
                  <a:srgbClr val="E8E7E9"/>
                </a:solidFill>
                <a:effectLst/>
                <a:uLnTx/>
                <a:uFillTx/>
                <a:latin typeface="Arial" panose="020B0604020202020204" pitchFamily="34" charset="0"/>
                <a:ea typeface="Microsoft Sans Serif" panose="020B0604020202020204" pitchFamily="34" charset="0"/>
                <a:cs typeface="Arial" panose="020B0604020202020204" pitchFamily="34" charset="0"/>
              </a:rPr>
              <a:t> inhibitors</a:t>
            </a:r>
            <a:r>
              <a:rPr kumimoji="0" lang="en-GB" sz="1800" b="1" i="0" u="none" strike="noStrike" kern="1200" cap="none" spc="0" normalizeH="0" baseline="30000" noProof="0" dirty="0">
                <a:ln>
                  <a:noFill/>
                </a:ln>
                <a:solidFill>
                  <a:srgbClr val="E8E7E9"/>
                </a:solidFill>
                <a:effectLst/>
                <a:uLnTx/>
                <a:uFillTx/>
                <a:latin typeface="Arial" panose="020B0604020202020204" pitchFamily="34" charset="0"/>
                <a:ea typeface="Microsoft Sans Serif" panose="020B0604020202020204" pitchFamily="34" charset="0"/>
                <a:cs typeface="Arial" panose="020B0604020202020204" pitchFamily="34" charset="0"/>
              </a:rPr>
              <a:t>1,2</a:t>
            </a:r>
          </a:p>
        </p:txBody>
      </p:sp>
      <p:sp>
        <p:nvSpPr>
          <p:cNvPr id="68" name="TextBox 67">
            <a:extLst>
              <a:ext uri="{FF2B5EF4-FFF2-40B4-BE49-F238E27FC236}">
                <a16:creationId xmlns:a16="http://schemas.microsoft.com/office/drawing/2014/main" id="{CB36C7BA-402E-4D7E-804E-B2E7556AF34D}"/>
              </a:ext>
            </a:extLst>
          </p:cNvPr>
          <p:cNvSpPr txBox="1"/>
          <p:nvPr/>
        </p:nvSpPr>
        <p:spPr>
          <a:xfrm>
            <a:off x="7656931" y="2279495"/>
            <a:ext cx="3860156" cy="873486"/>
          </a:xfrm>
          <a:prstGeom prst="roundRect">
            <a:avLst/>
          </a:prstGeom>
          <a:solidFill>
            <a:schemeClr val="tx2"/>
          </a:solidFill>
        </p:spPr>
        <p:txBody>
          <a:bodyPr wrap="square" bIns="108000">
            <a:spAutoFit/>
          </a:bodyPr>
          <a:lstStyle/>
          <a:p>
            <a:pPr marL="0" marR="5080" lvl="0" indent="0" algn="ctr" defTabSz="914400" rtl="0" eaLnBrk="1" fontAlgn="auto" latinLnBrk="0" hangingPunct="1">
              <a:lnSpc>
                <a:spcPct val="120000"/>
              </a:lnSpc>
              <a:spcBef>
                <a:spcPts val="600"/>
              </a:spcBef>
              <a:spcAft>
                <a:spcPts val="600"/>
              </a:spcAft>
              <a:buClrTx/>
              <a:buSzTx/>
              <a:buFontTx/>
              <a:buNone/>
              <a:tabLst>
                <a:tab pos="539750" algn="l"/>
              </a:tabLst>
              <a:defRPr/>
            </a:pPr>
            <a:r>
              <a:rPr kumimoji="0" lang="en-GB" sz="1800" b="1" i="0" u="none" strike="noStrike" kern="1200" cap="none" spc="0" normalizeH="0" baseline="0" noProof="0" dirty="0">
                <a:ln>
                  <a:noFill/>
                </a:ln>
                <a:solidFill>
                  <a:srgbClr val="FFFFFF"/>
                </a:solidFill>
                <a:effectLst/>
                <a:uLnTx/>
                <a:uFillTx/>
                <a:latin typeface="Arial" panose="020B0604020202020204" pitchFamily="34" charset="0"/>
                <a:ea typeface="Microsoft Sans Serif" panose="020B0604020202020204" pitchFamily="34" charset="0"/>
                <a:cs typeface="Arial" panose="020B0604020202020204" pitchFamily="34" charset="0"/>
              </a:rPr>
              <a:t>Mortality after major bleed with </a:t>
            </a:r>
            <a:r>
              <a:rPr kumimoji="0" lang="en-GB" sz="1800" b="1" i="0" u="none" strike="noStrike" kern="1200" cap="none" spc="0" normalizeH="0" baseline="0" noProof="0" dirty="0" err="1">
                <a:ln>
                  <a:noFill/>
                </a:ln>
                <a:solidFill>
                  <a:srgbClr val="FFFFFF"/>
                </a:solidFill>
                <a:effectLst/>
                <a:uLnTx/>
                <a:uFillTx/>
                <a:latin typeface="Arial" panose="020B0604020202020204" pitchFamily="34" charset="0"/>
                <a:ea typeface="Microsoft Sans Serif" panose="020B0604020202020204" pitchFamily="34" charset="0"/>
                <a:cs typeface="Arial" panose="020B0604020202020204" pitchFamily="34" charset="0"/>
              </a:rPr>
              <a:t>FXa</a:t>
            </a:r>
            <a:r>
              <a:rPr kumimoji="0" lang="en-GB" sz="1800" b="1" i="0" u="none" strike="noStrike" kern="1200" cap="none" spc="0" normalizeH="0" baseline="0" noProof="0" dirty="0">
                <a:ln>
                  <a:noFill/>
                </a:ln>
                <a:solidFill>
                  <a:srgbClr val="FFFFFF"/>
                </a:solidFill>
                <a:effectLst/>
                <a:uLnTx/>
                <a:uFillTx/>
                <a:latin typeface="Arial" panose="020B0604020202020204" pitchFamily="34" charset="0"/>
                <a:ea typeface="Microsoft Sans Serif" panose="020B0604020202020204" pitchFamily="34" charset="0"/>
                <a:cs typeface="Arial" panose="020B0604020202020204" pitchFamily="34" charset="0"/>
              </a:rPr>
              <a:t> inhibitors</a:t>
            </a:r>
            <a:r>
              <a:rPr kumimoji="0" lang="en-GB" sz="1800" b="1" i="0" u="none" strike="noStrike" kern="1200" cap="none" spc="0" normalizeH="0" baseline="30000" noProof="0" dirty="0">
                <a:ln>
                  <a:noFill/>
                </a:ln>
                <a:solidFill>
                  <a:srgbClr val="FFFFFF"/>
                </a:solidFill>
                <a:effectLst/>
                <a:uLnTx/>
                <a:uFillTx/>
                <a:latin typeface="Arial" panose="020B0604020202020204" pitchFamily="34" charset="0"/>
                <a:ea typeface="Microsoft Sans Serif" panose="020B0604020202020204" pitchFamily="34" charset="0"/>
                <a:cs typeface="Arial" panose="020B0604020202020204" pitchFamily="34" charset="0"/>
              </a:rPr>
              <a:t>4,5</a:t>
            </a:r>
            <a:endParaRPr kumimoji="0" lang="en-GB" sz="1800" b="1" i="0" u="none" strike="noStrike" kern="1200" cap="none" spc="0" normalizeH="0" baseline="0" noProof="0" dirty="0">
              <a:ln>
                <a:noFill/>
              </a:ln>
              <a:solidFill>
                <a:srgbClr val="FFFFFF"/>
              </a:solidFill>
              <a:effectLst/>
              <a:uLnTx/>
              <a:uFillTx/>
              <a:latin typeface="Arial" panose="020B0604020202020204" pitchFamily="34" charset="0"/>
              <a:ea typeface="Microsoft Sans Serif"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DA84AE84-D414-4C89-A246-CE5EEE09F3E0}"/>
              </a:ext>
            </a:extLst>
          </p:cNvPr>
          <p:cNvSpPr txBox="1"/>
          <p:nvPr/>
        </p:nvSpPr>
        <p:spPr>
          <a:xfrm>
            <a:off x="326024" y="2282123"/>
            <a:ext cx="6853187"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0000"/>
                </a:solidFill>
                <a:effectLst/>
                <a:uLnTx/>
                <a:uFillTx/>
                <a:latin typeface="Arial" panose="020B0604020202020204" pitchFamily="34" charset="0"/>
                <a:ea typeface="Microsoft Sans Serif" panose="020B0604020202020204" pitchFamily="34" charset="0"/>
                <a:cs typeface="Arial" panose="020B0604020202020204" pitchFamily="34" charset="0"/>
              </a:rPr>
              <a:t>Major bleeds requiring hospitalization occurred in 3.3% of patients using </a:t>
            </a:r>
            <a:r>
              <a:rPr kumimoji="0" lang="en-GB" sz="1800" b="1" i="0" u="none" strike="noStrike" kern="1200" cap="none" spc="0" normalizeH="0" baseline="0" noProof="0" dirty="0" err="1">
                <a:ln>
                  <a:noFill/>
                </a:ln>
                <a:solidFill>
                  <a:srgbClr val="000000"/>
                </a:solidFill>
                <a:effectLst/>
                <a:uLnTx/>
                <a:uFillTx/>
                <a:latin typeface="Arial" panose="020B0604020202020204" pitchFamily="34" charset="0"/>
                <a:ea typeface="Microsoft Sans Serif" panose="020B0604020202020204" pitchFamily="34" charset="0"/>
                <a:cs typeface="Arial" panose="020B0604020202020204" pitchFamily="34" charset="0"/>
              </a:rPr>
              <a:t>FXa</a:t>
            </a:r>
            <a:r>
              <a:rPr kumimoji="0" lang="en-GB" sz="1800" b="1" i="0" u="none" strike="noStrike" kern="1200" cap="none" spc="0" normalizeH="0" baseline="0" noProof="0" dirty="0">
                <a:ln>
                  <a:noFill/>
                </a:ln>
                <a:solidFill>
                  <a:srgbClr val="000000"/>
                </a:solidFill>
                <a:effectLst/>
                <a:uLnTx/>
                <a:uFillTx/>
                <a:latin typeface="Arial" panose="020B0604020202020204" pitchFamily="34" charset="0"/>
                <a:ea typeface="Microsoft Sans Serif" panose="020B0604020202020204" pitchFamily="34" charset="0"/>
                <a:cs typeface="Arial" panose="020B0604020202020204" pitchFamily="34" charset="0"/>
              </a:rPr>
              <a:t> inhibitors in the US</a:t>
            </a:r>
            <a:r>
              <a:rPr kumimoji="0" lang="en-GB" sz="1800" b="1" i="0" u="none" strike="noStrike" kern="1200" cap="none" spc="0" normalizeH="0" baseline="30000" noProof="0" dirty="0">
                <a:ln>
                  <a:noFill/>
                </a:ln>
                <a:solidFill>
                  <a:srgbClr val="000000"/>
                </a:solidFill>
                <a:effectLst/>
                <a:uLnTx/>
                <a:uFillTx/>
                <a:latin typeface="Arial" panose="020B0604020202020204" pitchFamily="34" charset="0"/>
                <a:ea typeface="Microsoft Sans Serif" panose="020B0604020202020204" pitchFamily="34" charset="0"/>
                <a:cs typeface="Arial" panose="020B0604020202020204" pitchFamily="34" charset="0"/>
              </a:rPr>
              <a:t>3,</a:t>
            </a:r>
            <a:r>
              <a:rPr kumimoji="0" lang="en-GB" sz="1800" b="1" i="0" u="none" strike="noStrike" kern="1200" cap="none" spc="0" normalizeH="0" baseline="30000" noProof="0" dirty="0" err="1">
                <a:ln>
                  <a:noFill/>
                </a:ln>
                <a:solidFill>
                  <a:srgbClr val="000000"/>
                </a:solidFill>
                <a:effectLst/>
                <a:uLnTx/>
                <a:uFillTx/>
                <a:latin typeface="Arial" panose="020B0604020202020204" pitchFamily="34" charset="0"/>
                <a:ea typeface="Microsoft Sans Serif" panose="020B0604020202020204" pitchFamily="34" charset="0"/>
                <a:cs typeface="Arial" panose="020B0604020202020204" pitchFamily="34" charset="0"/>
              </a:rPr>
              <a:t>a,b</a:t>
            </a:r>
            <a:r>
              <a:rPr kumimoji="0" lang="en-GB" sz="1800" b="1" i="0" u="none" strike="noStrike" kern="1200" cap="none" spc="0" normalizeH="0" baseline="0" noProof="0" dirty="0">
                <a:ln>
                  <a:noFill/>
                </a:ln>
                <a:solidFill>
                  <a:srgbClr val="000000"/>
                </a:solidFill>
                <a:effectLst/>
                <a:uLnTx/>
                <a:uFillTx/>
                <a:latin typeface="Arial" panose="020B0604020202020204" pitchFamily="34" charset="0"/>
                <a:ea typeface="Microsoft Sans Serif" panose="020B0604020202020204" pitchFamily="34" charset="0"/>
                <a:cs typeface="Arial" panose="020B0604020202020204" pitchFamily="34" charset="0"/>
              </a:rPr>
              <a:t> </a:t>
            </a:r>
            <a:endPar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graphicFrame>
        <p:nvGraphicFramePr>
          <p:cNvPr id="6" name="Table 6">
            <a:extLst>
              <a:ext uri="{FF2B5EF4-FFF2-40B4-BE49-F238E27FC236}">
                <a16:creationId xmlns:a16="http://schemas.microsoft.com/office/drawing/2014/main" id="{B1765D92-755F-40BD-94DA-85BA9A2AD6FE}"/>
              </a:ext>
            </a:extLst>
          </p:cNvPr>
          <p:cNvGraphicFramePr>
            <a:graphicFrameLocks noGrp="1"/>
          </p:cNvGraphicFramePr>
          <p:nvPr/>
        </p:nvGraphicFramePr>
        <p:xfrm>
          <a:off x="3945697" y="3329232"/>
          <a:ext cx="2861534" cy="1979468"/>
        </p:xfrm>
        <a:graphic>
          <a:graphicData uri="http://schemas.openxmlformats.org/drawingml/2006/table">
            <a:tbl>
              <a:tblPr firstRow="1" bandRow="1">
                <a:tableStyleId>{93296810-A885-4BE3-A3E7-6D5BEEA58F35}</a:tableStyleId>
              </a:tblPr>
              <a:tblGrid>
                <a:gridCol w="1923836">
                  <a:extLst>
                    <a:ext uri="{9D8B030D-6E8A-4147-A177-3AD203B41FA5}">
                      <a16:colId xmlns:a16="http://schemas.microsoft.com/office/drawing/2014/main" val="3495736954"/>
                    </a:ext>
                  </a:extLst>
                </a:gridCol>
                <a:gridCol w="937698">
                  <a:extLst>
                    <a:ext uri="{9D8B030D-6E8A-4147-A177-3AD203B41FA5}">
                      <a16:colId xmlns:a16="http://schemas.microsoft.com/office/drawing/2014/main" val="3247778380"/>
                    </a:ext>
                  </a:extLst>
                </a:gridCol>
              </a:tblGrid>
              <a:tr h="455468">
                <a:tc gridSpan="2">
                  <a:txBody>
                    <a:bodyPr/>
                    <a:lstStyle/>
                    <a:p>
                      <a:pPr algn="ctr"/>
                      <a:r>
                        <a:rPr lang="en-US" sz="1400" dirty="0">
                          <a:latin typeface="+mn-lt"/>
                        </a:rPr>
                        <a:t>Average length of stay (days)</a:t>
                      </a:r>
                      <a:endParaRPr lang="en-US" sz="1400" baseline="30000" dirty="0">
                        <a:latin typeface="+mn-lt"/>
                      </a:endParaRPr>
                    </a:p>
                  </a:txBody>
                  <a:tcPr anchor="ctr">
                    <a:solidFill>
                      <a:schemeClr val="tx2"/>
                    </a:solidFill>
                  </a:tcPr>
                </a:tc>
                <a:tc hMerge="1">
                  <a:txBody>
                    <a:bodyPr/>
                    <a:lstStyle/>
                    <a:p>
                      <a:endParaRPr lang="en-US"/>
                    </a:p>
                  </a:txBody>
                  <a:tcPr/>
                </a:tc>
                <a:extLst>
                  <a:ext uri="{0D108BD9-81ED-4DB2-BD59-A6C34878D82A}">
                    <a16:rowId xmlns:a16="http://schemas.microsoft.com/office/drawing/2014/main" val="231160884"/>
                  </a:ext>
                </a:extLst>
              </a:tr>
              <a:tr h="287313">
                <a:tc>
                  <a:txBody>
                    <a:bodyPr/>
                    <a:lstStyle/>
                    <a:p>
                      <a:r>
                        <a:rPr lang="en-US" sz="1400" b="1" dirty="0">
                          <a:solidFill>
                            <a:schemeClr val="bg1"/>
                          </a:solidFill>
                          <a:latin typeface="+mn-lt"/>
                        </a:rPr>
                        <a:t>All major bleeds</a:t>
                      </a:r>
                    </a:p>
                  </a:txBody>
                  <a:tcPr anchor="ctr">
                    <a:solidFill>
                      <a:schemeClr val="tx1">
                        <a:lumMod val="50000"/>
                        <a:lumOff val="50000"/>
                      </a:schemeClr>
                    </a:solidFill>
                  </a:tcPr>
                </a:tc>
                <a:tc>
                  <a:txBody>
                    <a:bodyPr/>
                    <a:lstStyle/>
                    <a:p>
                      <a:pPr algn="ctr"/>
                      <a:r>
                        <a:rPr lang="en-US" sz="1400" b="1" dirty="0">
                          <a:solidFill>
                            <a:schemeClr val="bg1"/>
                          </a:solidFill>
                          <a:latin typeface="+mn-lt"/>
                        </a:rPr>
                        <a:t>5.3</a:t>
                      </a:r>
                    </a:p>
                  </a:txBody>
                  <a:tcPr anchor="ctr">
                    <a:solidFill>
                      <a:schemeClr val="tx1">
                        <a:lumMod val="50000"/>
                        <a:lumOff val="50000"/>
                      </a:schemeClr>
                    </a:solidFill>
                  </a:tcPr>
                </a:tc>
                <a:extLst>
                  <a:ext uri="{0D108BD9-81ED-4DB2-BD59-A6C34878D82A}">
                    <a16:rowId xmlns:a16="http://schemas.microsoft.com/office/drawing/2014/main" val="181908529"/>
                  </a:ext>
                </a:extLst>
              </a:tr>
              <a:tr h="287313">
                <a:tc>
                  <a:txBody>
                    <a:bodyPr/>
                    <a:lstStyle/>
                    <a:p>
                      <a:r>
                        <a:rPr lang="en-US" sz="1400" b="1" dirty="0">
                          <a:solidFill>
                            <a:schemeClr val="bg1"/>
                          </a:solidFill>
                          <a:latin typeface="+mn-lt"/>
                        </a:rPr>
                        <a:t>     </a:t>
                      </a:r>
                      <a:r>
                        <a:rPr lang="en-US" sz="1400" b="1" dirty="0" err="1">
                          <a:solidFill>
                            <a:schemeClr val="bg1"/>
                          </a:solidFill>
                          <a:latin typeface="+mn-lt"/>
                        </a:rPr>
                        <a:t>ICrH</a:t>
                      </a:r>
                      <a:endParaRPr lang="en-US" sz="1400" b="1" dirty="0">
                        <a:solidFill>
                          <a:schemeClr val="bg1"/>
                        </a:solidFill>
                        <a:latin typeface="+mn-lt"/>
                      </a:endParaRPr>
                    </a:p>
                  </a:txBody>
                  <a:tcPr anchor="ctr">
                    <a:solidFill>
                      <a:schemeClr val="accent3"/>
                    </a:solidFill>
                  </a:tcPr>
                </a:tc>
                <a:tc>
                  <a:txBody>
                    <a:bodyPr/>
                    <a:lstStyle/>
                    <a:p>
                      <a:pPr algn="ctr"/>
                      <a:r>
                        <a:rPr lang="en-US" sz="1400" b="1" dirty="0">
                          <a:solidFill>
                            <a:schemeClr val="bg1"/>
                          </a:solidFill>
                          <a:latin typeface="+mn-lt"/>
                        </a:rPr>
                        <a:t>6.9</a:t>
                      </a:r>
                    </a:p>
                  </a:txBody>
                  <a:tcPr anchor="ctr">
                    <a:solidFill>
                      <a:schemeClr val="accent3"/>
                    </a:solidFill>
                  </a:tcPr>
                </a:tc>
                <a:extLst>
                  <a:ext uri="{0D108BD9-81ED-4DB2-BD59-A6C34878D82A}">
                    <a16:rowId xmlns:a16="http://schemas.microsoft.com/office/drawing/2014/main" val="2714496199"/>
                  </a:ext>
                </a:extLst>
              </a:tr>
              <a:tr h="303652">
                <a:tc>
                  <a:txBody>
                    <a:bodyPr/>
                    <a:lstStyle/>
                    <a:p>
                      <a:r>
                        <a:rPr lang="en-US" sz="1400" b="1" dirty="0">
                          <a:solidFill>
                            <a:schemeClr val="bg1"/>
                          </a:solidFill>
                          <a:latin typeface="+mn-lt"/>
                        </a:rPr>
                        <a:t>     Trauma</a:t>
                      </a:r>
                    </a:p>
                  </a:txBody>
                  <a:tcPr anchor="ctr">
                    <a:solidFill>
                      <a:schemeClr val="accent2"/>
                    </a:solidFill>
                  </a:tcPr>
                </a:tc>
                <a:tc>
                  <a:txBody>
                    <a:bodyPr/>
                    <a:lstStyle/>
                    <a:p>
                      <a:pPr algn="ctr"/>
                      <a:r>
                        <a:rPr lang="en-US" sz="1400" b="1" dirty="0">
                          <a:solidFill>
                            <a:schemeClr val="bg1"/>
                          </a:solidFill>
                          <a:latin typeface="+mn-lt"/>
                        </a:rPr>
                        <a:t>5.4</a:t>
                      </a:r>
                    </a:p>
                  </a:txBody>
                  <a:tcPr anchor="ctr">
                    <a:solidFill>
                      <a:schemeClr val="accent2"/>
                    </a:solidFill>
                  </a:tcPr>
                </a:tc>
                <a:extLst>
                  <a:ext uri="{0D108BD9-81ED-4DB2-BD59-A6C34878D82A}">
                    <a16:rowId xmlns:a16="http://schemas.microsoft.com/office/drawing/2014/main" val="3230497128"/>
                  </a:ext>
                </a:extLst>
              </a:tr>
              <a:tr h="303652">
                <a:tc>
                  <a:txBody>
                    <a:bodyPr/>
                    <a:lstStyle/>
                    <a:p>
                      <a:r>
                        <a:rPr lang="en-US" sz="1400" b="1" dirty="0">
                          <a:solidFill>
                            <a:schemeClr val="bg1"/>
                          </a:solidFill>
                          <a:latin typeface="+mn-lt"/>
                        </a:rPr>
                        <a:t>     Critical site</a:t>
                      </a:r>
                    </a:p>
                  </a:txBody>
                  <a:tcPr anchor="ctr">
                    <a:solidFill>
                      <a:schemeClr val="accent6"/>
                    </a:solidFill>
                  </a:tcPr>
                </a:tc>
                <a:tc>
                  <a:txBody>
                    <a:bodyPr/>
                    <a:lstStyle/>
                    <a:p>
                      <a:pPr algn="ctr"/>
                      <a:r>
                        <a:rPr lang="en-US" sz="1400" b="1" dirty="0">
                          <a:solidFill>
                            <a:schemeClr val="bg1"/>
                          </a:solidFill>
                          <a:latin typeface="+mn-lt"/>
                        </a:rPr>
                        <a:t>5.3</a:t>
                      </a:r>
                    </a:p>
                  </a:txBody>
                  <a:tcPr anchor="ctr">
                    <a:solidFill>
                      <a:schemeClr val="accent6"/>
                    </a:solidFill>
                  </a:tcPr>
                </a:tc>
                <a:extLst>
                  <a:ext uri="{0D108BD9-81ED-4DB2-BD59-A6C34878D82A}">
                    <a16:rowId xmlns:a16="http://schemas.microsoft.com/office/drawing/2014/main" val="2205839923"/>
                  </a:ext>
                </a:extLst>
              </a:tr>
              <a:tr h="303652">
                <a:tc>
                  <a:txBody>
                    <a:bodyPr/>
                    <a:lstStyle/>
                    <a:p>
                      <a:r>
                        <a:rPr lang="en-US" sz="1400" b="1" dirty="0">
                          <a:solidFill>
                            <a:schemeClr val="bg1"/>
                          </a:solidFill>
                          <a:latin typeface="+mn-lt"/>
                        </a:rPr>
                        <a:t>     GI</a:t>
                      </a:r>
                    </a:p>
                  </a:txBody>
                  <a:tcPr anchor="ctr">
                    <a:solidFill>
                      <a:schemeClr val="accent1"/>
                    </a:solidFill>
                  </a:tcPr>
                </a:tc>
                <a:tc>
                  <a:txBody>
                    <a:bodyPr/>
                    <a:lstStyle/>
                    <a:p>
                      <a:pPr algn="ctr"/>
                      <a:r>
                        <a:rPr lang="en-US" sz="1400" b="1" dirty="0">
                          <a:solidFill>
                            <a:schemeClr val="bg1"/>
                          </a:solidFill>
                          <a:latin typeface="+mn-lt"/>
                        </a:rPr>
                        <a:t>4.8</a:t>
                      </a:r>
                    </a:p>
                  </a:txBody>
                  <a:tcPr anchor="ctr">
                    <a:solidFill>
                      <a:schemeClr val="accent1"/>
                    </a:solidFill>
                  </a:tcPr>
                </a:tc>
                <a:extLst>
                  <a:ext uri="{0D108BD9-81ED-4DB2-BD59-A6C34878D82A}">
                    <a16:rowId xmlns:a16="http://schemas.microsoft.com/office/drawing/2014/main" val="4009545274"/>
                  </a:ext>
                </a:extLst>
              </a:tr>
            </a:tbl>
          </a:graphicData>
        </a:graphic>
      </p:graphicFrame>
      <p:sp>
        <p:nvSpPr>
          <p:cNvPr id="24" name="TextBox 23">
            <a:extLst>
              <a:ext uri="{FF2B5EF4-FFF2-40B4-BE49-F238E27FC236}">
                <a16:creationId xmlns:a16="http://schemas.microsoft.com/office/drawing/2014/main" id="{17ECCE87-8517-49AC-9AF0-780D99977920}"/>
              </a:ext>
            </a:extLst>
          </p:cNvPr>
          <p:cNvSpPr txBox="1"/>
          <p:nvPr/>
        </p:nvSpPr>
        <p:spPr>
          <a:xfrm flipH="1">
            <a:off x="1286045" y="3574090"/>
            <a:ext cx="2130455" cy="341355"/>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Arial" panose="020B0604020202020204"/>
                <a:ea typeface="+mn-ea"/>
                <a:cs typeface="+mn-cs"/>
              </a:rPr>
              <a:t>25.4%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Arial" panose="020B0604020202020204"/>
                <a:ea typeface="+mn-ea"/>
                <a:cs typeface="+mn-cs"/>
              </a:rPr>
              <a:t>Critical site</a:t>
            </a:r>
          </a:p>
        </p:txBody>
      </p:sp>
      <p:sp>
        <p:nvSpPr>
          <p:cNvPr id="25" name="TextBox 24">
            <a:extLst>
              <a:ext uri="{FF2B5EF4-FFF2-40B4-BE49-F238E27FC236}">
                <a16:creationId xmlns:a16="http://schemas.microsoft.com/office/drawing/2014/main" id="{135D9F03-F469-49D4-8D52-5F3622F98842}"/>
              </a:ext>
            </a:extLst>
          </p:cNvPr>
          <p:cNvSpPr txBox="1"/>
          <p:nvPr/>
        </p:nvSpPr>
        <p:spPr>
          <a:xfrm flipH="1">
            <a:off x="2034849" y="4542597"/>
            <a:ext cx="488787" cy="333619"/>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Arial" panose="020B0604020202020204"/>
                <a:ea typeface="+mn-ea"/>
                <a:cs typeface="+mn-cs"/>
              </a:rPr>
              <a:t>9.1% </a:t>
            </a:r>
            <a:br>
              <a:rPr kumimoji="0" lang="en-US" sz="1200" b="1" i="0" u="none" strike="noStrike" kern="1200" cap="none" spc="0" normalizeH="0" baseline="0" noProof="0">
                <a:ln>
                  <a:noFill/>
                </a:ln>
                <a:solidFill>
                  <a:srgbClr val="FFFFFF"/>
                </a:solidFill>
                <a:effectLst/>
                <a:uLnTx/>
                <a:uFillTx/>
                <a:latin typeface="Arial" panose="020B0604020202020204"/>
                <a:ea typeface="+mn-ea"/>
                <a:cs typeface="+mn-cs"/>
              </a:rPr>
            </a:br>
            <a:r>
              <a:rPr kumimoji="0" lang="en-US" sz="1200" b="1" i="0" u="none" strike="noStrike" kern="1200" cap="none" spc="0" normalizeH="0" baseline="0" noProof="0" err="1">
                <a:ln>
                  <a:noFill/>
                </a:ln>
                <a:solidFill>
                  <a:srgbClr val="FFFFFF"/>
                </a:solidFill>
                <a:effectLst/>
                <a:uLnTx/>
                <a:uFillTx/>
                <a:latin typeface="Arial" panose="020B0604020202020204"/>
                <a:ea typeface="+mn-ea"/>
                <a:cs typeface="+mn-cs"/>
              </a:rPr>
              <a:t>ICrH</a:t>
            </a:r>
            <a:endParaRPr kumimoji="0" lang="en-US" sz="1200" b="1"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6" name="TextBox 25">
            <a:extLst>
              <a:ext uri="{FF2B5EF4-FFF2-40B4-BE49-F238E27FC236}">
                <a16:creationId xmlns:a16="http://schemas.microsoft.com/office/drawing/2014/main" id="{48FA8129-74AE-4E70-9B47-F12EC591A505}"/>
              </a:ext>
            </a:extLst>
          </p:cNvPr>
          <p:cNvSpPr txBox="1"/>
          <p:nvPr/>
        </p:nvSpPr>
        <p:spPr>
          <a:xfrm flipH="1">
            <a:off x="326024" y="4375788"/>
            <a:ext cx="1598293" cy="333619"/>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anose="020B0604020202020204"/>
                <a:ea typeface="+mn-ea"/>
                <a:cs typeface="+mn-cs"/>
              </a:rPr>
              <a:t>1.9% Trauma</a:t>
            </a:r>
          </a:p>
        </p:txBody>
      </p:sp>
      <p:sp>
        <p:nvSpPr>
          <p:cNvPr id="27" name="TextBox 26">
            <a:extLst>
              <a:ext uri="{FF2B5EF4-FFF2-40B4-BE49-F238E27FC236}">
                <a16:creationId xmlns:a16="http://schemas.microsoft.com/office/drawing/2014/main" id="{336C95F8-2219-4F33-ADFE-F1B3EC65878C}"/>
              </a:ext>
            </a:extLst>
          </p:cNvPr>
          <p:cNvSpPr txBox="1"/>
          <p:nvPr/>
        </p:nvSpPr>
        <p:spPr>
          <a:xfrm flipH="1">
            <a:off x="536741" y="4766832"/>
            <a:ext cx="1598293" cy="333619"/>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anose="020B0604020202020204"/>
                <a:ea typeface="+mn-ea"/>
                <a:cs typeface="+mn-cs"/>
              </a:rPr>
              <a:t>6.1% Other</a:t>
            </a:r>
          </a:p>
        </p:txBody>
      </p:sp>
      <p:cxnSp>
        <p:nvCxnSpPr>
          <p:cNvPr id="31" name="Straight Connector 30">
            <a:extLst>
              <a:ext uri="{FF2B5EF4-FFF2-40B4-BE49-F238E27FC236}">
                <a16:creationId xmlns:a16="http://schemas.microsoft.com/office/drawing/2014/main" id="{DFB223E1-D5DE-4F97-9365-72969C48F141}"/>
              </a:ext>
            </a:extLst>
          </p:cNvPr>
          <p:cNvCxnSpPr>
            <a:cxnSpLocks/>
          </p:cNvCxnSpPr>
          <p:nvPr/>
        </p:nvCxnSpPr>
        <p:spPr>
          <a:xfrm flipV="1">
            <a:off x="1544506" y="4247415"/>
            <a:ext cx="292309" cy="80456"/>
          </a:xfrm>
          <a:prstGeom prst="line">
            <a:avLst/>
          </a:prstGeom>
          <a:ln>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4E1C5DB-5825-4A88-9584-6C230DCCE9BD}"/>
              </a:ext>
            </a:extLst>
          </p:cNvPr>
          <p:cNvCxnSpPr>
            <a:cxnSpLocks/>
          </p:cNvCxnSpPr>
          <p:nvPr/>
        </p:nvCxnSpPr>
        <p:spPr>
          <a:xfrm flipV="1">
            <a:off x="1656815" y="4482025"/>
            <a:ext cx="263034" cy="230485"/>
          </a:xfrm>
          <a:prstGeom prst="line">
            <a:avLst/>
          </a:prstGeom>
          <a:ln>
            <a:headEnd type="oval" w="med" len="med"/>
            <a:tailEnd type="none" w="med" len="med"/>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1DF3E64D-D717-440E-96E3-8B7BD20D3C18}"/>
              </a:ext>
            </a:extLst>
          </p:cNvPr>
          <p:cNvSpPr txBox="1"/>
          <p:nvPr/>
        </p:nvSpPr>
        <p:spPr>
          <a:xfrm flipH="1">
            <a:off x="2483268" y="4116118"/>
            <a:ext cx="1598293" cy="333619"/>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Arial" panose="020B0604020202020204"/>
                <a:ea typeface="+mn-ea"/>
                <a:cs typeface="+mn-cs"/>
              </a:rPr>
              <a:t>57.6%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Arial" panose="020B0604020202020204"/>
                <a:ea typeface="+mn-ea"/>
                <a:cs typeface="+mn-cs"/>
              </a:rPr>
              <a:t>GI</a:t>
            </a:r>
          </a:p>
        </p:txBody>
      </p:sp>
      <p:sp>
        <p:nvSpPr>
          <p:cNvPr id="21" name="Rectangle: Rounded Corners 20">
            <a:extLst>
              <a:ext uri="{FF2B5EF4-FFF2-40B4-BE49-F238E27FC236}">
                <a16:creationId xmlns:a16="http://schemas.microsoft.com/office/drawing/2014/main" id="{ECC2055E-0900-4340-AA4C-ABA1BE8D3ECF}"/>
              </a:ext>
            </a:extLst>
          </p:cNvPr>
          <p:cNvSpPr/>
          <p:nvPr/>
        </p:nvSpPr>
        <p:spPr>
          <a:xfrm>
            <a:off x="466115" y="2002462"/>
            <a:ext cx="6685975" cy="3795087"/>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 name="TextBox 2">
            <a:extLst>
              <a:ext uri="{FF2B5EF4-FFF2-40B4-BE49-F238E27FC236}">
                <a16:creationId xmlns:a16="http://schemas.microsoft.com/office/drawing/2014/main" id="{C0C262D4-EC4A-4BC2-8B16-ABE4645242A5}"/>
              </a:ext>
            </a:extLst>
          </p:cNvPr>
          <p:cNvSpPr txBox="1"/>
          <p:nvPr/>
        </p:nvSpPr>
        <p:spPr>
          <a:xfrm>
            <a:off x="1345258" y="5238935"/>
            <a:ext cx="253523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000" b="1" i="0" u="none" strike="noStrike" kern="1200" cap="none" spc="0" normalizeH="0" baseline="0" noProof="0" dirty="0">
                <a:ln>
                  <a:noFill/>
                </a:ln>
                <a:solidFill>
                  <a:srgbClr val="000000"/>
                </a:solidFill>
                <a:effectLst/>
                <a:uLnTx/>
                <a:uFillTx/>
                <a:latin typeface="Arial" panose="020B0604020202020204"/>
                <a:ea typeface="+mn-ea"/>
                <a:cs typeface="+mn-cs"/>
              </a:rPr>
              <a:t>Major bleeds requiring hospitalization by bleeding types</a:t>
            </a:r>
          </a:p>
        </p:txBody>
      </p:sp>
      <p:graphicFrame>
        <p:nvGraphicFramePr>
          <p:cNvPr id="33" name="Chart 32">
            <a:extLst>
              <a:ext uri="{FF2B5EF4-FFF2-40B4-BE49-F238E27FC236}">
                <a16:creationId xmlns:a16="http://schemas.microsoft.com/office/drawing/2014/main" id="{D28FA469-893E-4794-93C3-A41ABA13FF99}"/>
              </a:ext>
            </a:extLst>
          </p:cNvPr>
          <p:cNvGraphicFramePr/>
          <p:nvPr/>
        </p:nvGraphicFramePr>
        <p:xfrm>
          <a:off x="7388820" y="3181199"/>
          <a:ext cx="4466089" cy="2457846"/>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a:extLst>
              <a:ext uri="{FF2B5EF4-FFF2-40B4-BE49-F238E27FC236}">
                <a16:creationId xmlns:a16="http://schemas.microsoft.com/office/drawing/2014/main" id="{675CC3FE-5937-49F7-8049-4BDFEAB3A4FB}"/>
              </a:ext>
            </a:extLst>
          </p:cNvPr>
          <p:cNvSpPr txBox="1"/>
          <p:nvPr/>
        </p:nvSpPr>
        <p:spPr>
          <a:xfrm>
            <a:off x="11126132" y="5223723"/>
            <a:ext cx="545898" cy="19492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7F134C"/>
              </a:buClr>
              <a:buSzTx/>
              <a:buFontTx/>
              <a:buNone/>
              <a:tabLst/>
              <a:defRPr/>
            </a:pPr>
            <a:r>
              <a:rPr kumimoji="0" lang="en-US" sz="1000" b="1" i="0" u="none" strike="noStrike" kern="1200" cap="none" spc="0" normalizeH="0" baseline="30000" noProof="0" dirty="0">
                <a:ln>
                  <a:noFill/>
                </a:ln>
                <a:solidFill>
                  <a:srgbClr val="000000"/>
                </a:solidFill>
                <a:effectLst/>
                <a:uLnTx/>
                <a:uFillTx/>
                <a:latin typeface="Arial" panose="020B0604020202020204"/>
                <a:ea typeface="+mn-ea"/>
                <a:cs typeface="+mn-cs"/>
              </a:rPr>
              <a:t>c</a:t>
            </a:r>
          </a:p>
        </p:txBody>
      </p:sp>
    </p:spTree>
    <p:extLst>
      <p:ext uri="{BB962C8B-B14F-4D97-AF65-F5344CB8AC3E}">
        <p14:creationId xmlns:p14="http://schemas.microsoft.com/office/powerpoint/2010/main" val="3500015769"/>
      </p:ext>
    </p:extLst>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C6479-F3F2-9BE1-9FB1-87BACF5D83E9}"/>
              </a:ext>
            </a:extLst>
          </p:cNvPr>
          <p:cNvSpPr>
            <a:spLocks noGrp="1"/>
          </p:cNvSpPr>
          <p:nvPr>
            <p:ph type="title"/>
          </p:nvPr>
        </p:nvSpPr>
        <p:spPr/>
        <p:txBody>
          <a:bodyPr>
            <a:normAutofit/>
          </a:bodyPr>
          <a:lstStyle/>
          <a:p>
            <a:r>
              <a:rPr lang="en-US" dirty="0"/>
              <a:t>GI Bleed Subgroup Analysis</a:t>
            </a:r>
            <a:br>
              <a:rPr lang="en-US" sz="2400" dirty="0"/>
            </a:br>
            <a:r>
              <a:rPr lang="en-US" sz="2200" i="1" dirty="0"/>
              <a:t>Baseline and Demographic Characteristics</a:t>
            </a:r>
            <a:endParaRPr lang="en-IN" sz="2200" dirty="0"/>
          </a:p>
        </p:txBody>
      </p:sp>
      <p:sp>
        <p:nvSpPr>
          <p:cNvPr id="4" name="Slide Number Placeholder 3">
            <a:extLst>
              <a:ext uri="{FF2B5EF4-FFF2-40B4-BE49-F238E27FC236}">
                <a16:creationId xmlns:a16="http://schemas.microsoft.com/office/drawing/2014/main" id="{4731AF6C-A16C-A6D8-C5A5-11ABC92F8A6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5" name="Text Placeholder 4">
            <a:extLst>
              <a:ext uri="{FF2B5EF4-FFF2-40B4-BE49-F238E27FC236}">
                <a16:creationId xmlns:a16="http://schemas.microsoft.com/office/drawing/2014/main" id="{EF61D776-EA91-60CE-9A24-5EF3DE264AEE}"/>
              </a:ext>
            </a:extLst>
          </p:cNvPr>
          <p:cNvSpPr>
            <a:spLocks noGrp="1"/>
          </p:cNvSpPr>
          <p:nvPr>
            <p:ph type="body" sz="quarter" idx="13"/>
          </p:nvPr>
        </p:nvSpPr>
        <p:spPr/>
        <p:txBody>
          <a:bodyPr>
            <a:normAutofit/>
          </a:bodyPr>
          <a:lstStyle/>
          <a:p>
            <a:r>
              <a:rPr lang="en-US" sz="900" dirty="0"/>
              <a:t>FXa = factor </a:t>
            </a:r>
            <a:r>
              <a:rPr lang="en-US" sz="900" dirty="0" err="1"/>
              <a:t>Xa</a:t>
            </a:r>
            <a:r>
              <a:rPr lang="en-US" sz="900" dirty="0"/>
              <a:t>; GI = gastrointestinal; Hgb = hemoglobin; IQR = interquartile range; SD = standard deviation. </a:t>
            </a:r>
          </a:p>
          <a:p>
            <a:r>
              <a:rPr lang="en-US" sz="900" dirty="0"/>
              <a:t>Siegal et al. </a:t>
            </a:r>
            <a:r>
              <a:rPr lang="en-US" sz="900" i="1" dirty="0">
                <a:effectLst/>
                <a:ea typeface="Calibri" panose="020F0502020204030204" pitchFamily="34" charset="0"/>
                <a:cs typeface="Arial" panose="020B0604020202020204" pitchFamily="34" charset="0"/>
              </a:rPr>
              <a:t>Am J Gastroenterol</a:t>
            </a:r>
            <a:r>
              <a:rPr lang="en-US" sz="900" dirty="0">
                <a:effectLst/>
                <a:ea typeface="Calibri" panose="020F0502020204030204" pitchFamily="34" charset="0"/>
                <a:cs typeface="Arial" panose="020B0604020202020204" pitchFamily="34" charset="0"/>
              </a:rPr>
              <a:t>. 2019;114:S332-S333.</a:t>
            </a:r>
            <a:r>
              <a:rPr lang="en-US" sz="900" dirty="0"/>
              <a:t> </a:t>
            </a:r>
            <a:r>
              <a:rPr lang="en-US" sz="900" dirty="0">
                <a:effectLst/>
                <a:ea typeface="Calibri" panose="020F0502020204030204" pitchFamily="34" charset="0"/>
                <a:cs typeface="Arial" panose="020B0604020202020204" pitchFamily="34" charset="0"/>
              </a:rPr>
              <a:t>Abs 579.</a:t>
            </a:r>
            <a:r>
              <a:rPr lang="en-US" sz="900" dirty="0"/>
              <a:t> </a:t>
            </a:r>
            <a:endParaRPr lang="en-IN" sz="900" dirty="0"/>
          </a:p>
        </p:txBody>
      </p:sp>
      <p:graphicFrame>
        <p:nvGraphicFramePr>
          <p:cNvPr id="10" name="Table 10">
            <a:extLst>
              <a:ext uri="{FF2B5EF4-FFF2-40B4-BE49-F238E27FC236}">
                <a16:creationId xmlns:a16="http://schemas.microsoft.com/office/drawing/2014/main" id="{A7BFAB82-08C3-B632-D867-A8FF8F9F3B5A}"/>
              </a:ext>
            </a:extLst>
          </p:cNvPr>
          <p:cNvGraphicFramePr>
            <a:graphicFrameLocks noGrp="1"/>
          </p:cNvGraphicFramePr>
          <p:nvPr/>
        </p:nvGraphicFramePr>
        <p:xfrm>
          <a:off x="1066800" y="1265465"/>
          <a:ext cx="10058400" cy="4751180"/>
        </p:xfrm>
        <a:graphic>
          <a:graphicData uri="http://schemas.openxmlformats.org/drawingml/2006/table">
            <a:tbl>
              <a:tblPr firstRow="1" bandRow="1">
                <a:tableStyleId>{72833802-FEF1-4C79-8D5D-14CF1EAF98D9}</a:tableStyleId>
              </a:tblPr>
              <a:tblGrid>
                <a:gridCol w="5029200">
                  <a:extLst>
                    <a:ext uri="{9D8B030D-6E8A-4147-A177-3AD203B41FA5}">
                      <a16:colId xmlns:a16="http://schemas.microsoft.com/office/drawing/2014/main" val="1109363883"/>
                    </a:ext>
                  </a:extLst>
                </a:gridCol>
                <a:gridCol w="5029200">
                  <a:extLst>
                    <a:ext uri="{9D8B030D-6E8A-4147-A177-3AD203B41FA5}">
                      <a16:colId xmlns:a16="http://schemas.microsoft.com/office/drawing/2014/main" val="295039715"/>
                    </a:ext>
                  </a:extLst>
                </a:gridCol>
              </a:tblGrid>
              <a:tr h="604099">
                <a:tc>
                  <a:txBody>
                    <a:bodyPr/>
                    <a:lstStyle/>
                    <a:p>
                      <a:r>
                        <a:rPr lang="en-US" sz="1600" dirty="0"/>
                        <a:t>Characteristic</a:t>
                      </a:r>
                      <a:endParaRPr lang="en-IN" sz="1600" dirty="0">
                        <a:latin typeface="+mn-lt"/>
                      </a:endParaRPr>
                    </a:p>
                  </a:txBody>
                  <a:tcPr marL="180000" marT="72000" anchor="ctr"/>
                </a:tc>
                <a:tc>
                  <a:txBody>
                    <a:bodyPr/>
                    <a:lstStyle/>
                    <a:p>
                      <a:pPr algn="ctr"/>
                      <a:r>
                        <a:rPr lang="en-US" sz="1600" dirty="0"/>
                        <a:t>Overall Population</a:t>
                      </a:r>
                    </a:p>
                    <a:p>
                      <a:pPr algn="ctr"/>
                      <a:r>
                        <a:rPr lang="en-US" sz="1600" dirty="0"/>
                        <a:t>(N=90)</a:t>
                      </a:r>
                      <a:endParaRPr lang="en-IN" sz="1600" dirty="0">
                        <a:latin typeface="+mn-lt"/>
                      </a:endParaRPr>
                    </a:p>
                  </a:txBody>
                  <a:tcPr marL="180000" marT="72000"/>
                </a:tc>
                <a:extLst>
                  <a:ext uri="{0D108BD9-81ED-4DB2-BD59-A6C34878D82A}">
                    <a16:rowId xmlns:a16="http://schemas.microsoft.com/office/drawing/2014/main" val="3957790774"/>
                  </a:ext>
                </a:extLst>
              </a:tr>
              <a:tr h="300835">
                <a:tc>
                  <a:txBody>
                    <a:bodyPr/>
                    <a:lstStyle/>
                    <a:p>
                      <a:pPr>
                        <a:lnSpc>
                          <a:spcPts val="1150"/>
                        </a:lnSpc>
                        <a:spcAft>
                          <a:spcPts val="800"/>
                        </a:spcAft>
                      </a:pPr>
                      <a:r>
                        <a:rPr lang="en-US" sz="1400" dirty="0">
                          <a:effectLst/>
                        </a:rPr>
                        <a:t>Age (IQR), years</a:t>
                      </a:r>
                      <a:endParaRPr lang="en-IN" sz="1400" dirty="0">
                        <a:effectLst/>
                        <a:latin typeface="+mn-lt"/>
                        <a:ea typeface="Arial" panose="020B0604020202020204" pitchFamily="34" charset="0"/>
                        <a:cs typeface="Times New Roman" panose="02020603050405020304" pitchFamily="18" charset="0"/>
                      </a:endParaRPr>
                    </a:p>
                  </a:txBody>
                  <a:tcPr marL="180000" marR="9525" marT="72000" marB="9525"/>
                </a:tc>
                <a:tc>
                  <a:txBody>
                    <a:bodyPr/>
                    <a:lstStyle/>
                    <a:p>
                      <a:pPr algn="ctr">
                        <a:lnSpc>
                          <a:spcPts val="1150"/>
                        </a:lnSpc>
                        <a:spcAft>
                          <a:spcPts val="800"/>
                        </a:spcAft>
                      </a:pPr>
                      <a:r>
                        <a:rPr lang="en-US" sz="1400">
                          <a:effectLst/>
                        </a:rPr>
                        <a:t>76 (24-95)</a:t>
                      </a:r>
                      <a:endParaRPr lang="en-IN" sz="1400">
                        <a:effectLst/>
                        <a:latin typeface="+mn-lt"/>
                        <a:ea typeface="Arial" panose="020B0604020202020204" pitchFamily="34" charset="0"/>
                        <a:cs typeface="Times New Roman" panose="02020603050405020304" pitchFamily="18" charset="0"/>
                      </a:endParaRPr>
                    </a:p>
                  </a:txBody>
                  <a:tcPr marL="180000" marR="9525" marT="72000" marB="9525"/>
                </a:tc>
                <a:extLst>
                  <a:ext uri="{0D108BD9-81ED-4DB2-BD59-A6C34878D82A}">
                    <a16:rowId xmlns:a16="http://schemas.microsoft.com/office/drawing/2014/main" val="2123009040"/>
                  </a:ext>
                </a:extLst>
              </a:tr>
              <a:tr h="295765">
                <a:tc>
                  <a:txBody>
                    <a:bodyPr/>
                    <a:lstStyle/>
                    <a:p>
                      <a:pPr>
                        <a:lnSpc>
                          <a:spcPts val="1150"/>
                        </a:lnSpc>
                        <a:spcAft>
                          <a:spcPts val="800"/>
                        </a:spcAft>
                      </a:pPr>
                      <a:r>
                        <a:rPr lang="en-US" sz="1400">
                          <a:effectLst/>
                        </a:rPr>
                        <a:t>Male (%)</a:t>
                      </a:r>
                      <a:endParaRPr lang="en-IN" sz="1400">
                        <a:effectLst/>
                        <a:latin typeface="+mn-lt"/>
                        <a:ea typeface="Arial" panose="020B0604020202020204" pitchFamily="34" charset="0"/>
                        <a:cs typeface="Times New Roman" panose="02020603050405020304" pitchFamily="18" charset="0"/>
                      </a:endParaRPr>
                    </a:p>
                  </a:txBody>
                  <a:tcPr marL="180000" marR="9525" marT="72000" marB="9525"/>
                </a:tc>
                <a:tc>
                  <a:txBody>
                    <a:bodyPr/>
                    <a:lstStyle/>
                    <a:p>
                      <a:pPr algn="ctr">
                        <a:lnSpc>
                          <a:spcPts val="1150"/>
                        </a:lnSpc>
                        <a:spcAft>
                          <a:spcPts val="800"/>
                        </a:spcAft>
                      </a:pPr>
                      <a:r>
                        <a:rPr lang="en-US" sz="1400">
                          <a:effectLst/>
                        </a:rPr>
                        <a:t>57</a:t>
                      </a:r>
                      <a:endParaRPr lang="en-IN" sz="1400">
                        <a:effectLst/>
                        <a:latin typeface="+mn-lt"/>
                        <a:ea typeface="Arial" panose="020B0604020202020204" pitchFamily="34" charset="0"/>
                        <a:cs typeface="Times New Roman" panose="02020603050405020304" pitchFamily="18" charset="0"/>
                      </a:endParaRPr>
                    </a:p>
                  </a:txBody>
                  <a:tcPr marL="180000" marR="9525" marT="72000" marB="9525"/>
                </a:tc>
                <a:extLst>
                  <a:ext uri="{0D108BD9-81ED-4DB2-BD59-A6C34878D82A}">
                    <a16:rowId xmlns:a16="http://schemas.microsoft.com/office/drawing/2014/main" val="1893161337"/>
                  </a:ext>
                </a:extLst>
              </a:tr>
              <a:tr h="295765">
                <a:tc>
                  <a:txBody>
                    <a:bodyPr/>
                    <a:lstStyle/>
                    <a:p>
                      <a:pPr>
                        <a:lnSpc>
                          <a:spcPts val="1150"/>
                        </a:lnSpc>
                        <a:spcAft>
                          <a:spcPts val="800"/>
                        </a:spcAft>
                      </a:pPr>
                      <a:r>
                        <a:rPr lang="en-US" sz="1400" dirty="0">
                          <a:effectLst/>
                        </a:rPr>
                        <a:t>Hgb, mean ± SD, g/dL</a:t>
                      </a:r>
                      <a:endParaRPr lang="en-IN" sz="1400" dirty="0">
                        <a:effectLst/>
                        <a:latin typeface="+mn-lt"/>
                        <a:ea typeface="Arial" panose="020B0604020202020204" pitchFamily="34" charset="0"/>
                        <a:cs typeface="Times New Roman" panose="02020603050405020304" pitchFamily="18" charset="0"/>
                      </a:endParaRPr>
                    </a:p>
                  </a:txBody>
                  <a:tcPr marL="180000" marR="9525" marT="72000" marB="9525"/>
                </a:tc>
                <a:tc>
                  <a:txBody>
                    <a:bodyPr/>
                    <a:lstStyle/>
                    <a:p>
                      <a:pPr algn="ctr">
                        <a:lnSpc>
                          <a:spcPts val="1150"/>
                        </a:lnSpc>
                        <a:spcAft>
                          <a:spcPts val="800"/>
                        </a:spcAft>
                      </a:pPr>
                      <a:r>
                        <a:rPr lang="en-US" sz="1400">
                          <a:effectLst/>
                        </a:rPr>
                        <a:t>4.9 ± 1.4</a:t>
                      </a:r>
                      <a:endParaRPr lang="en-IN" sz="1400">
                        <a:effectLst/>
                        <a:latin typeface="+mn-lt"/>
                        <a:ea typeface="Arial" panose="020B0604020202020204" pitchFamily="34" charset="0"/>
                        <a:cs typeface="Times New Roman" panose="02020603050405020304" pitchFamily="18" charset="0"/>
                      </a:endParaRPr>
                    </a:p>
                  </a:txBody>
                  <a:tcPr marL="180000" marR="9525" marT="72000" marB="9525"/>
                </a:tc>
                <a:extLst>
                  <a:ext uri="{0D108BD9-81ED-4DB2-BD59-A6C34878D82A}">
                    <a16:rowId xmlns:a16="http://schemas.microsoft.com/office/drawing/2014/main" val="1063389621"/>
                  </a:ext>
                </a:extLst>
              </a:tr>
              <a:tr h="295765">
                <a:tc gridSpan="2">
                  <a:txBody>
                    <a:bodyPr/>
                    <a:lstStyle/>
                    <a:p>
                      <a:pPr algn="l">
                        <a:lnSpc>
                          <a:spcPts val="1150"/>
                        </a:lnSpc>
                        <a:spcAft>
                          <a:spcPts val="800"/>
                        </a:spcAft>
                      </a:pPr>
                      <a:r>
                        <a:rPr lang="en-US" sz="1400" b="1" dirty="0">
                          <a:effectLst/>
                        </a:rPr>
                        <a:t>Bleed location, n</a:t>
                      </a:r>
                      <a:endParaRPr lang="en-IN" sz="1400" dirty="0">
                        <a:effectLst/>
                        <a:latin typeface="+mn-lt"/>
                        <a:ea typeface="Arial" panose="020B0604020202020204" pitchFamily="34" charset="0"/>
                        <a:cs typeface="Times New Roman" panose="02020603050405020304" pitchFamily="18" charset="0"/>
                      </a:endParaRPr>
                    </a:p>
                  </a:txBody>
                  <a:tcPr marL="180000" marR="9525" marT="72000" marB="9525">
                    <a:solidFill>
                      <a:schemeClr val="bg2">
                        <a:lumMod val="20000"/>
                        <a:lumOff val="80000"/>
                      </a:schemeClr>
                    </a:solidFill>
                  </a:tcPr>
                </a:tc>
                <a:tc hMerge="1">
                  <a:txBody>
                    <a:bodyPr/>
                    <a:lstStyle/>
                    <a:p>
                      <a:endParaRPr lang="en-IN"/>
                    </a:p>
                  </a:txBody>
                  <a:tcPr/>
                </a:tc>
                <a:extLst>
                  <a:ext uri="{0D108BD9-81ED-4DB2-BD59-A6C34878D82A}">
                    <a16:rowId xmlns:a16="http://schemas.microsoft.com/office/drawing/2014/main" val="641024713"/>
                  </a:ext>
                </a:extLst>
              </a:tr>
              <a:tr h="295765">
                <a:tc>
                  <a:txBody>
                    <a:bodyPr/>
                    <a:lstStyle/>
                    <a:p>
                      <a:pPr>
                        <a:lnSpc>
                          <a:spcPts val="1150"/>
                        </a:lnSpc>
                        <a:spcAft>
                          <a:spcPts val="800"/>
                        </a:spcAft>
                      </a:pPr>
                      <a:r>
                        <a:rPr lang="en-US" sz="1400" dirty="0">
                          <a:effectLst/>
                        </a:rPr>
                        <a:t>Upper GI</a:t>
                      </a:r>
                      <a:endParaRPr lang="en-IN" sz="1400" dirty="0">
                        <a:effectLst/>
                        <a:latin typeface="+mn-lt"/>
                        <a:ea typeface="Arial" panose="020B0604020202020204" pitchFamily="34" charset="0"/>
                        <a:cs typeface="Times New Roman" panose="02020603050405020304" pitchFamily="18" charset="0"/>
                      </a:endParaRPr>
                    </a:p>
                  </a:txBody>
                  <a:tcPr marL="180000" marR="9525" marT="72000" marB="9525"/>
                </a:tc>
                <a:tc>
                  <a:txBody>
                    <a:bodyPr/>
                    <a:lstStyle/>
                    <a:p>
                      <a:pPr algn="ctr">
                        <a:lnSpc>
                          <a:spcPts val="1150"/>
                        </a:lnSpc>
                        <a:spcAft>
                          <a:spcPts val="800"/>
                        </a:spcAft>
                      </a:pPr>
                      <a:r>
                        <a:rPr lang="en-US" sz="1400">
                          <a:effectLst/>
                        </a:rPr>
                        <a:t>27</a:t>
                      </a:r>
                      <a:endParaRPr lang="en-IN" sz="1400">
                        <a:effectLst/>
                        <a:latin typeface="+mn-lt"/>
                        <a:ea typeface="Arial" panose="020B0604020202020204" pitchFamily="34" charset="0"/>
                        <a:cs typeface="Times New Roman" panose="02020603050405020304" pitchFamily="18" charset="0"/>
                      </a:endParaRPr>
                    </a:p>
                  </a:txBody>
                  <a:tcPr marL="180000" marR="9525" marT="72000" marB="9525"/>
                </a:tc>
                <a:extLst>
                  <a:ext uri="{0D108BD9-81ED-4DB2-BD59-A6C34878D82A}">
                    <a16:rowId xmlns:a16="http://schemas.microsoft.com/office/drawing/2014/main" val="2091195045"/>
                  </a:ext>
                </a:extLst>
              </a:tr>
              <a:tr h="295765">
                <a:tc>
                  <a:txBody>
                    <a:bodyPr/>
                    <a:lstStyle/>
                    <a:p>
                      <a:pPr>
                        <a:lnSpc>
                          <a:spcPts val="1150"/>
                        </a:lnSpc>
                        <a:spcAft>
                          <a:spcPts val="800"/>
                        </a:spcAft>
                      </a:pPr>
                      <a:r>
                        <a:rPr lang="en-US" sz="1400">
                          <a:effectLst/>
                        </a:rPr>
                        <a:t>Lower GI</a:t>
                      </a:r>
                      <a:endParaRPr lang="en-IN" sz="1400">
                        <a:effectLst/>
                        <a:latin typeface="+mn-lt"/>
                        <a:ea typeface="Arial" panose="020B0604020202020204" pitchFamily="34" charset="0"/>
                        <a:cs typeface="Times New Roman" panose="02020603050405020304" pitchFamily="18" charset="0"/>
                      </a:endParaRPr>
                    </a:p>
                  </a:txBody>
                  <a:tcPr marL="180000" marR="9525" marT="72000" marB="9525"/>
                </a:tc>
                <a:tc>
                  <a:txBody>
                    <a:bodyPr/>
                    <a:lstStyle/>
                    <a:p>
                      <a:pPr algn="ctr">
                        <a:lnSpc>
                          <a:spcPts val="1150"/>
                        </a:lnSpc>
                        <a:spcAft>
                          <a:spcPts val="800"/>
                        </a:spcAft>
                      </a:pPr>
                      <a:r>
                        <a:rPr lang="en-US" sz="1400">
                          <a:effectLst/>
                        </a:rPr>
                        <a:t>21</a:t>
                      </a:r>
                      <a:endParaRPr lang="en-IN" sz="1400">
                        <a:effectLst/>
                        <a:latin typeface="+mn-lt"/>
                        <a:ea typeface="Arial" panose="020B0604020202020204" pitchFamily="34" charset="0"/>
                        <a:cs typeface="Times New Roman" panose="02020603050405020304" pitchFamily="18" charset="0"/>
                      </a:endParaRPr>
                    </a:p>
                  </a:txBody>
                  <a:tcPr marL="180000" marR="9525" marT="72000" marB="9525"/>
                </a:tc>
                <a:extLst>
                  <a:ext uri="{0D108BD9-81ED-4DB2-BD59-A6C34878D82A}">
                    <a16:rowId xmlns:a16="http://schemas.microsoft.com/office/drawing/2014/main" val="1698201511"/>
                  </a:ext>
                </a:extLst>
              </a:tr>
              <a:tr h="295765">
                <a:tc>
                  <a:txBody>
                    <a:bodyPr/>
                    <a:lstStyle/>
                    <a:p>
                      <a:pPr>
                        <a:lnSpc>
                          <a:spcPts val="1150"/>
                        </a:lnSpc>
                        <a:spcAft>
                          <a:spcPts val="800"/>
                        </a:spcAft>
                      </a:pPr>
                      <a:r>
                        <a:rPr lang="en-US" sz="1400" dirty="0">
                          <a:effectLst/>
                        </a:rPr>
                        <a:t>Unknown</a:t>
                      </a:r>
                      <a:endParaRPr lang="en-IN" sz="1400" dirty="0">
                        <a:effectLst/>
                        <a:latin typeface="+mn-lt"/>
                        <a:ea typeface="Arial" panose="020B0604020202020204" pitchFamily="34" charset="0"/>
                        <a:cs typeface="Times New Roman" panose="02020603050405020304" pitchFamily="18" charset="0"/>
                      </a:endParaRPr>
                    </a:p>
                  </a:txBody>
                  <a:tcPr marL="180000" marR="9525" marT="72000" marB="9525"/>
                </a:tc>
                <a:tc>
                  <a:txBody>
                    <a:bodyPr/>
                    <a:lstStyle/>
                    <a:p>
                      <a:pPr algn="ctr">
                        <a:lnSpc>
                          <a:spcPts val="1150"/>
                        </a:lnSpc>
                        <a:spcAft>
                          <a:spcPts val="800"/>
                        </a:spcAft>
                      </a:pPr>
                      <a:r>
                        <a:rPr lang="en-US" sz="1400">
                          <a:effectLst/>
                        </a:rPr>
                        <a:t>42</a:t>
                      </a:r>
                      <a:endParaRPr lang="en-IN" sz="1400">
                        <a:effectLst/>
                        <a:latin typeface="+mn-lt"/>
                        <a:ea typeface="Arial" panose="020B0604020202020204" pitchFamily="34" charset="0"/>
                        <a:cs typeface="Times New Roman" panose="02020603050405020304" pitchFamily="18" charset="0"/>
                      </a:endParaRPr>
                    </a:p>
                  </a:txBody>
                  <a:tcPr marL="180000" marR="9525" marT="72000" marB="9525"/>
                </a:tc>
                <a:extLst>
                  <a:ext uri="{0D108BD9-81ED-4DB2-BD59-A6C34878D82A}">
                    <a16:rowId xmlns:a16="http://schemas.microsoft.com/office/drawing/2014/main" val="3759270381"/>
                  </a:ext>
                </a:extLst>
              </a:tr>
              <a:tr h="295765">
                <a:tc gridSpan="2">
                  <a:txBody>
                    <a:bodyPr/>
                    <a:lstStyle/>
                    <a:p>
                      <a:pPr algn="l">
                        <a:lnSpc>
                          <a:spcPts val="1150"/>
                        </a:lnSpc>
                        <a:spcAft>
                          <a:spcPts val="800"/>
                        </a:spcAft>
                      </a:pPr>
                      <a:r>
                        <a:rPr lang="en-US" sz="1400" b="1" dirty="0">
                          <a:effectLst/>
                        </a:rPr>
                        <a:t>Oral anticoagulant used, n</a:t>
                      </a:r>
                      <a:endParaRPr lang="en-IN" sz="1400" dirty="0">
                        <a:effectLst/>
                        <a:latin typeface="+mn-lt"/>
                        <a:ea typeface="Arial" panose="020B0604020202020204" pitchFamily="34" charset="0"/>
                        <a:cs typeface="Times New Roman" panose="02020603050405020304" pitchFamily="18" charset="0"/>
                      </a:endParaRPr>
                    </a:p>
                  </a:txBody>
                  <a:tcPr marL="180000" marR="9525" marT="72000" marB="9525">
                    <a:solidFill>
                      <a:schemeClr val="bg2">
                        <a:lumMod val="20000"/>
                        <a:lumOff val="80000"/>
                      </a:schemeClr>
                    </a:solidFill>
                  </a:tcPr>
                </a:tc>
                <a:tc hMerge="1">
                  <a:txBody>
                    <a:bodyPr/>
                    <a:lstStyle/>
                    <a:p>
                      <a:endParaRPr lang="en-IN"/>
                    </a:p>
                  </a:txBody>
                  <a:tcPr/>
                </a:tc>
                <a:extLst>
                  <a:ext uri="{0D108BD9-81ED-4DB2-BD59-A6C34878D82A}">
                    <a16:rowId xmlns:a16="http://schemas.microsoft.com/office/drawing/2014/main" val="1576250569"/>
                  </a:ext>
                </a:extLst>
              </a:tr>
              <a:tr h="295765">
                <a:tc>
                  <a:txBody>
                    <a:bodyPr/>
                    <a:lstStyle/>
                    <a:p>
                      <a:pPr>
                        <a:lnSpc>
                          <a:spcPts val="1150"/>
                        </a:lnSpc>
                        <a:spcAft>
                          <a:spcPts val="800"/>
                        </a:spcAft>
                      </a:pPr>
                      <a:r>
                        <a:rPr lang="en-US" sz="1400">
                          <a:effectLst/>
                        </a:rPr>
                        <a:t>Rivaroxaban</a:t>
                      </a:r>
                      <a:endParaRPr lang="en-IN" sz="1400">
                        <a:effectLst/>
                        <a:latin typeface="+mn-lt"/>
                        <a:ea typeface="Arial" panose="020B0604020202020204" pitchFamily="34" charset="0"/>
                        <a:cs typeface="Times New Roman" panose="02020603050405020304" pitchFamily="18" charset="0"/>
                      </a:endParaRPr>
                    </a:p>
                  </a:txBody>
                  <a:tcPr marL="180000" marR="9525" marT="72000" marB="9525"/>
                </a:tc>
                <a:tc>
                  <a:txBody>
                    <a:bodyPr/>
                    <a:lstStyle/>
                    <a:p>
                      <a:pPr algn="ctr">
                        <a:lnSpc>
                          <a:spcPts val="1150"/>
                        </a:lnSpc>
                        <a:spcAft>
                          <a:spcPts val="800"/>
                        </a:spcAft>
                      </a:pPr>
                      <a:r>
                        <a:rPr lang="en-US" sz="1400">
                          <a:effectLst/>
                        </a:rPr>
                        <a:t>44</a:t>
                      </a:r>
                      <a:endParaRPr lang="en-IN" sz="1400">
                        <a:effectLst/>
                        <a:latin typeface="+mn-lt"/>
                        <a:ea typeface="Arial" panose="020B0604020202020204" pitchFamily="34" charset="0"/>
                        <a:cs typeface="Times New Roman" panose="02020603050405020304" pitchFamily="18" charset="0"/>
                      </a:endParaRPr>
                    </a:p>
                  </a:txBody>
                  <a:tcPr marL="180000" marR="9525" marT="72000" marB="9525"/>
                </a:tc>
                <a:extLst>
                  <a:ext uri="{0D108BD9-81ED-4DB2-BD59-A6C34878D82A}">
                    <a16:rowId xmlns:a16="http://schemas.microsoft.com/office/drawing/2014/main" val="3356108938"/>
                  </a:ext>
                </a:extLst>
              </a:tr>
              <a:tr h="295765">
                <a:tc>
                  <a:txBody>
                    <a:bodyPr/>
                    <a:lstStyle/>
                    <a:p>
                      <a:pPr>
                        <a:lnSpc>
                          <a:spcPts val="1150"/>
                        </a:lnSpc>
                        <a:spcAft>
                          <a:spcPts val="800"/>
                        </a:spcAft>
                      </a:pPr>
                      <a:r>
                        <a:rPr lang="en-US" sz="1400" dirty="0">
                          <a:effectLst/>
                        </a:rPr>
                        <a:t>Apixaban</a:t>
                      </a:r>
                      <a:endParaRPr lang="en-IN" sz="1400" dirty="0">
                        <a:effectLst/>
                        <a:latin typeface="+mn-lt"/>
                        <a:ea typeface="Arial" panose="020B0604020202020204" pitchFamily="34" charset="0"/>
                        <a:cs typeface="Times New Roman" panose="02020603050405020304" pitchFamily="18" charset="0"/>
                      </a:endParaRPr>
                    </a:p>
                  </a:txBody>
                  <a:tcPr marL="180000" marR="9525" marT="72000" marB="9525"/>
                </a:tc>
                <a:tc>
                  <a:txBody>
                    <a:bodyPr/>
                    <a:lstStyle/>
                    <a:p>
                      <a:pPr algn="ctr">
                        <a:lnSpc>
                          <a:spcPts val="1150"/>
                        </a:lnSpc>
                        <a:spcAft>
                          <a:spcPts val="800"/>
                        </a:spcAft>
                      </a:pPr>
                      <a:r>
                        <a:rPr lang="en-US" sz="1400" dirty="0">
                          <a:effectLst/>
                        </a:rPr>
                        <a:t>5</a:t>
                      </a:r>
                      <a:endParaRPr lang="en-IN" sz="1400" dirty="0">
                        <a:effectLst/>
                        <a:latin typeface="+mn-lt"/>
                        <a:ea typeface="Arial" panose="020B0604020202020204" pitchFamily="34" charset="0"/>
                        <a:cs typeface="Times New Roman" panose="02020603050405020304" pitchFamily="18" charset="0"/>
                      </a:endParaRPr>
                    </a:p>
                  </a:txBody>
                  <a:tcPr marL="180000" marR="9525" marT="72000" marB="9525"/>
                </a:tc>
                <a:extLst>
                  <a:ext uri="{0D108BD9-81ED-4DB2-BD59-A6C34878D82A}">
                    <a16:rowId xmlns:a16="http://schemas.microsoft.com/office/drawing/2014/main" val="772858800"/>
                  </a:ext>
                </a:extLst>
              </a:tr>
              <a:tr h="295765">
                <a:tc>
                  <a:txBody>
                    <a:bodyPr/>
                    <a:lstStyle/>
                    <a:p>
                      <a:pPr>
                        <a:lnSpc>
                          <a:spcPts val="1150"/>
                        </a:lnSpc>
                        <a:spcAft>
                          <a:spcPts val="800"/>
                        </a:spcAft>
                      </a:pPr>
                      <a:r>
                        <a:rPr lang="en-US" sz="1400">
                          <a:effectLst/>
                        </a:rPr>
                        <a:t>Edoxaban</a:t>
                      </a:r>
                      <a:endParaRPr lang="en-IN" sz="1400">
                        <a:effectLst/>
                        <a:latin typeface="+mn-lt"/>
                        <a:ea typeface="Arial" panose="020B0604020202020204" pitchFamily="34" charset="0"/>
                        <a:cs typeface="Times New Roman" panose="02020603050405020304" pitchFamily="18" charset="0"/>
                      </a:endParaRPr>
                    </a:p>
                  </a:txBody>
                  <a:tcPr marL="180000" marR="9525" marT="72000" marB="9525"/>
                </a:tc>
                <a:tc>
                  <a:txBody>
                    <a:bodyPr/>
                    <a:lstStyle/>
                    <a:p>
                      <a:pPr algn="ctr">
                        <a:lnSpc>
                          <a:spcPts val="1150"/>
                        </a:lnSpc>
                        <a:spcAft>
                          <a:spcPts val="800"/>
                        </a:spcAft>
                      </a:pPr>
                      <a:r>
                        <a:rPr lang="en-US" sz="1400">
                          <a:effectLst/>
                        </a:rPr>
                        <a:t>3</a:t>
                      </a:r>
                      <a:endParaRPr lang="en-IN" sz="1400">
                        <a:effectLst/>
                        <a:latin typeface="+mn-lt"/>
                        <a:ea typeface="Arial" panose="020B0604020202020204" pitchFamily="34" charset="0"/>
                        <a:cs typeface="Times New Roman" panose="02020603050405020304" pitchFamily="18" charset="0"/>
                      </a:endParaRPr>
                    </a:p>
                  </a:txBody>
                  <a:tcPr marL="180000" marR="9525" marT="72000" marB="9525"/>
                </a:tc>
                <a:extLst>
                  <a:ext uri="{0D108BD9-81ED-4DB2-BD59-A6C34878D82A}">
                    <a16:rowId xmlns:a16="http://schemas.microsoft.com/office/drawing/2014/main" val="1320580666"/>
                  </a:ext>
                </a:extLst>
              </a:tr>
              <a:tr h="295765">
                <a:tc gridSpan="2">
                  <a:txBody>
                    <a:bodyPr/>
                    <a:lstStyle/>
                    <a:p>
                      <a:pPr algn="l">
                        <a:lnSpc>
                          <a:spcPts val="1150"/>
                        </a:lnSpc>
                        <a:spcAft>
                          <a:spcPts val="800"/>
                        </a:spcAft>
                      </a:pPr>
                      <a:r>
                        <a:rPr lang="en-US" sz="1400" b="1" dirty="0">
                          <a:effectLst/>
                        </a:rPr>
                        <a:t>Mean anti-FXa activity, ng/mL</a:t>
                      </a:r>
                      <a:endParaRPr lang="en-IN" sz="1400" dirty="0">
                        <a:effectLst/>
                        <a:latin typeface="+mn-lt"/>
                        <a:ea typeface="Arial" panose="020B0604020202020204" pitchFamily="34" charset="0"/>
                        <a:cs typeface="Times New Roman" panose="02020603050405020304" pitchFamily="18" charset="0"/>
                      </a:endParaRPr>
                    </a:p>
                  </a:txBody>
                  <a:tcPr marL="180000" marR="9525" marT="72000" marB="9525">
                    <a:solidFill>
                      <a:schemeClr val="bg2">
                        <a:lumMod val="20000"/>
                        <a:lumOff val="80000"/>
                      </a:schemeClr>
                    </a:solidFill>
                  </a:tcPr>
                </a:tc>
                <a:tc hMerge="1">
                  <a:txBody>
                    <a:bodyPr/>
                    <a:lstStyle/>
                    <a:p>
                      <a:endParaRPr lang="en-IN"/>
                    </a:p>
                  </a:txBody>
                  <a:tcPr/>
                </a:tc>
                <a:extLst>
                  <a:ext uri="{0D108BD9-81ED-4DB2-BD59-A6C34878D82A}">
                    <a16:rowId xmlns:a16="http://schemas.microsoft.com/office/drawing/2014/main" val="3139186287"/>
                  </a:ext>
                </a:extLst>
              </a:tr>
              <a:tr h="295765">
                <a:tc>
                  <a:txBody>
                    <a:bodyPr/>
                    <a:lstStyle/>
                    <a:p>
                      <a:pPr>
                        <a:lnSpc>
                          <a:spcPts val="1150"/>
                        </a:lnSpc>
                        <a:spcAft>
                          <a:spcPts val="800"/>
                        </a:spcAft>
                      </a:pPr>
                      <a:r>
                        <a:rPr lang="en-US" sz="1400" dirty="0">
                          <a:effectLst/>
                        </a:rPr>
                        <a:t>Rivaroxaban subset</a:t>
                      </a:r>
                      <a:endParaRPr lang="en-IN" sz="1400" dirty="0">
                        <a:effectLst/>
                        <a:latin typeface="+mn-lt"/>
                        <a:ea typeface="Arial" panose="020B0604020202020204" pitchFamily="34" charset="0"/>
                        <a:cs typeface="Times New Roman" panose="02020603050405020304" pitchFamily="18" charset="0"/>
                      </a:endParaRPr>
                    </a:p>
                  </a:txBody>
                  <a:tcPr marL="180000" marR="9525" marT="72000" marB="9525"/>
                </a:tc>
                <a:tc>
                  <a:txBody>
                    <a:bodyPr/>
                    <a:lstStyle/>
                    <a:p>
                      <a:pPr algn="ctr">
                        <a:lnSpc>
                          <a:spcPts val="1150"/>
                        </a:lnSpc>
                        <a:spcAft>
                          <a:spcPts val="800"/>
                        </a:spcAft>
                      </a:pPr>
                      <a:r>
                        <a:rPr lang="en-US" sz="1400" dirty="0">
                          <a:effectLst/>
                        </a:rPr>
                        <a:t>267 ± 168.5</a:t>
                      </a:r>
                      <a:endParaRPr lang="en-IN" sz="1400" dirty="0">
                        <a:effectLst/>
                        <a:latin typeface="+mn-lt"/>
                        <a:ea typeface="Arial" panose="020B0604020202020204" pitchFamily="34" charset="0"/>
                        <a:cs typeface="Times New Roman" panose="02020603050405020304" pitchFamily="18" charset="0"/>
                      </a:endParaRPr>
                    </a:p>
                  </a:txBody>
                  <a:tcPr marL="180000" marR="9525" marT="72000" marB="9525"/>
                </a:tc>
                <a:extLst>
                  <a:ext uri="{0D108BD9-81ED-4DB2-BD59-A6C34878D82A}">
                    <a16:rowId xmlns:a16="http://schemas.microsoft.com/office/drawing/2014/main" val="832981302"/>
                  </a:ext>
                </a:extLst>
              </a:tr>
              <a:tr h="295765">
                <a:tc>
                  <a:txBody>
                    <a:bodyPr/>
                    <a:lstStyle/>
                    <a:p>
                      <a:pPr>
                        <a:lnSpc>
                          <a:spcPts val="1150"/>
                        </a:lnSpc>
                        <a:spcAft>
                          <a:spcPts val="800"/>
                        </a:spcAft>
                      </a:pPr>
                      <a:r>
                        <a:rPr lang="en-US" sz="1400" dirty="0">
                          <a:effectLst/>
                        </a:rPr>
                        <a:t>Apixaban subset</a:t>
                      </a:r>
                      <a:endParaRPr lang="en-IN" sz="1400" dirty="0">
                        <a:effectLst/>
                        <a:latin typeface="+mn-lt"/>
                        <a:ea typeface="Arial" panose="020B0604020202020204" pitchFamily="34" charset="0"/>
                        <a:cs typeface="Times New Roman" panose="02020603050405020304" pitchFamily="18" charset="0"/>
                      </a:endParaRPr>
                    </a:p>
                  </a:txBody>
                  <a:tcPr marL="180000" marR="9525" marT="72000" marB="9525"/>
                </a:tc>
                <a:tc>
                  <a:txBody>
                    <a:bodyPr/>
                    <a:lstStyle/>
                    <a:p>
                      <a:pPr algn="ctr">
                        <a:lnSpc>
                          <a:spcPts val="1150"/>
                        </a:lnSpc>
                        <a:spcAft>
                          <a:spcPts val="800"/>
                        </a:spcAft>
                      </a:pPr>
                      <a:r>
                        <a:rPr lang="en-US" sz="1400" dirty="0">
                          <a:effectLst/>
                        </a:rPr>
                        <a:t>244 ± 215.0</a:t>
                      </a:r>
                      <a:endParaRPr lang="en-IN" sz="1400" dirty="0">
                        <a:effectLst/>
                        <a:latin typeface="+mn-lt"/>
                        <a:ea typeface="Arial" panose="020B0604020202020204" pitchFamily="34" charset="0"/>
                        <a:cs typeface="Times New Roman" panose="02020603050405020304" pitchFamily="18" charset="0"/>
                      </a:endParaRPr>
                    </a:p>
                  </a:txBody>
                  <a:tcPr marL="180000" marR="9525" marT="72000" marB="9525"/>
                </a:tc>
                <a:extLst>
                  <a:ext uri="{0D108BD9-81ED-4DB2-BD59-A6C34878D82A}">
                    <a16:rowId xmlns:a16="http://schemas.microsoft.com/office/drawing/2014/main" val="2794119294"/>
                  </a:ext>
                </a:extLst>
              </a:tr>
            </a:tbl>
          </a:graphicData>
        </a:graphic>
      </p:graphicFrame>
    </p:spTree>
    <p:extLst>
      <p:ext uri="{BB962C8B-B14F-4D97-AF65-F5344CB8AC3E}">
        <p14:creationId xmlns:p14="http://schemas.microsoft.com/office/powerpoint/2010/main" val="2303737033"/>
      </p:ext>
    </p:extLst>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C6479-F3F2-9BE1-9FB1-87BACF5D83E9}"/>
              </a:ext>
            </a:extLst>
          </p:cNvPr>
          <p:cNvSpPr>
            <a:spLocks noGrp="1"/>
          </p:cNvSpPr>
          <p:nvPr>
            <p:ph type="title"/>
          </p:nvPr>
        </p:nvSpPr>
        <p:spPr/>
        <p:txBody>
          <a:bodyPr>
            <a:normAutofit fontScale="90000"/>
          </a:bodyPr>
          <a:lstStyle/>
          <a:p>
            <a:r>
              <a:rPr lang="en-US" sz="3100" dirty="0"/>
              <a:t>GI Bleed Subgroup Analysis</a:t>
            </a:r>
            <a:br>
              <a:rPr lang="en-US" sz="2400" dirty="0"/>
            </a:br>
            <a:r>
              <a:rPr lang="en-US" sz="2400" i="1" dirty="0"/>
              <a:t>Efficacy and Safety Results</a:t>
            </a:r>
            <a:endParaRPr lang="en-IN" sz="2400" dirty="0"/>
          </a:p>
        </p:txBody>
      </p:sp>
      <p:sp>
        <p:nvSpPr>
          <p:cNvPr id="4" name="Slide Number Placeholder 3">
            <a:extLst>
              <a:ext uri="{FF2B5EF4-FFF2-40B4-BE49-F238E27FC236}">
                <a16:creationId xmlns:a16="http://schemas.microsoft.com/office/drawing/2014/main" id="{4731AF6C-A16C-A6D8-C5A5-11ABC92F8A6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5" name="Text Placeholder 4">
            <a:extLst>
              <a:ext uri="{FF2B5EF4-FFF2-40B4-BE49-F238E27FC236}">
                <a16:creationId xmlns:a16="http://schemas.microsoft.com/office/drawing/2014/main" id="{EF61D776-EA91-60CE-9A24-5EF3DE264AEE}"/>
              </a:ext>
            </a:extLst>
          </p:cNvPr>
          <p:cNvSpPr>
            <a:spLocks noGrp="1"/>
          </p:cNvSpPr>
          <p:nvPr>
            <p:ph type="body" sz="quarter" idx="13"/>
          </p:nvPr>
        </p:nvSpPr>
        <p:spPr/>
        <p:txBody>
          <a:bodyPr>
            <a:normAutofit/>
          </a:bodyPr>
          <a:lstStyle/>
          <a:p>
            <a:r>
              <a:rPr lang="en-US" sz="900" dirty="0"/>
              <a:t>Note: A total of 90 patients with GI bleeding were included in the subgroup analysis, of whom 62 patients were included in the efficacy analysis. </a:t>
            </a:r>
          </a:p>
          <a:p>
            <a:r>
              <a:rPr lang="en-US" sz="900" dirty="0"/>
              <a:t>FXa = factor </a:t>
            </a:r>
            <a:r>
              <a:rPr lang="en-US" sz="900" dirty="0" err="1"/>
              <a:t>Xa</a:t>
            </a:r>
            <a:r>
              <a:rPr lang="en-US" sz="900" dirty="0"/>
              <a:t>.</a:t>
            </a:r>
          </a:p>
          <a:p>
            <a:r>
              <a:rPr lang="en-US" sz="900" dirty="0"/>
              <a:t>Siegal et al. </a:t>
            </a:r>
            <a:r>
              <a:rPr lang="en-US" sz="900" i="1" dirty="0">
                <a:effectLst/>
                <a:ea typeface="Calibri" panose="020F0502020204030204" pitchFamily="34" charset="0"/>
                <a:cs typeface="Arial" panose="020B0604020202020204" pitchFamily="34" charset="0"/>
              </a:rPr>
              <a:t>Am J Gastroenterol</a:t>
            </a:r>
            <a:r>
              <a:rPr lang="en-US" sz="900" dirty="0">
                <a:effectLst/>
                <a:ea typeface="Calibri" panose="020F0502020204030204" pitchFamily="34" charset="0"/>
                <a:cs typeface="Arial" panose="020B0604020202020204" pitchFamily="34" charset="0"/>
              </a:rPr>
              <a:t>. 2019;114:S332-S333. Abs 579.</a:t>
            </a:r>
            <a:r>
              <a:rPr lang="en-US" sz="900" dirty="0"/>
              <a:t> </a:t>
            </a:r>
            <a:endParaRPr lang="en-IN" sz="900" dirty="0"/>
          </a:p>
        </p:txBody>
      </p:sp>
      <p:pic>
        <p:nvPicPr>
          <p:cNvPr id="35" name="Picture 34">
            <a:hlinkClick r:id="rId3" action="ppaction://hlinksldjump"/>
            <a:extLst>
              <a:ext uri="{FF2B5EF4-FFF2-40B4-BE49-F238E27FC236}">
                <a16:creationId xmlns:a16="http://schemas.microsoft.com/office/drawing/2014/main" id="{7E6D8759-FA87-4877-B1B1-4927BF8A8C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90732" y="161603"/>
            <a:ext cx="467048" cy="467048"/>
          </a:xfrm>
          <a:prstGeom prst="rect">
            <a:avLst/>
          </a:prstGeom>
        </p:spPr>
      </p:pic>
      <p:grpSp>
        <p:nvGrpSpPr>
          <p:cNvPr id="22" name="Group 21">
            <a:extLst>
              <a:ext uri="{FF2B5EF4-FFF2-40B4-BE49-F238E27FC236}">
                <a16:creationId xmlns:a16="http://schemas.microsoft.com/office/drawing/2014/main" id="{BF6019C7-6DCB-4EA7-A276-0A5FE9214E36}"/>
              </a:ext>
            </a:extLst>
          </p:cNvPr>
          <p:cNvGrpSpPr/>
          <p:nvPr/>
        </p:nvGrpSpPr>
        <p:grpSpPr>
          <a:xfrm>
            <a:off x="1140013" y="1273499"/>
            <a:ext cx="9911973" cy="4585254"/>
            <a:chOff x="1092911" y="1244925"/>
            <a:chExt cx="10006178" cy="4560056"/>
          </a:xfrm>
        </p:grpSpPr>
        <p:grpSp>
          <p:nvGrpSpPr>
            <p:cNvPr id="47" name="Group 46">
              <a:extLst>
                <a:ext uri="{FF2B5EF4-FFF2-40B4-BE49-F238E27FC236}">
                  <a16:creationId xmlns:a16="http://schemas.microsoft.com/office/drawing/2014/main" id="{1B5EF903-68CF-41ED-BDBF-C54FC96C4FED}"/>
                </a:ext>
              </a:extLst>
            </p:cNvPr>
            <p:cNvGrpSpPr>
              <a:grpSpLocks/>
            </p:cNvGrpSpPr>
            <p:nvPr/>
          </p:nvGrpSpPr>
          <p:grpSpPr>
            <a:xfrm>
              <a:off x="1092911" y="1244925"/>
              <a:ext cx="10006178" cy="1580547"/>
              <a:chOff x="496987" y="1418317"/>
              <a:chExt cx="4843255" cy="2029367"/>
            </a:xfrm>
          </p:grpSpPr>
          <p:sp>
            <p:nvSpPr>
              <p:cNvPr id="49" name="Rectangle: Rounded Corners 22">
                <a:extLst>
                  <a:ext uri="{FF2B5EF4-FFF2-40B4-BE49-F238E27FC236}">
                    <a16:creationId xmlns:a16="http://schemas.microsoft.com/office/drawing/2014/main" id="{40A656F9-291F-4CB4-B511-28AC7BDD51B6}"/>
                  </a:ext>
                </a:extLst>
              </p:cNvPr>
              <p:cNvSpPr/>
              <p:nvPr/>
            </p:nvSpPr>
            <p:spPr>
              <a:xfrm>
                <a:off x="499833" y="1441009"/>
                <a:ext cx="4838929" cy="2006675"/>
              </a:xfrm>
              <a:prstGeom prst="roundRect">
                <a:avLst>
                  <a:gd name="adj" fmla="val 942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50" name="Rectangle: Rounded Corners 49">
                <a:extLst>
                  <a:ext uri="{FF2B5EF4-FFF2-40B4-BE49-F238E27FC236}">
                    <a16:creationId xmlns:a16="http://schemas.microsoft.com/office/drawing/2014/main" id="{7917812C-025B-439F-9078-39AC351C15C3}"/>
                  </a:ext>
                </a:extLst>
              </p:cNvPr>
              <p:cNvSpPr/>
              <p:nvPr/>
            </p:nvSpPr>
            <p:spPr>
              <a:xfrm>
                <a:off x="496987" y="1418317"/>
                <a:ext cx="4843255" cy="687740"/>
              </a:xfrm>
              <a:prstGeom prst="roundRect">
                <a:avLst>
                  <a:gd name="adj" fmla="val 24752"/>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a:ea typeface="+mn-ea"/>
                    <a:cs typeface="+mn-cs"/>
                  </a:rPr>
                  <a:t>Percent change in anti-FXa activity</a:t>
                </a:r>
                <a:endParaRPr kumimoji="0" lang="en-IN" sz="2000" b="1" i="0" u="none" strike="noStrike" kern="1200" cap="none" spc="0" normalizeH="0" baseline="0" noProof="0" dirty="0">
                  <a:ln>
                    <a:noFill/>
                  </a:ln>
                  <a:solidFill>
                    <a:srgbClr val="FFFFFF"/>
                  </a:solidFill>
                  <a:effectLst/>
                  <a:uLnTx/>
                  <a:uFillTx/>
                  <a:latin typeface="Arial" panose="020B0604020202020204"/>
                  <a:ea typeface="+mn-ea"/>
                  <a:cs typeface="+mn-cs"/>
                </a:endParaRPr>
              </a:p>
            </p:txBody>
          </p:sp>
        </p:grpSp>
        <p:grpSp>
          <p:nvGrpSpPr>
            <p:cNvPr id="42" name="Group 41">
              <a:extLst>
                <a:ext uri="{FF2B5EF4-FFF2-40B4-BE49-F238E27FC236}">
                  <a16:creationId xmlns:a16="http://schemas.microsoft.com/office/drawing/2014/main" id="{AFD9CB10-95BE-4BA8-A8DC-FBF20E5283F8}"/>
                </a:ext>
              </a:extLst>
            </p:cNvPr>
            <p:cNvGrpSpPr>
              <a:grpSpLocks/>
            </p:cNvGrpSpPr>
            <p:nvPr/>
          </p:nvGrpSpPr>
          <p:grpSpPr>
            <a:xfrm>
              <a:off x="1092911" y="2739347"/>
              <a:ext cx="10006178" cy="1561868"/>
              <a:chOff x="496987" y="1131049"/>
              <a:chExt cx="4843255" cy="2316635"/>
            </a:xfrm>
          </p:grpSpPr>
          <p:sp>
            <p:nvSpPr>
              <p:cNvPr id="45" name="Rectangle: Rounded Corners 22">
                <a:extLst>
                  <a:ext uri="{FF2B5EF4-FFF2-40B4-BE49-F238E27FC236}">
                    <a16:creationId xmlns:a16="http://schemas.microsoft.com/office/drawing/2014/main" id="{A9F3C611-D6F9-4094-9956-08D57A1208A5}"/>
                  </a:ext>
                </a:extLst>
              </p:cNvPr>
              <p:cNvSpPr/>
              <p:nvPr/>
            </p:nvSpPr>
            <p:spPr>
              <a:xfrm>
                <a:off x="499833" y="1441009"/>
                <a:ext cx="4838929" cy="2006675"/>
              </a:xfrm>
              <a:prstGeom prst="roundRect">
                <a:avLst>
                  <a:gd name="adj" fmla="val 1007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6" name="Rectangle: Rounded Corners 45">
                <a:extLst>
                  <a:ext uri="{FF2B5EF4-FFF2-40B4-BE49-F238E27FC236}">
                    <a16:creationId xmlns:a16="http://schemas.microsoft.com/office/drawing/2014/main" id="{C99D5349-5CF8-436A-89BF-B9DB0B5DB71F}"/>
                  </a:ext>
                </a:extLst>
              </p:cNvPr>
              <p:cNvSpPr/>
              <p:nvPr/>
            </p:nvSpPr>
            <p:spPr>
              <a:xfrm>
                <a:off x="496987" y="1131049"/>
                <a:ext cx="4843255" cy="687740"/>
              </a:xfrm>
              <a:prstGeom prst="roundRect">
                <a:avLst>
                  <a:gd name="adj" fmla="val 18679"/>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a:ea typeface="+mn-ea"/>
                    <a:cs typeface="+mn-cs"/>
                  </a:rPr>
                  <a:t>Excellent or good hemostatic efficacy at 12 hours</a:t>
                </a:r>
                <a:endParaRPr kumimoji="0" lang="en-IN" sz="2000" b="1" i="0" u="none" strike="noStrike" kern="1200" cap="none" spc="0" normalizeH="0" baseline="0" noProof="0" dirty="0">
                  <a:ln>
                    <a:noFill/>
                  </a:ln>
                  <a:solidFill>
                    <a:srgbClr val="FFFFFF"/>
                  </a:solidFill>
                  <a:effectLst/>
                  <a:uLnTx/>
                  <a:uFillTx/>
                  <a:latin typeface="Arial" panose="020B0604020202020204"/>
                  <a:ea typeface="+mn-ea"/>
                  <a:cs typeface="+mn-cs"/>
                </a:endParaRPr>
              </a:p>
            </p:txBody>
          </p:sp>
        </p:grpSp>
        <p:grpSp>
          <p:nvGrpSpPr>
            <p:cNvPr id="37" name="Group 36">
              <a:extLst>
                <a:ext uri="{FF2B5EF4-FFF2-40B4-BE49-F238E27FC236}">
                  <a16:creationId xmlns:a16="http://schemas.microsoft.com/office/drawing/2014/main" id="{B8589B31-F692-41B6-AA05-EE6027DEE3D0}"/>
                </a:ext>
              </a:extLst>
            </p:cNvPr>
            <p:cNvGrpSpPr>
              <a:grpSpLocks/>
            </p:cNvGrpSpPr>
            <p:nvPr/>
          </p:nvGrpSpPr>
          <p:grpSpPr>
            <a:xfrm>
              <a:off x="1092911" y="4255970"/>
              <a:ext cx="10006178" cy="1549011"/>
              <a:chOff x="496987" y="1154987"/>
              <a:chExt cx="4843255" cy="2195600"/>
            </a:xfrm>
          </p:grpSpPr>
          <p:sp>
            <p:nvSpPr>
              <p:cNvPr id="40" name="Rectangle: Rounded Corners 39">
                <a:extLst>
                  <a:ext uri="{FF2B5EF4-FFF2-40B4-BE49-F238E27FC236}">
                    <a16:creationId xmlns:a16="http://schemas.microsoft.com/office/drawing/2014/main" id="{C33DBFDA-5FB8-4BC9-962B-FA8B31FE5D61}"/>
                  </a:ext>
                </a:extLst>
              </p:cNvPr>
              <p:cNvSpPr/>
              <p:nvPr/>
            </p:nvSpPr>
            <p:spPr>
              <a:xfrm>
                <a:off x="499833" y="1177679"/>
                <a:ext cx="4838929" cy="2172908"/>
              </a:xfrm>
              <a:prstGeom prst="roundRect">
                <a:avLst>
                  <a:gd name="adj" fmla="val 1252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1" name="Rectangle: Rounded Corners 40">
                <a:extLst>
                  <a:ext uri="{FF2B5EF4-FFF2-40B4-BE49-F238E27FC236}">
                    <a16:creationId xmlns:a16="http://schemas.microsoft.com/office/drawing/2014/main" id="{AB9217A6-7938-470C-BD44-0E3788CD62B1}"/>
                  </a:ext>
                </a:extLst>
              </p:cNvPr>
              <p:cNvSpPr/>
              <p:nvPr/>
            </p:nvSpPr>
            <p:spPr>
              <a:xfrm>
                <a:off x="496987" y="1154987"/>
                <a:ext cx="4843255" cy="687740"/>
              </a:xfrm>
              <a:prstGeom prst="roundRect">
                <a:avLst>
                  <a:gd name="adj" fmla="val 1785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a:ea typeface="+mn-ea"/>
                    <a:cs typeface="+mn-cs"/>
                  </a:rPr>
                  <a:t>Safety outcomes</a:t>
                </a:r>
                <a:endParaRPr kumimoji="0" lang="en-IN" sz="2000" b="1" i="0" u="none" strike="noStrike" kern="1200" cap="none" spc="0" normalizeH="0" baseline="30000" noProof="0" dirty="0">
                  <a:ln>
                    <a:noFill/>
                  </a:ln>
                  <a:solidFill>
                    <a:srgbClr val="FFFFFF"/>
                  </a:solidFill>
                  <a:effectLst/>
                  <a:uLnTx/>
                  <a:uFillTx/>
                  <a:latin typeface="Arial" panose="020B0604020202020204"/>
                  <a:ea typeface="+mn-ea"/>
                  <a:cs typeface="+mn-cs"/>
                </a:endParaRPr>
              </a:p>
            </p:txBody>
          </p:sp>
        </p:grpSp>
      </p:grpSp>
      <p:sp>
        <p:nvSpPr>
          <p:cNvPr id="51" name="TextBox 50">
            <a:extLst>
              <a:ext uri="{FF2B5EF4-FFF2-40B4-BE49-F238E27FC236}">
                <a16:creationId xmlns:a16="http://schemas.microsoft.com/office/drawing/2014/main" id="{C8AF103B-2715-433B-AFF6-A8BAB2D467DD}"/>
              </a:ext>
            </a:extLst>
          </p:cNvPr>
          <p:cNvSpPr txBox="1"/>
          <p:nvPr/>
        </p:nvSpPr>
        <p:spPr>
          <a:xfrm>
            <a:off x="2161493" y="1869357"/>
            <a:ext cx="3517897" cy="830997"/>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92% </a:t>
            </a:r>
          </a:p>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in apixaban-treated patients</a:t>
            </a:r>
            <a:endParaRPr kumimoji="0" lang="en-IN" sz="16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52" name="TextBox 51">
            <a:extLst>
              <a:ext uri="{FF2B5EF4-FFF2-40B4-BE49-F238E27FC236}">
                <a16:creationId xmlns:a16="http://schemas.microsoft.com/office/drawing/2014/main" id="{20F8F78D-8DC5-4DBF-94F4-104CFFF4C7F5}"/>
              </a:ext>
            </a:extLst>
          </p:cNvPr>
          <p:cNvSpPr txBox="1"/>
          <p:nvPr/>
        </p:nvSpPr>
        <p:spPr>
          <a:xfrm>
            <a:off x="6823621" y="1884746"/>
            <a:ext cx="3313646" cy="800219"/>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94%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in rivaroxaban-treated patients</a:t>
            </a:r>
            <a:endParaRPr kumimoji="0" lang="en-US" sz="1400" b="1"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53" name="TextBox 52">
            <a:extLst>
              <a:ext uri="{FF2B5EF4-FFF2-40B4-BE49-F238E27FC236}">
                <a16:creationId xmlns:a16="http://schemas.microsoft.com/office/drawing/2014/main" id="{F27805B8-2492-4FBA-9873-609B12CB4A30}"/>
              </a:ext>
            </a:extLst>
          </p:cNvPr>
          <p:cNvSpPr txBox="1"/>
          <p:nvPr/>
        </p:nvSpPr>
        <p:spPr>
          <a:xfrm>
            <a:off x="4146550" y="3374312"/>
            <a:ext cx="3898900" cy="98488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85% </a:t>
            </a:r>
          </a:p>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of evaluable patients</a:t>
            </a:r>
          </a:p>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endParaRPr kumimoji="0" lang="en-IN" sz="1200" b="1" i="0" u="none" strike="noStrike" kern="1200" cap="none" spc="0" normalizeH="0" baseline="0" noProof="0" dirty="0">
              <a:ln>
                <a:noFill/>
              </a:ln>
              <a:solidFill>
                <a:srgbClr val="7F134C"/>
              </a:solidFill>
              <a:effectLst/>
              <a:uLnTx/>
              <a:uFillTx/>
              <a:latin typeface="Arial" panose="020B0604020202020204"/>
              <a:ea typeface="+mn-ea"/>
              <a:cs typeface="+mn-cs"/>
            </a:endParaRPr>
          </a:p>
        </p:txBody>
      </p:sp>
      <p:sp>
        <p:nvSpPr>
          <p:cNvPr id="54" name="TextBox 53">
            <a:extLst>
              <a:ext uri="{FF2B5EF4-FFF2-40B4-BE49-F238E27FC236}">
                <a16:creationId xmlns:a16="http://schemas.microsoft.com/office/drawing/2014/main" id="{80820F17-CBE9-4738-AB26-51AEDD676334}"/>
              </a:ext>
            </a:extLst>
          </p:cNvPr>
          <p:cNvSpPr txBox="1"/>
          <p:nvPr/>
        </p:nvSpPr>
        <p:spPr>
          <a:xfrm>
            <a:off x="2282145" y="4917912"/>
            <a:ext cx="3276592" cy="80021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6%</a:t>
            </a:r>
          </a:p>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thrombotic events at day 30</a:t>
            </a:r>
            <a:endParaRPr kumimoji="0" lang="en-IN" sz="1600" b="1"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55" name="TextBox 54">
            <a:extLst>
              <a:ext uri="{FF2B5EF4-FFF2-40B4-BE49-F238E27FC236}">
                <a16:creationId xmlns:a16="http://schemas.microsoft.com/office/drawing/2014/main" id="{2A81AC2B-5064-472A-8388-DCDE43B68B24}"/>
              </a:ext>
            </a:extLst>
          </p:cNvPr>
          <p:cNvSpPr txBox="1"/>
          <p:nvPr/>
        </p:nvSpPr>
        <p:spPr>
          <a:xfrm>
            <a:off x="7118595" y="4917912"/>
            <a:ext cx="2723698" cy="80021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13%</a:t>
            </a:r>
          </a:p>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30-day mortality</a:t>
            </a:r>
            <a:endParaRPr kumimoji="0" lang="en-IN" sz="1600" b="1" i="0" u="none" strike="noStrike" kern="1200" cap="none" spc="0" normalizeH="0" baseline="0" noProof="0" dirty="0">
              <a:ln>
                <a:noFill/>
              </a:ln>
              <a:solidFill>
                <a:srgbClr val="000000"/>
              </a:solidFill>
              <a:effectLst/>
              <a:uLnTx/>
              <a:uFillTx/>
              <a:latin typeface="Arial" panose="020B0604020202020204"/>
              <a:ea typeface="+mn-ea"/>
              <a:cs typeface="+mn-cs"/>
            </a:endParaRPr>
          </a:p>
        </p:txBody>
      </p:sp>
      <p:cxnSp>
        <p:nvCxnSpPr>
          <p:cNvPr id="56" name="Straight Arrow Connector 55">
            <a:extLst>
              <a:ext uri="{FF2B5EF4-FFF2-40B4-BE49-F238E27FC236}">
                <a16:creationId xmlns:a16="http://schemas.microsoft.com/office/drawing/2014/main" id="{67085351-6507-4176-9445-EBBC4F04C3EC}"/>
              </a:ext>
            </a:extLst>
          </p:cNvPr>
          <p:cNvCxnSpPr>
            <a:cxnSpLocks/>
          </p:cNvCxnSpPr>
          <p:nvPr/>
        </p:nvCxnSpPr>
        <p:spPr>
          <a:xfrm>
            <a:off x="6096000" y="1884746"/>
            <a:ext cx="0" cy="850916"/>
          </a:xfrm>
          <a:prstGeom prst="straightConnector1">
            <a:avLst/>
          </a:prstGeom>
          <a:ln w="19050">
            <a:prstDash val="sysDot"/>
            <a:headEnd type="none"/>
            <a:tailEnd type="none"/>
          </a:ln>
        </p:spPr>
        <p:style>
          <a:lnRef idx="2">
            <a:schemeClr val="accent2"/>
          </a:lnRef>
          <a:fillRef idx="0">
            <a:schemeClr val="accent2"/>
          </a:fillRef>
          <a:effectRef idx="1">
            <a:schemeClr val="accent2"/>
          </a:effectRef>
          <a:fontRef idx="minor">
            <a:schemeClr val="tx1"/>
          </a:fontRef>
        </p:style>
      </p:cxnSp>
      <p:sp>
        <p:nvSpPr>
          <p:cNvPr id="58" name="Arrow: Down 57">
            <a:extLst>
              <a:ext uri="{FF2B5EF4-FFF2-40B4-BE49-F238E27FC236}">
                <a16:creationId xmlns:a16="http://schemas.microsoft.com/office/drawing/2014/main" id="{A5588BBD-4C1D-4CD2-BA81-385C07723DB2}"/>
              </a:ext>
            </a:extLst>
          </p:cNvPr>
          <p:cNvSpPr/>
          <p:nvPr/>
        </p:nvSpPr>
        <p:spPr>
          <a:xfrm>
            <a:off x="3146843" y="1990583"/>
            <a:ext cx="248317" cy="38124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59" name="Arrow: Down 58">
            <a:extLst>
              <a:ext uri="{FF2B5EF4-FFF2-40B4-BE49-F238E27FC236}">
                <a16:creationId xmlns:a16="http://schemas.microsoft.com/office/drawing/2014/main" id="{3A4F3526-B93F-4EB1-88B2-BB879A5BE404}"/>
              </a:ext>
            </a:extLst>
          </p:cNvPr>
          <p:cNvSpPr/>
          <p:nvPr/>
        </p:nvSpPr>
        <p:spPr>
          <a:xfrm>
            <a:off x="7656258" y="1990583"/>
            <a:ext cx="248317" cy="38124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cxnSp>
        <p:nvCxnSpPr>
          <p:cNvPr id="25" name="Straight Arrow Connector 24">
            <a:extLst>
              <a:ext uri="{FF2B5EF4-FFF2-40B4-BE49-F238E27FC236}">
                <a16:creationId xmlns:a16="http://schemas.microsoft.com/office/drawing/2014/main" id="{B47207BE-1755-499C-986B-CA65FF68B4F4}"/>
              </a:ext>
            </a:extLst>
          </p:cNvPr>
          <p:cNvCxnSpPr>
            <a:cxnSpLocks/>
          </p:cNvCxnSpPr>
          <p:nvPr/>
        </p:nvCxnSpPr>
        <p:spPr>
          <a:xfrm>
            <a:off x="6096000" y="4931070"/>
            <a:ext cx="0" cy="850916"/>
          </a:xfrm>
          <a:prstGeom prst="straightConnector1">
            <a:avLst/>
          </a:prstGeom>
          <a:ln w="19050">
            <a:prstDash val="sysDot"/>
            <a:headEnd type="none"/>
            <a:tailEnd type="none"/>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96718730"/>
      </p:ext>
    </p:extLst>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56C5018-FDA2-47A8-B920-0F2B43F42AF3}"/>
              </a:ext>
            </a:extLst>
          </p:cNvPr>
          <p:cNvSpPr>
            <a:spLocks noGrp="1"/>
          </p:cNvSpPr>
          <p:nvPr>
            <p:ph type="title"/>
          </p:nvPr>
        </p:nvSpPr>
        <p:spPr/>
        <p:txBody>
          <a:bodyPr/>
          <a:lstStyle/>
          <a:p>
            <a:r>
              <a:rPr lang="en-US" err="1"/>
              <a:t>Edoxaban</a:t>
            </a:r>
            <a:r>
              <a:rPr lang="en-US"/>
              <a:t> Subgroup</a:t>
            </a:r>
          </a:p>
        </p:txBody>
      </p:sp>
      <p:sp>
        <p:nvSpPr>
          <p:cNvPr id="2" name="Text Placeholder 1">
            <a:extLst>
              <a:ext uri="{FF2B5EF4-FFF2-40B4-BE49-F238E27FC236}">
                <a16:creationId xmlns:a16="http://schemas.microsoft.com/office/drawing/2014/main" id="{FB36AE33-9A4C-4742-8C69-6CC623407055}"/>
              </a:ext>
            </a:extLst>
          </p:cNvPr>
          <p:cNvSpPr>
            <a:spLocks noGrp="1"/>
          </p:cNvSpPr>
          <p:nvPr>
            <p:ph type="body" idx="1"/>
          </p:nvPr>
        </p:nvSpPr>
        <p:spPr/>
        <p:txBody>
          <a:bodyPr/>
          <a:lstStyle/>
          <a:p>
            <a:endParaRPr lang="en-US"/>
          </a:p>
        </p:txBody>
      </p:sp>
      <p:sp>
        <p:nvSpPr>
          <p:cNvPr id="3" name="Text Placeholder 2">
            <a:extLst>
              <a:ext uri="{FF2B5EF4-FFF2-40B4-BE49-F238E27FC236}">
                <a16:creationId xmlns:a16="http://schemas.microsoft.com/office/drawing/2014/main" id="{F98D453F-F5E5-45A0-AAC3-86BC3E54401C}"/>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1612239916"/>
      </p:ext>
    </p:extLst>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C46C0-1C81-DBE4-492E-C9F7B92E82FA}"/>
              </a:ext>
            </a:extLst>
          </p:cNvPr>
          <p:cNvSpPr>
            <a:spLocks noGrp="1"/>
          </p:cNvSpPr>
          <p:nvPr>
            <p:ph type="title"/>
          </p:nvPr>
        </p:nvSpPr>
        <p:spPr/>
        <p:txBody>
          <a:bodyPr>
            <a:normAutofit fontScale="90000"/>
          </a:bodyPr>
          <a:lstStyle/>
          <a:p>
            <a:r>
              <a:rPr lang="en-US" sz="3100" dirty="0"/>
              <a:t>Edoxaban Subgroup Analysis</a:t>
            </a:r>
            <a:r>
              <a:rPr lang="en-US" sz="3100" baseline="30000" dirty="0"/>
              <a:t>1</a:t>
            </a:r>
            <a:br>
              <a:rPr lang="en-US" dirty="0"/>
            </a:br>
            <a:r>
              <a:rPr lang="en-US" sz="2400" i="1" dirty="0"/>
              <a:t>Study Design</a:t>
            </a:r>
            <a:endParaRPr lang="en-IN" sz="2400" dirty="0"/>
          </a:p>
        </p:txBody>
      </p:sp>
      <p:sp>
        <p:nvSpPr>
          <p:cNvPr id="3" name="Slide Number Placeholder 2">
            <a:extLst>
              <a:ext uri="{FF2B5EF4-FFF2-40B4-BE49-F238E27FC236}">
                <a16:creationId xmlns:a16="http://schemas.microsoft.com/office/drawing/2014/main" id="{F9E722F5-1F60-41EA-C23C-2C56F7227D6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4" name="Text Placeholder 3">
            <a:extLst>
              <a:ext uri="{FF2B5EF4-FFF2-40B4-BE49-F238E27FC236}">
                <a16:creationId xmlns:a16="http://schemas.microsoft.com/office/drawing/2014/main" id="{8A4EE641-71FB-C0E1-A13D-C3DD22DF4F96}"/>
              </a:ext>
            </a:extLst>
          </p:cNvPr>
          <p:cNvSpPr>
            <a:spLocks noGrp="1"/>
          </p:cNvSpPr>
          <p:nvPr>
            <p:ph type="body" sz="quarter" idx="13"/>
          </p:nvPr>
        </p:nvSpPr>
        <p:spPr/>
        <p:txBody>
          <a:bodyPr/>
          <a:lstStyle/>
          <a:p>
            <a:pPr defTabSz="622300">
              <a:lnSpc>
                <a:spcPct val="100000"/>
              </a:lnSpc>
              <a:spcBef>
                <a:spcPct val="0"/>
              </a:spcBef>
            </a:pPr>
            <a:r>
              <a:rPr lang="en-US" sz="900" dirty="0"/>
              <a:t>Note: This data is reflective of the final study report including 479 patients enrolled in the ANNEXA-4 trial from April 2015 through August 2020.</a:t>
            </a:r>
            <a:r>
              <a:rPr lang="en-US" sz="900" baseline="30000" dirty="0"/>
              <a:t>2</a:t>
            </a:r>
            <a:r>
              <a:rPr lang="en-US" sz="900" dirty="0"/>
              <a:t> </a:t>
            </a:r>
          </a:p>
          <a:p>
            <a:pPr defTabSz="622300">
              <a:lnSpc>
                <a:spcPct val="100000"/>
              </a:lnSpc>
              <a:spcBef>
                <a:spcPct val="0"/>
              </a:spcBef>
            </a:pPr>
            <a:r>
              <a:rPr lang="en-US" sz="900" baseline="30000" dirty="0" err="1"/>
              <a:t>a</a:t>
            </a:r>
            <a:r>
              <a:rPr lang="en-US" sz="900" dirty="0" err="1"/>
              <a:t>In</a:t>
            </a:r>
            <a:r>
              <a:rPr lang="en-US" sz="900" dirty="0"/>
              <a:t> addition, p</a:t>
            </a:r>
            <a:r>
              <a:rPr lang="en-US" sz="900" b="0" kern="1200" dirty="0">
                <a:latin typeface="+mn-lt"/>
              </a:rPr>
              <a:t>atients had to meet the inclusion and exclusion criteria of the ANNEXA-4 trial; </a:t>
            </a:r>
            <a:r>
              <a:rPr lang="en-US" sz="900" b="0" kern="1200" baseline="30000" dirty="0" err="1">
                <a:latin typeface="+mn-lt"/>
              </a:rPr>
              <a:t>b</a:t>
            </a:r>
            <a:r>
              <a:rPr lang="en-US" sz="900" b="0" kern="1200" dirty="0" err="1">
                <a:latin typeface="+mn-lt"/>
              </a:rPr>
              <a:t>The</a:t>
            </a:r>
            <a:r>
              <a:rPr lang="en-US" sz="900" b="0" kern="1200" dirty="0">
                <a:latin typeface="+mn-lt"/>
              </a:rPr>
              <a:t> high dose of andexanet alfa was administered to patients who had received </a:t>
            </a:r>
            <a:r>
              <a:rPr lang="en-US" sz="900" kern="1200" dirty="0"/>
              <a:t>&gt;30 mg or an unknown dose of edoxaban within &lt;8 hours or at an unknown time</a:t>
            </a:r>
            <a:r>
              <a:rPr lang="en-IN" sz="900" kern="1200" dirty="0"/>
              <a:t>. The </a:t>
            </a:r>
            <a:r>
              <a:rPr lang="en-IN" sz="900" dirty="0"/>
              <a:t>l</a:t>
            </a:r>
            <a:r>
              <a:rPr lang="en-US" sz="900" kern="1200" dirty="0"/>
              <a:t>ow dose was administered to patients who received  ≤30 mg edoxaban within &lt;8 hours or at an unknown time and those who had received edoxaban ≥8 hours ago</a:t>
            </a:r>
            <a:r>
              <a:rPr lang="en-US" sz="900" dirty="0"/>
              <a:t>.</a:t>
            </a:r>
            <a:r>
              <a:rPr lang="en-US" sz="900" baseline="30000" dirty="0"/>
              <a:t>1</a:t>
            </a:r>
          </a:p>
          <a:p>
            <a:pPr defTabSz="622300">
              <a:lnSpc>
                <a:spcPct val="100000"/>
              </a:lnSpc>
              <a:spcBef>
                <a:spcPct val="0"/>
              </a:spcBef>
            </a:pPr>
            <a:r>
              <a:rPr lang="en-US" sz="900" dirty="0">
                <a:effectLst/>
                <a:ea typeface="Calibri" panose="020F0502020204030204" pitchFamily="34" charset="0"/>
                <a:cs typeface="Times New Roman" panose="02020603050405020304" pitchFamily="18" charset="0"/>
              </a:rPr>
              <a:t>FXa = factor </a:t>
            </a:r>
            <a:r>
              <a:rPr lang="en-US" sz="900" dirty="0" err="1">
                <a:effectLst/>
                <a:ea typeface="Calibri" panose="020F0502020204030204" pitchFamily="34" charset="0"/>
                <a:cs typeface="Times New Roman" panose="02020603050405020304" pitchFamily="18" charset="0"/>
              </a:rPr>
              <a:t>Xa</a:t>
            </a:r>
            <a:r>
              <a:rPr lang="en-US" sz="900" dirty="0">
                <a:effectLst/>
                <a:ea typeface="Calibri" panose="020F0502020204030204" pitchFamily="34" charset="0"/>
                <a:cs typeface="Times New Roman" panose="02020603050405020304" pitchFamily="18" charset="0"/>
              </a:rPr>
              <a:t>.</a:t>
            </a:r>
            <a:endParaRPr lang="en-US" sz="900" dirty="0">
              <a:ea typeface="Calibri" panose="020F0502020204030204" pitchFamily="34" charset="0"/>
              <a:cs typeface="Times New Roman" panose="02020603050405020304" pitchFamily="18" charset="0"/>
            </a:endParaRPr>
          </a:p>
          <a:p>
            <a:pPr defTabSz="622300">
              <a:lnSpc>
                <a:spcPct val="100000"/>
              </a:lnSpc>
              <a:spcBef>
                <a:spcPct val="0"/>
              </a:spcBef>
            </a:pPr>
            <a:r>
              <a:rPr lang="en-US" sz="900" dirty="0"/>
              <a:t>1. Benz AP et al. </a:t>
            </a:r>
            <a:r>
              <a:rPr lang="en-US" sz="900" i="1" dirty="0" err="1"/>
              <a:t>Thromb</a:t>
            </a:r>
            <a:r>
              <a:rPr lang="en-US" sz="900" i="1" dirty="0"/>
              <a:t> </a:t>
            </a:r>
            <a:r>
              <a:rPr lang="en-US" sz="900" i="1" dirty="0" err="1"/>
              <a:t>Haemost</a:t>
            </a:r>
            <a:r>
              <a:rPr lang="en-US" sz="900" dirty="0"/>
              <a:t>. 2022;122(6):998-1005; 2. Milling TJ et al. Online ahead of print. </a:t>
            </a:r>
            <a:r>
              <a:rPr lang="en-US" sz="900" i="1" dirty="0"/>
              <a:t>Circulation</a:t>
            </a:r>
            <a:r>
              <a:rPr lang="en-US" sz="900" dirty="0"/>
              <a:t>.</a:t>
            </a:r>
            <a:r>
              <a:rPr lang="en-US" sz="900" i="1" dirty="0"/>
              <a:t> </a:t>
            </a:r>
            <a:r>
              <a:rPr lang="en-US" sz="900" dirty="0"/>
              <a:t>2023.</a:t>
            </a:r>
            <a:endParaRPr lang="en-US" sz="900" dirty="0">
              <a:highlight>
                <a:srgbClr val="FFFF00"/>
              </a:highlight>
            </a:endParaRPr>
          </a:p>
        </p:txBody>
      </p:sp>
      <p:sp>
        <p:nvSpPr>
          <p:cNvPr id="19" name="Rectangle: Rounded Corners 18">
            <a:extLst>
              <a:ext uri="{FF2B5EF4-FFF2-40B4-BE49-F238E27FC236}">
                <a16:creationId xmlns:a16="http://schemas.microsoft.com/office/drawing/2014/main" id="{1FC602F3-FC55-DEAC-7A33-28768BA78C18}"/>
              </a:ext>
            </a:extLst>
          </p:cNvPr>
          <p:cNvSpPr/>
          <p:nvPr/>
        </p:nvSpPr>
        <p:spPr>
          <a:xfrm>
            <a:off x="457200" y="1337902"/>
            <a:ext cx="11277600" cy="645607"/>
          </a:xfrm>
          <a:prstGeom prst="roundRect">
            <a:avLst/>
          </a:prstGeom>
          <a:solidFill>
            <a:schemeClr val="bg1">
              <a:lumMod val="95000"/>
            </a:schemeClr>
          </a:solidFill>
          <a:ln w="28575" cap="flat" cmpd="sng" algn="ctr">
            <a:solidFill>
              <a:schemeClr val="bg1">
                <a:lumMod val="8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a:ea typeface="+mn-ea"/>
                <a:cs typeface="+mn-cs"/>
              </a:rPr>
              <a:t>The ANNEXA-4 edoxaban subgroup analysis evaluated </a:t>
            </a:r>
            <a:r>
              <a:rPr kumimoji="0" lang="en-US" sz="1600" b="0" i="0" u="none" strike="noStrike" kern="1200" cap="none" spc="0" normalizeH="0" baseline="0" noProof="0" dirty="0">
                <a:ln>
                  <a:noFill/>
                </a:ln>
                <a:solidFill>
                  <a:srgbClr val="000000"/>
                </a:solidFill>
                <a:effectLst/>
                <a:uLnTx/>
                <a:uFillTx/>
                <a:latin typeface="Arial" panose="020B0604020202020204"/>
                <a:ea typeface="Calibri" panose="020F0502020204030204" pitchFamily="34" charset="0"/>
                <a:cs typeface="Times New Roman" panose="02020603050405020304" pitchFamily="18" charset="0"/>
              </a:rPr>
              <a:t>the </a:t>
            </a:r>
            <a:r>
              <a:rPr kumimoji="0" lang="en-US" sz="1600" b="1" i="0" u="none" strike="noStrike" kern="1200" cap="none" spc="0" normalizeH="0" baseline="0" noProof="0" dirty="0">
                <a:ln>
                  <a:noFill/>
                </a:ln>
                <a:solidFill>
                  <a:srgbClr val="7F134C"/>
                </a:solidFill>
                <a:effectLst/>
                <a:uLnTx/>
                <a:uFillTx/>
                <a:latin typeface="Arial" panose="020B0604020202020204"/>
                <a:ea typeface="Calibri" panose="020F0502020204030204" pitchFamily="34" charset="0"/>
                <a:cs typeface="Times New Roman" panose="02020603050405020304" pitchFamily="18" charset="0"/>
              </a:rPr>
              <a:t>efficacy and safety of andexanet alfa</a:t>
            </a:r>
            <a:r>
              <a:rPr kumimoji="0" lang="en-US" sz="1600" b="0" i="0" u="none" strike="noStrike" kern="1200" cap="none" spc="0" normalizeH="0" baseline="0" noProof="0" dirty="0">
                <a:ln>
                  <a:noFill/>
                </a:ln>
                <a:solidFill>
                  <a:srgbClr val="000000"/>
                </a:solidFill>
                <a:effectLst/>
                <a:uLnTx/>
                <a:uFillTx/>
                <a:latin typeface="Arial" panose="020B0604020202020204"/>
                <a:ea typeface="Calibri" panose="020F0502020204030204" pitchFamily="34" charset="0"/>
                <a:cs typeface="Times New Roman" panose="02020603050405020304" pitchFamily="18" charset="0"/>
              </a:rPr>
              <a:t> in patients with acute major bleeding who were treated with </a:t>
            </a:r>
            <a:r>
              <a:rPr kumimoji="0" lang="en-US" sz="1600" b="1" i="0" u="none" strike="noStrike" kern="1200" cap="none" spc="0" normalizeH="0" baseline="0" noProof="0" dirty="0">
                <a:ln>
                  <a:noFill/>
                </a:ln>
                <a:solidFill>
                  <a:srgbClr val="7F134C"/>
                </a:solidFill>
                <a:effectLst/>
                <a:uLnTx/>
                <a:uFillTx/>
                <a:latin typeface="Arial" panose="020B0604020202020204"/>
                <a:ea typeface="Calibri" panose="020F0502020204030204" pitchFamily="34" charset="0"/>
                <a:cs typeface="Times New Roman" panose="02020603050405020304" pitchFamily="18" charset="0"/>
              </a:rPr>
              <a:t>edoxaban</a:t>
            </a:r>
            <a:r>
              <a:rPr kumimoji="0" lang="en-US" sz="1600" b="0" i="0" u="none" strike="noStrike" kern="1200" cap="none" spc="0" normalizeH="0" baseline="0" noProof="0" dirty="0">
                <a:ln>
                  <a:noFill/>
                </a:ln>
                <a:solidFill>
                  <a:srgbClr val="000000"/>
                </a:solidFill>
                <a:effectLst/>
                <a:uLnTx/>
                <a:uFillTx/>
                <a:latin typeface="Arial" panose="020B0604020202020204"/>
                <a:ea typeface="Calibri" panose="020F0502020204030204" pitchFamily="34" charset="0"/>
                <a:cs typeface="Times New Roman" panose="02020603050405020304" pitchFamily="18" charset="0"/>
              </a:rPr>
              <a:t> (N=36)</a:t>
            </a:r>
            <a:endParaRPr kumimoji="0" lang="en-US" sz="16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grpSp>
        <p:nvGrpSpPr>
          <p:cNvPr id="24" name="Group 23">
            <a:extLst>
              <a:ext uri="{FF2B5EF4-FFF2-40B4-BE49-F238E27FC236}">
                <a16:creationId xmlns:a16="http://schemas.microsoft.com/office/drawing/2014/main" id="{AF795EBB-D109-8503-BA75-C7C77D829EDD}"/>
              </a:ext>
            </a:extLst>
          </p:cNvPr>
          <p:cNvGrpSpPr/>
          <p:nvPr/>
        </p:nvGrpSpPr>
        <p:grpSpPr>
          <a:xfrm>
            <a:off x="410976" y="2077287"/>
            <a:ext cx="11370049" cy="3763442"/>
            <a:chOff x="652066" y="2121445"/>
            <a:chExt cx="11056098" cy="3763442"/>
          </a:xfrm>
        </p:grpSpPr>
        <p:sp>
          <p:nvSpPr>
            <p:cNvPr id="6" name="Rectangle: Rounded Corners 5">
              <a:extLst>
                <a:ext uri="{FF2B5EF4-FFF2-40B4-BE49-F238E27FC236}">
                  <a16:creationId xmlns:a16="http://schemas.microsoft.com/office/drawing/2014/main" id="{EEC866EE-586E-0D24-7FCD-A38F7C38C3BD}"/>
                </a:ext>
              </a:extLst>
            </p:cNvPr>
            <p:cNvSpPr/>
            <p:nvPr/>
          </p:nvSpPr>
          <p:spPr>
            <a:xfrm>
              <a:off x="652066" y="2898633"/>
              <a:ext cx="3538628" cy="2986254"/>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285750" marR="0" lvl="0" indent="-285750" algn="l" defTabSz="622300" rtl="0" eaLnBrk="1" fontAlgn="auto" latinLnBrk="0" hangingPunct="1">
                <a:lnSpc>
                  <a:spcPct val="90000"/>
                </a:lnSpc>
                <a:spcBef>
                  <a:spcPct val="0"/>
                </a:spcBef>
                <a:spcAft>
                  <a:spcPct val="3500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Patients </a:t>
              </a:r>
              <a:r>
                <a:rPr kumimoji="0" lang="en-US" sz="1500" b="0" i="0" u="sng" strike="noStrike" kern="1200" cap="none" spc="0" normalizeH="0" baseline="0" noProof="0" dirty="0">
                  <a:ln>
                    <a:noFill/>
                  </a:ln>
                  <a:solidFill>
                    <a:srgbClr val="FFFFFF"/>
                  </a:solidFill>
                  <a:effectLst/>
                  <a:uLnTx/>
                  <a:uFillTx/>
                  <a:latin typeface="Arial" panose="020B0604020202020204"/>
                  <a:ea typeface="+mn-ea"/>
                  <a:cs typeface="+mn-cs"/>
                </a:rPr>
                <a:t>&gt;</a:t>
              </a: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18 years of age with acute major bleeding and received edoxaban within 18 </a:t>
              </a:r>
              <a:r>
                <a:rPr kumimoji="0" lang="en-US" sz="1500" b="0" i="0" u="none" strike="noStrike" kern="1200" cap="none" spc="0" normalizeH="0" baseline="0" noProof="0" dirty="0" err="1">
                  <a:ln>
                    <a:noFill/>
                  </a:ln>
                  <a:solidFill>
                    <a:srgbClr val="FFFFFF"/>
                  </a:solidFill>
                  <a:effectLst/>
                  <a:uLnTx/>
                  <a:uFillTx/>
                  <a:latin typeface="Arial" panose="020B0604020202020204"/>
                  <a:ea typeface="+mn-ea"/>
                  <a:cs typeface="+mn-cs"/>
                </a:rPr>
                <a:t>hours</a:t>
              </a:r>
              <a:r>
                <a:rPr kumimoji="0" lang="en-US" sz="1500" b="0" i="0" u="none" strike="noStrike" kern="1200" cap="none" spc="0" normalizeH="0" baseline="30000" noProof="0" dirty="0" err="1">
                  <a:ln>
                    <a:noFill/>
                  </a:ln>
                  <a:solidFill>
                    <a:srgbClr val="FFFFFF"/>
                  </a:solidFill>
                  <a:effectLst/>
                  <a:uLnTx/>
                  <a:uFillTx/>
                  <a:latin typeface="Arial" panose="020B0604020202020204"/>
                  <a:ea typeface="+mn-ea"/>
                  <a:cs typeface="+mn-cs"/>
                </a:rPr>
                <a:t>a</a:t>
              </a:r>
              <a:endParaRPr kumimoji="0" lang="en-US" sz="1500" b="0"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285750" marR="0" lvl="0" indent="-285750" algn="l" defTabSz="622300" rtl="0" eaLnBrk="1" fontAlgn="auto" latinLnBrk="0" hangingPunct="1">
                <a:lnSpc>
                  <a:spcPct val="90000"/>
                </a:lnSpc>
                <a:spcBef>
                  <a:spcPct val="0"/>
                </a:spcBef>
                <a:spcAft>
                  <a:spcPct val="35000"/>
                </a:spcAft>
                <a:buClrTx/>
                <a:buSzTx/>
                <a:buFont typeface="Arial" panose="020B0604020202020204" pitchFamily="34" charset="0"/>
                <a:buChar char="•"/>
                <a:tabLst/>
                <a:defRPr/>
              </a:pPr>
              <a:endParaRPr kumimoji="0" lang="en-US" sz="1600" b="1"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285750" marR="0" lvl="0" indent="-285750" algn="l" defTabSz="622300" rtl="0" eaLnBrk="1" fontAlgn="auto" latinLnBrk="0" hangingPunct="1">
                <a:lnSpc>
                  <a:spcPct val="90000"/>
                </a:lnSpc>
                <a:spcBef>
                  <a:spcPct val="0"/>
                </a:spcBef>
                <a:spcAft>
                  <a:spcPct val="35000"/>
                </a:spcAft>
                <a:buClrTx/>
                <a:buSzTx/>
                <a:buFont typeface="Arial" panose="020B0604020202020204" pitchFamily="34" charset="0"/>
                <a:buChar char="•"/>
                <a:tabLst/>
                <a:defRPr/>
              </a:pPr>
              <a:endParaRPr kumimoji="0" lang="en-US" sz="1600" b="1"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285750" marR="0" lvl="0" indent="-285750" algn="l" defTabSz="622300" rtl="0" eaLnBrk="1" fontAlgn="auto" latinLnBrk="0" hangingPunct="1">
                <a:lnSpc>
                  <a:spcPct val="90000"/>
                </a:lnSpc>
                <a:spcBef>
                  <a:spcPct val="0"/>
                </a:spcBef>
                <a:spcAft>
                  <a:spcPct val="35000"/>
                </a:spcAft>
                <a:buClrTx/>
                <a:buSzTx/>
                <a:buFont typeface="Arial" panose="020B0604020202020204" pitchFamily="34" charset="0"/>
                <a:buChar char="•"/>
                <a:tabLst/>
                <a:defRPr/>
              </a:pPr>
              <a:endParaRPr kumimoji="0" lang="en-US" sz="1600" b="1"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285750" marR="0" lvl="0" indent="-285750" algn="l" defTabSz="622300" rtl="0" eaLnBrk="1" fontAlgn="auto" latinLnBrk="0" hangingPunct="1">
                <a:lnSpc>
                  <a:spcPct val="90000"/>
                </a:lnSpc>
                <a:spcBef>
                  <a:spcPct val="0"/>
                </a:spcBef>
                <a:spcAft>
                  <a:spcPct val="35000"/>
                </a:spcAft>
                <a:buClrTx/>
                <a:buSzTx/>
                <a:buFont typeface="Arial" panose="020B0604020202020204" pitchFamily="34" charset="0"/>
                <a:buChar char="•"/>
                <a:tabLst/>
                <a:defRPr/>
              </a:pPr>
              <a:endParaRPr kumimoji="0" lang="en-US" sz="1600" b="1"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285750" marR="0" lvl="0" indent="-285750" algn="l" defTabSz="622300" rtl="0" eaLnBrk="1" fontAlgn="auto" latinLnBrk="0" hangingPunct="1">
                <a:lnSpc>
                  <a:spcPct val="90000"/>
                </a:lnSpc>
                <a:spcBef>
                  <a:spcPct val="0"/>
                </a:spcBef>
                <a:spcAft>
                  <a:spcPct val="3500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285750" marR="0" lvl="0" indent="-285750" algn="l" defTabSz="622300" rtl="0" eaLnBrk="1" fontAlgn="auto" latinLnBrk="0" hangingPunct="1">
                <a:lnSpc>
                  <a:spcPct val="90000"/>
                </a:lnSpc>
                <a:spcBef>
                  <a:spcPct val="0"/>
                </a:spcBef>
                <a:spcAft>
                  <a:spcPct val="3500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285750" marR="0" lvl="0" indent="-285750" algn="l" defTabSz="622300" rtl="0" eaLnBrk="1" fontAlgn="auto" latinLnBrk="0" hangingPunct="1">
                <a:lnSpc>
                  <a:spcPct val="90000"/>
                </a:lnSpc>
                <a:spcBef>
                  <a:spcPct val="0"/>
                </a:spcBef>
                <a:spcAft>
                  <a:spcPct val="3500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285750" marR="0" lvl="0" indent="-285750" algn="l" defTabSz="622300" rtl="0" eaLnBrk="1" fontAlgn="auto" latinLnBrk="0" hangingPunct="1">
                <a:lnSpc>
                  <a:spcPct val="90000"/>
                </a:lnSpc>
                <a:spcBef>
                  <a:spcPct val="0"/>
                </a:spcBef>
                <a:spcAft>
                  <a:spcPct val="35000"/>
                </a:spcAft>
                <a:buClrTx/>
                <a:buSzTx/>
                <a:buFont typeface="Arial" panose="020B0604020202020204" pitchFamily="34" charset="0"/>
                <a:buChar char="•"/>
                <a:tabLst/>
                <a:defRPr/>
              </a:pPr>
              <a:endParaRPr kumimoji="0" lang="en-IN" sz="16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7" name="Rectangle: Rounded Corners 6">
              <a:extLst>
                <a:ext uri="{FF2B5EF4-FFF2-40B4-BE49-F238E27FC236}">
                  <a16:creationId xmlns:a16="http://schemas.microsoft.com/office/drawing/2014/main" id="{6B704527-3EFC-A5F2-5D35-407077F895E0}"/>
                </a:ext>
              </a:extLst>
            </p:cNvPr>
            <p:cNvSpPr>
              <a:spLocks/>
            </p:cNvSpPr>
            <p:nvPr/>
          </p:nvSpPr>
          <p:spPr>
            <a:xfrm>
              <a:off x="4380827" y="2898633"/>
              <a:ext cx="3538628" cy="2986254"/>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622300" rtl="0" eaLnBrk="1" fontAlgn="auto" latinLnBrk="0" hangingPunct="1">
                <a:lnSpc>
                  <a:spcPct val="90000"/>
                </a:lnSpc>
                <a:spcBef>
                  <a:spcPct val="0"/>
                </a:spcBef>
                <a:spcAft>
                  <a:spcPct val="3500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Patients were treated with high or low dose andexanet alfa based on the timing and dosage of last edoxaban </a:t>
              </a:r>
              <a:r>
                <a:rPr kumimoji="0" lang="en-US" sz="1500" b="0" i="0" u="none" strike="noStrike" kern="1200" cap="none" spc="0" normalizeH="0" baseline="0" noProof="0" dirty="0" err="1">
                  <a:ln>
                    <a:noFill/>
                  </a:ln>
                  <a:solidFill>
                    <a:srgbClr val="FFFFFF"/>
                  </a:solidFill>
                  <a:effectLst/>
                  <a:uLnTx/>
                  <a:uFillTx/>
                  <a:latin typeface="Arial" panose="020B0604020202020204"/>
                  <a:ea typeface="+mn-ea"/>
                  <a:cs typeface="+mn-cs"/>
                </a:rPr>
                <a:t>intake</a:t>
              </a:r>
              <a:r>
                <a:rPr kumimoji="0" lang="en-US" sz="1500" b="0" i="0" u="none" strike="noStrike" kern="1200" cap="none" spc="0" normalizeH="0" baseline="30000" noProof="0" dirty="0" err="1">
                  <a:ln>
                    <a:noFill/>
                  </a:ln>
                  <a:solidFill>
                    <a:srgbClr val="FFFFFF"/>
                  </a:solidFill>
                  <a:effectLst/>
                  <a:uLnTx/>
                  <a:uFillTx/>
                  <a:latin typeface="Arial" panose="020B0604020202020204"/>
                  <a:ea typeface="+mn-ea"/>
                  <a:cs typeface="+mn-cs"/>
                </a:rPr>
                <a:t>b</a:t>
              </a:r>
              <a:endParaRPr kumimoji="0" lang="en-US" sz="1500" b="0"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285750" marR="0" lvl="0" indent="-285750" algn="l" defTabSz="622300" rtl="0" eaLnBrk="1" fontAlgn="auto" latinLnBrk="0" hangingPunct="1">
                <a:lnSpc>
                  <a:spcPct val="90000"/>
                </a:lnSpc>
                <a:spcBef>
                  <a:spcPct val="0"/>
                </a:spcBef>
                <a:spcAft>
                  <a:spcPct val="3500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285750" marR="0" lvl="0" indent="-285750" algn="l" defTabSz="622300" rtl="0" eaLnBrk="1" fontAlgn="auto" latinLnBrk="0" hangingPunct="1">
                <a:lnSpc>
                  <a:spcPct val="90000"/>
                </a:lnSpc>
                <a:spcBef>
                  <a:spcPct val="0"/>
                </a:spcBef>
                <a:spcAft>
                  <a:spcPct val="3500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285750" marR="0" lvl="0" indent="-285750" algn="l" defTabSz="622300" rtl="0" eaLnBrk="1" fontAlgn="auto" latinLnBrk="0" hangingPunct="1">
                <a:lnSpc>
                  <a:spcPct val="90000"/>
                </a:lnSpc>
                <a:spcBef>
                  <a:spcPct val="0"/>
                </a:spcBef>
                <a:spcAft>
                  <a:spcPct val="3500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8" name="Rectangle: Rounded Corners 7">
              <a:extLst>
                <a:ext uri="{FF2B5EF4-FFF2-40B4-BE49-F238E27FC236}">
                  <a16:creationId xmlns:a16="http://schemas.microsoft.com/office/drawing/2014/main" id="{285E2266-A51E-7CFB-C555-7A5BA88A5FDB}"/>
                </a:ext>
              </a:extLst>
            </p:cNvPr>
            <p:cNvSpPr>
              <a:spLocks/>
            </p:cNvSpPr>
            <p:nvPr/>
          </p:nvSpPr>
          <p:spPr>
            <a:xfrm>
              <a:off x="8139564" y="2910063"/>
              <a:ext cx="3538628" cy="2963395"/>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l" defTabSz="533400" rtl="0" eaLnBrk="1" fontAlgn="auto" latinLnBrk="0" hangingPunct="1">
                <a:lnSpc>
                  <a:spcPct val="90000"/>
                </a:lnSpc>
                <a:spcBef>
                  <a:spcPct val="0"/>
                </a:spcBef>
                <a:spcAft>
                  <a:spcPct val="35000"/>
                </a:spcAft>
                <a:buClrTx/>
                <a:buSzTx/>
                <a:buFont typeface="Arial" panose="020B0604020202020204" pitchFamily="34" charset="0"/>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285750" marR="0" lvl="0" indent="-285750" algn="l" defTabSz="533400" rtl="0"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285750" marR="0" lvl="0" indent="-285750" algn="l" defTabSz="533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Co-primary endpoints:</a:t>
              </a:r>
            </a:p>
            <a:p>
              <a:pPr marL="520700" marR="0" lvl="1" indent="-292100" algn="l" defTabSz="533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Median percent change in</a:t>
              </a:r>
              <a:b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b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anti-FXa activity from baseline to end of bolus</a:t>
              </a:r>
            </a:p>
            <a:p>
              <a:pPr marL="520700" marR="0" lvl="1" indent="-292100" algn="l" defTabSz="533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Times New Roman" panose="02020603050405020304" pitchFamily="18" charset="0"/>
                </a:rPr>
                <a:t>Excellent or good h</a:t>
              </a: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emostatic efficacy at 12 hours</a:t>
              </a:r>
            </a:p>
            <a:p>
              <a:pPr marL="285750" marR="0" lvl="0" indent="-285750" algn="l" defTabSz="533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Safety outcomes:</a:t>
              </a:r>
            </a:p>
            <a:p>
              <a:pPr marL="517525" marR="0" lvl="1" indent="-284163" algn="l" defTabSz="533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Thrombotic events and mortality at 30 days</a:t>
              </a:r>
            </a:p>
            <a:p>
              <a:pPr marL="517525" marR="0" lvl="1" indent="-284163" algn="l" defTabSz="533400" rtl="0"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517525" marR="0" lvl="1" indent="-284163" algn="l" defTabSz="533400" rtl="0" eaLnBrk="1" fontAlgn="auto" latinLnBrk="0" hangingPunct="1">
                <a:lnSpc>
                  <a:spcPct val="90000"/>
                </a:lnSpc>
                <a:spcBef>
                  <a:spcPct val="0"/>
                </a:spcBef>
                <a:spcAft>
                  <a:spcPct val="35000"/>
                </a:spcAft>
                <a:buClrTx/>
                <a:buSzTx/>
                <a:buFont typeface="Arial" panose="020B0604020202020204" pitchFamily="34" charset="0"/>
                <a:buChar char="•"/>
                <a:tabLst/>
                <a:defRPr/>
              </a:pPr>
              <a:endParaRPr kumimoji="0" lang="en-US" sz="1600" b="0"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285750" marR="0" lvl="0" indent="-285750" algn="l" defTabSz="533400" rtl="0" eaLnBrk="1" fontAlgn="auto" latinLnBrk="0" hangingPunct="1">
                <a:lnSpc>
                  <a:spcPct val="90000"/>
                </a:lnSpc>
                <a:spcBef>
                  <a:spcPct val="0"/>
                </a:spcBef>
                <a:spcAft>
                  <a:spcPct val="3500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9" name="Rectangle: Rounded Corners 8">
              <a:extLst>
                <a:ext uri="{FF2B5EF4-FFF2-40B4-BE49-F238E27FC236}">
                  <a16:creationId xmlns:a16="http://schemas.microsoft.com/office/drawing/2014/main" id="{D77CE9BD-8CCF-471C-04B6-6B06E66ED4A2}"/>
                </a:ext>
              </a:extLst>
            </p:cNvPr>
            <p:cNvSpPr/>
            <p:nvPr/>
          </p:nvSpPr>
          <p:spPr>
            <a:xfrm>
              <a:off x="652068" y="2855297"/>
              <a:ext cx="3538625" cy="425116"/>
            </a:xfrm>
            <a:prstGeom prst="round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D3759"/>
                  </a:solidFill>
                  <a:effectLst/>
                  <a:uLnTx/>
                  <a:uFillTx/>
                  <a:latin typeface="Arial" panose="020B0604020202020204"/>
                  <a:ea typeface="+mn-ea"/>
                  <a:cs typeface="+mn-cs"/>
                </a:rPr>
                <a:t>Eligibility Criteria</a:t>
              </a:r>
            </a:p>
          </p:txBody>
        </p:sp>
        <p:sp>
          <p:nvSpPr>
            <p:cNvPr id="17" name="Rectangle: Rounded Corners 16">
              <a:extLst>
                <a:ext uri="{FF2B5EF4-FFF2-40B4-BE49-F238E27FC236}">
                  <a16:creationId xmlns:a16="http://schemas.microsoft.com/office/drawing/2014/main" id="{FE92AC34-37C9-9993-D3E0-A78D9F8E5125}"/>
                </a:ext>
              </a:extLst>
            </p:cNvPr>
            <p:cNvSpPr/>
            <p:nvPr/>
          </p:nvSpPr>
          <p:spPr>
            <a:xfrm>
              <a:off x="4350855" y="2855297"/>
              <a:ext cx="3598573" cy="425116"/>
            </a:xfrm>
            <a:prstGeom prst="round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7F134C"/>
                  </a:solidFill>
                  <a:effectLst/>
                  <a:uLnTx/>
                  <a:uFillTx/>
                  <a:latin typeface="Arial" panose="020B0604020202020204"/>
                  <a:ea typeface="+mn-ea"/>
                  <a:cs typeface="+mn-cs"/>
                </a:rPr>
                <a:t>Methods</a:t>
              </a:r>
            </a:p>
          </p:txBody>
        </p:sp>
        <p:sp>
          <p:nvSpPr>
            <p:cNvPr id="21" name="Rectangle: Rounded Corners 20">
              <a:extLst>
                <a:ext uri="{FF2B5EF4-FFF2-40B4-BE49-F238E27FC236}">
                  <a16:creationId xmlns:a16="http://schemas.microsoft.com/office/drawing/2014/main" id="{9A9A19BA-EC78-7F1F-16BC-C5C1FFC36594}"/>
                </a:ext>
              </a:extLst>
            </p:cNvPr>
            <p:cNvSpPr/>
            <p:nvPr/>
          </p:nvSpPr>
          <p:spPr>
            <a:xfrm>
              <a:off x="8109592" y="2855297"/>
              <a:ext cx="3598572" cy="425116"/>
            </a:xfrm>
            <a:prstGeom prst="roundRect">
              <a:avLst/>
            </a:prstGeom>
            <a:solidFill>
              <a:schemeClr val="bg1"/>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3C1053"/>
                  </a:solidFill>
                  <a:effectLst/>
                  <a:uLnTx/>
                  <a:uFillTx/>
                  <a:latin typeface="Arial" panose="020B0604020202020204"/>
                  <a:ea typeface="+mn-ea"/>
                  <a:cs typeface="+mn-cs"/>
                </a:rPr>
                <a:t>Outcomes</a:t>
              </a:r>
            </a:p>
          </p:txBody>
        </p:sp>
        <p:pic>
          <p:nvPicPr>
            <p:cNvPr id="13" name="Graphic 12" descr="Circles with arrows">
              <a:extLst>
                <a:ext uri="{FF2B5EF4-FFF2-40B4-BE49-F238E27FC236}">
                  <a16:creationId xmlns:a16="http://schemas.microsoft.com/office/drawing/2014/main" id="{08B94D6F-CD2C-D93C-5DD5-A6F7D7DAAFB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34046" y="2121445"/>
              <a:ext cx="692141" cy="692141"/>
            </a:xfrm>
            <a:prstGeom prst="rect">
              <a:avLst/>
            </a:prstGeom>
          </p:spPr>
        </p:pic>
        <p:pic>
          <p:nvPicPr>
            <p:cNvPr id="23" name="Graphic 22" descr="Bullseye">
              <a:extLst>
                <a:ext uri="{FF2B5EF4-FFF2-40B4-BE49-F238E27FC236}">
                  <a16:creationId xmlns:a16="http://schemas.microsoft.com/office/drawing/2014/main" id="{DEFE066F-4024-4E64-A63C-E52BA2633A4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638060" y="2166726"/>
              <a:ext cx="601579" cy="601579"/>
            </a:xfrm>
            <a:prstGeom prst="rect">
              <a:avLst/>
            </a:prstGeom>
          </p:spPr>
        </p:pic>
      </p:grpSp>
      <p:pic>
        <p:nvPicPr>
          <p:cNvPr id="10" name="Graphic 9" descr="Group of people with solid fill">
            <a:extLst>
              <a:ext uri="{FF2B5EF4-FFF2-40B4-BE49-F238E27FC236}">
                <a16:creationId xmlns:a16="http://schemas.microsoft.com/office/drawing/2014/main" id="{190BF5D3-ACE5-44F3-900B-7CB2F748180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884461" y="2051253"/>
            <a:ext cx="692141" cy="692141"/>
          </a:xfrm>
          <a:prstGeom prst="rect">
            <a:avLst/>
          </a:prstGeom>
        </p:spPr>
      </p:pic>
    </p:spTree>
    <p:extLst>
      <p:ext uri="{BB962C8B-B14F-4D97-AF65-F5344CB8AC3E}">
        <p14:creationId xmlns:p14="http://schemas.microsoft.com/office/powerpoint/2010/main" val="333994618"/>
      </p:ext>
    </p:extLst>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3E3BB-083F-7377-C14A-0FBF1EF17B55}"/>
              </a:ext>
            </a:extLst>
          </p:cNvPr>
          <p:cNvSpPr>
            <a:spLocks noGrp="1"/>
          </p:cNvSpPr>
          <p:nvPr>
            <p:ph type="title"/>
          </p:nvPr>
        </p:nvSpPr>
        <p:spPr/>
        <p:txBody>
          <a:bodyPr>
            <a:normAutofit/>
          </a:bodyPr>
          <a:lstStyle/>
          <a:p>
            <a:r>
              <a:rPr lang="en-US" dirty="0"/>
              <a:t>Edoxaban Subgroup Analysis</a:t>
            </a:r>
            <a:br>
              <a:rPr lang="en-US" sz="2400" dirty="0"/>
            </a:br>
            <a:r>
              <a:rPr lang="en-US" sz="2200" i="1" dirty="0"/>
              <a:t>Baseline and Demographic Characteristics</a:t>
            </a:r>
            <a:endParaRPr lang="en-IN" sz="2200" dirty="0"/>
          </a:p>
        </p:txBody>
      </p:sp>
      <p:sp>
        <p:nvSpPr>
          <p:cNvPr id="4" name="Slide Number Placeholder 3">
            <a:extLst>
              <a:ext uri="{FF2B5EF4-FFF2-40B4-BE49-F238E27FC236}">
                <a16:creationId xmlns:a16="http://schemas.microsoft.com/office/drawing/2014/main" id="{315A8D00-85FD-D709-E63A-D987551CA49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5" name="Text Placeholder 4">
            <a:extLst>
              <a:ext uri="{FF2B5EF4-FFF2-40B4-BE49-F238E27FC236}">
                <a16:creationId xmlns:a16="http://schemas.microsoft.com/office/drawing/2014/main" id="{7AFB7DDA-C247-C19B-CE17-682C1A07AF51}"/>
              </a:ext>
            </a:extLst>
          </p:cNvPr>
          <p:cNvSpPr>
            <a:spLocks noGrp="1"/>
          </p:cNvSpPr>
          <p:nvPr>
            <p:ph type="body" sz="quarter" idx="13"/>
          </p:nvPr>
        </p:nvSpPr>
        <p:spPr>
          <a:xfrm>
            <a:off x="457200" y="5852160"/>
            <a:ext cx="10749776" cy="1005840"/>
          </a:xfrm>
        </p:spPr>
        <p:txBody>
          <a:bodyPr>
            <a:normAutofit fontScale="92500" lnSpcReduction="10000"/>
          </a:bodyPr>
          <a:lstStyle/>
          <a:p>
            <a:endParaRPr lang="en-US" sz="900" dirty="0">
              <a:effectLst/>
              <a:ea typeface="Calibri" panose="020F0502020204030204" pitchFamily="34" charset="0"/>
              <a:cs typeface="Times New Roman" panose="02020603050405020304" pitchFamily="18" charset="0"/>
            </a:endParaRPr>
          </a:p>
          <a:p>
            <a:endParaRPr lang="en-US" sz="900" dirty="0">
              <a:ea typeface="Calibri" panose="020F0502020204030204" pitchFamily="34" charset="0"/>
              <a:cs typeface="Times New Roman" panose="02020603050405020304" pitchFamily="18" charset="0"/>
            </a:endParaRPr>
          </a:p>
          <a:p>
            <a:r>
              <a:rPr lang="en-US" sz="900" dirty="0">
                <a:solidFill>
                  <a:srgbClr val="000000"/>
                </a:solidFill>
                <a:effectLst/>
                <a:ea typeface="Arial" panose="020B0604020202020204" pitchFamily="34" charset="0"/>
                <a:cs typeface="Arial" panose="020B0604020202020204" pitchFamily="34" charset="0"/>
              </a:rPr>
              <a:t>Note: The threshold ≥40 ng/mL was introduced through an amendment to the statistical analysis plan because many patients entering ANNEXA-4 on edoxaban had a baseline anti-FXa activity below the original threshold ≥75 ng/mL for inclusion into the efficacy analysis. A threshold ≥75 ng/mL was used in the analyses evaluating the efficacy of andexanet alfa in patients with bleeding on apixaban or rivaroxaban. </a:t>
            </a:r>
          </a:p>
          <a:p>
            <a:r>
              <a:rPr lang="en-US" sz="900" baseline="30000" dirty="0" err="1">
                <a:solidFill>
                  <a:srgbClr val="000000"/>
                </a:solidFill>
                <a:effectLst/>
                <a:ea typeface="Arial" panose="020B0604020202020204" pitchFamily="34" charset="0"/>
                <a:cs typeface="Arial" panose="020B0604020202020204" pitchFamily="34" charset="0"/>
              </a:rPr>
              <a:t>a</a:t>
            </a:r>
            <a:r>
              <a:rPr lang="en-US" sz="900" dirty="0" err="1">
                <a:effectLst/>
                <a:ea typeface="Arial" panose="020B0604020202020204" pitchFamily="34" charset="0"/>
              </a:rPr>
              <a:t>Denominators</a:t>
            </a:r>
            <a:r>
              <a:rPr lang="en-US" sz="900" dirty="0">
                <a:effectLst/>
                <a:ea typeface="Arial" panose="020B0604020202020204" pitchFamily="34" charset="0"/>
              </a:rPr>
              <a:t> for percentage with traumatic intracranial hemorrhage are all patients with any intracranial hemorrhage.</a:t>
            </a:r>
            <a:endParaRPr lang="en-IN" sz="900" dirty="0">
              <a:effectLst/>
              <a:ea typeface="Arial" panose="020B0604020202020204" pitchFamily="34" charset="0"/>
            </a:endParaRPr>
          </a:p>
          <a:p>
            <a:r>
              <a:rPr lang="en-US" sz="900" dirty="0">
                <a:effectLst/>
                <a:ea typeface="Calibri" panose="020F0502020204030204" pitchFamily="34" charset="0"/>
                <a:cs typeface="Times New Roman" panose="02020603050405020304" pitchFamily="18" charset="0"/>
              </a:rPr>
              <a:t>FXa = factor </a:t>
            </a:r>
            <a:r>
              <a:rPr lang="en-US" sz="900" dirty="0" err="1">
                <a:effectLst/>
                <a:ea typeface="Calibri" panose="020F0502020204030204" pitchFamily="34" charset="0"/>
                <a:cs typeface="Times New Roman" panose="02020603050405020304" pitchFamily="18" charset="0"/>
              </a:rPr>
              <a:t>Xa</a:t>
            </a:r>
            <a:r>
              <a:rPr lang="en-US" sz="900" dirty="0">
                <a:effectLst/>
                <a:ea typeface="Calibri" panose="020F0502020204030204" pitchFamily="34" charset="0"/>
                <a:cs typeface="Times New Roman" panose="02020603050405020304" pitchFamily="18" charset="0"/>
              </a:rPr>
              <a:t>; Hgb = hemoglobin; IQR = interquartile range; SD = standard deviation.</a:t>
            </a:r>
          </a:p>
          <a:p>
            <a:pPr marL="0" lvl="0" indent="0" defTabSz="622300">
              <a:lnSpc>
                <a:spcPct val="90000"/>
              </a:lnSpc>
              <a:spcBef>
                <a:spcPct val="0"/>
              </a:spcBef>
              <a:spcAft>
                <a:spcPct val="35000"/>
              </a:spcAft>
              <a:buNone/>
            </a:pPr>
            <a:r>
              <a:rPr lang="en-US" sz="900" dirty="0"/>
              <a:t>Benz AP et al. </a:t>
            </a:r>
            <a:r>
              <a:rPr lang="en-US" sz="900" i="1" dirty="0" err="1"/>
              <a:t>Thromb</a:t>
            </a:r>
            <a:r>
              <a:rPr lang="en-US" sz="900" i="1" dirty="0"/>
              <a:t> </a:t>
            </a:r>
            <a:r>
              <a:rPr lang="en-US" sz="900" i="1" dirty="0" err="1"/>
              <a:t>Haemost</a:t>
            </a:r>
            <a:r>
              <a:rPr lang="en-US" sz="900" dirty="0"/>
              <a:t>. 2022;122(6):998-1005. </a:t>
            </a:r>
            <a:endParaRPr lang="en-IN" sz="900" dirty="0"/>
          </a:p>
        </p:txBody>
      </p:sp>
      <p:graphicFrame>
        <p:nvGraphicFramePr>
          <p:cNvPr id="8" name="Table 10">
            <a:extLst>
              <a:ext uri="{FF2B5EF4-FFF2-40B4-BE49-F238E27FC236}">
                <a16:creationId xmlns:a16="http://schemas.microsoft.com/office/drawing/2014/main" id="{105DF7D9-80AE-41AC-9736-85B1D734A0A7}"/>
              </a:ext>
            </a:extLst>
          </p:cNvPr>
          <p:cNvGraphicFramePr>
            <a:graphicFrameLocks noGrp="1"/>
          </p:cNvGraphicFramePr>
          <p:nvPr/>
        </p:nvGraphicFramePr>
        <p:xfrm>
          <a:off x="591048" y="1232471"/>
          <a:ext cx="11143752" cy="4936457"/>
        </p:xfrm>
        <a:graphic>
          <a:graphicData uri="http://schemas.openxmlformats.org/drawingml/2006/table">
            <a:tbl>
              <a:tblPr firstRow="1" bandRow="1">
                <a:tableStyleId>{72833802-FEF1-4C79-8D5D-14CF1EAF98D9}</a:tableStyleId>
              </a:tblPr>
              <a:tblGrid>
                <a:gridCol w="2785938">
                  <a:extLst>
                    <a:ext uri="{9D8B030D-6E8A-4147-A177-3AD203B41FA5}">
                      <a16:colId xmlns:a16="http://schemas.microsoft.com/office/drawing/2014/main" val="1109363883"/>
                    </a:ext>
                  </a:extLst>
                </a:gridCol>
                <a:gridCol w="2785938">
                  <a:extLst>
                    <a:ext uri="{9D8B030D-6E8A-4147-A177-3AD203B41FA5}">
                      <a16:colId xmlns:a16="http://schemas.microsoft.com/office/drawing/2014/main" val="295039715"/>
                    </a:ext>
                  </a:extLst>
                </a:gridCol>
                <a:gridCol w="2785938">
                  <a:extLst>
                    <a:ext uri="{9D8B030D-6E8A-4147-A177-3AD203B41FA5}">
                      <a16:colId xmlns:a16="http://schemas.microsoft.com/office/drawing/2014/main" val="1165526889"/>
                    </a:ext>
                  </a:extLst>
                </a:gridCol>
                <a:gridCol w="2785938">
                  <a:extLst>
                    <a:ext uri="{9D8B030D-6E8A-4147-A177-3AD203B41FA5}">
                      <a16:colId xmlns:a16="http://schemas.microsoft.com/office/drawing/2014/main" val="2178333389"/>
                    </a:ext>
                  </a:extLst>
                </a:gridCol>
              </a:tblGrid>
              <a:tr h="630762">
                <a:tc>
                  <a:txBody>
                    <a:bodyPr/>
                    <a:lstStyle/>
                    <a:p>
                      <a:endParaRPr lang="en-IN" sz="1300" dirty="0"/>
                    </a:p>
                  </a:txBody>
                  <a:tcPr marL="180000" marT="72000" anchor="ctr"/>
                </a:tc>
                <a:tc>
                  <a:txBody>
                    <a:bodyPr/>
                    <a:lstStyle/>
                    <a:p>
                      <a:pPr algn="ctr"/>
                      <a:r>
                        <a:rPr lang="en-US" sz="1300" dirty="0"/>
                        <a:t>Safety population</a:t>
                      </a:r>
                    </a:p>
                    <a:p>
                      <a:pPr algn="ctr"/>
                      <a:r>
                        <a:rPr lang="en-US" sz="1300" dirty="0"/>
                        <a:t>(N=36)</a:t>
                      </a:r>
                      <a:endParaRPr lang="en-IN" sz="1300" dirty="0"/>
                    </a:p>
                  </a:txBody>
                  <a:tcPr marL="180000" marT="72000" anchor="ctr"/>
                </a:tc>
                <a:tc>
                  <a:txBody>
                    <a:bodyPr/>
                    <a:lstStyle/>
                    <a:p>
                      <a:pPr algn="ctr">
                        <a:lnSpc>
                          <a:spcPct val="100000"/>
                        </a:lnSpc>
                        <a:spcAft>
                          <a:spcPts val="0"/>
                        </a:spcAft>
                      </a:pPr>
                      <a:r>
                        <a:rPr lang="en-US" sz="1300" b="1" dirty="0">
                          <a:solidFill>
                            <a:schemeClr val="bg1"/>
                          </a:solidFill>
                          <a:effectLst/>
                        </a:rPr>
                        <a:t>Patients with baseline anti-FXa activity ≥40 ng/mL </a:t>
                      </a:r>
                    </a:p>
                    <a:p>
                      <a:pPr algn="ctr">
                        <a:lnSpc>
                          <a:spcPct val="100000"/>
                        </a:lnSpc>
                        <a:spcAft>
                          <a:spcPts val="0"/>
                        </a:spcAft>
                      </a:pPr>
                      <a:r>
                        <a:rPr lang="en-US" sz="1300" b="1" dirty="0">
                          <a:solidFill>
                            <a:schemeClr val="bg1"/>
                          </a:solidFill>
                          <a:effectLst/>
                        </a:rPr>
                        <a:t>(n=28)</a:t>
                      </a:r>
                      <a:endParaRPr lang="en-IN" sz="1300" b="0" dirty="0">
                        <a:solidFill>
                          <a:schemeClr val="bg1"/>
                        </a:solidFill>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tc>
                <a:tc>
                  <a:txBody>
                    <a:bodyPr/>
                    <a:lstStyle/>
                    <a:p>
                      <a:pPr algn="ctr">
                        <a:lnSpc>
                          <a:spcPct val="100000"/>
                        </a:lnSpc>
                        <a:spcAft>
                          <a:spcPts val="0"/>
                        </a:spcAft>
                      </a:pPr>
                      <a:r>
                        <a:rPr lang="en-US" sz="1300" b="1" dirty="0">
                          <a:solidFill>
                            <a:schemeClr val="bg1"/>
                          </a:solidFill>
                          <a:effectLst/>
                        </a:rPr>
                        <a:t>Patients with</a:t>
                      </a:r>
                      <a:r>
                        <a:rPr lang="en-IN" sz="1300" b="1" dirty="0">
                          <a:solidFill>
                            <a:schemeClr val="bg1"/>
                          </a:solidFill>
                          <a:effectLst/>
                        </a:rPr>
                        <a:t> </a:t>
                      </a:r>
                      <a:r>
                        <a:rPr lang="en-US" sz="1300" b="1" dirty="0">
                          <a:solidFill>
                            <a:schemeClr val="bg1"/>
                          </a:solidFill>
                          <a:effectLst/>
                        </a:rPr>
                        <a:t>baseline anti-FXa activity ≥75 ng/mL </a:t>
                      </a:r>
                    </a:p>
                    <a:p>
                      <a:pPr algn="ctr">
                        <a:lnSpc>
                          <a:spcPct val="100000"/>
                        </a:lnSpc>
                        <a:spcAft>
                          <a:spcPts val="0"/>
                        </a:spcAft>
                      </a:pPr>
                      <a:r>
                        <a:rPr lang="en-US" sz="1300" b="1" dirty="0">
                          <a:solidFill>
                            <a:schemeClr val="bg1"/>
                          </a:solidFill>
                          <a:effectLst/>
                        </a:rPr>
                        <a:t>(n=20)</a:t>
                      </a:r>
                      <a:endParaRPr lang="en-IN" sz="1300" dirty="0">
                        <a:solidFill>
                          <a:schemeClr val="bg1"/>
                        </a:solidFill>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tc>
                <a:extLst>
                  <a:ext uri="{0D108BD9-81ED-4DB2-BD59-A6C34878D82A}">
                    <a16:rowId xmlns:a16="http://schemas.microsoft.com/office/drawing/2014/main" val="3957790774"/>
                  </a:ext>
                </a:extLst>
              </a:tr>
              <a:tr h="303766">
                <a:tc>
                  <a:txBody>
                    <a:bodyPr/>
                    <a:lstStyle/>
                    <a:p>
                      <a:pPr>
                        <a:lnSpc>
                          <a:spcPts val="1150"/>
                        </a:lnSpc>
                        <a:spcAft>
                          <a:spcPts val="800"/>
                        </a:spcAft>
                      </a:pPr>
                      <a:r>
                        <a:rPr lang="en-US" sz="1300" dirty="0">
                          <a:effectLst/>
                        </a:rPr>
                        <a:t>Age, years, mean ± SD</a:t>
                      </a:r>
                      <a:endParaRPr lang="en-IN" sz="1300" dirty="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tc>
                  <a:txBody>
                    <a:bodyPr/>
                    <a:lstStyle/>
                    <a:p>
                      <a:pPr algn="ctr"/>
                      <a:r>
                        <a:rPr lang="en-US" sz="1300">
                          <a:effectLst/>
                        </a:rPr>
                        <a:t>81.5 ± 6.3</a:t>
                      </a:r>
                      <a:endParaRPr lang="en-IN" sz="1300"/>
                    </a:p>
                  </a:txBody>
                  <a:tcPr marL="72000" marR="9525" marT="54000" marB="9525" anchor="ctr"/>
                </a:tc>
                <a:tc>
                  <a:txBody>
                    <a:bodyPr/>
                    <a:lstStyle/>
                    <a:p>
                      <a:pPr algn="ctr">
                        <a:lnSpc>
                          <a:spcPts val="1150"/>
                        </a:lnSpc>
                        <a:spcAft>
                          <a:spcPts val="800"/>
                        </a:spcAft>
                      </a:pPr>
                      <a:r>
                        <a:rPr lang="en-US" sz="1300" dirty="0">
                          <a:effectLst/>
                        </a:rPr>
                        <a:t>81.4 ± 6.3</a:t>
                      </a:r>
                      <a:endParaRPr lang="en-IN" sz="1300" dirty="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tc>
                  <a:txBody>
                    <a:bodyPr/>
                    <a:lstStyle/>
                    <a:p>
                      <a:pPr algn="ctr">
                        <a:lnSpc>
                          <a:spcPts val="1150"/>
                        </a:lnSpc>
                        <a:spcAft>
                          <a:spcPts val="800"/>
                        </a:spcAft>
                      </a:pPr>
                      <a:r>
                        <a:rPr lang="en-US" sz="1300" dirty="0">
                          <a:effectLst/>
                        </a:rPr>
                        <a:t>81.2 ± 6.9</a:t>
                      </a:r>
                      <a:endParaRPr lang="en-IN" sz="1300" dirty="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extLst>
                  <a:ext uri="{0D108BD9-81ED-4DB2-BD59-A6C34878D82A}">
                    <a16:rowId xmlns:a16="http://schemas.microsoft.com/office/drawing/2014/main" val="2123009040"/>
                  </a:ext>
                </a:extLst>
              </a:tr>
              <a:tr h="303766">
                <a:tc>
                  <a:txBody>
                    <a:bodyPr/>
                    <a:lstStyle/>
                    <a:p>
                      <a:pPr>
                        <a:lnSpc>
                          <a:spcPts val="1150"/>
                        </a:lnSpc>
                        <a:spcAft>
                          <a:spcPts val="800"/>
                        </a:spcAft>
                      </a:pPr>
                      <a:r>
                        <a:rPr lang="en-IN" sz="1300" dirty="0">
                          <a:effectLst/>
                        </a:rPr>
                        <a:t>Male sex, n (%)</a:t>
                      </a:r>
                      <a:endParaRPr lang="en-IN" sz="1300" dirty="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tc>
                  <a:txBody>
                    <a:bodyPr/>
                    <a:lstStyle/>
                    <a:p>
                      <a:pPr algn="ctr"/>
                      <a:r>
                        <a:rPr lang="en-IN" sz="1300" dirty="0"/>
                        <a:t>22 (61.1)</a:t>
                      </a:r>
                    </a:p>
                  </a:txBody>
                  <a:tcPr marL="72000" marR="9525" marT="54000" marB="9525" anchor="ctr"/>
                </a:tc>
                <a:tc>
                  <a:txBody>
                    <a:bodyPr/>
                    <a:lstStyle/>
                    <a:p>
                      <a:pPr algn="ctr">
                        <a:lnSpc>
                          <a:spcPts val="1150"/>
                        </a:lnSpc>
                        <a:spcAft>
                          <a:spcPts val="800"/>
                        </a:spcAft>
                      </a:pPr>
                      <a:r>
                        <a:rPr lang="en-IN" sz="1300" dirty="0">
                          <a:effectLst/>
                        </a:rPr>
                        <a:t>18 (64.3)</a:t>
                      </a:r>
                      <a:endParaRPr lang="en-IN" sz="1300" dirty="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tc>
                  <a:txBody>
                    <a:bodyPr/>
                    <a:lstStyle/>
                    <a:p>
                      <a:pPr algn="ctr">
                        <a:lnSpc>
                          <a:spcPts val="1150"/>
                        </a:lnSpc>
                        <a:spcAft>
                          <a:spcPts val="800"/>
                        </a:spcAft>
                      </a:pPr>
                      <a:r>
                        <a:rPr lang="en-IN" sz="1300" dirty="0">
                          <a:effectLst/>
                        </a:rPr>
                        <a:t>13 (65.0)</a:t>
                      </a:r>
                      <a:endParaRPr lang="en-IN" sz="1300" dirty="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extLst>
                  <a:ext uri="{0D108BD9-81ED-4DB2-BD59-A6C34878D82A}">
                    <a16:rowId xmlns:a16="http://schemas.microsoft.com/office/drawing/2014/main" val="1281476746"/>
                  </a:ext>
                </a:extLst>
              </a:tr>
              <a:tr h="303766">
                <a:tc>
                  <a:txBody>
                    <a:bodyPr/>
                    <a:lstStyle/>
                    <a:p>
                      <a:pPr>
                        <a:lnSpc>
                          <a:spcPts val="1150"/>
                        </a:lnSpc>
                        <a:spcAft>
                          <a:spcPts val="800"/>
                        </a:spcAft>
                      </a:pPr>
                      <a:r>
                        <a:rPr lang="en-US" sz="1200" dirty="0">
                          <a:effectLst/>
                        </a:rPr>
                        <a:t>Hgb, mean ± SD, g/L</a:t>
                      </a:r>
                      <a:endParaRPr lang="en-IN" sz="1200" dirty="0">
                        <a:effectLst/>
                        <a:latin typeface="+mn-lt"/>
                        <a:ea typeface="Arial" panose="020B0604020202020204" pitchFamily="34" charset="0"/>
                        <a:cs typeface="Times New Roman" panose="02020603050405020304" pitchFamily="18" charset="0"/>
                      </a:endParaRPr>
                    </a:p>
                  </a:txBody>
                  <a:tcPr marL="72000" marR="9525" marT="54000" marB="9525" anchor="ctr"/>
                </a:tc>
                <a:tc>
                  <a:txBody>
                    <a:bodyPr/>
                    <a:lstStyle/>
                    <a:p>
                      <a:pPr algn="ctr"/>
                      <a:r>
                        <a:rPr lang="en-IN" sz="1300" dirty="0"/>
                        <a:t>118.2 </a:t>
                      </a:r>
                      <a:r>
                        <a:rPr lang="en-US" sz="1400" dirty="0">
                          <a:effectLst/>
                        </a:rPr>
                        <a:t>± 31.1</a:t>
                      </a:r>
                      <a:endParaRPr lang="en-IN" sz="1300" dirty="0"/>
                    </a:p>
                  </a:txBody>
                  <a:tcPr marL="72000" marR="9525" marT="54000" marB="9525" anchor="ctr"/>
                </a:tc>
                <a:tc>
                  <a:txBody>
                    <a:bodyPr/>
                    <a:lstStyle/>
                    <a:p>
                      <a:pPr algn="ctr">
                        <a:lnSpc>
                          <a:spcPts val="1150"/>
                        </a:lnSpc>
                        <a:spcAft>
                          <a:spcPts val="800"/>
                        </a:spcAft>
                      </a:pPr>
                      <a:r>
                        <a:rPr lang="en-IN" sz="1300" dirty="0">
                          <a:effectLst/>
                        </a:rPr>
                        <a:t>121.2 </a:t>
                      </a:r>
                      <a:r>
                        <a:rPr lang="en-US" sz="1400" dirty="0">
                          <a:effectLst/>
                        </a:rPr>
                        <a:t>± 31.7</a:t>
                      </a:r>
                      <a:endParaRPr lang="en-IN" sz="1300" dirty="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tc>
                  <a:txBody>
                    <a:bodyPr/>
                    <a:lstStyle/>
                    <a:p>
                      <a:pPr algn="ctr">
                        <a:lnSpc>
                          <a:spcPts val="1150"/>
                        </a:lnSpc>
                        <a:spcAft>
                          <a:spcPts val="800"/>
                        </a:spcAft>
                      </a:pPr>
                      <a:r>
                        <a:rPr lang="en-IN" sz="1300" dirty="0">
                          <a:effectLst/>
                        </a:rPr>
                        <a:t>121.9 </a:t>
                      </a:r>
                      <a:r>
                        <a:rPr lang="en-US" sz="1400" dirty="0">
                          <a:effectLst/>
                        </a:rPr>
                        <a:t>± 30.8</a:t>
                      </a:r>
                      <a:endParaRPr lang="en-IN" sz="1300" dirty="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extLst>
                  <a:ext uri="{0D108BD9-81ED-4DB2-BD59-A6C34878D82A}">
                    <a16:rowId xmlns:a16="http://schemas.microsoft.com/office/drawing/2014/main" val="3434266158"/>
                  </a:ext>
                </a:extLst>
              </a:tr>
              <a:tr h="298647">
                <a:tc gridSpan="4">
                  <a:txBody>
                    <a:bodyPr/>
                    <a:lstStyle/>
                    <a:p>
                      <a:pPr>
                        <a:lnSpc>
                          <a:spcPts val="1150"/>
                        </a:lnSpc>
                        <a:spcAft>
                          <a:spcPts val="800"/>
                        </a:spcAft>
                      </a:pPr>
                      <a:r>
                        <a:rPr lang="en-US" sz="1300" b="1" dirty="0">
                          <a:effectLst/>
                        </a:rPr>
                        <a:t>Primary site of bleeding, n (%)</a:t>
                      </a:r>
                      <a:endParaRPr lang="en-IN" sz="1300" dirty="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solidFill>
                      <a:srgbClr val="E7E8EA"/>
                    </a:solidFill>
                  </a:tcPr>
                </a:tc>
                <a:tc hMerge="1">
                  <a:txBody>
                    <a:bodyPr/>
                    <a:lstStyle/>
                    <a:p>
                      <a:endParaRPr lang="en-IN"/>
                    </a:p>
                  </a:txBody>
                  <a:tcPr>
                    <a:noFill/>
                  </a:tcPr>
                </a:tc>
                <a:tc hMerge="1">
                  <a:txBody>
                    <a:bodyPr/>
                    <a:lstStyle/>
                    <a:p>
                      <a:endParaRPr lang="en-IN"/>
                    </a:p>
                  </a:txBody>
                  <a:tcPr>
                    <a:noFill/>
                  </a:tcPr>
                </a:tc>
                <a:tc hMerge="1">
                  <a:txBody>
                    <a:bodyPr/>
                    <a:lstStyle/>
                    <a:p>
                      <a:endParaRPr lang="en-IN"/>
                    </a:p>
                  </a:txBody>
                  <a:tcP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893161337"/>
                  </a:ext>
                </a:extLst>
              </a:tr>
              <a:tr h="298647">
                <a:tc>
                  <a:txBody>
                    <a:bodyPr/>
                    <a:lstStyle/>
                    <a:p>
                      <a:pPr marL="0" indent="115888">
                        <a:lnSpc>
                          <a:spcPts val="1150"/>
                        </a:lnSpc>
                        <a:spcAft>
                          <a:spcPts val="800"/>
                        </a:spcAft>
                      </a:pPr>
                      <a:r>
                        <a:rPr lang="en-US" sz="1300" dirty="0">
                          <a:effectLst/>
                        </a:rPr>
                        <a:t>Intracranial, any</a:t>
                      </a:r>
                      <a:endParaRPr lang="en-IN" sz="1300" dirty="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tc>
                  <a:txBody>
                    <a:bodyPr/>
                    <a:lstStyle/>
                    <a:p>
                      <a:pPr algn="ctr">
                        <a:lnSpc>
                          <a:spcPts val="1150"/>
                        </a:lnSpc>
                        <a:spcAft>
                          <a:spcPts val="800"/>
                        </a:spcAft>
                      </a:pPr>
                      <a:r>
                        <a:rPr lang="en-US" sz="1300">
                          <a:effectLst/>
                        </a:rPr>
                        <a:t>29 (80.6)</a:t>
                      </a:r>
                      <a:endParaRPr lang="en-IN" sz="130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tc>
                  <a:txBody>
                    <a:bodyPr/>
                    <a:lstStyle/>
                    <a:p>
                      <a:pPr algn="ctr">
                        <a:lnSpc>
                          <a:spcPts val="1150"/>
                        </a:lnSpc>
                        <a:spcAft>
                          <a:spcPts val="800"/>
                        </a:spcAft>
                      </a:pPr>
                      <a:r>
                        <a:rPr lang="en-US" sz="1300">
                          <a:effectLst/>
                        </a:rPr>
                        <a:t>22 (78.6)</a:t>
                      </a:r>
                      <a:endParaRPr lang="en-IN" sz="130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tc>
                  <a:txBody>
                    <a:bodyPr/>
                    <a:lstStyle/>
                    <a:p>
                      <a:pPr algn="ctr">
                        <a:lnSpc>
                          <a:spcPts val="1150"/>
                        </a:lnSpc>
                        <a:spcAft>
                          <a:spcPts val="800"/>
                        </a:spcAft>
                      </a:pPr>
                      <a:r>
                        <a:rPr lang="en-US" sz="1300">
                          <a:effectLst/>
                        </a:rPr>
                        <a:t>16 (80.0)</a:t>
                      </a:r>
                      <a:endParaRPr lang="en-IN" sz="130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extLst>
                  <a:ext uri="{0D108BD9-81ED-4DB2-BD59-A6C34878D82A}">
                    <a16:rowId xmlns:a16="http://schemas.microsoft.com/office/drawing/2014/main" val="1063389621"/>
                  </a:ext>
                </a:extLst>
              </a:tr>
              <a:tr h="374287">
                <a:tc>
                  <a:txBody>
                    <a:bodyPr/>
                    <a:lstStyle/>
                    <a:p>
                      <a:pPr marL="111125" indent="0">
                        <a:lnSpc>
                          <a:spcPts val="1150"/>
                        </a:lnSpc>
                        <a:spcAft>
                          <a:spcPts val="800"/>
                        </a:spcAft>
                      </a:pPr>
                      <a:r>
                        <a:rPr lang="en-US" sz="1300" dirty="0">
                          <a:effectLst/>
                        </a:rPr>
                        <a:t>Intracranial, associated with </a:t>
                      </a:r>
                      <a:r>
                        <a:rPr lang="en-US" sz="1300" dirty="0" err="1">
                          <a:effectLst/>
                        </a:rPr>
                        <a:t>trauma</a:t>
                      </a:r>
                      <a:r>
                        <a:rPr lang="en-US" sz="1300" baseline="30000" dirty="0" err="1">
                          <a:effectLst/>
                        </a:rPr>
                        <a:t>a</a:t>
                      </a:r>
                      <a:endParaRPr lang="en-IN" sz="1300" baseline="30000" dirty="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tc>
                  <a:txBody>
                    <a:bodyPr/>
                    <a:lstStyle/>
                    <a:p>
                      <a:pPr algn="ctr">
                        <a:lnSpc>
                          <a:spcPts val="1150"/>
                        </a:lnSpc>
                        <a:spcAft>
                          <a:spcPts val="800"/>
                        </a:spcAft>
                      </a:pPr>
                      <a:r>
                        <a:rPr lang="en-US" sz="1300">
                          <a:effectLst/>
                        </a:rPr>
                        <a:t>6 (20.7)</a:t>
                      </a:r>
                      <a:endParaRPr lang="en-IN" sz="130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tc>
                  <a:txBody>
                    <a:bodyPr/>
                    <a:lstStyle/>
                    <a:p>
                      <a:pPr algn="ctr">
                        <a:lnSpc>
                          <a:spcPts val="1150"/>
                        </a:lnSpc>
                        <a:spcAft>
                          <a:spcPts val="800"/>
                        </a:spcAft>
                      </a:pPr>
                      <a:r>
                        <a:rPr lang="en-US" sz="1300">
                          <a:effectLst/>
                        </a:rPr>
                        <a:t>4 (18.2)</a:t>
                      </a:r>
                      <a:endParaRPr lang="en-IN" sz="130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tc>
                  <a:txBody>
                    <a:bodyPr/>
                    <a:lstStyle/>
                    <a:p>
                      <a:pPr algn="ctr">
                        <a:lnSpc>
                          <a:spcPts val="1150"/>
                        </a:lnSpc>
                        <a:spcAft>
                          <a:spcPts val="800"/>
                        </a:spcAft>
                      </a:pPr>
                      <a:r>
                        <a:rPr lang="en-US" sz="1300" dirty="0">
                          <a:effectLst/>
                        </a:rPr>
                        <a:t>3 (18.8)</a:t>
                      </a:r>
                      <a:endParaRPr lang="en-IN" sz="1300" dirty="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extLst>
                  <a:ext uri="{0D108BD9-81ED-4DB2-BD59-A6C34878D82A}">
                    <a16:rowId xmlns:a16="http://schemas.microsoft.com/office/drawing/2014/main" val="641024713"/>
                  </a:ext>
                </a:extLst>
              </a:tr>
              <a:tr h="298647">
                <a:tc>
                  <a:txBody>
                    <a:bodyPr/>
                    <a:lstStyle/>
                    <a:p>
                      <a:pPr marL="0" indent="115888">
                        <a:lnSpc>
                          <a:spcPts val="1150"/>
                        </a:lnSpc>
                        <a:spcAft>
                          <a:spcPts val="800"/>
                        </a:spcAft>
                      </a:pPr>
                      <a:r>
                        <a:rPr lang="en-US" sz="1300" dirty="0">
                          <a:effectLst/>
                        </a:rPr>
                        <a:t>Gastrointestinal</a:t>
                      </a:r>
                      <a:endParaRPr lang="en-IN" sz="1300" dirty="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tc>
                  <a:txBody>
                    <a:bodyPr/>
                    <a:lstStyle/>
                    <a:p>
                      <a:pPr algn="ctr">
                        <a:lnSpc>
                          <a:spcPts val="1150"/>
                        </a:lnSpc>
                        <a:spcAft>
                          <a:spcPts val="800"/>
                        </a:spcAft>
                      </a:pPr>
                      <a:r>
                        <a:rPr lang="en-US" sz="1300">
                          <a:effectLst/>
                        </a:rPr>
                        <a:t>7 (19.4)</a:t>
                      </a:r>
                      <a:endParaRPr lang="en-IN" sz="130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tc>
                  <a:txBody>
                    <a:bodyPr/>
                    <a:lstStyle/>
                    <a:p>
                      <a:pPr algn="ctr">
                        <a:lnSpc>
                          <a:spcPts val="1150"/>
                        </a:lnSpc>
                        <a:spcAft>
                          <a:spcPts val="800"/>
                        </a:spcAft>
                      </a:pPr>
                      <a:r>
                        <a:rPr lang="en-US" sz="1300" dirty="0">
                          <a:effectLst/>
                        </a:rPr>
                        <a:t>6 (21.4)</a:t>
                      </a:r>
                      <a:endParaRPr lang="en-IN" sz="1300" dirty="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tc>
                  <a:txBody>
                    <a:bodyPr/>
                    <a:lstStyle/>
                    <a:p>
                      <a:pPr algn="ctr">
                        <a:lnSpc>
                          <a:spcPts val="1150"/>
                        </a:lnSpc>
                        <a:spcAft>
                          <a:spcPts val="800"/>
                        </a:spcAft>
                      </a:pPr>
                      <a:r>
                        <a:rPr lang="en-US" sz="1300" dirty="0">
                          <a:effectLst/>
                        </a:rPr>
                        <a:t>4 (20.0)</a:t>
                      </a:r>
                      <a:endParaRPr lang="en-IN" sz="1300" dirty="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extLst>
                  <a:ext uri="{0D108BD9-81ED-4DB2-BD59-A6C34878D82A}">
                    <a16:rowId xmlns:a16="http://schemas.microsoft.com/office/drawing/2014/main" val="2091195045"/>
                  </a:ext>
                </a:extLst>
              </a:tr>
              <a:tr h="298647">
                <a:tc gridSpan="4">
                  <a:txBody>
                    <a:bodyPr/>
                    <a:lstStyle/>
                    <a:p>
                      <a:pPr>
                        <a:lnSpc>
                          <a:spcPts val="1150"/>
                        </a:lnSpc>
                        <a:spcAft>
                          <a:spcPts val="800"/>
                        </a:spcAft>
                      </a:pPr>
                      <a:r>
                        <a:rPr lang="en-US" sz="1300" b="1" dirty="0" err="1">
                          <a:effectLst/>
                        </a:rPr>
                        <a:t>Edoxaban</a:t>
                      </a:r>
                      <a:r>
                        <a:rPr lang="en-US" sz="1300" b="1" dirty="0">
                          <a:effectLst/>
                        </a:rPr>
                        <a:t> dosage, n (%)</a:t>
                      </a:r>
                      <a:endParaRPr lang="en-IN" sz="1300" dirty="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solidFill>
                      <a:srgbClr val="E7E8EA"/>
                    </a:solidFill>
                  </a:tcPr>
                </a:tc>
                <a:tc hMerge="1">
                  <a:txBody>
                    <a:bodyPr/>
                    <a:lstStyle/>
                    <a:p>
                      <a:endParaRPr lang="en-IN"/>
                    </a:p>
                  </a:txBody>
                  <a:tcPr>
                    <a:noFill/>
                  </a:tcPr>
                </a:tc>
                <a:tc hMerge="1">
                  <a:txBody>
                    <a:bodyPr/>
                    <a:lstStyle/>
                    <a:p>
                      <a:endParaRPr lang="en-IN"/>
                    </a:p>
                  </a:txBody>
                  <a:tcPr>
                    <a:noFill/>
                  </a:tcPr>
                </a:tc>
                <a:tc hMerge="1">
                  <a:txBody>
                    <a:bodyPr/>
                    <a:lstStyle/>
                    <a:p>
                      <a:endParaRPr lang="en-IN"/>
                    </a:p>
                  </a:txBody>
                  <a:tcP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698201511"/>
                  </a:ext>
                </a:extLst>
              </a:tr>
              <a:tr h="298647">
                <a:tc>
                  <a:txBody>
                    <a:bodyPr/>
                    <a:lstStyle/>
                    <a:p>
                      <a:pPr marL="0" indent="115888">
                        <a:lnSpc>
                          <a:spcPts val="1150"/>
                        </a:lnSpc>
                        <a:spcAft>
                          <a:spcPts val="800"/>
                        </a:spcAft>
                      </a:pPr>
                      <a:r>
                        <a:rPr lang="en-US" sz="1300" dirty="0">
                          <a:effectLst/>
                        </a:rPr>
                        <a:t>60 mg once daily</a:t>
                      </a:r>
                      <a:endParaRPr lang="en-IN" sz="1300" dirty="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tc>
                  <a:txBody>
                    <a:bodyPr/>
                    <a:lstStyle/>
                    <a:p>
                      <a:pPr algn="ctr">
                        <a:lnSpc>
                          <a:spcPts val="1150"/>
                        </a:lnSpc>
                        <a:spcAft>
                          <a:spcPts val="800"/>
                        </a:spcAft>
                      </a:pPr>
                      <a:r>
                        <a:rPr lang="en-US" sz="1300">
                          <a:effectLst/>
                        </a:rPr>
                        <a:t>20 (55.6)</a:t>
                      </a:r>
                      <a:endParaRPr lang="en-IN" sz="130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tc>
                  <a:txBody>
                    <a:bodyPr/>
                    <a:lstStyle/>
                    <a:p>
                      <a:pPr algn="ctr">
                        <a:lnSpc>
                          <a:spcPts val="1150"/>
                        </a:lnSpc>
                        <a:spcAft>
                          <a:spcPts val="800"/>
                        </a:spcAft>
                      </a:pPr>
                      <a:r>
                        <a:rPr lang="en-US" sz="1300">
                          <a:effectLst/>
                        </a:rPr>
                        <a:t>16 (57.1)</a:t>
                      </a:r>
                      <a:endParaRPr lang="en-IN" sz="130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tc>
                  <a:txBody>
                    <a:bodyPr/>
                    <a:lstStyle/>
                    <a:p>
                      <a:pPr algn="ctr">
                        <a:lnSpc>
                          <a:spcPts val="1150"/>
                        </a:lnSpc>
                        <a:spcAft>
                          <a:spcPts val="800"/>
                        </a:spcAft>
                      </a:pPr>
                      <a:r>
                        <a:rPr lang="en-US" sz="1300" dirty="0">
                          <a:effectLst/>
                        </a:rPr>
                        <a:t>13 (65.0)</a:t>
                      </a:r>
                      <a:endParaRPr lang="en-IN" sz="1300" dirty="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extLst>
                  <a:ext uri="{0D108BD9-81ED-4DB2-BD59-A6C34878D82A}">
                    <a16:rowId xmlns:a16="http://schemas.microsoft.com/office/drawing/2014/main" val="3759270381"/>
                  </a:ext>
                </a:extLst>
              </a:tr>
              <a:tr h="298647">
                <a:tc>
                  <a:txBody>
                    <a:bodyPr/>
                    <a:lstStyle/>
                    <a:p>
                      <a:pPr marL="0" indent="115888">
                        <a:lnSpc>
                          <a:spcPts val="1150"/>
                        </a:lnSpc>
                        <a:spcAft>
                          <a:spcPts val="800"/>
                        </a:spcAft>
                      </a:pPr>
                      <a:r>
                        <a:rPr lang="en-US" sz="1300" dirty="0">
                          <a:effectLst/>
                        </a:rPr>
                        <a:t>30 mg once daily</a:t>
                      </a:r>
                      <a:endParaRPr lang="en-IN" sz="1300" dirty="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tc>
                  <a:txBody>
                    <a:bodyPr/>
                    <a:lstStyle/>
                    <a:p>
                      <a:pPr algn="ctr">
                        <a:lnSpc>
                          <a:spcPts val="1150"/>
                        </a:lnSpc>
                        <a:spcAft>
                          <a:spcPts val="800"/>
                        </a:spcAft>
                      </a:pPr>
                      <a:r>
                        <a:rPr lang="en-US" sz="1300">
                          <a:effectLst/>
                        </a:rPr>
                        <a:t>15 (41.7)</a:t>
                      </a:r>
                      <a:endParaRPr lang="en-IN" sz="130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tc>
                  <a:txBody>
                    <a:bodyPr/>
                    <a:lstStyle/>
                    <a:p>
                      <a:pPr algn="ctr">
                        <a:lnSpc>
                          <a:spcPts val="1150"/>
                        </a:lnSpc>
                        <a:spcAft>
                          <a:spcPts val="800"/>
                        </a:spcAft>
                      </a:pPr>
                      <a:r>
                        <a:rPr lang="en-US" sz="1300">
                          <a:effectLst/>
                        </a:rPr>
                        <a:t>11 (39.3)</a:t>
                      </a:r>
                      <a:endParaRPr lang="en-IN" sz="130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tc>
                  <a:txBody>
                    <a:bodyPr/>
                    <a:lstStyle/>
                    <a:p>
                      <a:pPr algn="ctr">
                        <a:lnSpc>
                          <a:spcPts val="1150"/>
                        </a:lnSpc>
                        <a:spcAft>
                          <a:spcPts val="800"/>
                        </a:spcAft>
                      </a:pPr>
                      <a:r>
                        <a:rPr lang="en-US" sz="1300">
                          <a:effectLst/>
                        </a:rPr>
                        <a:t>6 (30.0)</a:t>
                      </a:r>
                      <a:endParaRPr lang="en-IN" sz="130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extLst>
                  <a:ext uri="{0D108BD9-81ED-4DB2-BD59-A6C34878D82A}">
                    <a16:rowId xmlns:a16="http://schemas.microsoft.com/office/drawing/2014/main" val="1576250569"/>
                  </a:ext>
                </a:extLst>
              </a:tr>
              <a:tr h="298647">
                <a:tc>
                  <a:txBody>
                    <a:bodyPr/>
                    <a:lstStyle/>
                    <a:p>
                      <a:pPr marL="0" indent="115888">
                        <a:lnSpc>
                          <a:spcPts val="1150"/>
                        </a:lnSpc>
                        <a:spcAft>
                          <a:spcPts val="800"/>
                        </a:spcAft>
                      </a:pPr>
                      <a:r>
                        <a:rPr lang="en-US" sz="1300" dirty="0">
                          <a:effectLst/>
                        </a:rPr>
                        <a:t>15 mg once daily</a:t>
                      </a:r>
                      <a:endParaRPr lang="en-IN" sz="1300" dirty="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tc>
                  <a:txBody>
                    <a:bodyPr/>
                    <a:lstStyle/>
                    <a:p>
                      <a:pPr algn="ctr">
                        <a:lnSpc>
                          <a:spcPts val="1150"/>
                        </a:lnSpc>
                        <a:spcAft>
                          <a:spcPts val="800"/>
                        </a:spcAft>
                      </a:pPr>
                      <a:r>
                        <a:rPr lang="en-US" sz="1300">
                          <a:effectLst/>
                        </a:rPr>
                        <a:t>1 (2.8)</a:t>
                      </a:r>
                      <a:endParaRPr lang="en-IN" sz="130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tc>
                  <a:txBody>
                    <a:bodyPr/>
                    <a:lstStyle/>
                    <a:p>
                      <a:pPr algn="ctr">
                        <a:lnSpc>
                          <a:spcPts val="1150"/>
                        </a:lnSpc>
                        <a:spcAft>
                          <a:spcPts val="800"/>
                        </a:spcAft>
                      </a:pPr>
                      <a:r>
                        <a:rPr lang="en-US" sz="1300">
                          <a:effectLst/>
                        </a:rPr>
                        <a:t>1 (3.6)</a:t>
                      </a:r>
                      <a:endParaRPr lang="en-IN" sz="130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tc>
                  <a:txBody>
                    <a:bodyPr/>
                    <a:lstStyle/>
                    <a:p>
                      <a:pPr algn="ctr">
                        <a:lnSpc>
                          <a:spcPts val="1150"/>
                        </a:lnSpc>
                        <a:spcAft>
                          <a:spcPts val="800"/>
                        </a:spcAft>
                      </a:pPr>
                      <a:r>
                        <a:rPr lang="en-US" sz="1300">
                          <a:effectLst/>
                        </a:rPr>
                        <a:t>1 (5.0)</a:t>
                      </a:r>
                      <a:endParaRPr lang="en-IN" sz="130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extLst>
                  <a:ext uri="{0D108BD9-81ED-4DB2-BD59-A6C34878D82A}">
                    <a16:rowId xmlns:a16="http://schemas.microsoft.com/office/drawing/2014/main" val="3356108938"/>
                  </a:ext>
                </a:extLst>
              </a:tr>
              <a:tr h="374287">
                <a:tc>
                  <a:txBody>
                    <a:bodyPr/>
                    <a:lstStyle/>
                    <a:p>
                      <a:pPr>
                        <a:lnSpc>
                          <a:spcPts val="1150"/>
                        </a:lnSpc>
                        <a:spcAft>
                          <a:spcPts val="800"/>
                        </a:spcAft>
                      </a:pPr>
                      <a:r>
                        <a:rPr lang="en-US" sz="1300">
                          <a:effectLst/>
                        </a:rPr>
                        <a:t>Baseline anti-</a:t>
                      </a:r>
                      <a:r>
                        <a:rPr lang="en-US" sz="1300" err="1">
                          <a:effectLst/>
                        </a:rPr>
                        <a:t>FXa</a:t>
                      </a:r>
                      <a:r>
                        <a:rPr lang="en-US" sz="1300">
                          <a:effectLst/>
                        </a:rPr>
                        <a:t> activity (ng/mL), median (IQR)</a:t>
                      </a:r>
                      <a:endParaRPr lang="en-IN" sz="130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tc>
                  <a:txBody>
                    <a:bodyPr/>
                    <a:lstStyle/>
                    <a:p>
                      <a:pPr algn="ctr">
                        <a:lnSpc>
                          <a:spcPts val="1150"/>
                        </a:lnSpc>
                        <a:spcAft>
                          <a:spcPts val="800"/>
                        </a:spcAft>
                      </a:pPr>
                      <a:r>
                        <a:rPr lang="en-US" sz="1300">
                          <a:effectLst/>
                        </a:rPr>
                        <a:t>95.1 (57.1–196.8)</a:t>
                      </a:r>
                      <a:endParaRPr lang="en-IN" sz="130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tc>
                  <a:txBody>
                    <a:bodyPr/>
                    <a:lstStyle/>
                    <a:p>
                      <a:pPr algn="ctr">
                        <a:lnSpc>
                          <a:spcPts val="1150"/>
                        </a:lnSpc>
                        <a:spcAft>
                          <a:spcPts val="800"/>
                        </a:spcAft>
                      </a:pPr>
                      <a:r>
                        <a:rPr lang="en-US" sz="1300">
                          <a:effectLst/>
                        </a:rPr>
                        <a:t>121.1 (70.3–202.4)</a:t>
                      </a:r>
                      <a:endParaRPr lang="en-IN" sz="130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tc>
                  <a:txBody>
                    <a:bodyPr/>
                    <a:lstStyle/>
                    <a:p>
                      <a:pPr algn="ctr">
                        <a:lnSpc>
                          <a:spcPts val="1150"/>
                        </a:lnSpc>
                        <a:spcAft>
                          <a:spcPts val="800"/>
                        </a:spcAft>
                      </a:pPr>
                      <a:r>
                        <a:rPr lang="en-US" sz="1300">
                          <a:effectLst/>
                        </a:rPr>
                        <a:t>160.5 (106.2–222.2)</a:t>
                      </a:r>
                      <a:endParaRPr lang="en-IN" sz="130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extLst>
                  <a:ext uri="{0D108BD9-81ED-4DB2-BD59-A6C34878D82A}">
                    <a16:rowId xmlns:a16="http://schemas.microsoft.com/office/drawing/2014/main" val="772858800"/>
                  </a:ext>
                </a:extLst>
              </a:tr>
              <a:tr h="528171">
                <a:tc>
                  <a:txBody>
                    <a:bodyPr/>
                    <a:lstStyle/>
                    <a:p>
                      <a:pPr>
                        <a:lnSpc>
                          <a:spcPts val="1150"/>
                        </a:lnSpc>
                        <a:spcAft>
                          <a:spcPts val="800"/>
                        </a:spcAft>
                      </a:pPr>
                      <a:r>
                        <a:rPr lang="en-US" sz="1300" dirty="0">
                          <a:effectLst/>
                        </a:rPr>
                        <a:t>Time from last dose of edoxaban to andexanet bolus, hours, median (IQR)</a:t>
                      </a:r>
                      <a:endParaRPr lang="en-IN" sz="1300" dirty="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tc>
                  <a:txBody>
                    <a:bodyPr/>
                    <a:lstStyle/>
                    <a:p>
                      <a:pPr algn="ctr">
                        <a:lnSpc>
                          <a:spcPts val="1150"/>
                        </a:lnSpc>
                        <a:spcAft>
                          <a:spcPts val="800"/>
                        </a:spcAft>
                      </a:pPr>
                      <a:r>
                        <a:rPr lang="en-US" sz="1300" dirty="0">
                          <a:effectLst/>
                        </a:rPr>
                        <a:t>9.2 (6.2–13.0)</a:t>
                      </a:r>
                      <a:endParaRPr lang="en-IN" sz="1300" dirty="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tc>
                  <a:txBody>
                    <a:bodyPr/>
                    <a:lstStyle/>
                    <a:p>
                      <a:pPr algn="ctr">
                        <a:lnSpc>
                          <a:spcPts val="1150"/>
                        </a:lnSpc>
                        <a:spcAft>
                          <a:spcPts val="800"/>
                        </a:spcAft>
                      </a:pPr>
                      <a:r>
                        <a:rPr lang="en-US" sz="1300" dirty="0">
                          <a:effectLst/>
                        </a:rPr>
                        <a:t>9.4 (6.0–12.9)</a:t>
                      </a:r>
                      <a:endParaRPr lang="en-IN" sz="1300" dirty="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tc>
                  <a:txBody>
                    <a:bodyPr/>
                    <a:lstStyle/>
                    <a:p>
                      <a:pPr algn="ctr">
                        <a:lnSpc>
                          <a:spcPts val="1150"/>
                        </a:lnSpc>
                        <a:spcAft>
                          <a:spcPts val="800"/>
                        </a:spcAft>
                      </a:pPr>
                      <a:r>
                        <a:rPr lang="en-US" sz="1300" dirty="0">
                          <a:effectLst/>
                        </a:rPr>
                        <a:t>8.7 (5.2–11.5)</a:t>
                      </a:r>
                      <a:endParaRPr lang="en-IN" sz="1300" dirty="0">
                        <a:effectLst/>
                        <a:latin typeface="Arial" panose="020B0604020202020204" pitchFamily="34" charset="0"/>
                        <a:ea typeface="Arial" panose="020B0604020202020204" pitchFamily="34" charset="0"/>
                        <a:cs typeface="Times New Roman" panose="02020603050405020304" pitchFamily="18" charset="0"/>
                      </a:endParaRPr>
                    </a:p>
                  </a:txBody>
                  <a:tcPr marL="72000" marR="9525" marT="54000" marB="9525" anchor="ctr"/>
                </a:tc>
                <a:extLst>
                  <a:ext uri="{0D108BD9-81ED-4DB2-BD59-A6C34878D82A}">
                    <a16:rowId xmlns:a16="http://schemas.microsoft.com/office/drawing/2014/main" val="1320580666"/>
                  </a:ext>
                </a:extLst>
              </a:tr>
            </a:tbl>
          </a:graphicData>
        </a:graphic>
      </p:graphicFrame>
    </p:spTree>
    <p:extLst>
      <p:ext uri="{BB962C8B-B14F-4D97-AF65-F5344CB8AC3E}">
        <p14:creationId xmlns:p14="http://schemas.microsoft.com/office/powerpoint/2010/main" val="27747232"/>
      </p:ext>
    </p:extLst>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E57F0-E2D7-C3F6-D473-6703BEE89AFE}"/>
              </a:ext>
            </a:extLst>
          </p:cNvPr>
          <p:cNvSpPr>
            <a:spLocks noGrp="1"/>
          </p:cNvSpPr>
          <p:nvPr>
            <p:ph type="title"/>
          </p:nvPr>
        </p:nvSpPr>
        <p:spPr/>
        <p:txBody>
          <a:bodyPr>
            <a:normAutofit/>
          </a:bodyPr>
          <a:lstStyle/>
          <a:p>
            <a:r>
              <a:rPr lang="en-US" dirty="0"/>
              <a:t>Edoxaban Subgroup Analysis</a:t>
            </a:r>
            <a:br>
              <a:rPr lang="en-US" sz="2400" dirty="0"/>
            </a:br>
            <a:r>
              <a:rPr lang="en-US" sz="2200" i="1" dirty="0"/>
              <a:t>Efficacy and Safety Results</a:t>
            </a:r>
            <a:endParaRPr lang="en-IN" sz="2200" dirty="0"/>
          </a:p>
        </p:txBody>
      </p:sp>
      <p:sp>
        <p:nvSpPr>
          <p:cNvPr id="3" name="Slide Number Placeholder 2">
            <a:extLst>
              <a:ext uri="{FF2B5EF4-FFF2-40B4-BE49-F238E27FC236}">
                <a16:creationId xmlns:a16="http://schemas.microsoft.com/office/drawing/2014/main" id="{24124E2A-6FA0-4CF9-A6FA-44274880D1A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4" name="Text Placeholder 3">
            <a:extLst>
              <a:ext uri="{FF2B5EF4-FFF2-40B4-BE49-F238E27FC236}">
                <a16:creationId xmlns:a16="http://schemas.microsoft.com/office/drawing/2014/main" id="{FB02F7B1-DEF5-B016-0DB5-E8D91C2BF496}"/>
              </a:ext>
            </a:extLst>
          </p:cNvPr>
          <p:cNvSpPr>
            <a:spLocks noGrp="1"/>
          </p:cNvSpPr>
          <p:nvPr>
            <p:ph type="body" sz="quarter" idx="13"/>
          </p:nvPr>
        </p:nvSpPr>
        <p:spPr>
          <a:xfrm>
            <a:off x="457199" y="5852160"/>
            <a:ext cx="10776857" cy="1005840"/>
          </a:xfrm>
        </p:spPr>
        <p:txBody>
          <a:bodyPr/>
          <a:lstStyle/>
          <a:p>
            <a:pPr>
              <a:lnSpc>
                <a:spcPct val="100000"/>
              </a:lnSpc>
              <a:spcBef>
                <a:spcPts val="0"/>
              </a:spcBef>
            </a:pPr>
            <a:r>
              <a:rPr lang="en-US" sz="900" dirty="0">
                <a:effectLst/>
                <a:ea typeface="Arial" panose="020B0604020202020204" pitchFamily="34" charset="0"/>
                <a:cs typeface="Arial" panose="020B0604020202020204" pitchFamily="34" charset="0"/>
              </a:rPr>
              <a:t>Note: </a:t>
            </a:r>
            <a:r>
              <a:rPr lang="en-US" sz="900" dirty="0">
                <a:solidFill>
                  <a:srgbClr val="000000"/>
                </a:solidFill>
                <a:effectLst/>
                <a:ea typeface="Arial" panose="020B0604020202020204" pitchFamily="34" charset="0"/>
                <a:cs typeface="Arial" panose="020B0604020202020204" pitchFamily="34" charset="0"/>
              </a:rPr>
              <a:t>The threshold ≥40 ng/mL was introduced through an amendment to the statistical analysis plan because many patients entering ANNEXA-4 on edoxaban had a baseline anti-FXa activity below the original threshold ≥75 ng/mL for inclusion into the efficacy analysis. A threshold ≥75 ng/mL was used in the analyses evaluating the efficacy of andexanet alfa in patients with bleeding on apixaban or rivaroxaban. </a:t>
            </a:r>
          </a:p>
          <a:p>
            <a:pPr>
              <a:lnSpc>
                <a:spcPct val="100000"/>
              </a:lnSpc>
              <a:spcBef>
                <a:spcPts val="0"/>
              </a:spcBef>
            </a:pPr>
            <a:r>
              <a:rPr lang="en-US" sz="900" baseline="30000" dirty="0" err="1">
                <a:ea typeface="Calibri" panose="020F0502020204030204" pitchFamily="34" charset="0"/>
                <a:cs typeface="Times New Roman" panose="02020603050405020304" pitchFamily="18" charset="0"/>
              </a:rPr>
              <a:t>a</a:t>
            </a:r>
            <a:r>
              <a:rPr lang="en-US" sz="900" dirty="0" err="1">
                <a:ea typeface="Calibri" panose="020F0502020204030204" pitchFamily="34" charset="0"/>
                <a:cs typeface="Times New Roman" panose="02020603050405020304" pitchFamily="18" charset="0"/>
              </a:rPr>
              <a:t>The</a:t>
            </a:r>
            <a:r>
              <a:rPr lang="en-US" sz="900" dirty="0">
                <a:ea typeface="Calibri" panose="020F0502020204030204" pitchFamily="34" charset="0"/>
                <a:cs typeface="Times New Roman" panose="02020603050405020304" pitchFamily="18" charset="0"/>
              </a:rPr>
              <a:t> median percent change in anti-FXa activity was measured from baseline to the on-treatment nadir;</a:t>
            </a:r>
            <a:r>
              <a:rPr lang="en-US" sz="900" dirty="0">
                <a:effectLst/>
                <a:ea typeface="Calibri" panose="020F0502020204030204" pitchFamily="34" charset="0"/>
                <a:cs typeface="Times New Roman" panose="02020603050405020304" pitchFamily="18" charset="0"/>
              </a:rPr>
              <a:t> </a:t>
            </a:r>
            <a:r>
              <a:rPr lang="en-US" sz="900" baseline="30000" dirty="0" err="1">
                <a:effectLst/>
                <a:ea typeface="Calibri" panose="020F0502020204030204" pitchFamily="34" charset="0"/>
                <a:cs typeface="Times New Roman" panose="02020603050405020304" pitchFamily="18" charset="0"/>
              </a:rPr>
              <a:t>b</a:t>
            </a:r>
            <a:r>
              <a:rPr lang="en-US" sz="900" dirty="0" err="1">
                <a:effectLst/>
                <a:ea typeface="Calibri" panose="020F0502020204030204" pitchFamily="34" charset="0"/>
                <a:cs typeface="Times New Roman" panose="02020603050405020304" pitchFamily="18" charset="0"/>
              </a:rPr>
              <a:t>There</a:t>
            </a:r>
            <a:r>
              <a:rPr lang="en-US" sz="900" dirty="0">
                <a:effectLst/>
                <a:ea typeface="Calibri" panose="020F0502020204030204" pitchFamily="34" charset="0"/>
                <a:cs typeface="Times New Roman" panose="02020603050405020304" pitchFamily="18" charset="0"/>
              </a:rPr>
              <a:t> were no patients with good hemostatic efficacy; </a:t>
            </a:r>
            <a:r>
              <a:rPr lang="en-US" sz="900" baseline="30000" dirty="0" err="1">
                <a:effectLst/>
                <a:ea typeface="Calibri" panose="020F0502020204030204" pitchFamily="34" charset="0"/>
                <a:cs typeface="Times New Roman" panose="02020603050405020304" pitchFamily="18" charset="0"/>
              </a:rPr>
              <a:t>c</a:t>
            </a:r>
            <a:r>
              <a:rPr lang="en-US" sz="900" dirty="0" err="1">
                <a:effectLst/>
                <a:ea typeface="Calibri" panose="020F0502020204030204" pitchFamily="34" charset="0"/>
                <a:cs typeface="Times New Roman" panose="02020603050405020304" pitchFamily="18" charset="0"/>
              </a:rPr>
              <a:t>None</a:t>
            </a:r>
            <a:r>
              <a:rPr lang="en-US" sz="900" dirty="0">
                <a:effectLst/>
                <a:ea typeface="Calibri" panose="020F0502020204030204" pitchFamily="34" charset="0"/>
                <a:cs typeface="Times New Roman" panose="02020603050405020304" pitchFamily="18" charset="0"/>
              </a:rPr>
              <a:t> of the patients </a:t>
            </a:r>
            <a:r>
              <a:rPr lang="en-US" sz="900" dirty="0">
                <a:ea typeface="Calibri" panose="020F0502020204030204" pitchFamily="34" charset="0"/>
                <a:cs typeface="Times New Roman" panose="02020603050405020304" pitchFamily="18" charset="0"/>
              </a:rPr>
              <a:t>who</a:t>
            </a:r>
            <a:r>
              <a:rPr lang="en-US" sz="900" dirty="0">
                <a:effectLst/>
                <a:ea typeface="Calibri" panose="020F0502020204030204" pitchFamily="34" charset="0"/>
                <a:cs typeface="Times New Roman" panose="02020603050405020304" pitchFamily="18" charset="0"/>
              </a:rPr>
              <a:t> died experienced a thrombotic event after andexanet alfa treatment. </a:t>
            </a:r>
          </a:p>
          <a:p>
            <a:pPr>
              <a:lnSpc>
                <a:spcPct val="100000"/>
              </a:lnSpc>
              <a:spcBef>
                <a:spcPts val="0"/>
              </a:spcBef>
            </a:pPr>
            <a:r>
              <a:rPr lang="en-US" sz="900" dirty="0">
                <a:effectLst/>
                <a:ea typeface="Calibri" panose="020F0502020204030204" pitchFamily="34" charset="0"/>
                <a:cs typeface="Times New Roman" panose="02020603050405020304" pitchFamily="18" charset="0"/>
              </a:rPr>
              <a:t>FXa = factor </a:t>
            </a:r>
            <a:r>
              <a:rPr lang="en-US" sz="900" dirty="0" err="1">
                <a:effectLst/>
                <a:ea typeface="Calibri" panose="020F0502020204030204" pitchFamily="34" charset="0"/>
                <a:cs typeface="Times New Roman" panose="02020603050405020304" pitchFamily="18" charset="0"/>
              </a:rPr>
              <a:t>Xa</a:t>
            </a:r>
            <a:r>
              <a:rPr lang="en-US" sz="900" dirty="0">
                <a:ea typeface="Calibri" panose="020F0502020204030204" pitchFamily="34" charset="0"/>
                <a:cs typeface="Times New Roman" panose="02020603050405020304" pitchFamily="18" charset="0"/>
              </a:rPr>
              <a:t>; TE = thrombotic event.</a:t>
            </a:r>
          </a:p>
          <a:p>
            <a:pPr defTabSz="622300">
              <a:lnSpc>
                <a:spcPct val="100000"/>
              </a:lnSpc>
              <a:spcBef>
                <a:spcPts val="0"/>
              </a:spcBef>
              <a:spcAft>
                <a:spcPct val="35000"/>
              </a:spcAft>
            </a:pPr>
            <a:r>
              <a:rPr lang="en-US" sz="900" dirty="0"/>
              <a:t>Benz AP et al. </a:t>
            </a:r>
            <a:r>
              <a:rPr lang="en-US" sz="900" i="1" dirty="0" err="1"/>
              <a:t>Thromb</a:t>
            </a:r>
            <a:r>
              <a:rPr lang="en-US" sz="900" i="1" dirty="0"/>
              <a:t> </a:t>
            </a:r>
            <a:r>
              <a:rPr lang="en-US" sz="900" i="1" dirty="0" err="1"/>
              <a:t>Haemost</a:t>
            </a:r>
            <a:r>
              <a:rPr lang="en-US" sz="900" dirty="0"/>
              <a:t>. 2022;122(6):998-1005.</a:t>
            </a:r>
            <a:endParaRPr lang="en-US" sz="900" dirty="0">
              <a:highlight>
                <a:srgbClr val="FFFF00"/>
              </a:highlight>
            </a:endParaRPr>
          </a:p>
        </p:txBody>
      </p:sp>
      <p:pic>
        <p:nvPicPr>
          <p:cNvPr id="70" name="Picture 69">
            <a:hlinkClick r:id="rId3" action="ppaction://hlinksldjump"/>
            <a:extLst>
              <a:ext uri="{FF2B5EF4-FFF2-40B4-BE49-F238E27FC236}">
                <a16:creationId xmlns:a16="http://schemas.microsoft.com/office/drawing/2014/main" id="{4D71233C-EA5D-404F-9F58-FE64133A17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90732" y="161603"/>
            <a:ext cx="467048" cy="467048"/>
          </a:xfrm>
          <a:prstGeom prst="rect">
            <a:avLst/>
          </a:prstGeom>
        </p:spPr>
      </p:pic>
      <p:grpSp>
        <p:nvGrpSpPr>
          <p:cNvPr id="71" name="Group 70">
            <a:extLst>
              <a:ext uri="{FF2B5EF4-FFF2-40B4-BE49-F238E27FC236}">
                <a16:creationId xmlns:a16="http://schemas.microsoft.com/office/drawing/2014/main" id="{97D8B28A-34B2-40D7-B903-E683A16F8C32}"/>
              </a:ext>
            </a:extLst>
          </p:cNvPr>
          <p:cNvGrpSpPr/>
          <p:nvPr/>
        </p:nvGrpSpPr>
        <p:grpSpPr>
          <a:xfrm>
            <a:off x="295710" y="1378857"/>
            <a:ext cx="11600580" cy="4473302"/>
            <a:chOff x="1092911" y="1244925"/>
            <a:chExt cx="10006178" cy="4560053"/>
          </a:xfrm>
        </p:grpSpPr>
        <p:grpSp>
          <p:nvGrpSpPr>
            <p:cNvPr id="87" name="Group 86">
              <a:extLst>
                <a:ext uri="{FF2B5EF4-FFF2-40B4-BE49-F238E27FC236}">
                  <a16:creationId xmlns:a16="http://schemas.microsoft.com/office/drawing/2014/main" id="{5D913211-D085-448C-BF24-B46CEFC28383}"/>
                </a:ext>
              </a:extLst>
            </p:cNvPr>
            <p:cNvGrpSpPr>
              <a:grpSpLocks/>
            </p:cNvGrpSpPr>
            <p:nvPr/>
          </p:nvGrpSpPr>
          <p:grpSpPr>
            <a:xfrm>
              <a:off x="1092911" y="1244925"/>
              <a:ext cx="10006178" cy="1580547"/>
              <a:chOff x="496987" y="1418317"/>
              <a:chExt cx="4843255" cy="2029367"/>
            </a:xfrm>
          </p:grpSpPr>
          <p:sp>
            <p:nvSpPr>
              <p:cNvPr id="89" name="Rectangle: Rounded Corners 22">
                <a:extLst>
                  <a:ext uri="{FF2B5EF4-FFF2-40B4-BE49-F238E27FC236}">
                    <a16:creationId xmlns:a16="http://schemas.microsoft.com/office/drawing/2014/main" id="{E20EFFAA-F778-4CCF-AABF-C13B98BDE402}"/>
                  </a:ext>
                </a:extLst>
              </p:cNvPr>
              <p:cNvSpPr/>
              <p:nvPr/>
            </p:nvSpPr>
            <p:spPr>
              <a:xfrm>
                <a:off x="499833" y="1441009"/>
                <a:ext cx="4838929" cy="2006675"/>
              </a:xfrm>
              <a:prstGeom prst="roundRect">
                <a:avLst>
                  <a:gd name="adj" fmla="val 942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90" name="Rectangle: Rounded Corners 89">
                <a:extLst>
                  <a:ext uri="{FF2B5EF4-FFF2-40B4-BE49-F238E27FC236}">
                    <a16:creationId xmlns:a16="http://schemas.microsoft.com/office/drawing/2014/main" id="{295072EF-5D80-4585-80E5-F3E97699F136}"/>
                  </a:ext>
                </a:extLst>
              </p:cNvPr>
              <p:cNvSpPr/>
              <p:nvPr/>
            </p:nvSpPr>
            <p:spPr>
              <a:xfrm>
                <a:off x="496987" y="1418317"/>
                <a:ext cx="4843255" cy="687740"/>
              </a:xfrm>
              <a:prstGeom prst="roundRect">
                <a:avLst>
                  <a:gd name="adj" fmla="val 24752"/>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a:ea typeface="+mn-ea"/>
                    <a:cs typeface="+mn-cs"/>
                  </a:rPr>
                  <a:t>Percent change in anti-FXa </a:t>
                </a:r>
                <a:r>
                  <a:rPr kumimoji="0" lang="en-US" sz="2000" b="1" i="0" u="none" strike="noStrike" kern="1200" cap="none" spc="0" normalizeH="0" baseline="0" noProof="0" dirty="0" err="1">
                    <a:ln>
                      <a:noFill/>
                    </a:ln>
                    <a:solidFill>
                      <a:srgbClr val="FFFFFF"/>
                    </a:solidFill>
                    <a:effectLst/>
                    <a:uLnTx/>
                    <a:uFillTx/>
                    <a:latin typeface="Arial" panose="020B0604020202020204"/>
                    <a:ea typeface="+mn-ea"/>
                    <a:cs typeface="+mn-cs"/>
                  </a:rPr>
                  <a:t>activity</a:t>
                </a:r>
                <a:r>
                  <a:rPr kumimoji="0" lang="en-US" sz="2000" b="1" i="0" u="none" strike="noStrike" kern="1200" cap="none" spc="0" normalizeH="0" baseline="30000" noProof="0" dirty="0" err="1">
                    <a:ln>
                      <a:noFill/>
                    </a:ln>
                    <a:solidFill>
                      <a:srgbClr val="FFFFFF"/>
                    </a:solidFill>
                    <a:effectLst/>
                    <a:uLnTx/>
                    <a:uFillTx/>
                    <a:latin typeface="Arial" panose="020B0604020202020204"/>
                    <a:ea typeface="+mn-ea"/>
                    <a:cs typeface="+mn-cs"/>
                  </a:rPr>
                  <a:t>a</a:t>
                </a:r>
                <a:endParaRPr kumimoji="0" lang="en-IN" sz="2000" b="0" i="0" u="none" strike="noStrike" kern="1200" cap="none" spc="0" normalizeH="0" baseline="30000" noProof="0" dirty="0">
                  <a:ln>
                    <a:noFill/>
                  </a:ln>
                  <a:solidFill>
                    <a:srgbClr val="FFFFFF"/>
                  </a:solidFill>
                  <a:effectLst/>
                  <a:uLnTx/>
                  <a:uFillTx/>
                  <a:latin typeface="Arial" panose="020B0604020202020204"/>
                  <a:ea typeface="+mn-ea"/>
                  <a:cs typeface="+mn-cs"/>
                </a:endParaRPr>
              </a:p>
            </p:txBody>
          </p:sp>
        </p:grpSp>
        <p:grpSp>
          <p:nvGrpSpPr>
            <p:cNvPr id="82" name="Group 81">
              <a:extLst>
                <a:ext uri="{FF2B5EF4-FFF2-40B4-BE49-F238E27FC236}">
                  <a16:creationId xmlns:a16="http://schemas.microsoft.com/office/drawing/2014/main" id="{04FA2883-09E8-44D2-A9F3-C11EFCA51B9F}"/>
                </a:ext>
              </a:extLst>
            </p:cNvPr>
            <p:cNvGrpSpPr>
              <a:grpSpLocks/>
            </p:cNvGrpSpPr>
            <p:nvPr/>
          </p:nvGrpSpPr>
          <p:grpSpPr>
            <a:xfrm>
              <a:off x="1092911" y="2739347"/>
              <a:ext cx="10006178" cy="1561868"/>
              <a:chOff x="496987" y="1131049"/>
              <a:chExt cx="4843255" cy="2316635"/>
            </a:xfrm>
          </p:grpSpPr>
          <p:sp>
            <p:nvSpPr>
              <p:cNvPr id="85" name="Rectangle: Rounded Corners 22">
                <a:extLst>
                  <a:ext uri="{FF2B5EF4-FFF2-40B4-BE49-F238E27FC236}">
                    <a16:creationId xmlns:a16="http://schemas.microsoft.com/office/drawing/2014/main" id="{DEFC45C9-1A7B-41F0-A67E-DD108E27F31E}"/>
                  </a:ext>
                </a:extLst>
              </p:cNvPr>
              <p:cNvSpPr/>
              <p:nvPr/>
            </p:nvSpPr>
            <p:spPr>
              <a:xfrm>
                <a:off x="499833" y="1441009"/>
                <a:ext cx="4838929" cy="2006675"/>
              </a:xfrm>
              <a:prstGeom prst="roundRect">
                <a:avLst>
                  <a:gd name="adj" fmla="val 1007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86" name="Rectangle: Rounded Corners 85">
                <a:extLst>
                  <a:ext uri="{FF2B5EF4-FFF2-40B4-BE49-F238E27FC236}">
                    <a16:creationId xmlns:a16="http://schemas.microsoft.com/office/drawing/2014/main" id="{6B6BBF84-5E03-4098-8921-76093F35DC93}"/>
                  </a:ext>
                </a:extLst>
              </p:cNvPr>
              <p:cNvSpPr/>
              <p:nvPr/>
            </p:nvSpPr>
            <p:spPr>
              <a:xfrm>
                <a:off x="496987" y="1131049"/>
                <a:ext cx="4843255" cy="687740"/>
              </a:xfrm>
              <a:prstGeom prst="roundRect">
                <a:avLst>
                  <a:gd name="adj" fmla="val 18679"/>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a:ea typeface="+mn-ea"/>
                    <a:cs typeface="+mn-cs"/>
                  </a:rPr>
                  <a:t>Excellent or good hemostatic efficacy at 12 </a:t>
                </a:r>
                <a:r>
                  <a:rPr kumimoji="0" lang="en-US" sz="2000" b="1" i="0" u="none" strike="noStrike" kern="1200" cap="none" spc="0" normalizeH="0" baseline="0" noProof="0" dirty="0" err="1">
                    <a:ln>
                      <a:noFill/>
                    </a:ln>
                    <a:solidFill>
                      <a:srgbClr val="FFFFFF"/>
                    </a:solidFill>
                    <a:effectLst/>
                    <a:uLnTx/>
                    <a:uFillTx/>
                    <a:latin typeface="Arial" panose="020B0604020202020204"/>
                    <a:ea typeface="+mn-ea"/>
                    <a:cs typeface="+mn-cs"/>
                  </a:rPr>
                  <a:t>hours</a:t>
                </a:r>
                <a:r>
                  <a:rPr kumimoji="0" lang="en-US" sz="2000" b="1" i="0" u="none" strike="noStrike" kern="1200" cap="none" spc="0" normalizeH="0" baseline="30000" noProof="0" dirty="0" err="1">
                    <a:ln>
                      <a:noFill/>
                    </a:ln>
                    <a:solidFill>
                      <a:srgbClr val="FFFFFF"/>
                    </a:solidFill>
                    <a:effectLst/>
                    <a:uLnTx/>
                    <a:uFillTx/>
                    <a:latin typeface="Arial" panose="020B0604020202020204"/>
                    <a:ea typeface="+mn-ea"/>
                    <a:cs typeface="+mn-cs"/>
                  </a:rPr>
                  <a:t>b</a:t>
                </a:r>
                <a:endParaRPr kumimoji="0" lang="en-IN" sz="2000" b="1" i="0" u="none" strike="noStrike" kern="1200" cap="none" spc="0" normalizeH="0" baseline="30000" noProof="0" dirty="0">
                  <a:ln>
                    <a:noFill/>
                  </a:ln>
                  <a:solidFill>
                    <a:srgbClr val="FFFFFF"/>
                  </a:solidFill>
                  <a:effectLst/>
                  <a:uLnTx/>
                  <a:uFillTx/>
                  <a:latin typeface="Arial" panose="020B0604020202020204"/>
                  <a:ea typeface="+mn-ea"/>
                  <a:cs typeface="+mn-cs"/>
                </a:endParaRPr>
              </a:p>
            </p:txBody>
          </p:sp>
        </p:grpSp>
        <p:grpSp>
          <p:nvGrpSpPr>
            <p:cNvPr id="77" name="Group 76">
              <a:extLst>
                <a:ext uri="{FF2B5EF4-FFF2-40B4-BE49-F238E27FC236}">
                  <a16:creationId xmlns:a16="http://schemas.microsoft.com/office/drawing/2014/main" id="{DCA34A6E-85B9-4D64-993D-E8BD9B097464}"/>
                </a:ext>
              </a:extLst>
            </p:cNvPr>
            <p:cNvGrpSpPr>
              <a:grpSpLocks/>
            </p:cNvGrpSpPr>
            <p:nvPr/>
          </p:nvGrpSpPr>
          <p:grpSpPr>
            <a:xfrm>
              <a:off x="1092911" y="4255968"/>
              <a:ext cx="10006178" cy="1549010"/>
              <a:chOff x="496987" y="1154987"/>
              <a:chExt cx="4843255" cy="2195600"/>
            </a:xfrm>
          </p:grpSpPr>
          <p:sp>
            <p:nvSpPr>
              <p:cNvPr id="80" name="Rectangle: Rounded Corners 79">
                <a:extLst>
                  <a:ext uri="{FF2B5EF4-FFF2-40B4-BE49-F238E27FC236}">
                    <a16:creationId xmlns:a16="http://schemas.microsoft.com/office/drawing/2014/main" id="{D121A7C3-AB01-4CFE-98C9-6565A69E77B7}"/>
                  </a:ext>
                </a:extLst>
              </p:cNvPr>
              <p:cNvSpPr/>
              <p:nvPr/>
            </p:nvSpPr>
            <p:spPr>
              <a:xfrm>
                <a:off x="499833" y="1177679"/>
                <a:ext cx="4838929" cy="2172908"/>
              </a:xfrm>
              <a:prstGeom prst="roundRect">
                <a:avLst>
                  <a:gd name="adj" fmla="val 1252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81" name="Rectangle: Rounded Corners 80">
                <a:extLst>
                  <a:ext uri="{FF2B5EF4-FFF2-40B4-BE49-F238E27FC236}">
                    <a16:creationId xmlns:a16="http://schemas.microsoft.com/office/drawing/2014/main" id="{280DF299-6242-4177-A612-70E45CBC6062}"/>
                  </a:ext>
                </a:extLst>
              </p:cNvPr>
              <p:cNvSpPr/>
              <p:nvPr/>
            </p:nvSpPr>
            <p:spPr>
              <a:xfrm>
                <a:off x="496987" y="1154987"/>
                <a:ext cx="4843255" cy="687740"/>
              </a:xfrm>
              <a:prstGeom prst="roundRect">
                <a:avLst>
                  <a:gd name="adj" fmla="val 1785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a:ea typeface="+mn-ea"/>
                    <a:cs typeface="+mn-cs"/>
                  </a:rPr>
                  <a:t>Safety outcomes overall (N=36)</a:t>
                </a:r>
                <a:endParaRPr kumimoji="0" lang="en-IN" sz="2000" b="1" i="0" u="none" strike="noStrike" kern="1200" cap="none" spc="0" normalizeH="0" baseline="0" noProof="0" dirty="0">
                  <a:ln>
                    <a:noFill/>
                  </a:ln>
                  <a:solidFill>
                    <a:srgbClr val="FFFFFF"/>
                  </a:solidFill>
                  <a:effectLst/>
                  <a:uLnTx/>
                  <a:uFillTx/>
                  <a:latin typeface="Arial" panose="020B0604020202020204"/>
                  <a:ea typeface="+mn-ea"/>
                  <a:cs typeface="+mn-cs"/>
                </a:endParaRPr>
              </a:p>
            </p:txBody>
          </p:sp>
        </p:grpSp>
        <p:cxnSp>
          <p:nvCxnSpPr>
            <p:cNvPr id="76" name="Straight Arrow Connector 75">
              <a:extLst>
                <a:ext uri="{FF2B5EF4-FFF2-40B4-BE49-F238E27FC236}">
                  <a16:creationId xmlns:a16="http://schemas.microsoft.com/office/drawing/2014/main" id="{D9344E1C-4EB4-4C9E-AC55-4DBF611C403D}"/>
                </a:ext>
              </a:extLst>
            </p:cNvPr>
            <p:cNvCxnSpPr>
              <a:cxnSpLocks/>
            </p:cNvCxnSpPr>
            <p:nvPr/>
          </p:nvCxnSpPr>
          <p:spPr>
            <a:xfrm>
              <a:off x="6096000" y="3399757"/>
              <a:ext cx="0" cy="678757"/>
            </a:xfrm>
            <a:prstGeom prst="straightConnector1">
              <a:avLst/>
            </a:prstGeom>
            <a:ln w="19050">
              <a:prstDash val="sysDot"/>
              <a:headEnd type="none"/>
              <a:tailEnd type="none"/>
            </a:ln>
          </p:spPr>
          <p:style>
            <a:lnRef idx="2">
              <a:schemeClr val="accent2"/>
            </a:lnRef>
            <a:fillRef idx="0">
              <a:schemeClr val="accent2"/>
            </a:fillRef>
            <a:effectRef idx="1">
              <a:schemeClr val="accent2"/>
            </a:effectRef>
            <a:fontRef idx="minor">
              <a:schemeClr val="tx1"/>
            </a:fontRef>
          </p:style>
        </p:cxnSp>
      </p:grpSp>
      <p:sp>
        <p:nvSpPr>
          <p:cNvPr id="97" name="TextBox 96">
            <a:extLst>
              <a:ext uri="{FF2B5EF4-FFF2-40B4-BE49-F238E27FC236}">
                <a16:creationId xmlns:a16="http://schemas.microsoft.com/office/drawing/2014/main" id="{2C69FCEE-4F2C-4DD4-8438-5C1E4F543EFB}"/>
              </a:ext>
            </a:extLst>
          </p:cNvPr>
          <p:cNvSpPr txBox="1"/>
          <p:nvPr/>
        </p:nvSpPr>
        <p:spPr>
          <a:xfrm>
            <a:off x="235611" y="2050131"/>
            <a:ext cx="6127095" cy="769441"/>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71.3% </a:t>
            </a:r>
          </a:p>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1" i="0" u="none" strike="noStrike" kern="1200" cap="none" spc="0" normalizeH="0" baseline="0" noProof="0" dirty="0">
                <a:ln>
                  <a:noFill/>
                </a:ln>
                <a:solidFill>
                  <a:srgbClr val="000000"/>
                </a:solidFill>
                <a:effectLst/>
                <a:uLnTx/>
                <a:uFillTx/>
                <a:latin typeface="Arial" panose="020B0604020202020204"/>
                <a:ea typeface="Calibri" panose="020F0502020204030204" pitchFamily="34" charset="0"/>
                <a:cs typeface="Times New Roman" panose="02020603050405020304" pitchFamily="18" charset="0"/>
              </a:rPr>
              <a:t>among patients with baseline anti-FXa activity ≥40 ng/mL</a:t>
            </a:r>
            <a:endParaRPr kumimoji="0" lang="en-IN" sz="1200" b="1" i="0" u="none" strike="noStrike" kern="1200" cap="none" spc="0" normalizeH="0" baseline="30000" noProof="0" dirty="0">
              <a:ln>
                <a:noFill/>
              </a:ln>
              <a:solidFill>
                <a:srgbClr val="000000"/>
              </a:solidFill>
              <a:effectLst/>
              <a:uLnTx/>
              <a:uFillTx/>
              <a:latin typeface="Arial" panose="020B0604020202020204"/>
              <a:ea typeface="+mn-ea"/>
              <a:cs typeface="+mn-cs"/>
            </a:endParaRPr>
          </a:p>
        </p:txBody>
      </p:sp>
      <p:sp>
        <p:nvSpPr>
          <p:cNvPr id="98" name="TextBox 97">
            <a:extLst>
              <a:ext uri="{FF2B5EF4-FFF2-40B4-BE49-F238E27FC236}">
                <a16:creationId xmlns:a16="http://schemas.microsoft.com/office/drawing/2014/main" id="{73F92C62-213A-4D83-BD80-AF250D40FCA5}"/>
              </a:ext>
            </a:extLst>
          </p:cNvPr>
          <p:cNvSpPr txBox="1"/>
          <p:nvPr/>
        </p:nvSpPr>
        <p:spPr>
          <a:xfrm>
            <a:off x="6046697" y="2019353"/>
            <a:ext cx="6050392" cy="830997"/>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75.6%</a:t>
            </a:r>
            <a:r>
              <a:rPr kumimoji="0" lang="en-US" sz="3200" b="1" i="0" u="none" strike="noStrike" kern="1200" cap="none" spc="0" normalizeH="0" baseline="0" noProof="0" dirty="0">
                <a:ln>
                  <a:noFill/>
                </a:ln>
                <a:solidFill>
                  <a:srgbClr val="7F134C"/>
                </a:solidFill>
                <a:effectLst/>
                <a:uLnTx/>
                <a:uFillTx/>
                <a:latin typeface="Arial" panose="020B0604020202020204"/>
                <a:ea typeface="+mn-ea"/>
                <a:cs typeface="+mn-cs"/>
              </a:rPr>
              <a:t> </a:t>
            </a:r>
          </a:p>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1" i="0" u="none" strike="noStrike" kern="1200" cap="none" spc="0" normalizeH="0" baseline="0" noProof="0" dirty="0">
                <a:ln>
                  <a:noFill/>
                </a:ln>
                <a:solidFill>
                  <a:srgbClr val="000000"/>
                </a:solidFill>
                <a:effectLst/>
                <a:uLnTx/>
                <a:uFillTx/>
                <a:latin typeface="Arial" panose="020B0604020202020204"/>
                <a:ea typeface="Calibri" panose="020F0502020204030204" pitchFamily="34" charset="0"/>
                <a:cs typeface="Times New Roman" panose="02020603050405020304" pitchFamily="18" charset="0"/>
              </a:rPr>
              <a:t>among patients with baseline anti-FXa activity ≥75 ng/mL</a:t>
            </a:r>
            <a:endParaRPr kumimoji="0" lang="en-IN" sz="1400" b="1"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99" name="TextBox 98">
            <a:extLst>
              <a:ext uri="{FF2B5EF4-FFF2-40B4-BE49-F238E27FC236}">
                <a16:creationId xmlns:a16="http://schemas.microsoft.com/office/drawing/2014/main" id="{0E6B65ED-2A32-48B3-BA77-CB3F457025D0}"/>
              </a:ext>
            </a:extLst>
          </p:cNvPr>
          <p:cNvSpPr txBox="1"/>
          <p:nvPr/>
        </p:nvSpPr>
        <p:spPr>
          <a:xfrm>
            <a:off x="6073403" y="3377135"/>
            <a:ext cx="5996981"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75.0% </a:t>
            </a:r>
          </a:p>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1" i="0" u="none" strike="noStrike" kern="1200" cap="none" spc="0" normalizeH="0" baseline="0" noProof="0" dirty="0">
                <a:ln>
                  <a:noFill/>
                </a:ln>
                <a:solidFill>
                  <a:srgbClr val="000000"/>
                </a:solidFill>
                <a:effectLst/>
                <a:uLnTx/>
                <a:uFillTx/>
                <a:latin typeface="Arial" panose="020B0604020202020204"/>
                <a:ea typeface="+mn-ea"/>
                <a:cs typeface="+mn-cs"/>
              </a:rPr>
              <a:t>of patients with baseline anti-FXa activity ≥75 ng/mL</a:t>
            </a:r>
            <a:endParaRPr kumimoji="0" lang="en-IN" sz="1200" b="1" i="0" u="none" strike="noStrike" kern="1200" cap="none" spc="0" normalizeH="0" baseline="0" noProof="0" dirty="0">
              <a:ln>
                <a:noFill/>
              </a:ln>
              <a:solidFill>
                <a:srgbClr val="7F134C"/>
              </a:solidFill>
              <a:effectLst/>
              <a:uLnTx/>
              <a:uFillTx/>
              <a:latin typeface="Arial" panose="020B0604020202020204"/>
              <a:ea typeface="+mn-ea"/>
              <a:cs typeface="+mn-cs"/>
            </a:endParaRPr>
          </a:p>
        </p:txBody>
      </p:sp>
      <p:sp>
        <p:nvSpPr>
          <p:cNvPr id="100" name="TextBox 99">
            <a:extLst>
              <a:ext uri="{FF2B5EF4-FFF2-40B4-BE49-F238E27FC236}">
                <a16:creationId xmlns:a16="http://schemas.microsoft.com/office/drawing/2014/main" id="{71850515-1C10-4D7E-8A17-C546A631DB7D}"/>
              </a:ext>
            </a:extLst>
          </p:cNvPr>
          <p:cNvSpPr txBox="1"/>
          <p:nvPr/>
        </p:nvSpPr>
        <p:spPr>
          <a:xfrm>
            <a:off x="1180649" y="4963410"/>
            <a:ext cx="4237018"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11.1%</a:t>
            </a:r>
          </a:p>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1" i="0" u="none" strike="noStrike" kern="1200" cap="none" spc="0" normalizeH="0" baseline="0" noProof="0" dirty="0">
                <a:ln>
                  <a:noFill/>
                </a:ln>
                <a:solidFill>
                  <a:srgbClr val="000000"/>
                </a:solidFill>
                <a:effectLst/>
                <a:uLnTx/>
                <a:uFillTx/>
                <a:latin typeface="Arial" panose="020B0604020202020204"/>
                <a:ea typeface="+mn-ea"/>
                <a:cs typeface="+mn-cs"/>
              </a:rPr>
              <a:t>of patients experienced ≥1 TE at day 30 (n=4)</a:t>
            </a:r>
            <a:endParaRPr kumimoji="0" lang="en-IN" sz="1400" b="1"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101" name="TextBox 100">
            <a:extLst>
              <a:ext uri="{FF2B5EF4-FFF2-40B4-BE49-F238E27FC236}">
                <a16:creationId xmlns:a16="http://schemas.microsoft.com/office/drawing/2014/main" id="{49C43F2C-96D2-444D-ADD4-C8CE04944935}"/>
              </a:ext>
            </a:extLst>
          </p:cNvPr>
          <p:cNvSpPr txBox="1"/>
          <p:nvPr/>
        </p:nvSpPr>
        <p:spPr>
          <a:xfrm>
            <a:off x="7138064" y="4963410"/>
            <a:ext cx="3867658"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11.1%</a:t>
            </a:r>
          </a:p>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1" i="0" u="none" strike="noStrike" kern="1200" cap="none" spc="0" normalizeH="0" baseline="0" noProof="0" dirty="0">
                <a:ln>
                  <a:noFill/>
                </a:ln>
                <a:solidFill>
                  <a:srgbClr val="000000"/>
                </a:solidFill>
                <a:effectLst/>
                <a:uLnTx/>
                <a:uFillTx/>
                <a:latin typeface="Arial" panose="020B0604020202020204"/>
                <a:ea typeface="+mn-ea"/>
                <a:cs typeface="+mn-cs"/>
              </a:rPr>
              <a:t>30-day </a:t>
            </a:r>
            <a:r>
              <a:rPr kumimoji="0" lang="en-US" sz="1400" b="1" i="0" u="none" strike="noStrike" kern="1200" cap="none" spc="0" normalizeH="0" baseline="0" noProof="0" dirty="0" err="1">
                <a:ln>
                  <a:noFill/>
                </a:ln>
                <a:solidFill>
                  <a:srgbClr val="000000"/>
                </a:solidFill>
                <a:effectLst/>
                <a:uLnTx/>
                <a:uFillTx/>
                <a:latin typeface="Arial" panose="020B0604020202020204"/>
                <a:ea typeface="+mn-ea"/>
                <a:cs typeface="+mn-cs"/>
              </a:rPr>
              <a:t>mortality</a:t>
            </a:r>
            <a:r>
              <a:rPr kumimoji="0" lang="en-US" sz="1400" b="1" i="0" u="none" strike="noStrike" kern="1200" cap="none" spc="0" normalizeH="0" baseline="30000" noProof="0" dirty="0" err="1">
                <a:ln>
                  <a:noFill/>
                </a:ln>
                <a:solidFill>
                  <a:srgbClr val="000000"/>
                </a:solidFill>
                <a:effectLst/>
                <a:uLnTx/>
                <a:uFillTx/>
                <a:latin typeface="Arial" panose="020B0604020202020204"/>
                <a:ea typeface="+mn-ea"/>
                <a:cs typeface="+mn-cs"/>
              </a:rPr>
              <a:t>c</a:t>
            </a:r>
            <a:r>
              <a:rPr kumimoji="0" lang="en-US" sz="1400" b="1" i="0" u="none" strike="noStrike" kern="1200" cap="none" spc="0" normalizeH="0" baseline="0" noProof="0" dirty="0">
                <a:ln>
                  <a:noFill/>
                </a:ln>
                <a:solidFill>
                  <a:srgbClr val="000000"/>
                </a:solidFill>
                <a:effectLst/>
                <a:uLnTx/>
                <a:uFillTx/>
                <a:latin typeface="Arial" panose="020B0604020202020204"/>
                <a:ea typeface="+mn-ea"/>
                <a:cs typeface="+mn-cs"/>
              </a:rPr>
              <a:t> (n=4)</a:t>
            </a:r>
            <a:endParaRPr kumimoji="0" lang="en-IN" sz="1400" b="1" i="0" u="none" strike="noStrike" kern="1200" cap="none" spc="0" normalizeH="0" baseline="30000" noProof="0" dirty="0">
              <a:ln>
                <a:noFill/>
              </a:ln>
              <a:solidFill>
                <a:srgbClr val="000000"/>
              </a:solidFill>
              <a:effectLst/>
              <a:uLnTx/>
              <a:uFillTx/>
              <a:latin typeface="Arial" panose="020B0604020202020204"/>
              <a:ea typeface="+mn-ea"/>
              <a:cs typeface="+mn-cs"/>
            </a:endParaRPr>
          </a:p>
        </p:txBody>
      </p:sp>
      <p:sp>
        <p:nvSpPr>
          <p:cNvPr id="102" name="TextBox 101">
            <a:extLst>
              <a:ext uri="{FF2B5EF4-FFF2-40B4-BE49-F238E27FC236}">
                <a16:creationId xmlns:a16="http://schemas.microsoft.com/office/drawing/2014/main" id="{D8BE27BA-CBB6-467A-9862-927A219D6251}"/>
              </a:ext>
            </a:extLst>
          </p:cNvPr>
          <p:cNvSpPr txBox="1"/>
          <p:nvPr/>
        </p:nvSpPr>
        <p:spPr>
          <a:xfrm>
            <a:off x="530261" y="3377135"/>
            <a:ext cx="5537795"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78.6% </a:t>
            </a:r>
          </a:p>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1" i="0" u="none" strike="noStrike" kern="1200" cap="none" spc="0" normalizeH="0" baseline="0" noProof="0" dirty="0">
                <a:ln>
                  <a:noFill/>
                </a:ln>
                <a:solidFill>
                  <a:srgbClr val="000000"/>
                </a:solidFill>
                <a:effectLst/>
                <a:uLnTx/>
                <a:uFillTx/>
                <a:latin typeface="Arial" panose="020B0604020202020204"/>
                <a:ea typeface="+mn-ea"/>
                <a:cs typeface="+mn-cs"/>
              </a:rPr>
              <a:t>of patients </a:t>
            </a:r>
            <a:r>
              <a:rPr kumimoji="0" lang="en-US" sz="1400" b="1" i="0" u="none" strike="noStrike" kern="1200" cap="none" spc="0" normalizeH="0" baseline="0" noProof="0" dirty="0">
                <a:ln>
                  <a:noFill/>
                </a:ln>
                <a:solidFill>
                  <a:srgbClr val="000000"/>
                </a:solidFill>
                <a:effectLst/>
                <a:uLnTx/>
                <a:uFillTx/>
                <a:latin typeface="Arial" panose="020B0604020202020204"/>
                <a:ea typeface="Calibri" panose="020F0502020204030204" pitchFamily="34" charset="0"/>
                <a:cs typeface="Times New Roman" panose="02020603050405020304" pitchFamily="18" charset="0"/>
              </a:rPr>
              <a:t>with baseline anti-FXa activity ≥40 ng/mL</a:t>
            </a:r>
            <a:endParaRPr kumimoji="0" lang="en-IN" sz="1200" b="1" i="0" u="none" strike="noStrike" kern="1200" cap="none" spc="0" normalizeH="0" baseline="0" noProof="0" dirty="0">
              <a:ln>
                <a:noFill/>
              </a:ln>
              <a:solidFill>
                <a:srgbClr val="7F134C"/>
              </a:solidFill>
              <a:effectLst/>
              <a:uLnTx/>
              <a:uFillTx/>
              <a:latin typeface="Arial" panose="020B0604020202020204"/>
              <a:ea typeface="+mn-ea"/>
              <a:cs typeface="+mn-cs"/>
            </a:endParaRPr>
          </a:p>
        </p:txBody>
      </p:sp>
      <p:sp>
        <p:nvSpPr>
          <p:cNvPr id="103" name="Arrow: Down 102">
            <a:extLst>
              <a:ext uri="{FF2B5EF4-FFF2-40B4-BE49-F238E27FC236}">
                <a16:creationId xmlns:a16="http://schemas.microsoft.com/office/drawing/2014/main" id="{A0ED275B-94EB-461F-8C23-6DA499432806}"/>
              </a:ext>
            </a:extLst>
          </p:cNvPr>
          <p:cNvSpPr/>
          <p:nvPr/>
        </p:nvSpPr>
        <p:spPr>
          <a:xfrm>
            <a:off x="2467747" y="2139041"/>
            <a:ext cx="248317" cy="38124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04" name="Arrow: Down 103">
            <a:extLst>
              <a:ext uri="{FF2B5EF4-FFF2-40B4-BE49-F238E27FC236}">
                <a16:creationId xmlns:a16="http://schemas.microsoft.com/office/drawing/2014/main" id="{050A3806-C6D1-4FE5-BCEA-0B926910BA88}"/>
              </a:ext>
            </a:extLst>
          </p:cNvPr>
          <p:cNvSpPr>
            <a:spLocks/>
          </p:cNvSpPr>
          <p:nvPr/>
        </p:nvSpPr>
        <p:spPr>
          <a:xfrm>
            <a:off x="8266372" y="2139041"/>
            <a:ext cx="248317" cy="38124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cxnSp>
        <p:nvCxnSpPr>
          <p:cNvPr id="105" name="Straight Arrow Connector 104">
            <a:extLst>
              <a:ext uri="{FF2B5EF4-FFF2-40B4-BE49-F238E27FC236}">
                <a16:creationId xmlns:a16="http://schemas.microsoft.com/office/drawing/2014/main" id="{5C05BF89-C2F6-4ADA-8B2B-18BBBD94A847}"/>
              </a:ext>
            </a:extLst>
          </p:cNvPr>
          <p:cNvCxnSpPr>
            <a:cxnSpLocks/>
          </p:cNvCxnSpPr>
          <p:nvPr/>
        </p:nvCxnSpPr>
        <p:spPr>
          <a:xfrm>
            <a:off x="6108634" y="4972345"/>
            <a:ext cx="0" cy="682114"/>
          </a:xfrm>
          <a:prstGeom prst="straightConnector1">
            <a:avLst/>
          </a:prstGeom>
          <a:ln w="19050">
            <a:prstDash val="sysDot"/>
            <a:headEnd type="none"/>
            <a:tailEnd type="none"/>
          </a:ln>
        </p:spPr>
        <p:style>
          <a:lnRef idx="2">
            <a:schemeClr val="accent2"/>
          </a:lnRef>
          <a:fillRef idx="0">
            <a:schemeClr val="accent2"/>
          </a:fillRef>
          <a:effectRef idx="1">
            <a:schemeClr val="accent2"/>
          </a:effectRef>
          <a:fontRef idx="minor">
            <a:schemeClr val="tx1"/>
          </a:fontRef>
        </p:style>
      </p:cxnSp>
      <p:cxnSp>
        <p:nvCxnSpPr>
          <p:cNvPr id="106" name="Straight Arrow Connector 105">
            <a:extLst>
              <a:ext uri="{FF2B5EF4-FFF2-40B4-BE49-F238E27FC236}">
                <a16:creationId xmlns:a16="http://schemas.microsoft.com/office/drawing/2014/main" id="{C99E72DC-4389-4999-8A02-4A4C5B67C9EC}"/>
              </a:ext>
            </a:extLst>
          </p:cNvPr>
          <p:cNvCxnSpPr>
            <a:cxnSpLocks/>
          </p:cNvCxnSpPr>
          <p:nvPr/>
        </p:nvCxnSpPr>
        <p:spPr>
          <a:xfrm>
            <a:off x="6094120" y="2069222"/>
            <a:ext cx="0" cy="844872"/>
          </a:xfrm>
          <a:prstGeom prst="straightConnector1">
            <a:avLst/>
          </a:prstGeom>
          <a:ln w="19050">
            <a:prstDash val="sysDot"/>
            <a:headEnd type="none"/>
            <a:tailEnd type="none"/>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439651206"/>
      </p:ext>
    </p:extLst>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56C5018-FDA2-47A8-B920-0F2B43F42AF3}"/>
              </a:ext>
            </a:extLst>
          </p:cNvPr>
          <p:cNvSpPr>
            <a:spLocks noGrp="1"/>
          </p:cNvSpPr>
          <p:nvPr>
            <p:ph type="title"/>
          </p:nvPr>
        </p:nvSpPr>
        <p:spPr/>
        <p:txBody>
          <a:bodyPr/>
          <a:lstStyle/>
          <a:p>
            <a:r>
              <a:rPr lang="en-US" dirty="0"/>
              <a:t>Enoxaparin Subgroup</a:t>
            </a:r>
          </a:p>
        </p:txBody>
      </p:sp>
      <p:sp>
        <p:nvSpPr>
          <p:cNvPr id="2" name="Text Placeholder 1">
            <a:extLst>
              <a:ext uri="{FF2B5EF4-FFF2-40B4-BE49-F238E27FC236}">
                <a16:creationId xmlns:a16="http://schemas.microsoft.com/office/drawing/2014/main" id="{46122495-4B58-49D1-A39B-643F8D2EF9FB}"/>
              </a:ext>
            </a:extLst>
          </p:cNvPr>
          <p:cNvSpPr>
            <a:spLocks noGrp="1"/>
          </p:cNvSpPr>
          <p:nvPr>
            <p:ph type="body" idx="1"/>
          </p:nvPr>
        </p:nvSpPr>
        <p:spPr/>
        <p:txBody>
          <a:bodyPr/>
          <a:lstStyle/>
          <a:p>
            <a:endParaRPr lang="en-US" dirty="0"/>
          </a:p>
        </p:txBody>
      </p:sp>
      <p:sp>
        <p:nvSpPr>
          <p:cNvPr id="3" name="Text Placeholder 2">
            <a:extLst>
              <a:ext uri="{FF2B5EF4-FFF2-40B4-BE49-F238E27FC236}">
                <a16:creationId xmlns:a16="http://schemas.microsoft.com/office/drawing/2014/main" id="{37ABA3B0-1C0D-4360-90C5-8FD68FD997F9}"/>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1998542229"/>
      </p:ext>
    </p:extLst>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C46C0-1C81-DBE4-492E-C9F7B92E82FA}"/>
              </a:ext>
            </a:extLst>
          </p:cNvPr>
          <p:cNvSpPr>
            <a:spLocks noGrp="1"/>
          </p:cNvSpPr>
          <p:nvPr>
            <p:ph type="title"/>
          </p:nvPr>
        </p:nvSpPr>
        <p:spPr/>
        <p:txBody>
          <a:bodyPr>
            <a:normAutofit fontScale="90000"/>
          </a:bodyPr>
          <a:lstStyle/>
          <a:p>
            <a:r>
              <a:rPr lang="en-US" sz="3100" dirty="0"/>
              <a:t>Enoxaparin Subgroup Analysis</a:t>
            </a:r>
            <a:r>
              <a:rPr lang="en-US" sz="3100" baseline="30000" dirty="0"/>
              <a:t>1</a:t>
            </a:r>
            <a:br>
              <a:rPr lang="en-US" dirty="0"/>
            </a:br>
            <a:r>
              <a:rPr lang="en-US" sz="2400" i="1" dirty="0"/>
              <a:t>Study Design</a:t>
            </a:r>
            <a:r>
              <a:rPr lang="en-US" sz="2400" dirty="0"/>
              <a:t> </a:t>
            </a:r>
            <a:endParaRPr lang="en-IN" sz="2400" dirty="0"/>
          </a:p>
        </p:txBody>
      </p:sp>
      <p:sp>
        <p:nvSpPr>
          <p:cNvPr id="3" name="Slide Number Placeholder 2">
            <a:extLst>
              <a:ext uri="{FF2B5EF4-FFF2-40B4-BE49-F238E27FC236}">
                <a16:creationId xmlns:a16="http://schemas.microsoft.com/office/drawing/2014/main" id="{F9E722F5-1F60-41EA-C23C-2C56F7227D6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4" name="Text Placeholder 3">
            <a:extLst>
              <a:ext uri="{FF2B5EF4-FFF2-40B4-BE49-F238E27FC236}">
                <a16:creationId xmlns:a16="http://schemas.microsoft.com/office/drawing/2014/main" id="{8A4EE641-71FB-C0E1-A13D-C3DD22DF4F96}"/>
              </a:ext>
            </a:extLst>
          </p:cNvPr>
          <p:cNvSpPr>
            <a:spLocks noGrp="1"/>
          </p:cNvSpPr>
          <p:nvPr>
            <p:ph type="body" sz="quarter" idx="13"/>
          </p:nvPr>
        </p:nvSpPr>
        <p:spPr>
          <a:xfrm>
            <a:off x="457200" y="5852160"/>
            <a:ext cx="10820400" cy="1005840"/>
          </a:xfrm>
        </p:spPr>
        <p:txBody>
          <a:bodyPr/>
          <a:lstStyle/>
          <a:p>
            <a:pPr defTabSz="622300">
              <a:lnSpc>
                <a:spcPct val="100000"/>
              </a:lnSpc>
              <a:spcBef>
                <a:spcPct val="0"/>
              </a:spcBef>
            </a:pPr>
            <a:r>
              <a:rPr lang="en-US" sz="900" dirty="0"/>
              <a:t>Note: This data is reflective of the final study report including 479 patients enrolled in the ANNEXA-4 trial from April 2015 through August 2020.</a:t>
            </a:r>
            <a:r>
              <a:rPr lang="en-US" sz="900" baseline="30000" dirty="0"/>
              <a:t>2</a:t>
            </a:r>
            <a:r>
              <a:rPr lang="en-US" sz="900" dirty="0"/>
              <a:t> </a:t>
            </a:r>
          </a:p>
          <a:p>
            <a:pPr defTabSz="622300">
              <a:lnSpc>
                <a:spcPct val="100000"/>
              </a:lnSpc>
              <a:spcBef>
                <a:spcPts val="0"/>
              </a:spcBef>
            </a:pPr>
            <a:r>
              <a:rPr lang="en-US" sz="900" baseline="30000" dirty="0" err="1"/>
              <a:t>a</a:t>
            </a:r>
            <a:r>
              <a:rPr lang="en-US" sz="900" b="0" kern="1200" dirty="0" err="1">
                <a:latin typeface="+mn-lt"/>
              </a:rPr>
              <a:t>The</a:t>
            </a:r>
            <a:r>
              <a:rPr lang="en-US" sz="900" b="0" kern="1200" dirty="0">
                <a:latin typeface="+mn-lt"/>
              </a:rPr>
              <a:t> l</a:t>
            </a:r>
            <a:r>
              <a:rPr lang="en-US" sz="900" dirty="0">
                <a:effectLst/>
                <a:ea typeface="Symbol" panose="05050102010706020507" pitchFamily="18" charset="2"/>
                <a:cs typeface="Symbol" panose="05050102010706020507" pitchFamily="18" charset="2"/>
              </a:rPr>
              <a:t>ow dose of andexanet alfa wa</a:t>
            </a:r>
            <a:r>
              <a:rPr lang="en-US" sz="900" dirty="0">
                <a:ea typeface="Symbol" panose="05050102010706020507" pitchFamily="18" charset="2"/>
                <a:cs typeface="Symbol" panose="05050102010706020507" pitchFamily="18" charset="2"/>
              </a:rPr>
              <a:t>s administered if the last dose of </a:t>
            </a:r>
            <a:r>
              <a:rPr lang="en-US" sz="900" dirty="0">
                <a:effectLst/>
                <a:ea typeface="Calibri" panose="020F0502020204030204" pitchFamily="34" charset="0"/>
                <a:cs typeface="Times New Roman" panose="02020603050405020304" pitchFamily="18" charset="0"/>
              </a:rPr>
              <a:t>enoxaparin was ≤40 mg and the h</a:t>
            </a:r>
            <a:r>
              <a:rPr lang="en-US" sz="900" dirty="0">
                <a:ea typeface="Symbol" panose="05050102010706020507" pitchFamily="18" charset="2"/>
                <a:cs typeface="Times New Roman" panose="02020603050405020304" pitchFamily="18" charset="0"/>
              </a:rPr>
              <a:t>igh dose of andexanet alfa was administered if the last dose of </a:t>
            </a:r>
            <a:r>
              <a:rPr lang="en-US" sz="900" dirty="0">
                <a:effectLst/>
                <a:ea typeface="Calibri" panose="020F0502020204030204" pitchFamily="34" charset="0"/>
                <a:cs typeface="Times New Roman" panose="02020603050405020304" pitchFamily="18" charset="0"/>
              </a:rPr>
              <a:t>enoxaparin was &gt;40 mg</a:t>
            </a:r>
            <a:r>
              <a:rPr lang="en-US" sz="900" dirty="0">
                <a:ea typeface="Calibri" panose="020F0502020204030204" pitchFamily="34" charset="0"/>
                <a:cs typeface="Times New Roman" panose="02020603050405020304" pitchFamily="18" charset="0"/>
              </a:rPr>
              <a:t>.</a:t>
            </a:r>
            <a:r>
              <a:rPr lang="en-US" sz="900" baseline="30000" dirty="0">
                <a:ea typeface="Calibri" panose="020F0502020204030204" pitchFamily="34" charset="0"/>
                <a:cs typeface="Times New Roman" panose="02020603050405020304" pitchFamily="18" charset="0"/>
              </a:rPr>
              <a:t>1</a:t>
            </a:r>
            <a:endParaRPr lang="en-IN" sz="900" baseline="30000" dirty="0"/>
          </a:p>
          <a:p>
            <a:pPr>
              <a:lnSpc>
                <a:spcPct val="100000"/>
              </a:lnSpc>
              <a:spcBef>
                <a:spcPts val="0"/>
              </a:spcBef>
            </a:pPr>
            <a:r>
              <a:rPr lang="en-US" sz="900" dirty="0">
                <a:cs typeface="Times New Roman" panose="02020603050405020304" pitchFamily="18" charset="0"/>
              </a:rPr>
              <a:t>FXa = factor </a:t>
            </a:r>
            <a:r>
              <a:rPr lang="en-US" sz="900" dirty="0" err="1">
                <a:cs typeface="Times New Roman" panose="02020603050405020304" pitchFamily="18" charset="0"/>
              </a:rPr>
              <a:t>Xa</a:t>
            </a:r>
            <a:r>
              <a:rPr lang="en-US" sz="900" dirty="0">
                <a:cs typeface="Times New Roman" panose="02020603050405020304" pitchFamily="18" charset="0"/>
              </a:rPr>
              <a:t>; </a:t>
            </a:r>
            <a:r>
              <a:rPr lang="en-US" sz="900" dirty="0" err="1">
                <a:cs typeface="Times New Roman" panose="02020603050405020304" pitchFamily="18" charset="0"/>
              </a:rPr>
              <a:t>ICrH</a:t>
            </a:r>
            <a:r>
              <a:rPr lang="en-US" sz="900" dirty="0">
                <a:cs typeface="Times New Roman" panose="02020603050405020304" pitchFamily="18" charset="0"/>
              </a:rPr>
              <a:t> = intracranial hemorrhage; LMWH = </a:t>
            </a:r>
            <a:r>
              <a:rPr lang="en-US" sz="900" dirty="0">
                <a:solidFill>
                  <a:schemeClr val="tx1"/>
                </a:solidFill>
                <a:effectLst/>
                <a:ea typeface="Calibri" panose="020F0502020204030204" pitchFamily="34" charset="0"/>
                <a:cs typeface="Times New Roman" panose="02020603050405020304" pitchFamily="18" charset="0"/>
              </a:rPr>
              <a:t>low molecular weight heparin; </a:t>
            </a:r>
            <a:r>
              <a:rPr lang="en-US" sz="900" dirty="0">
                <a:cs typeface="Times New Roman" panose="02020603050405020304" pitchFamily="18" charset="0"/>
              </a:rPr>
              <a:t>VTE = venous thromboembolism.</a:t>
            </a:r>
          </a:p>
          <a:p>
            <a:pPr>
              <a:lnSpc>
                <a:spcPct val="100000"/>
              </a:lnSpc>
              <a:spcBef>
                <a:spcPts val="0"/>
              </a:spcBef>
            </a:pPr>
            <a:r>
              <a:rPr lang="en-US" sz="900" dirty="0">
                <a:cs typeface="Times New Roman" panose="02020603050405020304" pitchFamily="18" charset="0"/>
              </a:rPr>
              <a:t>1. v</a:t>
            </a:r>
            <a:r>
              <a:rPr lang="en-US" sz="900" dirty="0"/>
              <a:t>an </a:t>
            </a:r>
            <a:r>
              <a:rPr lang="en-US" sz="900" dirty="0" err="1"/>
              <a:t>Haaps</a:t>
            </a:r>
            <a:r>
              <a:rPr lang="en-US" sz="900" dirty="0"/>
              <a:t> et al. </a:t>
            </a:r>
            <a:r>
              <a:rPr lang="en-US" sz="900" i="1" dirty="0">
                <a:effectLst/>
                <a:ea typeface="Calibri" panose="020F0502020204030204" pitchFamily="34" charset="0"/>
                <a:cs typeface="Times New Roman" panose="02020603050405020304" pitchFamily="18" charset="0"/>
              </a:rPr>
              <a:t>J Am Coll </a:t>
            </a:r>
            <a:r>
              <a:rPr lang="en-US" sz="900" i="1" dirty="0" err="1">
                <a:effectLst/>
                <a:ea typeface="Calibri" panose="020F0502020204030204" pitchFamily="34" charset="0"/>
                <a:cs typeface="Times New Roman" panose="02020603050405020304" pitchFamily="18" charset="0"/>
              </a:rPr>
              <a:t>Cardiol</a:t>
            </a:r>
            <a:r>
              <a:rPr lang="en-US" sz="900" i="1" dirty="0">
                <a:effectLst/>
                <a:ea typeface="Calibri" panose="020F0502020204030204" pitchFamily="34" charset="0"/>
                <a:cs typeface="Times New Roman" panose="02020603050405020304" pitchFamily="18" charset="0"/>
              </a:rPr>
              <a:t>.</a:t>
            </a:r>
            <a:r>
              <a:rPr lang="en-US" sz="900" dirty="0">
                <a:effectLst/>
                <a:ea typeface="Calibri" panose="020F0502020204030204" pitchFamily="34" charset="0"/>
                <a:cs typeface="Times New Roman" panose="02020603050405020304" pitchFamily="18" charset="0"/>
              </a:rPr>
              <a:t> 2021;77(18)(suppl 1):A1856</a:t>
            </a:r>
            <a:r>
              <a:rPr lang="en-US" sz="900" dirty="0">
                <a:ea typeface="Calibri" panose="020F0502020204030204" pitchFamily="34" charset="0"/>
                <a:cs typeface="Times New Roman" panose="02020603050405020304" pitchFamily="18" charset="0"/>
              </a:rPr>
              <a:t>; 2. </a:t>
            </a:r>
            <a:r>
              <a:rPr lang="en-US" sz="900" dirty="0"/>
              <a:t>Milling TJ et al. Online ahead of print. </a:t>
            </a:r>
            <a:r>
              <a:rPr lang="en-US" sz="900" i="1" dirty="0"/>
              <a:t>Circulation</a:t>
            </a:r>
            <a:r>
              <a:rPr lang="en-US" sz="900" dirty="0"/>
              <a:t>.</a:t>
            </a:r>
            <a:r>
              <a:rPr lang="en-US" sz="900" i="1" dirty="0"/>
              <a:t> </a:t>
            </a:r>
            <a:r>
              <a:rPr lang="en-US" sz="900" dirty="0"/>
              <a:t>2023.</a:t>
            </a:r>
            <a:endParaRPr lang="en-US" sz="900" dirty="0">
              <a:highlight>
                <a:srgbClr val="FFFF00"/>
              </a:highlight>
            </a:endParaRPr>
          </a:p>
        </p:txBody>
      </p:sp>
      <p:sp>
        <p:nvSpPr>
          <p:cNvPr id="19" name="Rectangle: Rounded Corners 18">
            <a:extLst>
              <a:ext uri="{FF2B5EF4-FFF2-40B4-BE49-F238E27FC236}">
                <a16:creationId xmlns:a16="http://schemas.microsoft.com/office/drawing/2014/main" id="{1FC602F3-FC55-DEAC-7A33-28768BA78C18}"/>
              </a:ext>
            </a:extLst>
          </p:cNvPr>
          <p:cNvSpPr/>
          <p:nvPr/>
        </p:nvSpPr>
        <p:spPr>
          <a:xfrm>
            <a:off x="241774" y="1233092"/>
            <a:ext cx="11708452" cy="645607"/>
          </a:xfrm>
          <a:prstGeom prst="roundRect">
            <a:avLst/>
          </a:prstGeom>
          <a:solidFill>
            <a:schemeClr val="bg1">
              <a:lumMod val="95000"/>
            </a:schemeClr>
          </a:solidFill>
          <a:ln w="28575" cap="flat" cmpd="sng" algn="ctr">
            <a:solidFill>
              <a:schemeClr val="bg1">
                <a:lumMod val="8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a:ea typeface="Calibri" panose="020F0502020204030204" pitchFamily="34" charset="0"/>
                <a:cs typeface="Times New Roman" panose="02020603050405020304" pitchFamily="18" charset="0"/>
              </a:rPr>
              <a:t>The ANNEXA-4 enoxaparin subgroup analysis evaluated the </a:t>
            </a:r>
            <a:r>
              <a:rPr kumimoji="0" lang="en-US" sz="1400" b="1" i="0" u="none" strike="noStrike" kern="1200" cap="none" spc="0" normalizeH="0" baseline="0" noProof="0" dirty="0">
                <a:ln>
                  <a:noFill/>
                </a:ln>
                <a:solidFill>
                  <a:srgbClr val="7F134C"/>
                </a:solidFill>
                <a:effectLst/>
                <a:uLnTx/>
                <a:uFillTx/>
                <a:latin typeface="Arial" panose="020B0604020202020204"/>
                <a:ea typeface="Calibri" panose="020F0502020204030204" pitchFamily="34" charset="0"/>
                <a:cs typeface="Times New Roman" panose="02020603050405020304" pitchFamily="18" charset="0"/>
              </a:rPr>
              <a:t>efficacy and safety of andexanet alfa </a:t>
            </a:r>
            <a:r>
              <a:rPr kumimoji="0" lang="en-US" sz="1400" b="0" i="0" u="none" strike="noStrike" kern="1200" cap="none" spc="0" normalizeH="0" baseline="0" noProof="0" dirty="0">
                <a:ln>
                  <a:noFill/>
                </a:ln>
                <a:solidFill>
                  <a:srgbClr val="000000"/>
                </a:solidFill>
                <a:effectLst/>
                <a:uLnTx/>
                <a:uFillTx/>
                <a:latin typeface="Arial" panose="020B0604020202020204"/>
                <a:ea typeface="Calibri" panose="020F0502020204030204" pitchFamily="34" charset="0"/>
                <a:cs typeface="Times New Roman" panose="02020603050405020304" pitchFamily="18" charset="0"/>
              </a:rPr>
              <a:t>in patients on LMWH, </a:t>
            </a:r>
            <a:r>
              <a:rPr kumimoji="0" lang="en-US" sz="1400" b="1" i="0" u="none" strike="noStrike" kern="1200" cap="none" spc="0" normalizeH="0" baseline="0" noProof="0" dirty="0">
                <a:ln>
                  <a:noFill/>
                </a:ln>
                <a:solidFill>
                  <a:srgbClr val="7F134C"/>
                </a:solidFill>
                <a:effectLst/>
                <a:uLnTx/>
                <a:uFillTx/>
                <a:latin typeface="Arial" panose="020B0604020202020204"/>
                <a:ea typeface="Calibri" panose="020F0502020204030204" pitchFamily="34" charset="0"/>
                <a:cs typeface="Times New Roman" panose="02020603050405020304" pitchFamily="18" charset="0"/>
              </a:rPr>
              <a:t>enoxaparin</a:t>
            </a:r>
            <a:r>
              <a:rPr kumimoji="0" lang="en-US" sz="1400" b="0" i="0" u="none" strike="noStrike" kern="1200" cap="none" spc="0" normalizeH="0" baseline="0" noProof="0" dirty="0">
                <a:ln>
                  <a:noFill/>
                </a:ln>
                <a:solidFill>
                  <a:srgbClr val="000000"/>
                </a:solidFill>
                <a:effectLst/>
                <a:uLnTx/>
                <a:uFillTx/>
                <a:latin typeface="Arial" panose="020B0604020202020204"/>
                <a:ea typeface="Calibri" panose="020F0502020204030204" pitchFamily="34" charset="0"/>
                <a:cs typeface="Times New Roman" panose="02020603050405020304" pitchFamily="18" charset="0"/>
              </a:rPr>
              <a:t> (N=22)</a:t>
            </a:r>
            <a:r>
              <a:rPr kumimoji="0" lang="en-US" sz="1400" b="0" i="0" u="none" strike="noStrike" kern="1200" cap="none" spc="0" normalizeH="0" baseline="30000" noProof="0" dirty="0">
                <a:ln>
                  <a:noFill/>
                </a:ln>
                <a:solidFill>
                  <a:srgbClr val="000000"/>
                </a:solidFill>
                <a:effectLst/>
                <a:uLnTx/>
                <a:uFillTx/>
                <a:latin typeface="Arial" panose="020B0604020202020204"/>
                <a:ea typeface="Arial" panose="020B0604020202020204" pitchFamily="34" charset="0"/>
                <a:cs typeface="Arial" panose="020B0604020202020204" pitchFamily="34" charset="0"/>
              </a:rPr>
              <a:t>a</a:t>
            </a:r>
            <a:endParaRPr kumimoji="0" lang="en-IN" sz="14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grpSp>
        <p:nvGrpSpPr>
          <p:cNvPr id="24" name="Group 23">
            <a:extLst>
              <a:ext uri="{FF2B5EF4-FFF2-40B4-BE49-F238E27FC236}">
                <a16:creationId xmlns:a16="http://schemas.microsoft.com/office/drawing/2014/main" id="{AF795EBB-D109-8503-BA75-C7C77D829EDD}"/>
              </a:ext>
            </a:extLst>
          </p:cNvPr>
          <p:cNvGrpSpPr/>
          <p:nvPr/>
        </p:nvGrpSpPr>
        <p:grpSpPr>
          <a:xfrm>
            <a:off x="410976" y="2083090"/>
            <a:ext cx="11370049" cy="3980612"/>
            <a:chOff x="652066" y="2121445"/>
            <a:chExt cx="11056098" cy="3980612"/>
          </a:xfrm>
        </p:grpSpPr>
        <p:sp>
          <p:nvSpPr>
            <p:cNvPr id="6" name="Rectangle: Rounded Corners 5">
              <a:extLst>
                <a:ext uri="{FF2B5EF4-FFF2-40B4-BE49-F238E27FC236}">
                  <a16:creationId xmlns:a16="http://schemas.microsoft.com/office/drawing/2014/main" id="{EEC866EE-586E-0D24-7FCD-A38F7C38C3BD}"/>
                </a:ext>
              </a:extLst>
            </p:cNvPr>
            <p:cNvSpPr/>
            <p:nvPr/>
          </p:nvSpPr>
          <p:spPr>
            <a:xfrm>
              <a:off x="652066" y="2898633"/>
              <a:ext cx="3538628" cy="3191995"/>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Patients </a:t>
              </a:r>
              <a:r>
                <a:rPr kumimoji="0" lang="en-US" sz="1500" b="0" i="0" u="sng" strike="noStrike" kern="1200" cap="none" spc="0" normalizeH="0" baseline="0" noProof="0" dirty="0">
                  <a:ln>
                    <a:noFill/>
                  </a:ln>
                  <a:solidFill>
                    <a:srgbClr val="FFFFFF"/>
                  </a:solidFill>
                  <a:effectLst/>
                  <a:uLnTx/>
                  <a:uFillTx/>
                  <a:latin typeface="Arial" panose="020B0604020202020204"/>
                  <a:ea typeface="+mn-ea"/>
                  <a:cs typeface="+mn-cs"/>
                </a:rPr>
                <a:t>&gt;</a:t>
              </a: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18 years of age with acute major bleeding who had received e</a:t>
              </a:r>
              <a:r>
                <a:rPr kumimoji="0" lang="en-US" sz="1500" b="0" i="0" u="none" strike="noStrike" kern="1200" cap="none" spc="0" normalizeH="0" baseline="0" noProof="0" dirty="0">
                  <a:ln>
                    <a:noFill/>
                  </a:ln>
                  <a:solidFill>
                    <a:srgbClr val="FFFFFF"/>
                  </a:solidFill>
                  <a:effectLst/>
                  <a:uLnTx/>
                  <a:uFillTx/>
                  <a:latin typeface="Arial" panose="020B0604020202020204"/>
                  <a:ea typeface="Symbol" panose="05050102010706020507" pitchFamily="18" charset="2"/>
                  <a:cs typeface="Symbol" panose="05050102010706020507" pitchFamily="18" charset="2"/>
                </a:rPr>
                <a:t>noxaparin at a dose of ≥1 mg/kg/day within the previous 18 hours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Symbol" panose="05050102010706020507" pitchFamily="18" charset="2"/>
                  <a:cs typeface="Symbol" panose="05050102010706020507" pitchFamily="18" charset="2"/>
                </a:rPr>
                <a:t>Efficacy outcomes were analyzed in patients with confirmed major bleeding and a baseline FXa activity of ≥0.25 IU/mL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Symbol" panose="05050102010706020507" pitchFamily="18" charset="2"/>
                  <a:cs typeface="Symbol" panose="05050102010706020507" pitchFamily="18" charset="2"/>
                </a:rPr>
                <a:t>All patients were eligible for the safety analysis</a:t>
              </a:r>
              <a:endPar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285750" marR="0" lvl="0" indent="-285750" algn="l" defTabSz="622300" rtl="0" eaLnBrk="1" fontAlgn="auto" latinLnBrk="0" hangingPunct="1">
                <a:lnSpc>
                  <a:spcPct val="90000"/>
                </a:lnSpc>
                <a:spcBef>
                  <a:spcPct val="0"/>
                </a:spcBef>
                <a:spcAft>
                  <a:spcPct val="3500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l" defTabSz="622300" rtl="0" eaLnBrk="1" fontAlgn="auto" latinLnBrk="0" hangingPunct="1">
                <a:lnSpc>
                  <a:spcPct val="90000"/>
                </a:lnSpc>
                <a:spcBef>
                  <a:spcPct val="0"/>
                </a:spcBef>
                <a:spcAft>
                  <a:spcPct val="35000"/>
                </a:spcAft>
                <a:buClrTx/>
                <a:buSzTx/>
                <a:buFontTx/>
                <a:buNone/>
                <a:tabLst/>
                <a:defRPr/>
              </a:pPr>
              <a:endPar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285750" marR="0" lvl="0" indent="-285750" algn="l" defTabSz="622300" rtl="0" eaLnBrk="1" fontAlgn="auto" latinLnBrk="0" hangingPunct="1">
                <a:lnSpc>
                  <a:spcPct val="90000"/>
                </a:lnSpc>
                <a:spcBef>
                  <a:spcPct val="0"/>
                </a:spcBef>
                <a:spcAft>
                  <a:spcPct val="35000"/>
                </a:spcAft>
                <a:buClrTx/>
                <a:buSzTx/>
                <a:buFont typeface="Arial" panose="020B0604020202020204" pitchFamily="34" charset="0"/>
                <a:buChar char="•"/>
                <a:tabLst/>
                <a:defRPr/>
              </a:pPr>
              <a:endParaRPr kumimoji="0" lang="en-IN" sz="15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7" name="Rectangle: Rounded Corners 6">
              <a:extLst>
                <a:ext uri="{FF2B5EF4-FFF2-40B4-BE49-F238E27FC236}">
                  <a16:creationId xmlns:a16="http://schemas.microsoft.com/office/drawing/2014/main" id="{6B704527-3EFC-A5F2-5D35-407077F895E0}"/>
                </a:ext>
              </a:extLst>
            </p:cNvPr>
            <p:cNvSpPr>
              <a:spLocks/>
            </p:cNvSpPr>
            <p:nvPr/>
          </p:nvSpPr>
          <p:spPr>
            <a:xfrm>
              <a:off x="4380827" y="2887203"/>
              <a:ext cx="3538628" cy="3214854"/>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622300" rtl="0" eaLnBrk="1" fontAlgn="auto" latinLnBrk="0" hangingPunct="1">
                <a:lnSpc>
                  <a:spcPct val="90000"/>
                </a:lnSpc>
                <a:spcBef>
                  <a:spcPct val="0"/>
                </a:spcBef>
                <a:spcAft>
                  <a:spcPct val="3500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285750" marR="0" lvl="0" indent="-285750" algn="l" defTabSz="6223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Patients were treated with high or low dose andexanet alfa based on the timing and dosage of last enoxaparin </a:t>
              </a:r>
              <a:r>
                <a:rPr kumimoji="0" lang="en-US" sz="1500" b="0" i="0" u="none" strike="noStrike" kern="1200" cap="none" spc="0" normalizeH="0" baseline="0" noProof="0" dirty="0" err="1">
                  <a:ln>
                    <a:noFill/>
                  </a:ln>
                  <a:solidFill>
                    <a:srgbClr val="FFFFFF"/>
                  </a:solidFill>
                  <a:effectLst/>
                  <a:uLnTx/>
                  <a:uFillTx/>
                  <a:latin typeface="Arial" panose="020B0604020202020204"/>
                  <a:ea typeface="+mn-ea"/>
                  <a:cs typeface="+mn-cs"/>
                </a:rPr>
                <a:t>intake</a:t>
              </a:r>
              <a:r>
                <a:rPr kumimoji="0" lang="en-US" sz="1500" b="0" i="0" u="none" strike="noStrike" kern="1200" cap="none" spc="0" normalizeH="0" baseline="30000" noProof="0" dirty="0" err="1">
                  <a:ln>
                    <a:noFill/>
                  </a:ln>
                  <a:solidFill>
                    <a:srgbClr val="FFFFFF"/>
                  </a:solidFill>
                  <a:effectLst/>
                  <a:uLnTx/>
                  <a:uFillTx/>
                  <a:latin typeface="Arial" panose="020B0604020202020204"/>
                  <a:ea typeface="+mn-ea"/>
                  <a:cs typeface="+mn-cs"/>
                </a:rPr>
                <a:t>a</a:t>
              </a:r>
              <a:endParaRPr kumimoji="0" lang="en-US" sz="1500" b="0"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285750" marR="0" lvl="0" indent="-285750" algn="l" defTabSz="622300" rtl="0"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sz="1500" b="0"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285750" marR="0" lvl="0" indent="-285750" algn="l" defTabSz="622300" rtl="0"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sz="1500" b="0"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285750" marR="0" lvl="0" indent="-285750" algn="l" defTabSz="622300" rtl="0"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sz="1500" b="0"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285750" marR="0" lvl="0" indent="-285750" algn="l" defTabSz="622300" rtl="0"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sz="1500" b="0"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285750" marR="0" lvl="0" indent="-285750" algn="l" defTabSz="622300" rtl="0" eaLnBrk="1" fontAlgn="auto" latinLnBrk="0" hangingPunct="1">
                <a:lnSpc>
                  <a:spcPct val="90000"/>
                </a:lnSpc>
                <a:spcBef>
                  <a:spcPct val="0"/>
                </a:spcBef>
                <a:spcAft>
                  <a:spcPct val="3500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285750" marR="0" lvl="0" indent="-285750" algn="l" defTabSz="622300" rtl="0" eaLnBrk="1" fontAlgn="auto" latinLnBrk="0" hangingPunct="1">
                <a:lnSpc>
                  <a:spcPct val="90000"/>
                </a:lnSpc>
                <a:spcBef>
                  <a:spcPct val="0"/>
                </a:spcBef>
                <a:spcAft>
                  <a:spcPct val="3500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285750" marR="0" lvl="0" indent="-285750" algn="l" defTabSz="622300" rtl="0" eaLnBrk="1" fontAlgn="auto" latinLnBrk="0" hangingPunct="1">
                <a:lnSpc>
                  <a:spcPct val="90000"/>
                </a:lnSpc>
                <a:spcBef>
                  <a:spcPct val="0"/>
                </a:spcBef>
                <a:spcAft>
                  <a:spcPct val="3500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8" name="Rectangle: Rounded Corners 7">
              <a:extLst>
                <a:ext uri="{FF2B5EF4-FFF2-40B4-BE49-F238E27FC236}">
                  <a16:creationId xmlns:a16="http://schemas.microsoft.com/office/drawing/2014/main" id="{285E2266-A51E-7CFB-C555-7A5BA88A5FDB}"/>
                </a:ext>
              </a:extLst>
            </p:cNvPr>
            <p:cNvSpPr>
              <a:spLocks/>
            </p:cNvSpPr>
            <p:nvPr/>
          </p:nvSpPr>
          <p:spPr>
            <a:xfrm>
              <a:off x="8139564" y="2898633"/>
              <a:ext cx="3538628" cy="3191994"/>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l" defTabSz="533400" rtl="0" eaLnBrk="1" fontAlgn="auto" latinLnBrk="0" hangingPunct="1">
                <a:lnSpc>
                  <a:spcPct val="100000"/>
                </a:lnSpc>
                <a:spcBef>
                  <a:spcPct val="0"/>
                </a:spcBef>
                <a:spcAft>
                  <a:spcPts val="0"/>
                </a:spcAft>
                <a:buClrTx/>
                <a:buSzTx/>
                <a:buFont typeface="Arial" panose="020B0604020202020204" pitchFamily="34" charset="0"/>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285750" marR="0" lvl="0" indent="-285750" algn="l" defTabSz="533400" rtl="0"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285750" marR="0" lvl="0" indent="-285750" algn="l" defTabSz="533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Co-primary endpoints:</a:t>
              </a:r>
            </a:p>
            <a:p>
              <a:pPr marL="520700" marR="0" lvl="1" indent="-292100" algn="l" defTabSz="533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Median percent change in</a:t>
              </a:r>
              <a:b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b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anti-FXa activity from baseline to end of bolus</a:t>
              </a:r>
            </a:p>
            <a:p>
              <a:pPr marL="520700" marR="0" lvl="1" indent="-292100" algn="l" defTabSz="533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Times New Roman" panose="02020603050405020304" pitchFamily="18" charset="0"/>
                </a:rPr>
                <a:t>Excellent or good h</a:t>
              </a: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emostatic efficacy at 12 hours</a:t>
              </a:r>
            </a:p>
            <a:p>
              <a:pPr marL="285750" marR="0" lvl="0" indent="-285750" algn="l" defTabSz="533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Safety outcomes:</a:t>
              </a:r>
            </a:p>
            <a:p>
              <a:pPr marL="517525" marR="0" lvl="1" indent="-284163" algn="l" defTabSz="533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rPr>
                <a:t>Thrombotic events and mortality at 30 days</a:t>
              </a:r>
            </a:p>
            <a:p>
              <a:pPr marL="517525" marR="0" lvl="1" indent="-284163" algn="l" defTabSz="533400" rtl="0"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sz="1500" b="0"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517525" marR="0" lvl="1" indent="-284163" algn="l" defTabSz="533400" rtl="0"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sz="1500" b="0"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517525" marR="0" lvl="1" indent="-284163" algn="l" defTabSz="533400" rtl="0" eaLnBrk="1" fontAlgn="auto" latinLnBrk="0" hangingPunct="1">
                <a:lnSpc>
                  <a:spcPct val="90000"/>
                </a:lnSpc>
                <a:spcBef>
                  <a:spcPct val="0"/>
                </a:spcBef>
                <a:spcAft>
                  <a:spcPct val="35000"/>
                </a:spcAft>
                <a:buClrTx/>
                <a:buSzTx/>
                <a:buFont typeface="Arial" panose="020B0604020202020204" pitchFamily="34" charset="0"/>
                <a:buChar char="•"/>
                <a:tabLst/>
                <a:defRPr/>
              </a:pPr>
              <a:endParaRPr kumimoji="0" lang="en-US" sz="1500" b="0"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285750" marR="0" lvl="0" indent="-285750" algn="l" defTabSz="533400" rtl="0" eaLnBrk="1" fontAlgn="auto" latinLnBrk="0" hangingPunct="1">
                <a:lnSpc>
                  <a:spcPct val="90000"/>
                </a:lnSpc>
                <a:spcBef>
                  <a:spcPct val="0"/>
                </a:spcBef>
                <a:spcAft>
                  <a:spcPct val="3500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9" name="Rectangle: Rounded Corners 8">
              <a:extLst>
                <a:ext uri="{FF2B5EF4-FFF2-40B4-BE49-F238E27FC236}">
                  <a16:creationId xmlns:a16="http://schemas.microsoft.com/office/drawing/2014/main" id="{D77CE9BD-8CCF-471C-04B6-6B06E66ED4A2}"/>
                </a:ext>
              </a:extLst>
            </p:cNvPr>
            <p:cNvSpPr/>
            <p:nvPr/>
          </p:nvSpPr>
          <p:spPr>
            <a:xfrm>
              <a:off x="652068" y="2855297"/>
              <a:ext cx="3538625" cy="425116"/>
            </a:xfrm>
            <a:prstGeom prst="round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D3759"/>
                  </a:solidFill>
                  <a:effectLst/>
                  <a:uLnTx/>
                  <a:uFillTx/>
                  <a:latin typeface="Arial" panose="020B0604020202020204"/>
                  <a:ea typeface="+mn-ea"/>
                  <a:cs typeface="+mn-cs"/>
                </a:rPr>
                <a:t>Eligibility Criteria</a:t>
              </a:r>
            </a:p>
          </p:txBody>
        </p:sp>
        <p:sp>
          <p:nvSpPr>
            <p:cNvPr id="17" name="Rectangle: Rounded Corners 16">
              <a:extLst>
                <a:ext uri="{FF2B5EF4-FFF2-40B4-BE49-F238E27FC236}">
                  <a16:creationId xmlns:a16="http://schemas.microsoft.com/office/drawing/2014/main" id="{FE92AC34-37C9-9993-D3E0-A78D9F8E5125}"/>
                </a:ext>
              </a:extLst>
            </p:cNvPr>
            <p:cNvSpPr/>
            <p:nvPr/>
          </p:nvSpPr>
          <p:spPr>
            <a:xfrm>
              <a:off x="4350855" y="2855297"/>
              <a:ext cx="3598573" cy="425116"/>
            </a:xfrm>
            <a:prstGeom prst="round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7F134C"/>
                  </a:solidFill>
                  <a:effectLst/>
                  <a:uLnTx/>
                  <a:uFillTx/>
                  <a:latin typeface="Arial" panose="020B0604020202020204"/>
                  <a:ea typeface="+mn-ea"/>
                  <a:cs typeface="+mn-cs"/>
                </a:rPr>
                <a:t>Methods</a:t>
              </a:r>
            </a:p>
          </p:txBody>
        </p:sp>
        <p:sp>
          <p:nvSpPr>
            <p:cNvPr id="21" name="Rectangle: Rounded Corners 20">
              <a:extLst>
                <a:ext uri="{FF2B5EF4-FFF2-40B4-BE49-F238E27FC236}">
                  <a16:creationId xmlns:a16="http://schemas.microsoft.com/office/drawing/2014/main" id="{9A9A19BA-EC78-7F1F-16BC-C5C1FFC36594}"/>
                </a:ext>
              </a:extLst>
            </p:cNvPr>
            <p:cNvSpPr/>
            <p:nvPr/>
          </p:nvSpPr>
          <p:spPr>
            <a:xfrm>
              <a:off x="8109592" y="2855297"/>
              <a:ext cx="3598572" cy="425116"/>
            </a:xfrm>
            <a:prstGeom prst="roundRect">
              <a:avLst/>
            </a:prstGeom>
            <a:solidFill>
              <a:schemeClr val="bg1"/>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3C1053"/>
                  </a:solidFill>
                  <a:effectLst/>
                  <a:uLnTx/>
                  <a:uFillTx/>
                  <a:latin typeface="Arial" panose="020B0604020202020204"/>
                  <a:ea typeface="+mn-ea"/>
                  <a:cs typeface="+mn-cs"/>
                </a:rPr>
                <a:t>Outcomes</a:t>
              </a:r>
            </a:p>
          </p:txBody>
        </p:sp>
        <p:pic>
          <p:nvPicPr>
            <p:cNvPr id="13" name="Graphic 12" descr="Circles with arrows">
              <a:extLst>
                <a:ext uri="{FF2B5EF4-FFF2-40B4-BE49-F238E27FC236}">
                  <a16:creationId xmlns:a16="http://schemas.microsoft.com/office/drawing/2014/main" id="{08B94D6F-CD2C-D93C-5DD5-A6F7D7DAAFB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34046" y="2121445"/>
              <a:ext cx="692141" cy="692141"/>
            </a:xfrm>
            <a:prstGeom prst="rect">
              <a:avLst/>
            </a:prstGeom>
          </p:spPr>
        </p:pic>
        <p:pic>
          <p:nvPicPr>
            <p:cNvPr id="23" name="Graphic 22" descr="Bullseye">
              <a:extLst>
                <a:ext uri="{FF2B5EF4-FFF2-40B4-BE49-F238E27FC236}">
                  <a16:creationId xmlns:a16="http://schemas.microsoft.com/office/drawing/2014/main" id="{DEFE066F-4024-4E64-A63C-E52BA2633A4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638060" y="2166726"/>
              <a:ext cx="601579" cy="601579"/>
            </a:xfrm>
            <a:prstGeom prst="rect">
              <a:avLst/>
            </a:prstGeom>
          </p:spPr>
        </p:pic>
      </p:grpSp>
      <p:pic>
        <p:nvPicPr>
          <p:cNvPr id="10" name="Graphic 9" descr="Group of people with solid fill">
            <a:extLst>
              <a:ext uri="{FF2B5EF4-FFF2-40B4-BE49-F238E27FC236}">
                <a16:creationId xmlns:a16="http://schemas.microsoft.com/office/drawing/2014/main" id="{190BF5D3-ACE5-44F3-900B-7CB2F748180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884461" y="2037809"/>
            <a:ext cx="692141" cy="692141"/>
          </a:xfrm>
          <a:prstGeom prst="rect">
            <a:avLst/>
          </a:prstGeom>
        </p:spPr>
      </p:pic>
    </p:spTree>
    <p:extLst>
      <p:ext uri="{BB962C8B-B14F-4D97-AF65-F5344CB8AC3E}">
        <p14:creationId xmlns:p14="http://schemas.microsoft.com/office/powerpoint/2010/main" val="1939869372"/>
      </p:ext>
    </p:extLst>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7399A-1FEB-AC99-B895-96DB2D7D5368}"/>
              </a:ext>
            </a:extLst>
          </p:cNvPr>
          <p:cNvSpPr>
            <a:spLocks noGrp="1"/>
          </p:cNvSpPr>
          <p:nvPr>
            <p:ph type="title"/>
          </p:nvPr>
        </p:nvSpPr>
        <p:spPr/>
        <p:txBody>
          <a:bodyPr>
            <a:normAutofit/>
          </a:bodyPr>
          <a:lstStyle/>
          <a:p>
            <a:r>
              <a:rPr lang="en-US" dirty="0"/>
              <a:t>Enoxaparin Subgroup Analysis </a:t>
            </a:r>
            <a:br>
              <a:rPr lang="en-US" sz="2400" dirty="0"/>
            </a:br>
            <a:r>
              <a:rPr lang="en-US" sz="2200" i="1" dirty="0"/>
              <a:t>Efficacy and Safety Results</a:t>
            </a:r>
            <a:endParaRPr lang="en-IN" sz="2200" dirty="0"/>
          </a:p>
        </p:txBody>
      </p:sp>
      <p:sp>
        <p:nvSpPr>
          <p:cNvPr id="3" name="Slide Number Placeholder 2">
            <a:extLst>
              <a:ext uri="{FF2B5EF4-FFF2-40B4-BE49-F238E27FC236}">
                <a16:creationId xmlns:a16="http://schemas.microsoft.com/office/drawing/2014/main" id="{59AA5EB7-8D9D-0F82-FB58-86BB2B6F500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4" name="Text Placeholder 3">
            <a:extLst>
              <a:ext uri="{FF2B5EF4-FFF2-40B4-BE49-F238E27FC236}">
                <a16:creationId xmlns:a16="http://schemas.microsoft.com/office/drawing/2014/main" id="{B5A32B3D-E74C-86F9-A09F-22104DF48670}"/>
              </a:ext>
            </a:extLst>
          </p:cNvPr>
          <p:cNvSpPr>
            <a:spLocks noGrp="1"/>
          </p:cNvSpPr>
          <p:nvPr>
            <p:ph type="body" sz="quarter" idx="13"/>
          </p:nvPr>
        </p:nvSpPr>
        <p:spPr>
          <a:xfrm>
            <a:off x="457199" y="5852160"/>
            <a:ext cx="10783223" cy="1005840"/>
          </a:xfrm>
        </p:spPr>
        <p:txBody>
          <a:bodyPr/>
          <a:lstStyle/>
          <a:p>
            <a:pPr defTabSz="622300">
              <a:lnSpc>
                <a:spcPct val="100000"/>
              </a:lnSpc>
              <a:spcBef>
                <a:spcPts val="0"/>
              </a:spcBef>
            </a:pPr>
            <a:endParaRPr lang="en-US" sz="900" dirty="0"/>
          </a:p>
          <a:p>
            <a:pPr defTabSz="622300">
              <a:lnSpc>
                <a:spcPct val="100000"/>
              </a:lnSpc>
              <a:spcBef>
                <a:spcPts val="0"/>
              </a:spcBef>
            </a:pPr>
            <a:r>
              <a:rPr lang="en-US" sz="900" dirty="0"/>
              <a:t>Note: </a:t>
            </a:r>
            <a:r>
              <a:rPr lang="en-US" sz="900" dirty="0">
                <a:effectLst/>
                <a:ea typeface="Symbol" panose="05050102010706020507" pitchFamily="18" charset="2"/>
                <a:cs typeface="Symbol" panose="05050102010706020507" pitchFamily="18" charset="2"/>
              </a:rPr>
              <a:t>Key baseline characteristics included a mean age of 68.0 years, 54.5% male patients, 50% of patients with </a:t>
            </a:r>
            <a:r>
              <a:rPr lang="en-US" sz="900" dirty="0">
                <a:ea typeface="Symbol" panose="05050102010706020507" pitchFamily="18" charset="2"/>
                <a:cs typeface="Symbol" panose="05050102010706020507" pitchFamily="18" charset="2"/>
              </a:rPr>
              <a:t>intracranial hemorrhages, </a:t>
            </a:r>
            <a:r>
              <a:rPr lang="en-US" sz="900" dirty="0">
                <a:effectLst/>
                <a:ea typeface="Symbol" panose="05050102010706020507" pitchFamily="18" charset="2"/>
                <a:cs typeface="Symbol" panose="05050102010706020507" pitchFamily="18" charset="2"/>
              </a:rPr>
              <a:t>and 63.6% with VTE as primary indication for anticoagulant use.</a:t>
            </a:r>
            <a:endParaRPr lang="en-US" sz="900" baseline="30000" dirty="0">
              <a:effectLst/>
              <a:ea typeface="Arial" panose="020B0604020202020204" pitchFamily="34" charset="0"/>
              <a:cs typeface="Arial" panose="020B0604020202020204" pitchFamily="34" charset="0"/>
            </a:endParaRPr>
          </a:p>
          <a:p>
            <a:pPr>
              <a:lnSpc>
                <a:spcPct val="100000"/>
              </a:lnSpc>
              <a:spcBef>
                <a:spcPts val="0"/>
              </a:spcBef>
            </a:pPr>
            <a:r>
              <a:rPr lang="en-US" sz="900" baseline="30000" dirty="0" err="1">
                <a:effectLst/>
                <a:ea typeface="Arial" panose="020B0604020202020204" pitchFamily="34" charset="0"/>
                <a:cs typeface="Arial" panose="020B0604020202020204" pitchFamily="34" charset="0"/>
              </a:rPr>
              <a:t>a</a:t>
            </a:r>
            <a:r>
              <a:rPr lang="en-US" sz="900" dirty="0" err="1"/>
              <a:t>Of</a:t>
            </a:r>
            <a:r>
              <a:rPr lang="en-US" sz="900" dirty="0"/>
              <a:t> the 22 enoxaparin-treated patients, 17 were evaluated for percent change in anti-FXa activity; </a:t>
            </a:r>
            <a:r>
              <a:rPr lang="en-US" sz="900" baseline="30000" dirty="0" err="1">
                <a:effectLst/>
                <a:ea typeface="Arial" panose="020B0604020202020204" pitchFamily="34" charset="0"/>
                <a:cs typeface="Arial" panose="020B0604020202020204" pitchFamily="34" charset="0"/>
              </a:rPr>
              <a:t>b</a:t>
            </a:r>
            <a:r>
              <a:rPr lang="en-US" sz="900" dirty="0" err="1"/>
              <a:t>Hemostatic</a:t>
            </a:r>
            <a:r>
              <a:rPr lang="en-US" sz="900" dirty="0"/>
              <a:t> efficacy was evaluated in 16 patients who could be assessed</a:t>
            </a:r>
            <a:r>
              <a:rPr lang="en-US" sz="900" dirty="0">
                <a:effectLst/>
                <a:ea typeface="Calibri" panose="020F0502020204030204" pitchFamily="34" charset="0"/>
                <a:cs typeface="Times New Roman" panose="02020603050405020304" pitchFamily="18" charset="0"/>
              </a:rPr>
              <a:t>.</a:t>
            </a:r>
          </a:p>
          <a:p>
            <a:pPr>
              <a:lnSpc>
                <a:spcPct val="100000"/>
              </a:lnSpc>
              <a:spcBef>
                <a:spcPts val="0"/>
              </a:spcBef>
            </a:pPr>
            <a:r>
              <a:rPr lang="en-US" sz="900" dirty="0">
                <a:cs typeface="Times New Roman" panose="02020603050405020304" pitchFamily="18" charset="0"/>
              </a:rPr>
              <a:t>FXa = factor </a:t>
            </a:r>
            <a:r>
              <a:rPr lang="en-US" sz="900" dirty="0" err="1">
                <a:cs typeface="Times New Roman" panose="02020603050405020304" pitchFamily="18" charset="0"/>
              </a:rPr>
              <a:t>Xa</a:t>
            </a:r>
            <a:r>
              <a:rPr lang="en-US" sz="900" dirty="0">
                <a:cs typeface="Times New Roman" panose="02020603050405020304" pitchFamily="18" charset="0"/>
              </a:rPr>
              <a:t>; </a:t>
            </a:r>
            <a:r>
              <a:rPr lang="en-US" sz="900" dirty="0" err="1">
                <a:cs typeface="Times New Roman" panose="02020603050405020304" pitchFamily="18" charset="0"/>
              </a:rPr>
              <a:t>ICrH</a:t>
            </a:r>
            <a:r>
              <a:rPr lang="en-US" sz="900" dirty="0">
                <a:cs typeface="Times New Roman" panose="02020603050405020304" pitchFamily="18" charset="0"/>
              </a:rPr>
              <a:t> = intracranial hemorrhage; TE = thrombotic event. </a:t>
            </a:r>
          </a:p>
          <a:p>
            <a:pPr>
              <a:lnSpc>
                <a:spcPct val="100000"/>
              </a:lnSpc>
              <a:spcBef>
                <a:spcPts val="0"/>
              </a:spcBef>
            </a:pPr>
            <a:r>
              <a:rPr lang="en-US" sz="900" dirty="0">
                <a:cs typeface="Times New Roman" panose="02020603050405020304" pitchFamily="18" charset="0"/>
              </a:rPr>
              <a:t>v</a:t>
            </a:r>
            <a:r>
              <a:rPr lang="en-US" sz="900" dirty="0"/>
              <a:t>an </a:t>
            </a:r>
            <a:r>
              <a:rPr lang="en-US" sz="900" dirty="0" err="1"/>
              <a:t>Haaps</a:t>
            </a:r>
            <a:r>
              <a:rPr lang="en-US" sz="900" dirty="0"/>
              <a:t> et al. </a:t>
            </a:r>
            <a:r>
              <a:rPr lang="en-US" sz="900" i="1" dirty="0">
                <a:effectLst/>
                <a:ea typeface="Calibri" panose="020F0502020204030204" pitchFamily="34" charset="0"/>
                <a:cs typeface="Times New Roman" panose="02020603050405020304" pitchFamily="18" charset="0"/>
              </a:rPr>
              <a:t>J Am Coll </a:t>
            </a:r>
            <a:r>
              <a:rPr lang="en-US" sz="900" i="1" dirty="0" err="1">
                <a:effectLst/>
                <a:ea typeface="Calibri" panose="020F0502020204030204" pitchFamily="34" charset="0"/>
                <a:cs typeface="Times New Roman" panose="02020603050405020304" pitchFamily="18" charset="0"/>
              </a:rPr>
              <a:t>Cardiol</a:t>
            </a:r>
            <a:r>
              <a:rPr lang="en-US" sz="900" i="1" dirty="0">
                <a:effectLst/>
                <a:ea typeface="Calibri" panose="020F0502020204030204" pitchFamily="34" charset="0"/>
                <a:cs typeface="Times New Roman" panose="02020603050405020304" pitchFamily="18" charset="0"/>
              </a:rPr>
              <a:t>.</a:t>
            </a:r>
            <a:r>
              <a:rPr lang="en-US" sz="900" dirty="0">
                <a:effectLst/>
                <a:ea typeface="Calibri" panose="020F0502020204030204" pitchFamily="34" charset="0"/>
                <a:cs typeface="Times New Roman" panose="02020603050405020304" pitchFamily="18" charset="0"/>
              </a:rPr>
              <a:t> 2021;77(18)(suppl 1):A1856.</a:t>
            </a:r>
            <a:r>
              <a:rPr lang="en-US" sz="900" dirty="0"/>
              <a:t> </a:t>
            </a:r>
            <a:endParaRPr lang="en-IN" sz="900" dirty="0"/>
          </a:p>
        </p:txBody>
      </p:sp>
      <p:grpSp>
        <p:nvGrpSpPr>
          <p:cNvPr id="29" name="Group 28">
            <a:extLst>
              <a:ext uri="{FF2B5EF4-FFF2-40B4-BE49-F238E27FC236}">
                <a16:creationId xmlns:a16="http://schemas.microsoft.com/office/drawing/2014/main" id="{9BB14BE5-91A5-1885-F2BA-786EB490F157}"/>
              </a:ext>
            </a:extLst>
          </p:cNvPr>
          <p:cNvGrpSpPr/>
          <p:nvPr/>
        </p:nvGrpSpPr>
        <p:grpSpPr>
          <a:xfrm>
            <a:off x="529234" y="1387912"/>
            <a:ext cx="11133533" cy="4585249"/>
            <a:chOff x="857246" y="1244925"/>
            <a:chExt cx="10241843" cy="4560051"/>
          </a:xfrm>
        </p:grpSpPr>
        <p:grpSp>
          <p:nvGrpSpPr>
            <p:cNvPr id="7" name="Group 6">
              <a:extLst>
                <a:ext uri="{FF2B5EF4-FFF2-40B4-BE49-F238E27FC236}">
                  <a16:creationId xmlns:a16="http://schemas.microsoft.com/office/drawing/2014/main" id="{E5A1AE0B-554F-6C67-CD3F-5C24CF12CCCC}"/>
                </a:ext>
              </a:extLst>
            </p:cNvPr>
            <p:cNvGrpSpPr/>
            <p:nvPr/>
          </p:nvGrpSpPr>
          <p:grpSpPr>
            <a:xfrm>
              <a:off x="1092911" y="1244925"/>
              <a:ext cx="10006178" cy="1626381"/>
              <a:chOff x="846864" y="4865608"/>
              <a:chExt cx="10006178" cy="1266072"/>
            </a:xfrm>
          </p:grpSpPr>
          <p:grpSp>
            <p:nvGrpSpPr>
              <p:cNvPr id="8" name="Group 7">
                <a:extLst>
                  <a:ext uri="{FF2B5EF4-FFF2-40B4-BE49-F238E27FC236}">
                    <a16:creationId xmlns:a16="http://schemas.microsoft.com/office/drawing/2014/main" id="{E28A5431-DCD1-F9A6-2954-1BA13AEED107}"/>
                  </a:ext>
                </a:extLst>
              </p:cNvPr>
              <p:cNvGrpSpPr>
                <a:grpSpLocks/>
              </p:cNvGrpSpPr>
              <p:nvPr/>
            </p:nvGrpSpPr>
            <p:grpSpPr>
              <a:xfrm>
                <a:off x="846864" y="4865608"/>
                <a:ext cx="10006178" cy="1230392"/>
                <a:chOff x="496987" y="1418317"/>
                <a:chExt cx="4843255" cy="2029367"/>
              </a:xfrm>
            </p:grpSpPr>
            <p:sp>
              <p:nvSpPr>
                <p:cNvPr id="11" name="Rectangle: Rounded Corners 22">
                  <a:extLst>
                    <a:ext uri="{FF2B5EF4-FFF2-40B4-BE49-F238E27FC236}">
                      <a16:creationId xmlns:a16="http://schemas.microsoft.com/office/drawing/2014/main" id="{3F392428-7242-18F8-6EF9-70AEB5E32557}"/>
                    </a:ext>
                  </a:extLst>
                </p:cNvPr>
                <p:cNvSpPr/>
                <p:nvPr/>
              </p:nvSpPr>
              <p:spPr>
                <a:xfrm>
                  <a:off x="499833" y="1441009"/>
                  <a:ext cx="4838929" cy="2006675"/>
                </a:xfrm>
                <a:prstGeom prst="roundRect">
                  <a:avLst>
                    <a:gd name="adj" fmla="val 942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2" name="Rectangle: Rounded Corners 11">
                  <a:extLst>
                    <a:ext uri="{FF2B5EF4-FFF2-40B4-BE49-F238E27FC236}">
                      <a16:creationId xmlns:a16="http://schemas.microsoft.com/office/drawing/2014/main" id="{AA3CE74E-E5EF-3C31-1A85-F74F35B4DDFC}"/>
                    </a:ext>
                  </a:extLst>
                </p:cNvPr>
                <p:cNvSpPr/>
                <p:nvPr/>
              </p:nvSpPr>
              <p:spPr>
                <a:xfrm>
                  <a:off x="496987" y="1418317"/>
                  <a:ext cx="4843255" cy="687741"/>
                </a:xfrm>
                <a:prstGeom prst="roundRect">
                  <a:avLst>
                    <a:gd name="adj" fmla="val 24752"/>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a:ea typeface="+mn-ea"/>
                      <a:cs typeface="+mn-cs"/>
                    </a:rPr>
                    <a:t>Percent change in anti-FXa </a:t>
                  </a:r>
                  <a:r>
                    <a:rPr kumimoji="0" lang="en-US" sz="2000" b="1" i="0" u="none" strike="noStrike" kern="1200" cap="none" spc="0" normalizeH="0" baseline="0" noProof="0" dirty="0" err="1">
                      <a:ln>
                        <a:noFill/>
                      </a:ln>
                      <a:solidFill>
                        <a:srgbClr val="FFFFFF"/>
                      </a:solidFill>
                      <a:effectLst/>
                      <a:uLnTx/>
                      <a:uFillTx/>
                      <a:latin typeface="Arial" panose="020B0604020202020204"/>
                      <a:ea typeface="+mn-ea"/>
                      <a:cs typeface="+mn-cs"/>
                    </a:rPr>
                    <a:t>activity</a:t>
                  </a:r>
                  <a:r>
                    <a:rPr kumimoji="0" lang="en-US" sz="2000" b="1" i="0" u="none" strike="noStrike" kern="1200" cap="none" spc="0" normalizeH="0" baseline="30000" noProof="0" dirty="0" err="1">
                      <a:ln>
                        <a:noFill/>
                      </a:ln>
                      <a:solidFill>
                        <a:srgbClr val="FFFFFF"/>
                      </a:solidFill>
                      <a:effectLst/>
                      <a:uLnTx/>
                      <a:uFillTx/>
                      <a:latin typeface="Arial" panose="020B0604020202020204"/>
                      <a:ea typeface="Arial" panose="020B0604020202020204" pitchFamily="34" charset="0"/>
                      <a:cs typeface="Arial" panose="020B0604020202020204" pitchFamily="34" charset="0"/>
                    </a:rPr>
                    <a:t>a</a:t>
                  </a:r>
                  <a:endParaRPr kumimoji="0" lang="en-IN" sz="2000" b="1" i="0" u="none" strike="noStrike" kern="1200" cap="none" spc="0" normalizeH="0" baseline="0" noProof="0" dirty="0">
                    <a:ln>
                      <a:noFill/>
                    </a:ln>
                    <a:solidFill>
                      <a:srgbClr val="FFFFFF"/>
                    </a:solidFill>
                    <a:effectLst/>
                    <a:uLnTx/>
                    <a:uFillTx/>
                    <a:latin typeface="Arial" panose="020B0604020202020204"/>
                    <a:ea typeface="+mn-ea"/>
                    <a:cs typeface="+mn-cs"/>
                  </a:endParaRPr>
                </a:p>
              </p:txBody>
            </p:sp>
          </p:grpSp>
          <p:sp>
            <p:nvSpPr>
              <p:cNvPr id="9" name="TextBox 8">
                <a:extLst>
                  <a:ext uri="{FF2B5EF4-FFF2-40B4-BE49-F238E27FC236}">
                    <a16:creationId xmlns:a16="http://schemas.microsoft.com/office/drawing/2014/main" id="{2380776C-71CE-CA85-F23F-7781C7DBE725}"/>
                  </a:ext>
                </a:extLst>
              </p:cNvPr>
              <p:cNvSpPr txBox="1"/>
              <p:nvPr/>
            </p:nvSpPr>
            <p:spPr>
              <a:xfrm>
                <a:off x="3740948" y="5369200"/>
                <a:ext cx="4218010" cy="76248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75.0%</a:t>
                </a:r>
              </a:p>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in the overall efficacy population</a:t>
                </a:r>
              </a:p>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endParaRPr kumimoji="0" lang="en-IN" sz="1200" b="1" i="0" u="none" strike="noStrike" kern="1200" cap="none" spc="0" normalizeH="0" baseline="0" noProof="0" dirty="0">
                  <a:ln>
                    <a:noFill/>
                  </a:ln>
                  <a:solidFill>
                    <a:srgbClr val="7F134C"/>
                  </a:solidFill>
                  <a:effectLst/>
                  <a:uLnTx/>
                  <a:uFillTx/>
                  <a:latin typeface="Arial" panose="020B0604020202020204"/>
                  <a:ea typeface="+mn-ea"/>
                  <a:cs typeface="+mn-cs"/>
                </a:endParaRPr>
              </a:p>
            </p:txBody>
          </p:sp>
        </p:grpSp>
        <p:grpSp>
          <p:nvGrpSpPr>
            <p:cNvPr id="13" name="Group 12">
              <a:extLst>
                <a:ext uri="{FF2B5EF4-FFF2-40B4-BE49-F238E27FC236}">
                  <a16:creationId xmlns:a16="http://schemas.microsoft.com/office/drawing/2014/main" id="{7B2C5822-BE90-7ED8-4F9D-1BED39566764}"/>
                </a:ext>
              </a:extLst>
            </p:cNvPr>
            <p:cNvGrpSpPr/>
            <p:nvPr/>
          </p:nvGrpSpPr>
          <p:grpSpPr>
            <a:xfrm>
              <a:off x="857246" y="2739348"/>
              <a:ext cx="10241843" cy="1618977"/>
              <a:chOff x="611199" y="4691440"/>
              <a:chExt cx="10241843" cy="1455917"/>
            </a:xfrm>
          </p:grpSpPr>
          <p:grpSp>
            <p:nvGrpSpPr>
              <p:cNvPr id="14" name="Group 13">
                <a:extLst>
                  <a:ext uri="{FF2B5EF4-FFF2-40B4-BE49-F238E27FC236}">
                    <a16:creationId xmlns:a16="http://schemas.microsoft.com/office/drawing/2014/main" id="{2C6F89C1-50D2-C360-D69D-AD98AECD9816}"/>
                  </a:ext>
                </a:extLst>
              </p:cNvPr>
              <p:cNvGrpSpPr>
                <a:grpSpLocks/>
              </p:cNvGrpSpPr>
              <p:nvPr/>
            </p:nvGrpSpPr>
            <p:grpSpPr>
              <a:xfrm>
                <a:off x="846864" y="4691440"/>
                <a:ext cx="10006178" cy="1404560"/>
                <a:chOff x="496987" y="1131049"/>
                <a:chExt cx="4843255" cy="2316635"/>
              </a:xfrm>
            </p:grpSpPr>
            <p:sp>
              <p:nvSpPr>
                <p:cNvPr id="17" name="Rectangle: Rounded Corners 22">
                  <a:extLst>
                    <a:ext uri="{FF2B5EF4-FFF2-40B4-BE49-F238E27FC236}">
                      <a16:creationId xmlns:a16="http://schemas.microsoft.com/office/drawing/2014/main" id="{8AF443D2-A8FA-7445-F60F-8A430C1E94C5}"/>
                    </a:ext>
                  </a:extLst>
                </p:cNvPr>
                <p:cNvSpPr/>
                <p:nvPr/>
              </p:nvSpPr>
              <p:spPr>
                <a:xfrm>
                  <a:off x="499833" y="1441009"/>
                  <a:ext cx="4838929" cy="2006675"/>
                </a:xfrm>
                <a:prstGeom prst="roundRect">
                  <a:avLst>
                    <a:gd name="adj" fmla="val 1007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8" name="Rectangle: Rounded Corners 17">
                  <a:extLst>
                    <a:ext uri="{FF2B5EF4-FFF2-40B4-BE49-F238E27FC236}">
                      <a16:creationId xmlns:a16="http://schemas.microsoft.com/office/drawing/2014/main" id="{99E426EA-824D-8B6A-2A78-9581589BECB6}"/>
                    </a:ext>
                  </a:extLst>
                </p:cNvPr>
                <p:cNvSpPr/>
                <p:nvPr/>
              </p:nvSpPr>
              <p:spPr>
                <a:xfrm>
                  <a:off x="496987" y="1131049"/>
                  <a:ext cx="4843255" cy="687740"/>
                </a:xfrm>
                <a:prstGeom prst="roundRect">
                  <a:avLst>
                    <a:gd name="adj" fmla="val 18679"/>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a:ea typeface="+mn-ea"/>
                      <a:cs typeface="+mn-cs"/>
                    </a:rPr>
                    <a:t>Excellent or good hemostatic </a:t>
                  </a:r>
                  <a:r>
                    <a:rPr kumimoji="0" lang="en-US" sz="2000" b="1" i="0" u="none" strike="noStrike" kern="1200" cap="none" spc="0" normalizeH="0" baseline="0" noProof="0" dirty="0" err="1">
                      <a:ln>
                        <a:noFill/>
                      </a:ln>
                      <a:solidFill>
                        <a:srgbClr val="FFFFFF"/>
                      </a:solidFill>
                      <a:effectLst/>
                      <a:uLnTx/>
                      <a:uFillTx/>
                      <a:latin typeface="Arial" panose="020B0604020202020204"/>
                      <a:ea typeface="+mn-ea"/>
                      <a:cs typeface="+mn-cs"/>
                    </a:rPr>
                    <a:t>efficacy</a:t>
                  </a:r>
                  <a:r>
                    <a:rPr kumimoji="0" lang="en-US" sz="2000" b="1" i="0" u="none" strike="noStrike" kern="1200" cap="none" spc="0" normalizeH="0" baseline="30000" noProof="0" dirty="0" err="1">
                      <a:ln>
                        <a:noFill/>
                      </a:ln>
                      <a:solidFill>
                        <a:srgbClr val="FFFFFF"/>
                      </a:solidFill>
                      <a:effectLst/>
                      <a:uLnTx/>
                      <a:uFillTx/>
                      <a:latin typeface="Arial" panose="020B0604020202020204"/>
                      <a:ea typeface="Arial" panose="020B0604020202020204" pitchFamily="34" charset="0"/>
                      <a:cs typeface="Arial" panose="020B0604020202020204" pitchFamily="34" charset="0"/>
                    </a:rPr>
                    <a:t>b</a:t>
                  </a:r>
                  <a:endParaRPr kumimoji="0" lang="en-IN" sz="2000" b="1" i="0" u="none" strike="noStrike" kern="1200" cap="none" spc="0" normalizeH="0" baseline="0" noProof="0" dirty="0">
                    <a:ln>
                      <a:noFill/>
                    </a:ln>
                    <a:solidFill>
                      <a:srgbClr val="FFFFFF"/>
                    </a:solidFill>
                    <a:effectLst/>
                    <a:uLnTx/>
                    <a:uFillTx/>
                    <a:latin typeface="Arial" panose="020B0604020202020204"/>
                    <a:ea typeface="+mn-ea"/>
                    <a:cs typeface="+mn-cs"/>
                  </a:endParaRPr>
                </a:p>
              </p:txBody>
            </p:sp>
          </p:grpSp>
          <p:sp>
            <p:nvSpPr>
              <p:cNvPr id="15" name="TextBox 14">
                <a:extLst>
                  <a:ext uri="{FF2B5EF4-FFF2-40B4-BE49-F238E27FC236}">
                    <a16:creationId xmlns:a16="http://schemas.microsoft.com/office/drawing/2014/main" id="{9A21D047-0982-EF31-E344-D4510D011F02}"/>
                  </a:ext>
                </a:extLst>
              </p:cNvPr>
              <p:cNvSpPr txBox="1"/>
              <p:nvPr/>
            </p:nvSpPr>
            <p:spPr>
              <a:xfrm>
                <a:off x="611199" y="5266535"/>
                <a:ext cx="5407162" cy="88082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87.5% </a:t>
                </a:r>
              </a:p>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of evaluable patients in the efficacy population</a:t>
                </a:r>
              </a:p>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endParaRPr kumimoji="0" lang="en-IN" sz="1200" b="1" i="0" u="none" strike="noStrike" kern="1200" cap="none" spc="0" normalizeH="0" baseline="0" noProof="0" dirty="0">
                  <a:ln>
                    <a:noFill/>
                  </a:ln>
                  <a:solidFill>
                    <a:srgbClr val="7F134C"/>
                  </a:solidFill>
                  <a:effectLst/>
                  <a:uLnTx/>
                  <a:uFillTx/>
                  <a:latin typeface="Arial" panose="020B0604020202020204"/>
                  <a:ea typeface="+mn-ea"/>
                  <a:cs typeface="+mn-cs"/>
                </a:endParaRPr>
              </a:p>
            </p:txBody>
          </p:sp>
          <p:sp>
            <p:nvSpPr>
              <p:cNvPr id="16" name="TextBox 15">
                <a:extLst>
                  <a:ext uri="{FF2B5EF4-FFF2-40B4-BE49-F238E27FC236}">
                    <a16:creationId xmlns:a16="http://schemas.microsoft.com/office/drawing/2014/main" id="{A97381F3-53CA-065B-E02A-5F1496417D93}"/>
                  </a:ext>
                </a:extLst>
              </p:cNvPr>
              <p:cNvSpPr txBox="1"/>
              <p:nvPr/>
            </p:nvSpPr>
            <p:spPr>
              <a:xfrm>
                <a:off x="6519724" y="5266535"/>
                <a:ext cx="3997306" cy="88082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80.0% </a:t>
                </a:r>
              </a:p>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in the </a:t>
                </a:r>
                <a:r>
                  <a:rPr kumimoji="0" lang="en-US" sz="1600" b="1" i="0" u="none" strike="noStrike" kern="1200" cap="none" spc="0" normalizeH="0" baseline="0" noProof="0" dirty="0" err="1">
                    <a:ln>
                      <a:noFill/>
                    </a:ln>
                    <a:solidFill>
                      <a:srgbClr val="000000"/>
                    </a:solidFill>
                    <a:effectLst/>
                    <a:uLnTx/>
                    <a:uFillTx/>
                    <a:latin typeface="Arial" panose="020B0604020202020204"/>
                    <a:ea typeface="+mn-ea"/>
                    <a:cs typeface="+mn-cs"/>
                  </a:rPr>
                  <a:t>ICrH</a:t>
                </a: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 population</a:t>
                </a:r>
              </a:p>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endParaRPr kumimoji="0" lang="en-IN" sz="1200" b="1" i="0" u="none" strike="noStrike" kern="1200" cap="none" spc="0" normalizeH="0" baseline="0" noProof="0" dirty="0">
                  <a:ln>
                    <a:noFill/>
                  </a:ln>
                  <a:solidFill>
                    <a:srgbClr val="7F134C"/>
                  </a:solidFill>
                  <a:effectLst/>
                  <a:uLnTx/>
                  <a:uFillTx/>
                  <a:latin typeface="Arial" panose="020B0604020202020204"/>
                  <a:ea typeface="+mn-ea"/>
                  <a:cs typeface="+mn-cs"/>
                </a:endParaRPr>
              </a:p>
            </p:txBody>
          </p:sp>
        </p:grpSp>
        <p:grpSp>
          <p:nvGrpSpPr>
            <p:cNvPr id="19" name="Group 18">
              <a:extLst>
                <a:ext uri="{FF2B5EF4-FFF2-40B4-BE49-F238E27FC236}">
                  <a16:creationId xmlns:a16="http://schemas.microsoft.com/office/drawing/2014/main" id="{99D6AE42-EA4D-7182-7B36-EDFD871872A5}"/>
                </a:ext>
              </a:extLst>
            </p:cNvPr>
            <p:cNvGrpSpPr/>
            <p:nvPr/>
          </p:nvGrpSpPr>
          <p:grpSpPr>
            <a:xfrm>
              <a:off x="1000367" y="4255966"/>
              <a:ext cx="10098722" cy="1549010"/>
              <a:chOff x="754320" y="4705953"/>
              <a:chExt cx="10098722" cy="1331178"/>
            </a:xfrm>
          </p:grpSpPr>
          <p:grpSp>
            <p:nvGrpSpPr>
              <p:cNvPr id="20" name="Group 19">
                <a:extLst>
                  <a:ext uri="{FF2B5EF4-FFF2-40B4-BE49-F238E27FC236}">
                    <a16:creationId xmlns:a16="http://schemas.microsoft.com/office/drawing/2014/main" id="{D8A276D5-287D-A185-B53D-1B8DD09B710D}"/>
                  </a:ext>
                </a:extLst>
              </p:cNvPr>
              <p:cNvGrpSpPr>
                <a:grpSpLocks/>
              </p:cNvGrpSpPr>
              <p:nvPr/>
            </p:nvGrpSpPr>
            <p:grpSpPr>
              <a:xfrm>
                <a:off x="846864" y="4705953"/>
                <a:ext cx="10006178" cy="1331178"/>
                <a:chOff x="496987" y="1154987"/>
                <a:chExt cx="4843255" cy="2195600"/>
              </a:xfrm>
            </p:grpSpPr>
            <p:sp>
              <p:nvSpPr>
                <p:cNvPr id="23" name="Rectangle: Rounded Corners 22">
                  <a:extLst>
                    <a:ext uri="{FF2B5EF4-FFF2-40B4-BE49-F238E27FC236}">
                      <a16:creationId xmlns:a16="http://schemas.microsoft.com/office/drawing/2014/main" id="{D8638C14-9DED-F011-4FEC-85BB046B9A86}"/>
                    </a:ext>
                  </a:extLst>
                </p:cNvPr>
                <p:cNvSpPr/>
                <p:nvPr/>
              </p:nvSpPr>
              <p:spPr>
                <a:xfrm>
                  <a:off x="499833" y="1177679"/>
                  <a:ext cx="4838929" cy="2172908"/>
                </a:xfrm>
                <a:prstGeom prst="roundRect">
                  <a:avLst>
                    <a:gd name="adj" fmla="val 1252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4" name="Rectangle: Rounded Corners 23">
                  <a:extLst>
                    <a:ext uri="{FF2B5EF4-FFF2-40B4-BE49-F238E27FC236}">
                      <a16:creationId xmlns:a16="http://schemas.microsoft.com/office/drawing/2014/main" id="{7962301C-65F3-E1F5-3641-BA7CC189F821}"/>
                    </a:ext>
                  </a:extLst>
                </p:cNvPr>
                <p:cNvSpPr/>
                <p:nvPr/>
              </p:nvSpPr>
              <p:spPr>
                <a:xfrm>
                  <a:off x="496987" y="1154987"/>
                  <a:ext cx="4843255" cy="687740"/>
                </a:xfrm>
                <a:prstGeom prst="roundRect">
                  <a:avLst>
                    <a:gd name="adj" fmla="val 1785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panose="020B0604020202020204"/>
                      <a:ea typeface="+mn-ea"/>
                      <a:cs typeface="+mn-cs"/>
                    </a:rPr>
                    <a:t>Safety outcomes overall (N=22)</a:t>
                  </a:r>
                  <a:endParaRPr kumimoji="0" lang="en-IN" sz="2000" b="1" i="0" u="none" strike="noStrike" kern="1200" cap="none" spc="0" normalizeH="0" baseline="0" noProof="0" dirty="0">
                    <a:ln>
                      <a:noFill/>
                    </a:ln>
                    <a:solidFill>
                      <a:srgbClr val="FFFFFF"/>
                    </a:solidFill>
                    <a:effectLst/>
                    <a:uLnTx/>
                    <a:uFillTx/>
                    <a:latin typeface="Arial" panose="020B0604020202020204"/>
                    <a:ea typeface="+mn-ea"/>
                    <a:cs typeface="+mn-cs"/>
                  </a:endParaRPr>
                </a:p>
              </p:txBody>
            </p:sp>
          </p:grpSp>
          <p:sp>
            <p:nvSpPr>
              <p:cNvPr id="21" name="TextBox 20">
                <a:extLst>
                  <a:ext uri="{FF2B5EF4-FFF2-40B4-BE49-F238E27FC236}">
                    <a16:creationId xmlns:a16="http://schemas.microsoft.com/office/drawing/2014/main" id="{51DB1A62-B628-A5FA-F858-3F2DC682A380}"/>
                  </a:ext>
                </a:extLst>
              </p:cNvPr>
              <p:cNvSpPr txBox="1"/>
              <p:nvPr/>
            </p:nvSpPr>
            <p:spPr>
              <a:xfrm>
                <a:off x="754320" y="5261878"/>
                <a:ext cx="5120920" cy="68390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4.5% </a:t>
                </a:r>
              </a:p>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of patients experienced a TE at day 30 (n=1)</a:t>
                </a:r>
                <a:endParaRPr kumimoji="0" lang="en-IN" sz="1600" b="1"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22" name="TextBox 21">
                <a:extLst>
                  <a:ext uri="{FF2B5EF4-FFF2-40B4-BE49-F238E27FC236}">
                    <a16:creationId xmlns:a16="http://schemas.microsoft.com/office/drawing/2014/main" id="{E0BBADEE-6128-A63F-7991-10C881D0E3E6}"/>
                  </a:ext>
                </a:extLst>
              </p:cNvPr>
              <p:cNvSpPr txBox="1"/>
              <p:nvPr/>
            </p:nvSpPr>
            <p:spPr>
              <a:xfrm>
                <a:off x="7272400" y="5261878"/>
                <a:ext cx="2491952" cy="68390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9.1% </a:t>
                </a:r>
              </a:p>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rPr>
                  <a:t>30-day mortality (n=2)</a:t>
                </a:r>
                <a:endParaRPr kumimoji="0" lang="en-IN" sz="1600" b="1" i="0" u="none" strike="noStrike" kern="1200" cap="none" spc="0" normalizeH="0" baseline="0" noProof="0" dirty="0">
                  <a:ln>
                    <a:noFill/>
                  </a:ln>
                  <a:solidFill>
                    <a:srgbClr val="7F134C"/>
                  </a:solidFill>
                  <a:effectLst/>
                  <a:uLnTx/>
                  <a:uFillTx/>
                  <a:latin typeface="Arial" panose="020B0604020202020204"/>
                  <a:ea typeface="+mn-ea"/>
                  <a:cs typeface="+mn-cs"/>
                </a:endParaRPr>
              </a:p>
            </p:txBody>
          </p:sp>
        </p:grpSp>
        <p:sp>
          <p:nvSpPr>
            <p:cNvPr id="25" name="Arrow: Down 24">
              <a:extLst>
                <a:ext uri="{FF2B5EF4-FFF2-40B4-BE49-F238E27FC236}">
                  <a16:creationId xmlns:a16="http://schemas.microsoft.com/office/drawing/2014/main" id="{3BC92B49-E524-89CE-C8DD-6D5459E9E874}"/>
                </a:ext>
              </a:extLst>
            </p:cNvPr>
            <p:cNvSpPr/>
            <p:nvPr/>
          </p:nvSpPr>
          <p:spPr>
            <a:xfrm>
              <a:off x="5215519" y="1993515"/>
              <a:ext cx="213805" cy="3913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cxnSp>
          <p:nvCxnSpPr>
            <p:cNvPr id="26" name="Straight Arrow Connector 25">
              <a:extLst>
                <a:ext uri="{FF2B5EF4-FFF2-40B4-BE49-F238E27FC236}">
                  <a16:creationId xmlns:a16="http://schemas.microsoft.com/office/drawing/2014/main" id="{F2C3FB44-1C2B-B213-6103-266D4EE8E7C6}"/>
                </a:ext>
              </a:extLst>
            </p:cNvPr>
            <p:cNvCxnSpPr>
              <a:cxnSpLocks/>
            </p:cNvCxnSpPr>
            <p:nvPr/>
          </p:nvCxnSpPr>
          <p:spPr>
            <a:xfrm>
              <a:off x="6096000" y="3399757"/>
              <a:ext cx="0" cy="678757"/>
            </a:xfrm>
            <a:prstGeom prst="straightConnector1">
              <a:avLst/>
            </a:prstGeom>
            <a:ln w="19050">
              <a:prstDash val="sysDot"/>
              <a:headEnd type="none"/>
              <a:tailEnd type="none"/>
            </a:ln>
          </p:spPr>
          <p:style>
            <a:lnRef idx="2">
              <a:schemeClr val="accent2"/>
            </a:lnRef>
            <a:fillRef idx="0">
              <a:schemeClr val="accent2"/>
            </a:fillRef>
            <a:effectRef idx="1">
              <a:schemeClr val="accent2"/>
            </a:effectRef>
            <a:fontRef idx="minor">
              <a:schemeClr val="tx1"/>
            </a:fontRef>
          </p:style>
        </p:cxnSp>
        <p:cxnSp>
          <p:nvCxnSpPr>
            <p:cNvPr id="49" name="Straight Arrow Connector 48">
              <a:extLst>
                <a:ext uri="{FF2B5EF4-FFF2-40B4-BE49-F238E27FC236}">
                  <a16:creationId xmlns:a16="http://schemas.microsoft.com/office/drawing/2014/main" id="{E8C7151D-98ED-4527-BBAA-1364A43F587A}"/>
                </a:ext>
              </a:extLst>
            </p:cNvPr>
            <p:cNvCxnSpPr>
              <a:cxnSpLocks/>
            </p:cNvCxnSpPr>
            <p:nvPr/>
          </p:nvCxnSpPr>
          <p:spPr>
            <a:xfrm>
              <a:off x="6096000" y="4926164"/>
              <a:ext cx="0" cy="678757"/>
            </a:xfrm>
            <a:prstGeom prst="straightConnector1">
              <a:avLst/>
            </a:prstGeom>
            <a:ln w="19050">
              <a:prstDash val="sysDot"/>
              <a:headEnd type="none"/>
              <a:tailEnd type="none"/>
            </a:ln>
          </p:spPr>
          <p:style>
            <a:lnRef idx="2">
              <a:schemeClr val="accent2"/>
            </a:lnRef>
            <a:fillRef idx="0">
              <a:schemeClr val="accent2"/>
            </a:fillRef>
            <a:effectRef idx="1">
              <a:schemeClr val="accent2"/>
            </a:effectRef>
            <a:fontRef idx="minor">
              <a:schemeClr val="tx1"/>
            </a:fontRef>
          </p:style>
        </p:cxnSp>
      </p:grpSp>
      <p:pic>
        <p:nvPicPr>
          <p:cNvPr id="34" name="Picture 33">
            <a:hlinkClick r:id="rId3" action="ppaction://hlinksldjump"/>
            <a:extLst>
              <a:ext uri="{FF2B5EF4-FFF2-40B4-BE49-F238E27FC236}">
                <a16:creationId xmlns:a16="http://schemas.microsoft.com/office/drawing/2014/main" id="{A83DC9A3-5847-42C8-9D71-A41C3D7504C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90732" y="161603"/>
            <a:ext cx="467048" cy="467048"/>
          </a:xfrm>
          <a:prstGeom prst="rect">
            <a:avLst/>
          </a:prstGeom>
        </p:spPr>
      </p:pic>
    </p:spTree>
    <p:extLst>
      <p:ext uri="{BB962C8B-B14F-4D97-AF65-F5344CB8AC3E}">
        <p14:creationId xmlns:p14="http://schemas.microsoft.com/office/powerpoint/2010/main" val="1910178428"/>
      </p:ext>
    </p:extLst>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56C5018-FDA2-47A8-B920-0F2B43F42AF3}"/>
              </a:ext>
            </a:extLst>
          </p:cNvPr>
          <p:cNvSpPr>
            <a:spLocks noGrp="1"/>
          </p:cNvSpPr>
          <p:nvPr>
            <p:ph type="title"/>
          </p:nvPr>
        </p:nvSpPr>
        <p:spPr/>
        <p:txBody>
          <a:bodyPr>
            <a:normAutofit/>
          </a:bodyPr>
          <a:lstStyle/>
          <a:p>
            <a:r>
              <a:rPr lang="en-US" dirty="0"/>
              <a:t>Restart of Anticoagulant Therapy</a:t>
            </a:r>
          </a:p>
        </p:txBody>
      </p:sp>
      <p:sp>
        <p:nvSpPr>
          <p:cNvPr id="2" name="Text Placeholder 1">
            <a:extLst>
              <a:ext uri="{FF2B5EF4-FFF2-40B4-BE49-F238E27FC236}">
                <a16:creationId xmlns:a16="http://schemas.microsoft.com/office/drawing/2014/main" id="{C485560B-5226-46B6-B8CA-1C3C7786F845}"/>
              </a:ext>
            </a:extLst>
          </p:cNvPr>
          <p:cNvSpPr>
            <a:spLocks noGrp="1"/>
          </p:cNvSpPr>
          <p:nvPr>
            <p:ph type="body" idx="1"/>
          </p:nvPr>
        </p:nvSpPr>
        <p:spPr/>
        <p:txBody>
          <a:bodyPr/>
          <a:lstStyle/>
          <a:p>
            <a:endParaRPr lang="en-US"/>
          </a:p>
        </p:txBody>
      </p:sp>
      <p:sp>
        <p:nvSpPr>
          <p:cNvPr id="3" name="Text Placeholder 2">
            <a:extLst>
              <a:ext uri="{FF2B5EF4-FFF2-40B4-BE49-F238E27FC236}">
                <a16:creationId xmlns:a16="http://schemas.microsoft.com/office/drawing/2014/main" id="{F7A870BA-3CE5-4349-AEAC-6C37CA6C9FFF}"/>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72918110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AF64C-D71E-485B-8AE7-022BA391E531}"/>
              </a:ext>
            </a:extLst>
          </p:cNvPr>
          <p:cNvSpPr>
            <a:spLocks noGrp="1"/>
          </p:cNvSpPr>
          <p:nvPr>
            <p:ph type="title"/>
          </p:nvPr>
        </p:nvSpPr>
        <p:spPr/>
        <p:txBody>
          <a:bodyPr/>
          <a:lstStyle/>
          <a:p>
            <a:r>
              <a:rPr lang="en-US" dirty="0"/>
              <a:t>Andexanet alfa is an Analog of Endogenous FXa </a:t>
            </a:r>
          </a:p>
        </p:txBody>
      </p:sp>
      <p:sp>
        <p:nvSpPr>
          <p:cNvPr id="3" name="Slide Number Placeholder 2">
            <a:extLst>
              <a:ext uri="{FF2B5EF4-FFF2-40B4-BE49-F238E27FC236}">
                <a16:creationId xmlns:a16="http://schemas.microsoft.com/office/drawing/2014/main" id="{75DBA1E7-BF64-4AC0-9D3E-BDF71DF5AE2F}"/>
              </a:ext>
            </a:extLst>
          </p:cNvPr>
          <p:cNvSpPr>
            <a:spLocks noGrp="1"/>
          </p:cNvSpPr>
          <p:nvPr>
            <p:ph type="sldNum" sz="quarter" idx="12"/>
          </p:nvPr>
        </p:nvSpPr>
        <p:spPr/>
        <p:txBody>
          <a:bodyPr/>
          <a:lstStyle/>
          <a:p>
            <a:fld id="{CC7432E5-F8E0-41AE-9A6B-AD730338B005}" type="slidenum">
              <a:rPr lang="en-US" smtClean="0"/>
              <a:pPr/>
              <a:t>5</a:t>
            </a:fld>
            <a:endParaRPr lang="en-US"/>
          </a:p>
        </p:txBody>
      </p:sp>
      <p:sp>
        <p:nvSpPr>
          <p:cNvPr id="4" name="Text Placeholder 3">
            <a:extLst>
              <a:ext uri="{FF2B5EF4-FFF2-40B4-BE49-F238E27FC236}">
                <a16:creationId xmlns:a16="http://schemas.microsoft.com/office/drawing/2014/main" id="{CEE249CD-3BFB-4F58-A3BE-334F709EDB9F}"/>
              </a:ext>
            </a:extLst>
          </p:cNvPr>
          <p:cNvSpPr>
            <a:spLocks noGrp="1"/>
          </p:cNvSpPr>
          <p:nvPr>
            <p:ph type="body" sz="quarter" idx="13"/>
          </p:nvPr>
        </p:nvSpPr>
        <p:spPr>
          <a:xfrm>
            <a:off x="457200" y="5852160"/>
            <a:ext cx="9784553" cy="1005840"/>
          </a:xfrm>
        </p:spPr>
        <p:txBody>
          <a:bodyPr/>
          <a:lstStyle/>
          <a:p>
            <a:r>
              <a:rPr lang="en-US" dirty="0">
                <a:solidFill>
                  <a:srgbClr val="000000"/>
                </a:solidFill>
                <a:latin typeface="Arial" panose="020B0604020202020204" pitchFamily="34" charset="0"/>
                <a:ea typeface="ＭＳ Ｐゴシック"/>
                <a:cs typeface="Arial" panose="020B0604020202020204" pitchFamily="34" charset="0"/>
              </a:rPr>
              <a:t>FXa = factor </a:t>
            </a:r>
            <a:r>
              <a:rPr lang="en-US" dirty="0" err="1">
                <a:solidFill>
                  <a:srgbClr val="000000"/>
                </a:solidFill>
                <a:latin typeface="Arial" panose="020B0604020202020204" pitchFamily="34" charset="0"/>
                <a:ea typeface="ＭＳ Ｐゴシック"/>
                <a:cs typeface="Arial" panose="020B0604020202020204" pitchFamily="34" charset="0"/>
              </a:rPr>
              <a:t>Xa</a:t>
            </a:r>
            <a:r>
              <a:rPr lang="en-US" dirty="0">
                <a:solidFill>
                  <a:srgbClr val="000000"/>
                </a:solidFill>
                <a:latin typeface="Arial" panose="020B0604020202020204" pitchFamily="34" charset="0"/>
                <a:ea typeface="ＭＳ Ｐゴシック"/>
                <a:cs typeface="Arial" panose="020B0604020202020204" pitchFamily="34" charset="0"/>
              </a:rPr>
              <a:t>; GLA = </a:t>
            </a:r>
            <a:r>
              <a:rPr lang="el-GR" dirty="0">
                <a:solidFill>
                  <a:srgbClr val="000000"/>
                </a:solidFill>
                <a:latin typeface="Arial" panose="020B0604020202020204" pitchFamily="34" charset="0"/>
                <a:cs typeface="Arial" panose="020B0604020202020204" pitchFamily="34" charset="0"/>
              </a:rPr>
              <a:t>γ</a:t>
            </a:r>
            <a:r>
              <a:rPr lang="en-US" dirty="0">
                <a:solidFill>
                  <a:srgbClr val="000000"/>
                </a:solidFill>
                <a:latin typeface="Arial" panose="020B0604020202020204" pitchFamily="34" charset="0"/>
                <a:cs typeface="Arial" panose="020B0604020202020204" pitchFamily="34" charset="0"/>
              </a:rPr>
              <a:t>-carboxyglutamate.</a:t>
            </a:r>
          </a:p>
          <a:p>
            <a:r>
              <a:rPr lang="en-US" sz="1000" dirty="0">
                <a:latin typeface="Arial" panose="020B0604020202020204" pitchFamily="34" charset="0"/>
                <a:cs typeface="Arial" panose="020B0604020202020204" pitchFamily="34" charset="0"/>
              </a:rPr>
              <a:t>1. </a:t>
            </a:r>
            <a:r>
              <a:rPr lang="en-US" dirty="0">
                <a:solidFill>
                  <a:srgbClr val="212121"/>
                </a:solidFill>
                <a:effectLst/>
                <a:latin typeface="Arial" panose="020B0604020202020204" pitchFamily="34" charset="0"/>
                <a:cs typeface="Arial" panose="020B0604020202020204" pitchFamily="34" charset="0"/>
              </a:rPr>
              <a:t>Siegal DM et al. </a:t>
            </a:r>
            <a:r>
              <a:rPr lang="en-US" i="1" dirty="0">
                <a:solidFill>
                  <a:srgbClr val="212121"/>
                </a:solidFill>
                <a:effectLst/>
                <a:latin typeface="Arial" panose="020B0604020202020204" pitchFamily="34" charset="0"/>
                <a:cs typeface="Arial" panose="020B0604020202020204" pitchFamily="34" charset="0"/>
              </a:rPr>
              <a:t>N </a:t>
            </a:r>
            <a:r>
              <a:rPr lang="en-US" i="1" dirty="0" err="1">
                <a:solidFill>
                  <a:srgbClr val="212121"/>
                </a:solidFill>
                <a:effectLst/>
                <a:latin typeface="Arial" panose="020B0604020202020204" pitchFamily="34" charset="0"/>
                <a:cs typeface="Arial" panose="020B0604020202020204" pitchFamily="34" charset="0"/>
              </a:rPr>
              <a:t>Engl</a:t>
            </a:r>
            <a:r>
              <a:rPr lang="en-US" i="1" dirty="0">
                <a:solidFill>
                  <a:srgbClr val="212121"/>
                </a:solidFill>
                <a:effectLst/>
                <a:latin typeface="Arial" panose="020B0604020202020204" pitchFamily="34" charset="0"/>
                <a:cs typeface="Arial" panose="020B0604020202020204" pitchFamily="34" charset="0"/>
              </a:rPr>
              <a:t> J Med</a:t>
            </a:r>
            <a:r>
              <a:rPr lang="en-US" dirty="0">
                <a:solidFill>
                  <a:srgbClr val="212121"/>
                </a:solidFill>
                <a:effectLst/>
                <a:latin typeface="Arial" panose="020B0604020202020204" pitchFamily="34" charset="0"/>
                <a:cs typeface="Arial" panose="020B0604020202020204" pitchFamily="34" charset="0"/>
              </a:rPr>
              <a:t>. 2015;373(25):2413-2424; </a:t>
            </a:r>
            <a:r>
              <a:rPr lang="en-US" dirty="0">
                <a:solidFill>
                  <a:srgbClr val="212121"/>
                </a:solidFill>
                <a:effectLst/>
                <a:latin typeface="Arial" panose="020B0604020202020204" pitchFamily="34" charset="0"/>
                <a:ea typeface="ＭＳ Ｐゴシック"/>
                <a:cs typeface="Arial" panose="020B0604020202020204" pitchFamily="34" charset="0"/>
              </a:rPr>
              <a:t>2</a:t>
            </a:r>
            <a:r>
              <a:rPr lang="en-US" sz="1000" dirty="0">
                <a:latin typeface="Arial" panose="020B0604020202020204" pitchFamily="34" charset="0"/>
                <a:cs typeface="Arial" panose="020B0604020202020204" pitchFamily="34" charset="0"/>
              </a:rPr>
              <a:t>. </a:t>
            </a:r>
            <a:r>
              <a:rPr lang="en-US" sz="1000" dirty="0">
                <a:solidFill>
                  <a:srgbClr val="000000"/>
                </a:solidFill>
                <a:latin typeface="Arial" panose="020B0604020202020204" pitchFamily="34" charset="0"/>
                <a:ea typeface="ＭＳ Ｐゴシック"/>
                <a:cs typeface="Arial" panose="020B0604020202020204" pitchFamily="34" charset="0"/>
              </a:rPr>
              <a:t>Lu G et al. </a:t>
            </a:r>
            <a:r>
              <a:rPr lang="en-US" sz="1000" i="1" dirty="0">
                <a:solidFill>
                  <a:srgbClr val="000000"/>
                </a:solidFill>
                <a:latin typeface="Arial" panose="020B0604020202020204" pitchFamily="34" charset="0"/>
                <a:ea typeface="ＭＳ Ｐゴシック"/>
                <a:cs typeface="Arial" panose="020B0604020202020204" pitchFamily="34" charset="0"/>
              </a:rPr>
              <a:t>Nat Med. </a:t>
            </a:r>
            <a:r>
              <a:rPr lang="en-US" sz="1000" dirty="0">
                <a:solidFill>
                  <a:srgbClr val="000000"/>
                </a:solidFill>
                <a:latin typeface="Arial" panose="020B0604020202020204" pitchFamily="34" charset="0"/>
                <a:ea typeface="ＭＳ Ｐゴシック"/>
                <a:cs typeface="Arial" panose="020B0604020202020204" pitchFamily="34" charset="0"/>
              </a:rPr>
              <a:t>2013;19(4):446-451; </a:t>
            </a:r>
            <a:r>
              <a:rPr lang="en-US" dirty="0">
                <a:solidFill>
                  <a:srgbClr val="000000"/>
                </a:solidFill>
                <a:latin typeface="Arial" panose="020B0604020202020204" pitchFamily="34" charset="0"/>
                <a:ea typeface="ＭＳ Ｐゴシック"/>
                <a:cs typeface="Arial" panose="020B0604020202020204" pitchFamily="34" charset="0"/>
              </a:rPr>
              <a:t>3</a:t>
            </a:r>
            <a:r>
              <a:rPr lang="en-US" sz="1000" dirty="0">
                <a:latin typeface="Arial" panose="020B0604020202020204" pitchFamily="34" charset="0"/>
                <a:cs typeface="Arial" panose="020B0604020202020204" pitchFamily="34" charset="0"/>
              </a:rPr>
              <a:t>. </a:t>
            </a:r>
            <a:r>
              <a:rPr lang="da-DK" sz="1000" dirty="0">
                <a:latin typeface="Arial" panose="020B0604020202020204" pitchFamily="34" charset="0"/>
                <a:cs typeface="Arial" panose="020B0604020202020204" pitchFamily="34" charset="0"/>
              </a:rPr>
              <a:t>Lu G et al. </a:t>
            </a:r>
            <a:r>
              <a:rPr lang="da-DK" sz="1000" i="1" dirty="0">
                <a:latin typeface="Arial" panose="020B0604020202020204" pitchFamily="34" charset="0"/>
                <a:cs typeface="Arial" panose="020B0604020202020204" pitchFamily="34" charset="0"/>
              </a:rPr>
              <a:t>EMJ </a:t>
            </a:r>
            <a:r>
              <a:rPr lang="da-DK" sz="1000" i="1" dirty="0" err="1">
                <a:latin typeface="Arial" panose="020B0604020202020204" pitchFamily="34" charset="0"/>
                <a:cs typeface="Arial" panose="020B0604020202020204" pitchFamily="34" charset="0"/>
              </a:rPr>
              <a:t>Cardiol</a:t>
            </a:r>
            <a:r>
              <a:rPr lang="da-DK" sz="1000" i="1" dirty="0">
                <a:latin typeface="Arial" panose="020B0604020202020204" pitchFamily="34" charset="0"/>
                <a:cs typeface="Arial" panose="020B0604020202020204" pitchFamily="34" charset="0"/>
              </a:rPr>
              <a:t>. </a:t>
            </a:r>
            <a:r>
              <a:rPr lang="da-DK" sz="1000" dirty="0">
                <a:latin typeface="Arial" panose="020B0604020202020204" pitchFamily="34" charset="0"/>
                <a:cs typeface="Arial" panose="020B0604020202020204" pitchFamily="34" charset="0"/>
              </a:rPr>
              <a:t>2018;6(1</a:t>
            </a:r>
            <a:r>
              <a:rPr lang="da-DK" dirty="0">
                <a:latin typeface="Arial" panose="020B0604020202020204" pitchFamily="34" charset="0"/>
                <a:cs typeface="Arial" panose="020B0604020202020204" pitchFamily="34" charset="0"/>
              </a:rPr>
              <a:t>)</a:t>
            </a:r>
            <a:r>
              <a:rPr lang="da-DK" sz="1000" dirty="0">
                <a:latin typeface="Arial" panose="020B0604020202020204" pitchFamily="34" charset="0"/>
                <a:cs typeface="Arial" panose="020B0604020202020204" pitchFamily="34" charset="0"/>
              </a:rPr>
              <a:t>:47-51</a:t>
            </a:r>
            <a:r>
              <a:rPr lang="da-DK" dirty="0">
                <a:solidFill>
                  <a:srgbClr val="37302C"/>
                </a:solidFill>
                <a:latin typeface="Arial" panose="020B0604020202020204" pitchFamily="34" charset="0"/>
                <a:cs typeface="Arial" panose="020B0604020202020204" pitchFamily="34" charset="0"/>
              </a:rPr>
              <a:t>;</a:t>
            </a:r>
            <a:endParaRPr lang="da-DK" sz="1000" dirty="0">
              <a:solidFill>
                <a:srgbClr val="37302C"/>
              </a:solidFill>
              <a:latin typeface="Arial" panose="020B0604020202020204" pitchFamily="34" charset="0"/>
              <a:cs typeface="Arial" panose="020B0604020202020204" pitchFamily="34" charset="0"/>
            </a:endParaRPr>
          </a:p>
        </p:txBody>
      </p:sp>
      <p:grpSp>
        <p:nvGrpSpPr>
          <p:cNvPr id="6" name="Group 5">
            <a:extLst>
              <a:ext uri="{FF2B5EF4-FFF2-40B4-BE49-F238E27FC236}">
                <a16:creationId xmlns:a16="http://schemas.microsoft.com/office/drawing/2014/main" id="{E2FEE1E3-E4FE-4FB8-BEB5-4DA703AC4714}"/>
              </a:ext>
            </a:extLst>
          </p:cNvPr>
          <p:cNvGrpSpPr/>
          <p:nvPr/>
        </p:nvGrpSpPr>
        <p:grpSpPr>
          <a:xfrm rot="5400000" flipH="1">
            <a:off x="6746422" y="3175666"/>
            <a:ext cx="3189096" cy="1691940"/>
            <a:chOff x="4437591" y="2796155"/>
            <a:chExt cx="5864531" cy="2263741"/>
          </a:xfrm>
        </p:grpSpPr>
        <p:sp>
          <p:nvSpPr>
            <p:cNvPr id="7" name="Line 35">
              <a:extLst>
                <a:ext uri="{FF2B5EF4-FFF2-40B4-BE49-F238E27FC236}">
                  <a16:creationId xmlns:a16="http://schemas.microsoft.com/office/drawing/2014/main" id="{55774ED4-5DE7-4589-829B-F76341AA5128}"/>
                </a:ext>
              </a:extLst>
            </p:cNvPr>
            <p:cNvSpPr>
              <a:spLocks noChangeShapeType="1"/>
            </p:cNvSpPr>
            <p:nvPr/>
          </p:nvSpPr>
          <p:spPr bwMode="auto">
            <a:xfrm>
              <a:off x="8860771" y="4036579"/>
              <a:ext cx="0" cy="826050"/>
            </a:xfrm>
            <a:prstGeom prst="line">
              <a:avLst/>
            </a:prstGeom>
            <a:noFill/>
            <a:ln w="9525">
              <a:solidFill>
                <a:srgbClr val="A93D9E"/>
              </a:solidFill>
              <a:round/>
              <a:headEnd/>
              <a:tailEnd/>
            </a:ln>
          </p:spPr>
          <p:txBody>
            <a:bodyPr lIns="109728" tIns="54864" rIns="109728" bIns="54864"/>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8" name="Oval 8">
              <a:extLst>
                <a:ext uri="{FF2B5EF4-FFF2-40B4-BE49-F238E27FC236}">
                  <a16:creationId xmlns:a16="http://schemas.microsoft.com/office/drawing/2014/main" id="{102EE6AA-11C6-4A8F-8AE9-5F41871EE5A9}"/>
                </a:ext>
              </a:extLst>
            </p:cNvPr>
            <p:cNvSpPr>
              <a:spLocks noChangeArrowheads="1"/>
            </p:cNvSpPr>
            <p:nvPr/>
          </p:nvSpPr>
          <p:spPr bwMode="auto">
            <a:xfrm>
              <a:off x="4484889" y="4096971"/>
              <a:ext cx="1060451" cy="327025"/>
            </a:xfrm>
            <a:prstGeom prst="ellipse">
              <a:avLst/>
            </a:prstGeom>
            <a:solidFill>
              <a:schemeClr val="accent2"/>
            </a:solidFill>
            <a:ln>
              <a:noFill/>
            </a:ln>
            <a:effectLst/>
          </p:spPr>
          <p:txBody>
            <a:bodyPr wrap="none" lIns="109728" tIns="54864" rIns="109728" bIns="54864"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orbel" pitchFamily="34" charset="0"/>
                <a:ea typeface="+mn-ea"/>
                <a:cs typeface="+mn-cs"/>
              </a:endParaRPr>
            </a:p>
          </p:txBody>
        </p:sp>
        <p:sp>
          <p:nvSpPr>
            <p:cNvPr id="9" name="Text Box 18">
              <a:extLst>
                <a:ext uri="{FF2B5EF4-FFF2-40B4-BE49-F238E27FC236}">
                  <a16:creationId xmlns:a16="http://schemas.microsoft.com/office/drawing/2014/main" id="{F73373B5-24C8-4C1C-B24C-016A4F3F92EE}"/>
                </a:ext>
              </a:extLst>
            </p:cNvPr>
            <p:cNvSpPr txBox="1">
              <a:spLocks noChangeArrowheads="1"/>
            </p:cNvSpPr>
            <p:nvPr/>
          </p:nvSpPr>
          <p:spPr bwMode="auto">
            <a:xfrm>
              <a:off x="4757938" y="4103318"/>
              <a:ext cx="742951" cy="295465"/>
            </a:xfrm>
            <a:prstGeom prst="rect">
              <a:avLst/>
            </a:prstGeom>
            <a:noFill/>
            <a:ln w="9525">
              <a:noFill/>
              <a:miter lim="800000"/>
              <a:headEnd/>
              <a:tailEnd/>
            </a:ln>
          </p:spPr>
          <p:txBody>
            <a:bodyPr lIns="109728" tIns="54864" rIns="109728" bIns="54864">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orbel" pitchFamily="34" charset="0"/>
                  <a:ea typeface="+mn-ea"/>
                  <a:cs typeface="+mn-cs"/>
                </a:rPr>
                <a:t>GLA</a:t>
              </a:r>
            </a:p>
          </p:txBody>
        </p:sp>
        <p:sp>
          <p:nvSpPr>
            <p:cNvPr id="10" name="Oval 8">
              <a:extLst>
                <a:ext uri="{FF2B5EF4-FFF2-40B4-BE49-F238E27FC236}">
                  <a16:creationId xmlns:a16="http://schemas.microsoft.com/office/drawing/2014/main" id="{4300B777-7CCE-4874-94D8-4C67430EF79F}"/>
                </a:ext>
              </a:extLst>
            </p:cNvPr>
            <p:cNvSpPr>
              <a:spLocks noChangeArrowheads="1"/>
            </p:cNvSpPr>
            <p:nvPr/>
          </p:nvSpPr>
          <p:spPr bwMode="auto">
            <a:xfrm>
              <a:off x="4483936" y="4092896"/>
              <a:ext cx="1060451" cy="327025"/>
            </a:xfrm>
            <a:prstGeom prst="ellipse">
              <a:avLst/>
            </a:prstGeom>
            <a:solidFill>
              <a:srgbClr val="FFFFFF"/>
            </a:solidFill>
            <a:ln w="19050">
              <a:solidFill>
                <a:srgbClr val="A93D9E"/>
              </a:solidFill>
              <a:prstDash val="lgDash"/>
            </a:ln>
            <a:effectLst/>
          </p:spPr>
          <p:txBody>
            <a:bodyPr wrap="none" lIns="109728" tIns="54864" rIns="109728" bIns="54864"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orbel" pitchFamily="34" charset="0"/>
                <a:ea typeface="+mn-ea"/>
                <a:cs typeface="+mn-cs"/>
              </a:endParaRPr>
            </a:p>
          </p:txBody>
        </p:sp>
        <p:sp>
          <p:nvSpPr>
            <p:cNvPr id="11" name="Oval 36">
              <a:extLst>
                <a:ext uri="{FF2B5EF4-FFF2-40B4-BE49-F238E27FC236}">
                  <a16:creationId xmlns:a16="http://schemas.microsoft.com/office/drawing/2014/main" id="{D09A18D7-10BE-4BCF-BD7E-31B595D78F60}"/>
                </a:ext>
              </a:extLst>
            </p:cNvPr>
            <p:cNvSpPr>
              <a:spLocks noChangeArrowheads="1"/>
            </p:cNvSpPr>
            <p:nvPr/>
          </p:nvSpPr>
          <p:spPr bwMode="auto">
            <a:xfrm>
              <a:off x="5509354" y="3912947"/>
              <a:ext cx="2311546" cy="556152"/>
            </a:xfrm>
            <a:prstGeom prst="ellipse">
              <a:avLst/>
            </a:prstGeom>
            <a:solidFill>
              <a:schemeClr val="accent1">
                <a:alpha val="84000"/>
              </a:schemeClr>
            </a:solidFill>
            <a:ln w="9525">
              <a:noFill/>
              <a:round/>
              <a:headEnd/>
              <a:tailEnd/>
            </a:ln>
            <a:effectLst/>
          </p:spPr>
          <p:txBody>
            <a:bodyPr wrap="none" lIns="109728" tIns="54864" rIns="109728" bIns="54864"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orbel" pitchFamily="34" charset="0"/>
                <a:ea typeface="+mn-ea"/>
                <a:cs typeface="+mn-cs"/>
              </a:endParaRPr>
            </a:p>
          </p:txBody>
        </p:sp>
        <p:sp>
          <p:nvSpPr>
            <p:cNvPr id="12" name="Oval 28">
              <a:extLst>
                <a:ext uri="{FF2B5EF4-FFF2-40B4-BE49-F238E27FC236}">
                  <a16:creationId xmlns:a16="http://schemas.microsoft.com/office/drawing/2014/main" id="{4909C148-57EE-4103-B0A2-4D5CC5C95EF4}"/>
                </a:ext>
              </a:extLst>
            </p:cNvPr>
            <p:cNvSpPr>
              <a:spLocks noChangeAspect="1" noChangeArrowheads="1"/>
            </p:cNvSpPr>
            <p:nvPr/>
          </p:nvSpPr>
          <p:spPr bwMode="auto">
            <a:xfrm rot="20510837">
              <a:off x="7861307" y="2937756"/>
              <a:ext cx="1916563" cy="1120483"/>
            </a:xfrm>
            <a:prstGeom prst="ellipse">
              <a:avLst/>
            </a:prstGeom>
            <a:solidFill>
              <a:schemeClr val="accent1"/>
            </a:solidFill>
            <a:ln w="9525">
              <a:noFill/>
              <a:round/>
              <a:headEnd/>
              <a:tailEnd/>
            </a:ln>
            <a:effectLst/>
          </p:spPr>
          <p:txBody>
            <a:bodyPr wrap="none" lIns="109728" tIns="54864" rIns="109728" bIns="54864"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orbel" pitchFamily="34" charset="0"/>
                <a:ea typeface="+mn-ea"/>
                <a:cs typeface="+mn-cs"/>
              </a:endParaRPr>
            </a:p>
          </p:txBody>
        </p:sp>
        <p:cxnSp>
          <p:nvCxnSpPr>
            <p:cNvPr id="13" name="Straight Connector 12">
              <a:extLst>
                <a:ext uri="{FF2B5EF4-FFF2-40B4-BE49-F238E27FC236}">
                  <a16:creationId xmlns:a16="http://schemas.microsoft.com/office/drawing/2014/main" id="{2A698495-4456-4755-A01E-601AE0488EE8}"/>
                </a:ext>
              </a:extLst>
            </p:cNvPr>
            <p:cNvCxnSpPr>
              <a:cxnSpLocks/>
            </p:cNvCxnSpPr>
            <p:nvPr/>
          </p:nvCxnSpPr>
          <p:spPr bwMode="auto">
            <a:xfrm flipH="1" flipV="1">
              <a:off x="8915917" y="3669015"/>
              <a:ext cx="636270" cy="434304"/>
            </a:xfrm>
            <a:prstGeom prst="line">
              <a:avLst/>
            </a:prstGeom>
            <a:ln w="28575" cmpd="sng">
              <a:solidFill>
                <a:schemeClr val="accent3">
                  <a:lumMod val="75000"/>
                </a:schemeClr>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FA69E7C0-A070-4475-B60C-8CEDEAED7FC8}"/>
                </a:ext>
              </a:extLst>
            </p:cNvPr>
            <p:cNvCxnSpPr/>
            <p:nvPr/>
          </p:nvCxnSpPr>
          <p:spPr bwMode="auto">
            <a:xfrm flipH="1" flipV="1">
              <a:off x="4545211" y="4381129"/>
              <a:ext cx="0" cy="574675"/>
            </a:xfrm>
            <a:prstGeom prst="line">
              <a:avLst/>
            </a:prstGeom>
            <a:noFill/>
            <a:ln w="9525">
              <a:solidFill>
                <a:schemeClr val="tx1"/>
              </a:solidFill>
              <a:round/>
              <a:headEnd/>
              <a:tailEnd/>
            </a:ln>
          </p:spPr>
        </p:cxnSp>
        <p:cxnSp>
          <p:nvCxnSpPr>
            <p:cNvPr id="15" name="Straight Connector 14">
              <a:extLst>
                <a:ext uri="{FF2B5EF4-FFF2-40B4-BE49-F238E27FC236}">
                  <a16:creationId xmlns:a16="http://schemas.microsoft.com/office/drawing/2014/main" id="{F7D55D30-FA40-4685-9312-FDF77FEC72EA}"/>
                </a:ext>
              </a:extLst>
            </p:cNvPr>
            <p:cNvCxnSpPr/>
            <p:nvPr/>
          </p:nvCxnSpPr>
          <p:spPr bwMode="auto">
            <a:xfrm flipH="1">
              <a:off x="5311465" y="3331403"/>
              <a:ext cx="0" cy="668338"/>
            </a:xfrm>
            <a:prstGeom prst="line">
              <a:avLst/>
            </a:prstGeom>
            <a:ln w="28575">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Line 29">
              <a:extLst>
                <a:ext uri="{FF2B5EF4-FFF2-40B4-BE49-F238E27FC236}">
                  <a16:creationId xmlns:a16="http://schemas.microsoft.com/office/drawing/2014/main" id="{14D595E4-B292-48E2-8E01-350F518EBDB6}"/>
                </a:ext>
              </a:extLst>
            </p:cNvPr>
            <p:cNvSpPr>
              <a:spLocks noChangeShapeType="1"/>
            </p:cNvSpPr>
            <p:nvPr/>
          </p:nvSpPr>
          <p:spPr bwMode="auto">
            <a:xfrm>
              <a:off x="7384073" y="4396441"/>
              <a:ext cx="0" cy="470278"/>
            </a:xfrm>
            <a:prstGeom prst="line">
              <a:avLst/>
            </a:prstGeom>
            <a:noFill/>
            <a:ln w="9525">
              <a:solidFill>
                <a:srgbClr val="A93D9E"/>
              </a:solidFill>
              <a:round/>
              <a:headEnd/>
              <a:tailEnd/>
            </a:ln>
          </p:spPr>
          <p:txBody>
            <a:bodyPr lIns="109728" tIns="54864" rIns="109728" bIns="54864"/>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17" name="Line 30">
              <a:extLst>
                <a:ext uri="{FF2B5EF4-FFF2-40B4-BE49-F238E27FC236}">
                  <a16:creationId xmlns:a16="http://schemas.microsoft.com/office/drawing/2014/main" id="{EA481405-4EFD-4B53-8515-A027EEB67A4B}"/>
                </a:ext>
              </a:extLst>
            </p:cNvPr>
            <p:cNvSpPr>
              <a:spLocks noChangeShapeType="1"/>
            </p:cNvSpPr>
            <p:nvPr/>
          </p:nvSpPr>
          <p:spPr bwMode="auto">
            <a:xfrm>
              <a:off x="7384072" y="4865043"/>
              <a:ext cx="341122" cy="0"/>
            </a:xfrm>
            <a:prstGeom prst="line">
              <a:avLst/>
            </a:prstGeom>
            <a:noFill/>
            <a:ln w="9525">
              <a:solidFill>
                <a:srgbClr val="A93D9E"/>
              </a:solidFill>
              <a:round/>
              <a:headEnd/>
              <a:tailEnd/>
            </a:ln>
          </p:spPr>
          <p:txBody>
            <a:bodyPr lIns="109728" tIns="54864" rIns="109728" bIns="54864"/>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18" name="Text Box 31">
              <a:extLst>
                <a:ext uri="{FF2B5EF4-FFF2-40B4-BE49-F238E27FC236}">
                  <a16:creationId xmlns:a16="http://schemas.microsoft.com/office/drawing/2014/main" id="{DE5D1CB2-696E-4892-A49E-F1CB8964296A}"/>
                </a:ext>
              </a:extLst>
            </p:cNvPr>
            <p:cNvSpPr txBox="1">
              <a:spLocks noChangeArrowheads="1"/>
            </p:cNvSpPr>
            <p:nvPr/>
          </p:nvSpPr>
          <p:spPr bwMode="auto">
            <a:xfrm rot="5400000">
              <a:off x="7712161" y="4747648"/>
              <a:ext cx="254981" cy="360307"/>
            </a:xfrm>
            <a:prstGeom prst="rect">
              <a:avLst/>
            </a:prstGeom>
            <a:noFill/>
            <a:ln w="19050">
              <a:noFill/>
              <a:miter lim="800000"/>
              <a:headEnd/>
              <a:tailEnd/>
            </a:ln>
          </p:spPr>
          <p:txBody>
            <a:bodyPr wrap="square" lIns="109728" tIns="54864" rIns="109728" bIns="54864">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a:t>
              </a:r>
            </a:p>
          </p:txBody>
        </p:sp>
        <p:sp>
          <p:nvSpPr>
            <p:cNvPr id="19" name="Line 32">
              <a:extLst>
                <a:ext uri="{FF2B5EF4-FFF2-40B4-BE49-F238E27FC236}">
                  <a16:creationId xmlns:a16="http://schemas.microsoft.com/office/drawing/2014/main" id="{09D277BE-8C33-4A5F-B4BB-ECF641603A15}"/>
                </a:ext>
              </a:extLst>
            </p:cNvPr>
            <p:cNvSpPr>
              <a:spLocks noChangeShapeType="1"/>
            </p:cNvSpPr>
            <p:nvPr/>
          </p:nvSpPr>
          <p:spPr bwMode="auto">
            <a:xfrm>
              <a:off x="7954106" y="4865043"/>
              <a:ext cx="341121" cy="0"/>
            </a:xfrm>
            <a:prstGeom prst="line">
              <a:avLst/>
            </a:prstGeom>
            <a:noFill/>
            <a:ln w="9525">
              <a:solidFill>
                <a:srgbClr val="A93D9E"/>
              </a:solidFill>
              <a:round/>
              <a:headEnd/>
              <a:tailEnd/>
            </a:ln>
          </p:spPr>
          <p:txBody>
            <a:bodyPr lIns="109728" tIns="54864" rIns="109728" bIns="54864"/>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20" name="Text Box 33">
              <a:extLst>
                <a:ext uri="{FF2B5EF4-FFF2-40B4-BE49-F238E27FC236}">
                  <a16:creationId xmlns:a16="http://schemas.microsoft.com/office/drawing/2014/main" id="{ACE0D5BE-5C4E-4E1F-8F27-AF78CFF7F5C2}"/>
                </a:ext>
              </a:extLst>
            </p:cNvPr>
            <p:cNvSpPr txBox="1">
              <a:spLocks noChangeArrowheads="1"/>
            </p:cNvSpPr>
            <p:nvPr/>
          </p:nvSpPr>
          <p:spPr bwMode="auto">
            <a:xfrm rot="5400000">
              <a:off x="8185118" y="4645097"/>
              <a:ext cx="469291" cy="360307"/>
            </a:xfrm>
            <a:prstGeom prst="rect">
              <a:avLst/>
            </a:prstGeom>
            <a:noFill/>
            <a:ln w="19050">
              <a:noFill/>
              <a:miter lim="800000"/>
              <a:headEnd/>
              <a:tailEnd/>
            </a:ln>
          </p:spPr>
          <p:txBody>
            <a:bodyPr lIns="109728" tIns="54864" rIns="109728" bIns="54864">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a:t>
              </a:r>
            </a:p>
          </p:txBody>
        </p:sp>
        <p:sp>
          <p:nvSpPr>
            <p:cNvPr id="21" name="Line 34">
              <a:extLst>
                <a:ext uri="{FF2B5EF4-FFF2-40B4-BE49-F238E27FC236}">
                  <a16:creationId xmlns:a16="http://schemas.microsoft.com/office/drawing/2014/main" id="{A28CD4A1-96E0-4D1A-B8A2-2FC8A82A84FF}"/>
                </a:ext>
              </a:extLst>
            </p:cNvPr>
            <p:cNvSpPr>
              <a:spLocks noChangeShapeType="1"/>
            </p:cNvSpPr>
            <p:nvPr/>
          </p:nvSpPr>
          <p:spPr bwMode="auto">
            <a:xfrm>
              <a:off x="8519649" y="4865043"/>
              <a:ext cx="341122" cy="0"/>
            </a:xfrm>
            <a:prstGeom prst="line">
              <a:avLst/>
            </a:prstGeom>
            <a:noFill/>
            <a:ln w="9525">
              <a:solidFill>
                <a:srgbClr val="A93D9E"/>
              </a:solidFill>
              <a:round/>
              <a:headEnd/>
              <a:tailEnd/>
            </a:ln>
          </p:spPr>
          <p:txBody>
            <a:bodyPr lIns="109728" tIns="54864" rIns="109728" bIns="54864"/>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22" name="Oval 21">
              <a:extLst>
                <a:ext uri="{FF2B5EF4-FFF2-40B4-BE49-F238E27FC236}">
                  <a16:creationId xmlns:a16="http://schemas.microsoft.com/office/drawing/2014/main" id="{F57BB708-3ECC-4110-87C7-3E1770299C5D}"/>
                </a:ext>
              </a:extLst>
            </p:cNvPr>
            <p:cNvSpPr/>
            <p:nvPr/>
          </p:nvSpPr>
          <p:spPr bwMode="auto">
            <a:xfrm>
              <a:off x="4437591" y="4032130"/>
              <a:ext cx="223566" cy="467309"/>
            </a:xfrm>
            <a:prstGeom prst="ellipse">
              <a:avLst/>
            </a:prstGeom>
            <a:solidFill>
              <a:schemeClr val="tx2"/>
            </a:solidFill>
            <a:ln>
              <a:noFill/>
            </a:ln>
          </p:spPr>
          <p:txBody>
            <a:bodyPr lIns="109728" tIns="54864" rIns="109728" bIns="54864" rtlCol="0" anchor="ctr">
              <a:spAutoFit/>
            </a:bodyPr>
            <a:lstStyle/>
            <a:p>
              <a:pPr marL="171443" marR="0" lvl="0" indent="-171443" algn="ctr" defTabSz="914400" rtl="0" eaLnBrk="1" fontAlgn="auto" latinLnBrk="0" hangingPunct="1">
                <a:lnSpc>
                  <a:spcPct val="90000"/>
                </a:lnSpc>
                <a:spcBef>
                  <a:spcPts val="0"/>
                </a:spcBef>
                <a:spcAft>
                  <a:spcPts val="0"/>
                </a:spcAft>
                <a:buClr>
                  <a:srgbClr val="000000"/>
                </a:buClr>
                <a:buSzTx/>
                <a:buFont typeface="Lucida Grande" charset="0"/>
                <a:buChar char="‣"/>
                <a:tabLst/>
                <a:defRPr/>
              </a:pPr>
              <a:endParaRPr kumimoji="0" lang="en-US" sz="1600" b="0" i="0" u="none" strike="noStrike" kern="1200" cap="none" spc="0" normalizeH="0" baseline="0" noProof="0" dirty="0">
                <a:ln>
                  <a:noFill/>
                </a:ln>
                <a:solidFill>
                  <a:srgbClr val="7F7F7F"/>
                </a:solidFill>
                <a:effectLst/>
                <a:uLnTx/>
                <a:uFillTx/>
                <a:latin typeface="Corbel" charset="0"/>
                <a:ea typeface="+mn-ea"/>
                <a:cs typeface="+mn-cs"/>
              </a:endParaRPr>
            </a:p>
          </p:txBody>
        </p:sp>
        <p:sp>
          <p:nvSpPr>
            <p:cNvPr id="23" name="Text Box 38">
              <a:extLst>
                <a:ext uri="{FF2B5EF4-FFF2-40B4-BE49-F238E27FC236}">
                  <a16:creationId xmlns:a16="http://schemas.microsoft.com/office/drawing/2014/main" id="{342FE74C-E2C7-450C-B9DA-CA878D2AC2E0}"/>
                </a:ext>
              </a:extLst>
            </p:cNvPr>
            <p:cNvSpPr txBox="1">
              <a:spLocks noChangeArrowheads="1"/>
            </p:cNvSpPr>
            <p:nvPr/>
          </p:nvSpPr>
          <p:spPr bwMode="auto">
            <a:xfrm rot="5400000">
              <a:off x="8517832" y="3255889"/>
              <a:ext cx="708247" cy="402204"/>
            </a:xfrm>
            <a:prstGeom prst="rect">
              <a:avLst/>
            </a:prstGeom>
            <a:noFill/>
            <a:ln w="9525">
              <a:noFill/>
              <a:miter lim="800000"/>
              <a:headEnd/>
              <a:tailEnd/>
            </a:ln>
            <a:effectLst/>
          </p:spPr>
          <p:txBody>
            <a:bodyPr wrap="none" lIns="109728" tIns="54864" rIns="109728" bIns="54864">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A419</a:t>
              </a:r>
            </a:p>
          </p:txBody>
        </p:sp>
        <p:sp>
          <p:nvSpPr>
            <p:cNvPr id="24" name="Isosceles Triangle 23">
              <a:extLst>
                <a:ext uri="{FF2B5EF4-FFF2-40B4-BE49-F238E27FC236}">
                  <a16:creationId xmlns:a16="http://schemas.microsoft.com/office/drawing/2014/main" id="{07E0C63F-2D43-411A-8409-D8AC1E64409B}"/>
                </a:ext>
              </a:extLst>
            </p:cNvPr>
            <p:cNvSpPr/>
            <p:nvPr/>
          </p:nvSpPr>
          <p:spPr bwMode="auto">
            <a:xfrm rot="14400000">
              <a:off x="9486161" y="3006058"/>
              <a:ext cx="242434" cy="367727"/>
            </a:xfrm>
            <a:prstGeom prst="triangle">
              <a:avLst/>
            </a:prstGeom>
            <a:solidFill>
              <a:schemeClr val="bg1"/>
            </a:solidFill>
            <a:ln w="28575">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09728" tIns="54864" rIns="109728" bIns="54864"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25" name="Isosceles Triangle 24">
              <a:extLst>
                <a:ext uri="{FF2B5EF4-FFF2-40B4-BE49-F238E27FC236}">
                  <a16:creationId xmlns:a16="http://schemas.microsoft.com/office/drawing/2014/main" id="{6C32400D-DA60-47B1-9CC2-73608E8CE821}"/>
                </a:ext>
              </a:extLst>
            </p:cNvPr>
            <p:cNvSpPr/>
            <p:nvPr/>
          </p:nvSpPr>
          <p:spPr bwMode="auto">
            <a:xfrm rot="14400000">
              <a:off x="9997042" y="2733508"/>
              <a:ext cx="242434" cy="367727"/>
            </a:xfrm>
            <a:prstGeom prst="triangle">
              <a:avLst/>
            </a:prstGeom>
            <a:solidFill>
              <a:schemeClr val="accent3">
                <a:lumMod val="50000"/>
              </a:schemeClr>
            </a:solidFill>
            <a:ln w="63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9728" tIns="54864" rIns="109728" bIns="54864"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grpSp>
      <p:sp>
        <p:nvSpPr>
          <p:cNvPr id="26" name="TextBox 25">
            <a:extLst>
              <a:ext uri="{FF2B5EF4-FFF2-40B4-BE49-F238E27FC236}">
                <a16:creationId xmlns:a16="http://schemas.microsoft.com/office/drawing/2014/main" id="{6468F27C-ECF8-4BCE-BE4F-61FBD5649E47}"/>
              </a:ext>
            </a:extLst>
          </p:cNvPr>
          <p:cNvSpPr txBox="1"/>
          <p:nvPr/>
        </p:nvSpPr>
        <p:spPr>
          <a:xfrm flipH="1">
            <a:off x="2208394" y="2018204"/>
            <a:ext cx="1561396"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Native FXa</a:t>
            </a:r>
            <a:r>
              <a:rPr lang="en-US" sz="1400" b="1" baseline="30000" dirty="0"/>
              <a:t>2</a:t>
            </a:r>
          </a:p>
        </p:txBody>
      </p:sp>
      <p:grpSp>
        <p:nvGrpSpPr>
          <p:cNvPr id="27" name="Group 26">
            <a:extLst>
              <a:ext uri="{FF2B5EF4-FFF2-40B4-BE49-F238E27FC236}">
                <a16:creationId xmlns:a16="http://schemas.microsoft.com/office/drawing/2014/main" id="{1F960E2B-DDCE-4560-91A5-E1A83D754518}"/>
              </a:ext>
            </a:extLst>
          </p:cNvPr>
          <p:cNvGrpSpPr/>
          <p:nvPr/>
        </p:nvGrpSpPr>
        <p:grpSpPr>
          <a:xfrm>
            <a:off x="1248865" y="2335810"/>
            <a:ext cx="3910059" cy="3308221"/>
            <a:chOff x="1564411" y="2689804"/>
            <a:chExt cx="3312068" cy="3360055"/>
          </a:xfrm>
        </p:grpSpPr>
        <p:sp>
          <p:nvSpPr>
            <p:cNvPr id="28" name="Line 35">
              <a:extLst>
                <a:ext uri="{FF2B5EF4-FFF2-40B4-BE49-F238E27FC236}">
                  <a16:creationId xmlns:a16="http://schemas.microsoft.com/office/drawing/2014/main" id="{F0DD9E9D-5462-4D5B-939F-D5F906EBACD8}"/>
                </a:ext>
              </a:extLst>
            </p:cNvPr>
            <p:cNvSpPr>
              <a:spLocks noChangeShapeType="1"/>
            </p:cNvSpPr>
            <p:nvPr/>
          </p:nvSpPr>
          <p:spPr bwMode="auto">
            <a:xfrm rot="5400000" flipH="1">
              <a:off x="2634649" y="3309515"/>
              <a:ext cx="0" cy="503174"/>
            </a:xfrm>
            <a:prstGeom prst="line">
              <a:avLst/>
            </a:prstGeom>
            <a:noFill/>
            <a:ln w="9525">
              <a:solidFill>
                <a:schemeClr val="tx1"/>
              </a:solidFill>
              <a:round/>
              <a:headEnd/>
              <a:tailEnd/>
            </a:ln>
          </p:spPr>
          <p:txBody>
            <a:bodyPr lIns="109728" tIns="54864" rIns="109728" bIns="54864"/>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29" name="Oval 8">
              <a:extLst>
                <a:ext uri="{FF2B5EF4-FFF2-40B4-BE49-F238E27FC236}">
                  <a16:creationId xmlns:a16="http://schemas.microsoft.com/office/drawing/2014/main" id="{A07FE805-28C2-46D4-A032-D017677157A5}"/>
                </a:ext>
              </a:extLst>
            </p:cNvPr>
            <p:cNvSpPr>
              <a:spLocks noChangeArrowheads="1"/>
            </p:cNvSpPr>
            <p:nvPr/>
          </p:nvSpPr>
          <p:spPr bwMode="auto">
            <a:xfrm rot="5400000" flipH="1">
              <a:off x="2451511" y="5625307"/>
              <a:ext cx="596676" cy="199201"/>
            </a:xfrm>
            <a:prstGeom prst="ellipse">
              <a:avLst/>
            </a:prstGeom>
            <a:solidFill>
              <a:schemeClr val="accent6">
                <a:lumMod val="40000"/>
                <a:lumOff val="60000"/>
              </a:schemeClr>
            </a:solidFill>
            <a:ln>
              <a:solidFill>
                <a:schemeClr val="accent6">
                  <a:lumMod val="40000"/>
                  <a:lumOff val="60000"/>
                </a:schemeClr>
              </a:solidFill>
            </a:ln>
            <a:effectLst/>
          </p:spPr>
          <p:txBody>
            <a:bodyPr wrap="none" lIns="109728" tIns="54864" rIns="109728" bIns="54864"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orbel" pitchFamily="34" charset="0"/>
                <a:ea typeface="+mn-ea"/>
                <a:cs typeface="+mn-cs"/>
              </a:endParaRPr>
            </a:p>
          </p:txBody>
        </p:sp>
        <p:sp>
          <p:nvSpPr>
            <p:cNvPr id="30" name="Oval 36">
              <a:extLst>
                <a:ext uri="{FF2B5EF4-FFF2-40B4-BE49-F238E27FC236}">
                  <a16:creationId xmlns:a16="http://schemas.microsoft.com/office/drawing/2014/main" id="{C00D33AE-EBD5-4BD2-9EF3-BE2BAB875184}"/>
                </a:ext>
              </a:extLst>
            </p:cNvPr>
            <p:cNvSpPr>
              <a:spLocks noChangeArrowheads="1"/>
            </p:cNvSpPr>
            <p:nvPr/>
          </p:nvSpPr>
          <p:spPr bwMode="auto">
            <a:xfrm rot="5400000" flipH="1">
              <a:off x="2141849" y="4627123"/>
              <a:ext cx="1300620" cy="338770"/>
            </a:xfrm>
            <a:prstGeom prst="ellipse">
              <a:avLst/>
            </a:prstGeom>
            <a:solidFill>
              <a:schemeClr val="accent6"/>
            </a:solidFill>
            <a:ln w="9525">
              <a:solidFill>
                <a:schemeClr val="accent6">
                  <a:lumMod val="60000"/>
                  <a:lumOff val="40000"/>
                </a:schemeClr>
              </a:solidFill>
              <a:round/>
              <a:headEnd/>
              <a:tailEnd/>
            </a:ln>
            <a:effectLst/>
          </p:spPr>
          <p:txBody>
            <a:bodyPr wrap="none" lIns="109728" tIns="54864" rIns="109728" bIns="54864"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orbel" pitchFamily="34" charset="0"/>
                <a:ea typeface="+mn-ea"/>
                <a:cs typeface="+mn-cs"/>
              </a:endParaRPr>
            </a:p>
          </p:txBody>
        </p:sp>
        <p:sp>
          <p:nvSpPr>
            <p:cNvPr id="31" name="Oval 28">
              <a:extLst>
                <a:ext uri="{FF2B5EF4-FFF2-40B4-BE49-F238E27FC236}">
                  <a16:creationId xmlns:a16="http://schemas.microsoft.com/office/drawing/2014/main" id="{CDB38EF3-10C9-4784-8F76-A82E9CA3710B}"/>
                </a:ext>
              </a:extLst>
            </p:cNvPr>
            <p:cNvSpPr>
              <a:spLocks noChangeAspect="1" noChangeArrowheads="1"/>
            </p:cNvSpPr>
            <p:nvPr/>
          </p:nvSpPr>
          <p:spPr bwMode="auto">
            <a:xfrm rot="6489163" flipH="1">
              <a:off x="2675114" y="3243013"/>
              <a:ext cx="1078378" cy="682522"/>
            </a:xfrm>
            <a:prstGeom prst="ellipse">
              <a:avLst/>
            </a:prstGeom>
            <a:solidFill>
              <a:srgbClr val="FF9933"/>
            </a:solidFill>
            <a:ln w="9525">
              <a:solidFill>
                <a:srgbClr val="FF9933"/>
              </a:solidFill>
              <a:round/>
              <a:headEnd/>
              <a:tailEnd/>
            </a:ln>
            <a:effectLst/>
          </p:spPr>
          <p:txBody>
            <a:bodyPr wrap="none" lIns="109728" tIns="54864" rIns="109728" bIns="54864"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2" name="Line 29">
              <a:extLst>
                <a:ext uri="{FF2B5EF4-FFF2-40B4-BE49-F238E27FC236}">
                  <a16:creationId xmlns:a16="http://schemas.microsoft.com/office/drawing/2014/main" id="{4F647B23-8C59-4774-9625-556102877C31}"/>
                </a:ext>
              </a:extLst>
            </p:cNvPr>
            <p:cNvSpPr>
              <a:spLocks noChangeShapeType="1"/>
            </p:cNvSpPr>
            <p:nvPr/>
          </p:nvSpPr>
          <p:spPr bwMode="auto">
            <a:xfrm rot="5400000" flipH="1">
              <a:off x="2523802" y="4248754"/>
              <a:ext cx="0" cy="286461"/>
            </a:xfrm>
            <a:prstGeom prst="line">
              <a:avLst/>
            </a:prstGeom>
            <a:noFill/>
            <a:ln w="9525">
              <a:solidFill>
                <a:schemeClr val="tx1"/>
              </a:solidFill>
              <a:round/>
              <a:headEnd/>
              <a:tailEnd/>
            </a:ln>
          </p:spPr>
          <p:txBody>
            <a:bodyPr lIns="109728" tIns="54864" rIns="109728" bIns="54864"/>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33" name="Line 30">
              <a:extLst>
                <a:ext uri="{FF2B5EF4-FFF2-40B4-BE49-F238E27FC236}">
                  <a16:creationId xmlns:a16="http://schemas.microsoft.com/office/drawing/2014/main" id="{9AD4D2B4-6B0F-40F0-8CA3-AB23F09C7F35}"/>
                </a:ext>
              </a:extLst>
            </p:cNvPr>
            <p:cNvSpPr>
              <a:spLocks noChangeShapeType="1"/>
            </p:cNvSpPr>
            <p:nvPr/>
          </p:nvSpPr>
          <p:spPr bwMode="auto">
            <a:xfrm rot="5400000" flipH="1">
              <a:off x="2285624" y="4296017"/>
              <a:ext cx="191936" cy="0"/>
            </a:xfrm>
            <a:prstGeom prst="line">
              <a:avLst/>
            </a:prstGeom>
            <a:noFill/>
            <a:ln w="9525">
              <a:solidFill>
                <a:schemeClr val="tx1"/>
              </a:solidFill>
              <a:round/>
              <a:headEnd/>
              <a:tailEnd/>
            </a:ln>
          </p:spPr>
          <p:txBody>
            <a:bodyPr lIns="109728" tIns="54864" rIns="109728" bIns="54864"/>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34" name="Text Box 31">
              <a:extLst>
                <a:ext uri="{FF2B5EF4-FFF2-40B4-BE49-F238E27FC236}">
                  <a16:creationId xmlns:a16="http://schemas.microsoft.com/office/drawing/2014/main" id="{108D89E5-F651-4301-BD37-4ADD682E86D5}"/>
                </a:ext>
              </a:extLst>
            </p:cNvPr>
            <p:cNvSpPr txBox="1">
              <a:spLocks noChangeArrowheads="1"/>
            </p:cNvSpPr>
            <p:nvPr/>
          </p:nvSpPr>
          <p:spPr bwMode="auto">
            <a:xfrm flipH="1">
              <a:off x="2259639" y="4031202"/>
              <a:ext cx="161887" cy="214506"/>
            </a:xfrm>
            <a:prstGeom prst="rect">
              <a:avLst/>
            </a:prstGeom>
            <a:noFill/>
            <a:ln w="19050">
              <a:noFill/>
              <a:miter lim="800000"/>
              <a:headEnd/>
              <a:tailEnd/>
            </a:ln>
          </p:spPr>
          <p:txBody>
            <a:bodyPr wrap="square" lIns="109728" tIns="54864" rIns="109728" bIns="54864">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a:t>
              </a:r>
            </a:p>
          </p:txBody>
        </p:sp>
        <p:sp>
          <p:nvSpPr>
            <p:cNvPr id="35" name="Line 32">
              <a:extLst>
                <a:ext uri="{FF2B5EF4-FFF2-40B4-BE49-F238E27FC236}">
                  <a16:creationId xmlns:a16="http://schemas.microsoft.com/office/drawing/2014/main" id="{C42148C9-17D5-4733-AF50-0F7D4F4358E5}"/>
                </a:ext>
              </a:extLst>
            </p:cNvPr>
            <p:cNvSpPr>
              <a:spLocks noChangeShapeType="1"/>
            </p:cNvSpPr>
            <p:nvPr/>
          </p:nvSpPr>
          <p:spPr bwMode="auto">
            <a:xfrm rot="5400000" flipH="1">
              <a:off x="2285624" y="3975280"/>
              <a:ext cx="191936" cy="0"/>
            </a:xfrm>
            <a:prstGeom prst="line">
              <a:avLst/>
            </a:prstGeom>
            <a:noFill/>
            <a:ln w="9525">
              <a:solidFill>
                <a:schemeClr val="tx1"/>
              </a:solidFill>
              <a:round/>
              <a:headEnd/>
              <a:tailEnd/>
            </a:ln>
          </p:spPr>
          <p:txBody>
            <a:bodyPr lIns="109728" tIns="54864" rIns="109728" bIns="54864"/>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36" name="Text Box 33">
              <a:extLst>
                <a:ext uri="{FF2B5EF4-FFF2-40B4-BE49-F238E27FC236}">
                  <a16:creationId xmlns:a16="http://schemas.microsoft.com/office/drawing/2014/main" id="{189EE4AC-32D7-42A4-A015-FE98FEDC5399}"/>
                </a:ext>
              </a:extLst>
            </p:cNvPr>
            <p:cNvSpPr txBox="1">
              <a:spLocks noChangeArrowheads="1"/>
            </p:cNvSpPr>
            <p:nvPr/>
          </p:nvSpPr>
          <p:spPr bwMode="auto">
            <a:xfrm flipH="1">
              <a:off x="2257645" y="3707120"/>
              <a:ext cx="297950" cy="214506"/>
            </a:xfrm>
            <a:prstGeom prst="rect">
              <a:avLst/>
            </a:prstGeom>
            <a:noFill/>
            <a:ln w="19050">
              <a:noFill/>
              <a:miter lim="800000"/>
              <a:headEnd/>
              <a:tailEnd/>
            </a:ln>
          </p:spPr>
          <p:txBody>
            <a:bodyPr lIns="109728" tIns="54864" rIns="109728" bIns="54864">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a:t>
              </a:r>
            </a:p>
          </p:txBody>
        </p:sp>
        <p:sp>
          <p:nvSpPr>
            <p:cNvPr id="37" name="Line 34">
              <a:extLst>
                <a:ext uri="{FF2B5EF4-FFF2-40B4-BE49-F238E27FC236}">
                  <a16:creationId xmlns:a16="http://schemas.microsoft.com/office/drawing/2014/main" id="{13689BC4-57D5-444E-BA40-FF7336C13916}"/>
                </a:ext>
              </a:extLst>
            </p:cNvPr>
            <p:cNvSpPr>
              <a:spLocks noChangeShapeType="1"/>
            </p:cNvSpPr>
            <p:nvPr/>
          </p:nvSpPr>
          <p:spPr bwMode="auto">
            <a:xfrm rot="5400000" flipH="1">
              <a:off x="2285624" y="3657070"/>
              <a:ext cx="191936" cy="0"/>
            </a:xfrm>
            <a:prstGeom prst="line">
              <a:avLst/>
            </a:prstGeom>
            <a:noFill/>
            <a:ln w="9525">
              <a:solidFill>
                <a:schemeClr val="tx1"/>
              </a:solidFill>
              <a:round/>
              <a:headEnd/>
              <a:tailEnd/>
            </a:ln>
          </p:spPr>
          <p:txBody>
            <a:bodyPr lIns="109728" tIns="54864" rIns="109728" bIns="54864"/>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38" name="Oval 37">
              <a:extLst>
                <a:ext uri="{FF2B5EF4-FFF2-40B4-BE49-F238E27FC236}">
                  <a16:creationId xmlns:a16="http://schemas.microsoft.com/office/drawing/2014/main" id="{816F7378-EBD3-4A67-B95E-58B9C1C89F3F}"/>
                </a:ext>
              </a:extLst>
            </p:cNvPr>
            <p:cNvSpPr/>
            <p:nvPr/>
          </p:nvSpPr>
          <p:spPr bwMode="auto">
            <a:xfrm rot="5400000" flipH="1">
              <a:off x="2683723" y="5844636"/>
              <a:ext cx="125793" cy="284653"/>
            </a:xfrm>
            <a:prstGeom prst="ellipse">
              <a:avLst/>
            </a:prstGeom>
            <a:solidFill>
              <a:schemeClr val="accent6">
                <a:lumMod val="40000"/>
                <a:lumOff val="60000"/>
              </a:schemeClr>
            </a:solidFill>
            <a:ln>
              <a:solidFill>
                <a:schemeClr val="accent6">
                  <a:lumMod val="40000"/>
                  <a:lumOff val="60000"/>
                </a:schemeClr>
              </a:solidFill>
            </a:ln>
          </p:spPr>
          <p:txBody>
            <a:bodyPr lIns="109728" tIns="54864" rIns="109728" bIns="54864" rtlCol="0" anchor="ctr">
              <a:spAutoFit/>
            </a:bodyPr>
            <a:lstStyle/>
            <a:p>
              <a:pPr marL="171443" marR="0" lvl="0" indent="-171443" algn="ctr" defTabSz="914400" rtl="0" eaLnBrk="1" fontAlgn="auto" latinLnBrk="0" hangingPunct="1">
                <a:lnSpc>
                  <a:spcPct val="90000"/>
                </a:lnSpc>
                <a:spcBef>
                  <a:spcPts val="0"/>
                </a:spcBef>
                <a:spcAft>
                  <a:spcPts val="0"/>
                </a:spcAft>
                <a:buClr>
                  <a:srgbClr val="000000"/>
                </a:buClr>
                <a:buSzTx/>
                <a:buFont typeface="Lucida Grande" charset="0"/>
                <a:buChar char="‣"/>
                <a:tabLst/>
                <a:defRPr/>
              </a:pPr>
              <a:endParaRPr kumimoji="0" lang="en-US" sz="1600" b="0" i="0" u="none" strike="noStrike" kern="1200" cap="none" spc="0" normalizeH="0" baseline="0" noProof="0" dirty="0">
                <a:ln>
                  <a:noFill/>
                </a:ln>
                <a:solidFill>
                  <a:srgbClr val="7F7F7F"/>
                </a:solidFill>
                <a:effectLst/>
                <a:uLnTx/>
                <a:uFillTx/>
                <a:latin typeface="Corbel" charset="0"/>
                <a:ea typeface="+mn-ea"/>
                <a:cs typeface="+mn-cs"/>
              </a:endParaRPr>
            </a:p>
          </p:txBody>
        </p:sp>
        <p:sp>
          <p:nvSpPr>
            <p:cNvPr id="39" name="Text Box 38">
              <a:extLst>
                <a:ext uri="{FF2B5EF4-FFF2-40B4-BE49-F238E27FC236}">
                  <a16:creationId xmlns:a16="http://schemas.microsoft.com/office/drawing/2014/main" id="{47CA66C6-1B94-4947-A205-17C8F44D190B}"/>
                </a:ext>
              </a:extLst>
            </p:cNvPr>
            <p:cNvSpPr txBox="1">
              <a:spLocks noChangeArrowheads="1"/>
            </p:cNvSpPr>
            <p:nvPr/>
          </p:nvSpPr>
          <p:spPr bwMode="auto">
            <a:xfrm flipH="1">
              <a:off x="2946620" y="3526621"/>
              <a:ext cx="402758" cy="205504"/>
            </a:xfrm>
            <a:prstGeom prst="rect">
              <a:avLst/>
            </a:prstGeom>
            <a:noFill/>
            <a:ln w="9525">
              <a:noFill/>
              <a:miter lim="800000"/>
              <a:headEnd/>
              <a:tailEnd/>
            </a:ln>
            <a:effectLst/>
          </p:spPr>
          <p:txBody>
            <a:bodyPr wrap="none" lIns="109728" tIns="54864" rIns="109728" bIns="54864">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S419</a:t>
              </a:r>
            </a:p>
          </p:txBody>
        </p:sp>
        <p:sp>
          <p:nvSpPr>
            <p:cNvPr id="40" name="Isosceles Triangle 39">
              <a:extLst>
                <a:ext uri="{FF2B5EF4-FFF2-40B4-BE49-F238E27FC236}">
                  <a16:creationId xmlns:a16="http://schemas.microsoft.com/office/drawing/2014/main" id="{734FD4D4-A747-4C01-81AF-936ED00C9516}"/>
                </a:ext>
              </a:extLst>
            </p:cNvPr>
            <p:cNvSpPr/>
            <p:nvPr/>
          </p:nvSpPr>
          <p:spPr bwMode="auto">
            <a:xfrm rot="12600000" flipH="1">
              <a:off x="3328125" y="3037561"/>
              <a:ext cx="147674" cy="206906"/>
            </a:xfrm>
            <a:prstGeom prst="triangle">
              <a:avLst/>
            </a:prstGeom>
            <a:solidFill>
              <a:schemeClr val="bg1"/>
            </a:solidFill>
            <a:ln w="28575">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09728" tIns="54864" rIns="109728" bIns="54864"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41" name="Isosceles Triangle 40">
              <a:extLst>
                <a:ext uri="{FF2B5EF4-FFF2-40B4-BE49-F238E27FC236}">
                  <a16:creationId xmlns:a16="http://schemas.microsoft.com/office/drawing/2014/main" id="{2317BB85-FDCB-4AEA-BDF5-B35A03F7AAB1}"/>
                </a:ext>
              </a:extLst>
            </p:cNvPr>
            <p:cNvSpPr/>
            <p:nvPr/>
          </p:nvSpPr>
          <p:spPr bwMode="auto">
            <a:xfrm rot="12600000" flipH="1">
              <a:off x="3494144" y="2750108"/>
              <a:ext cx="147674" cy="206906"/>
            </a:xfrm>
            <a:prstGeom prst="triangle">
              <a:avLst/>
            </a:prstGeom>
            <a:solidFill>
              <a:schemeClr val="accent3">
                <a:lumMod val="50000"/>
              </a:schemeClr>
            </a:solidFill>
            <a:ln w="63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109728" tIns="54864" rIns="109728" bIns="54864"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accent3">
                    <a:lumMod val="50000"/>
                  </a:schemeClr>
                </a:solidFill>
                <a:effectLst/>
                <a:uLnTx/>
                <a:uFillTx/>
                <a:latin typeface="Arial" panose="020B0604020202020204"/>
                <a:ea typeface="+mn-ea"/>
                <a:cs typeface="+mn-cs"/>
              </a:endParaRPr>
            </a:p>
          </p:txBody>
        </p:sp>
        <p:cxnSp>
          <p:nvCxnSpPr>
            <p:cNvPr id="42" name="Straight Connector 41">
              <a:extLst>
                <a:ext uri="{FF2B5EF4-FFF2-40B4-BE49-F238E27FC236}">
                  <a16:creationId xmlns:a16="http://schemas.microsoft.com/office/drawing/2014/main" id="{FB9609B2-545E-4F93-B12C-EA9B31D2B38A}"/>
                </a:ext>
              </a:extLst>
            </p:cNvPr>
            <p:cNvCxnSpPr>
              <a:cxnSpLocks/>
            </p:cNvCxnSpPr>
            <p:nvPr/>
          </p:nvCxnSpPr>
          <p:spPr bwMode="auto">
            <a:xfrm rot="5400000" flipV="1">
              <a:off x="2859479" y="3271619"/>
              <a:ext cx="325099" cy="250393"/>
            </a:xfrm>
            <a:prstGeom prst="line">
              <a:avLst/>
            </a:prstGeom>
            <a:ln w="28575" cmpd="sng">
              <a:solidFill>
                <a:schemeClr val="accent3">
                  <a:lumMod val="75000"/>
                </a:schemeClr>
              </a:solidFill>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43" name="Rectangle 92">
              <a:extLst>
                <a:ext uri="{FF2B5EF4-FFF2-40B4-BE49-F238E27FC236}">
                  <a16:creationId xmlns:a16="http://schemas.microsoft.com/office/drawing/2014/main" id="{0EDDDDE0-055A-4027-A401-97E7D1E6C53B}"/>
                </a:ext>
              </a:extLst>
            </p:cNvPr>
            <p:cNvSpPr>
              <a:spLocks noChangeArrowheads="1"/>
            </p:cNvSpPr>
            <p:nvPr/>
          </p:nvSpPr>
          <p:spPr bwMode="auto">
            <a:xfrm>
              <a:off x="3438556" y="2689804"/>
              <a:ext cx="1437923" cy="300095"/>
            </a:xfrm>
            <a:prstGeom prst="rect">
              <a:avLst/>
            </a:prstGeom>
            <a:noFill/>
            <a:ln w="9525">
              <a:noFill/>
              <a:miter lim="800000"/>
              <a:headEnd/>
              <a:tailEnd/>
            </a:ln>
          </p:spPr>
          <p:txBody>
            <a:bodyPr wrap="square" lIns="109728" tIns="54864" rIns="109728" bIns="54864">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100" normalizeH="0" baseline="0" noProof="0" dirty="0">
                  <a:ln>
                    <a:noFill/>
                  </a:ln>
                  <a:solidFill>
                    <a:schemeClr val="accent3">
                      <a:lumMod val="50000"/>
                    </a:schemeClr>
                  </a:solidFill>
                  <a:effectLst/>
                  <a:uLnTx/>
                  <a:uFillTx/>
                  <a:latin typeface="Arial" panose="020B0604020202020204"/>
                  <a:ea typeface="+mn-ea"/>
                  <a:cs typeface="Arial" panose="020B0604020202020204" pitchFamily="34" charset="0"/>
                </a:rPr>
                <a:t>FXa Inhibitor</a:t>
              </a:r>
            </a:p>
          </p:txBody>
        </p:sp>
        <p:sp>
          <p:nvSpPr>
            <p:cNvPr id="44" name="TextBox 43">
              <a:extLst>
                <a:ext uri="{FF2B5EF4-FFF2-40B4-BE49-F238E27FC236}">
                  <a16:creationId xmlns:a16="http://schemas.microsoft.com/office/drawing/2014/main" id="{FDFE0661-1AE5-4FDB-BF70-674A3980BE3E}"/>
                </a:ext>
              </a:extLst>
            </p:cNvPr>
            <p:cNvSpPr txBox="1"/>
            <p:nvPr/>
          </p:nvSpPr>
          <p:spPr>
            <a:xfrm>
              <a:off x="3480547" y="3031190"/>
              <a:ext cx="1257420" cy="281339"/>
            </a:xfrm>
            <a:prstGeom prst="rect">
              <a:avLst/>
            </a:prstGeom>
            <a:noFill/>
          </p:spPr>
          <p:txBody>
            <a:bodyPr wrap="square" rtlCol="0">
              <a:spAutoFit/>
            </a:bodyPr>
            <a:lstStyle/>
            <a:p>
              <a:pPr marL="0" lvl="2">
                <a:lnSpc>
                  <a:spcPct val="100000"/>
                </a:lnSpc>
                <a:spcBef>
                  <a:spcPts val="0"/>
                </a:spcBef>
                <a:spcAft>
                  <a:spcPts val="0"/>
                </a:spcAft>
                <a:defRPr/>
              </a:pPr>
              <a:r>
                <a:rPr lang="en-US" sz="1200" b="1" spc="100" dirty="0">
                  <a:solidFill>
                    <a:srgbClr val="000000"/>
                  </a:solidFill>
                  <a:latin typeface="Arial" panose="020B0604020202020204"/>
                  <a:cs typeface="Arial" panose="020B0604020202020204" pitchFamily="34" charset="0"/>
                </a:rPr>
                <a:t>Binding site</a:t>
              </a:r>
            </a:p>
          </p:txBody>
        </p:sp>
        <p:sp>
          <p:nvSpPr>
            <p:cNvPr id="45" name="Rectangle 96">
              <a:extLst>
                <a:ext uri="{FF2B5EF4-FFF2-40B4-BE49-F238E27FC236}">
                  <a16:creationId xmlns:a16="http://schemas.microsoft.com/office/drawing/2014/main" id="{375CD494-02C2-47D9-B5AA-F3C9896772FB}"/>
                </a:ext>
              </a:extLst>
            </p:cNvPr>
            <p:cNvSpPr>
              <a:spLocks noChangeArrowheads="1"/>
            </p:cNvSpPr>
            <p:nvPr/>
          </p:nvSpPr>
          <p:spPr bwMode="auto">
            <a:xfrm>
              <a:off x="1564411" y="3044883"/>
              <a:ext cx="1474083" cy="300095"/>
            </a:xfrm>
            <a:prstGeom prst="rect">
              <a:avLst/>
            </a:prstGeom>
            <a:noFill/>
            <a:ln w="9525">
              <a:noFill/>
              <a:miter lim="800000"/>
              <a:headEnd/>
              <a:tailEnd/>
            </a:ln>
          </p:spPr>
          <p:txBody>
            <a:bodyPr wrap="square" lIns="109728" tIns="54864" rIns="109728" bIns="54864">
              <a:spAutoFit/>
            </a:bodyPr>
            <a:lstStyle/>
            <a:p>
              <a:pPr marL="0" marR="0" lvl="2" indent="0" algn="ctr" defTabSz="914400" rtl="0" eaLnBrk="1" fontAlgn="auto" latinLnBrk="0" hangingPunct="1">
                <a:buClrTx/>
                <a:buSzTx/>
                <a:buFontTx/>
                <a:buNone/>
                <a:tabLst/>
                <a:defRPr/>
              </a:pPr>
              <a:r>
                <a:rPr kumimoji="0" lang="en-US" sz="1200" b="1" i="0" u="none" strike="noStrike" kern="1200" cap="none" spc="100" normalizeH="0" baseline="0" noProof="0" dirty="0">
                  <a:ln>
                    <a:noFill/>
                  </a:ln>
                  <a:solidFill>
                    <a:srgbClr val="000000"/>
                  </a:solidFill>
                  <a:effectLst/>
                  <a:uLnTx/>
                  <a:uFillTx/>
                  <a:latin typeface="Arial" panose="020B0604020202020204" pitchFamily="34" charset="0"/>
                  <a:cs typeface="Arial" panose="020B0604020202020204" pitchFamily="34" charset="0"/>
                </a:rPr>
                <a:t>Catalytic </a:t>
              </a:r>
              <a:r>
                <a:rPr lang="en-US" sz="1200" b="1" dirty="0">
                  <a:latin typeface="Arial" panose="020B0604020202020204" pitchFamily="34" charset="0"/>
                  <a:cs typeface="Arial" panose="020B0604020202020204" pitchFamily="34" charset="0"/>
                </a:rPr>
                <a:t>domain</a:t>
              </a:r>
            </a:p>
          </p:txBody>
        </p:sp>
        <p:sp>
          <p:nvSpPr>
            <p:cNvPr id="46" name="Text Box 18">
              <a:extLst>
                <a:ext uri="{FF2B5EF4-FFF2-40B4-BE49-F238E27FC236}">
                  <a16:creationId xmlns:a16="http://schemas.microsoft.com/office/drawing/2014/main" id="{BA96611A-837A-4E5A-B444-4E2690E4DFE0}"/>
                </a:ext>
              </a:extLst>
            </p:cNvPr>
            <p:cNvSpPr txBox="1">
              <a:spLocks noChangeArrowheads="1"/>
            </p:cNvSpPr>
            <p:nvPr/>
          </p:nvSpPr>
          <p:spPr bwMode="auto">
            <a:xfrm>
              <a:off x="2233229" y="5539364"/>
              <a:ext cx="601027" cy="300095"/>
            </a:xfrm>
            <a:prstGeom prst="rect">
              <a:avLst/>
            </a:prstGeom>
            <a:noFill/>
            <a:ln w="9525">
              <a:noFill/>
              <a:miter lim="800000"/>
              <a:headEnd/>
              <a:tailEnd/>
            </a:ln>
          </p:spPr>
          <p:txBody>
            <a:bodyPr lIns="109728" tIns="54864" rIns="109728" bIns="54864">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anose="020B0604020202020204"/>
                  <a:ea typeface="+mn-ea"/>
                  <a:cs typeface="+mn-cs"/>
                </a:rPr>
                <a:t>GLA</a:t>
              </a:r>
            </a:p>
          </p:txBody>
        </p:sp>
      </p:grpSp>
      <p:sp>
        <p:nvSpPr>
          <p:cNvPr id="47" name="Rectangle 94">
            <a:extLst>
              <a:ext uri="{FF2B5EF4-FFF2-40B4-BE49-F238E27FC236}">
                <a16:creationId xmlns:a16="http://schemas.microsoft.com/office/drawing/2014/main" id="{424A4828-3674-4289-97DC-A10B40BCFB58}"/>
              </a:ext>
            </a:extLst>
          </p:cNvPr>
          <p:cNvSpPr>
            <a:spLocks noChangeArrowheads="1"/>
          </p:cNvSpPr>
          <p:nvPr/>
        </p:nvSpPr>
        <p:spPr bwMode="auto">
          <a:xfrm>
            <a:off x="8428348" y="4820777"/>
            <a:ext cx="2565561" cy="664797"/>
          </a:xfrm>
          <a:prstGeom prst="rect">
            <a:avLst/>
          </a:prstGeom>
          <a:noFill/>
          <a:ln w="9525">
            <a:noFill/>
            <a:miter lim="800000"/>
            <a:headEnd/>
            <a:tailEnd/>
          </a:ln>
        </p:spPr>
        <p:txBody>
          <a:bodyPr wrap="square" lIns="109728" tIns="54864" rIns="109728" bIns="54864">
            <a:spAutoFit/>
          </a:bodyPr>
          <a:lstStyle/>
          <a:p>
            <a:pPr marL="0" lvl="2" algn="ctr">
              <a:lnSpc>
                <a:spcPct val="100000"/>
              </a:lnSpc>
              <a:spcBef>
                <a:spcPts val="0"/>
              </a:spcBef>
              <a:spcAft>
                <a:spcPts val="0"/>
              </a:spcAft>
              <a:buClr>
                <a:schemeClr val="accent1"/>
              </a:buClr>
              <a:defRPr/>
            </a:pPr>
            <a:r>
              <a:rPr lang="en-US" sz="1200" b="1" dirty="0">
                <a:solidFill>
                  <a:schemeClr val="accent1"/>
                </a:solidFill>
              </a:rPr>
              <a:t>GLA domain </a:t>
            </a:r>
            <a:br>
              <a:rPr lang="en-US" sz="1200" b="1" dirty="0">
                <a:solidFill>
                  <a:schemeClr val="accent1"/>
                </a:solidFill>
              </a:rPr>
            </a:br>
            <a:r>
              <a:rPr lang="en-US" sz="1200" b="1" dirty="0">
                <a:solidFill>
                  <a:schemeClr val="accent1"/>
                </a:solidFill>
              </a:rPr>
              <a:t>removed to prevent </a:t>
            </a:r>
            <a:br>
              <a:rPr lang="en-US" sz="1200" b="1" dirty="0">
                <a:solidFill>
                  <a:schemeClr val="accent1"/>
                </a:solidFill>
              </a:rPr>
            </a:br>
            <a:r>
              <a:rPr lang="en-US" sz="1200" b="1" dirty="0">
                <a:solidFill>
                  <a:schemeClr val="accent1"/>
                </a:solidFill>
              </a:rPr>
              <a:t>anticoagulant effect</a:t>
            </a:r>
          </a:p>
        </p:txBody>
      </p:sp>
      <p:sp>
        <p:nvSpPr>
          <p:cNvPr id="48" name="TextBox 47">
            <a:extLst>
              <a:ext uri="{FF2B5EF4-FFF2-40B4-BE49-F238E27FC236}">
                <a16:creationId xmlns:a16="http://schemas.microsoft.com/office/drawing/2014/main" id="{26BA8C1A-AF73-46D2-9DBB-2E193675B95C}"/>
              </a:ext>
            </a:extLst>
          </p:cNvPr>
          <p:cNvSpPr txBox="1"/>
          <p:nvPr/>
        </p:nvSpPr>
        <p:spPr>
          <a:xfrm>
            <a:off x="6705012" y="2018204"/>
            <a:ext cx="3646737" cy="307777"/>
          </a:xfrm>
          <a:prstGeom prst="rect">
            <a:avLst/>
          </a:prstGeom>
          <a:noFill/>
        </p:spPr>
        <p:txBody>
          <a:bodyPr wrap="square" rtlCol="0">
            <a:spAutoFit/>
          </a:bodyPr>
          <a:lstStyle/>
          <a:p>
            <a:pPr algn="ctr">
              <a:defRPr/>
            </a:pPr>
            <a:r>
              <a:rPr lang="en-US" sz="1400" b="1" dirty="0"/>
              <a:t>Andexanet alfa</a:t>
            </a:r>
            <a:r>
              <a:rPr lang="en-US" sz="1400" b="1" baseline="30000" dirty="0"/>
              <a:t>2,3</a:t>
            </a:r>
            <a:r>
              <a:rPr lang="en-US" sz="1400" b="1" dirty="0"/>
              <a:t> </a:t>
            </a:r>
          </a:p>
        </p:txBody>
      </p:sp>
      <p:sp>
        <p:nvSpPr>
          <p:cNvPr id="49" name="Rectangle 92">
            <a:extLst>
              <a:ext uri="{FF2B5EF4-FFF2-40B4-BE49-F238E27FC236}">
                <a16:creationId xmlns:a16="http://schemas.microsoft.com/office/drawing/2014/main" id="{51074A36-E959-4AEA-93F9-AC91A800F0EA}"/>
              </a:ext>
            </a:extLst>
          </p:cNvPr>
          <p:cNvSpPr>
            <a:spLocks noChangeArrowheads="1"/>
          </p:cNvSpPr>
          <p:nvPr/>
        </p:nvSpPr>
        <p:spPr bwMode="auto">
          <a:xfrm>
            <a:off x="9222617" y="2333370"/>
            <a:ext cx="1437923" cy="295466"/>
          </a:xfrm>
          <a:prstGeom prst="rect">
            <a:avLst/>
          </a:prstGeom>
          <a:noFill/>
          <a:ln w="9525">
            <a:noFill/>
            <a:miter lim="800000"/>
            <a:headEnd/>
            <a:tailEnd/>
          </a:ln>
        </p:spPr>
        <p:txBody>
          <a:bodyPr wrap="square" lIns="109728" tIns="54864" rIns="109728" bIns="54864">
            <a:spAutoFit/>
          </a:bodyPr>
          <a:lstStyle/>
          <a:p>
            <a:pPr marL="0" lvl="2" algn="ctr">
              <a:lnSpc>
                <a:spcPct val="100000"/>
              </a:lnSpc>
              <a:spcBef>
                <a:spcPts val="0"/>
              </a:spcBef>
              <a:spcAft>
                <a:spcPts val="0"/>
              </a:spcAft>
              <a:buClr>
                <a:schemeClr val="accent1"/>
              </a:buClr>
              <a:defRPr/>
            </a:pPr>
            <a:r>
              <a:rPr lang="en-US" sz="1200" b="1" dirty="0">
                <a:solidFill>
                  <a:schemeClr val="accent3">
                    <a:lumMod val="50000"/>
                  </a:schemeClr>
                </a:solidFill>
              </a:rPr>
              <a:t>FXa Inhibitor</a:t>
            </a:r>
          </a:p>
        </p:txBody>
      </p:sp>
      <p:sp>
        <p:nvSpPr>
          <p:cNvPr id="50" name="TextBox 49">
            <a:extLst>
              <a:ext uri="{FF2B5EF4-FFF2-40B4-BE49-F238E27FC236}">
                <a16:creationId xmlns:a16="http://schemas.microsoft.com/office/drawing/2014/main" id="{26CCE6A6-3B9B-4795-A753-44353BB80BA7}"/>
              </a:ext>
            </a:extLst>
          </p:cNvPr>
          <p:cNvSpPr txBox="1"/>
          <p:nvPr/>
        </p:nvSpPr>
        <p:spPr>
          <a:xfrm>
            <a:off x="8984334" y="2664514"/>
            <a:ext cx="1257420" cy="276999"/>
          </a:xfrm>
          <a:prstGeom prst="rect">
            <a:avLst/>
          </a:prstGeom>
          <a:noFill/>
        </p:spPr>
        <p:txBody>
          <a:bodyPr wrap="square" rtlCol="0">
            <a:spAutoFit/>
          </a:bodyPr>
          <a:lstStyle/>
          <a:p>
            <a:pPr marL="0" marR="0" lvl="2" indent="0" fontAlgn="auto">
              <a:buClrTx/>
              <a:buSzTx/>
              <a:buFontTx/>
              <a:buNone/>
              <a:tabLst/>
              <a:defRPr/>
            </a:pPr>
            <a:r>
              <a:rPr lang="en-US" sz="1200" b="1" spc="100" dirty="0">
                <a:solidFill>
                  <a:srgbClr val="000000"/>
                </a:solidFill>
                <a:latin typeface="Arial" panose="020B0604020202020204"/>
                <a:cs typeface="Arial" panose="020B0604020202020204" pitchFamily="34" charset="0"/>
              </a:rPr>
              <a:t>Binding site</a:t>
            </a:r>
          </a:p>
        </p:txBody>
      </p:sp>
      <p:sp>
        <p:nvSpPr>
          <p:cNvPr id="51" name="Rectangle 96">
            <a:extLst>
              <a:ext uri="{FF2B5EF4-FFF2-40B4-BE49-F238E27FC236}">
                <a16:creationId xmlns:a16="http://schemas.microsoft.com/office/drawing/2014/main" id="{7236257E-3703-40E3-8105-4F46F586FFA1}"/>
              </a:ext>
            </a:extLst>
          </p:cNvPr>
          <p:cNvSpPr>
            <a:spLocks noChangeArrowheads="1"/>
          </p:cNvSpPr>
          <p:nvPr/>
        </p:nvSpPr>
        <p:spPr bwMode="auto">
          <a:xfrm>
            <a:off x="6472254" y="2661213"/>
            <a:ext cx="1956094" cy="295466"/>
          </a:xfrm>
          <a:prstGeom prst="rect">
            <a:avLst/>
          </a:prstGeom>
          <a:noFill/>
          <a:ln w="9525">
            <a:noFill/>
            <a:miter lim="800000"/>
            <a:headEnd/>
            <a:tailEnd/>
          </a:ln>
        </p:spPr>
        <p:txBody>
          <a:bodyPr wrap="square" lIns="109728" tIns="54864" rIns="109728" bIns="54864">
            <a:spAutoFit/>
          </a:bodyPr>
          <a:lstStyle/>
          <a:p>
            <a:pPr marL="0" lvl="2" algn="ctr"/>
            <a:r>
              <a:rPr lang="en-US" sz="1200" b="1" spc="100" dirty="0">
                <a:solidFill>
                  <a:srgbClr val="000000"/>
                </a:solidFill>
                <a:latin typeface="Arial" panose="020B0604020202020204"/>
                <a:cs typeface="Arial" panose="020B0604020202020204" pitchFamily="34" charset="0"/>
              </a:rPr>
              <a:t>Catalytic domain</a:t>
            </a:r>
          </a:p>
        </p:txBody>
      </p:sp>
      <p:sp>
        <p:nvSpPr>
          <p:cNvPr id="53" name="Rectangle 92">
            <a:extLst>
              <a:ext uri="{FF2B5EF4-FFF2-40B4-BE49-F238E27FC236}">
                <a16:creationId xmlns:a16="http://schemas.microsoft.com/office/drawing/2014/main" id="{C2AC8BE6-976C-4530-A196-264717DBCCA6}"/>
              </a:ext>
            </a:extLst>
          </p:cNvPr>
          <p:cNvSpPr>
            <a:spLocks noChangeArrowheads="1"/>
          </p:cNvSpPr>
          <p:nvPr/>
        </p:nvSpPr>
        <p:spPr bwMode="auto">
          <a:xfrm>
            <a:off x="10364053" y="2718899"/>
            <a:ext cx="1445415" cy="480131"/>
          </a:xfrm>
          <a:prstGeom prst="rect">
            <a:avLst/>
          </a:prstGeom>
          <a:noFill/>
          <a:ln w="9525">
            <a:noFill/>
            <a:miter lim="800000"/>
            <a:headEnd/>
            <a:tailEnd/>
          </a:ln>
        </p:spPr>
        <p:txBody>
          <a:bodyPr wrap="square" lIns="109728" tIns="54864" rIns="109728" bIns="54864">
            <a:spAutoFit/>
          </a:bodyPr>
          <a:lstStyle/>
          <a:p>
            <a:pPr marL="0" marR="0" lvl="2" indent="0" algn="ctr" fontAlgn="auto">
              <a:buClr>
                <a:schemeClr val="accent1"/>
              </a:buClr>
              <a:buSzTx/>
              <a:buFontTx/>
              <a:buNone/>
              <a:tabLst/>
              <a:defRPr/>
            </a:pPr>
            <a:r>
              <a:rPr lang="en-US" sz="1200" b="1" dirty="0">
                <a:solidFill>
                  <a:schemeClr val="accent1"/>
                </a:solidFill>
              </a:rPr>
              <a:t>High affinity retained</a:t>
            </a:r>
          </a:p>
        </p:txBody>
      </p:sp>
      <p:sp>
        <p:nvSpPr>
          <p:cNvPr id="54" name="Rectangle 98">
            <a:extLst>
              <a:ext uri="{FF2B5EF4-FFF2-40B4-BE49-F238E27FC236}">
                <a16:creationId xmlns:a16="http://schemas.microsoft.com/office/drawing/2014/main" id="{21FB50B8-FDDF-4F14-B184-E07DEBB491F2}"/>
              </a:ext>
            </a:extLst>
          </p:cNvPr>
          <p:cNvSpPr>
            <a:spLocks noChangeArrowheads="1"/>
          </p:cNvSpPr>
          <p:nvPr/>
        </p:nvSpPr>
        <p:spPr bwMode="auto">
          <a:xfrm>
            <a:off x="5767403" y="5325369"/>
            <a:ext cx="1956094" cy="664797"/>
          </a:xfrm>
          <a:prstGeom prst="rect">
            <a:avLst/>
          </a:prstGeom>
          <a:noFill/>
          <a:ln w="9525">
            <a:noFill/>
            <a:miter lim="800000"/>
            <a:headEnd/>
            <a:tailEnd/>
          </a:ln>
        </p:spPr>
        <p:txBody>
          <a:bodyPr wrap="square" lIns="109728" tIns="54864" rIns="109728" bIns="54864">
            <a:spAutoFit/>
          </a:bodyPr>
          <a:lstStyle/>
          <a:p>
            <a:pPr marL="0" lvl="2" algn="ctr">
              <a:buClr>
                <a:schemeClr val="accent1"/>
              </a:buClr>
              <a:defRPr/>
            </a:pPr>
            <a:r>
              <a:rPr lang="en-US" sz="1200" b="1" dirty="0">
                <a:solidFill>
                  <a:schemeClr val="accent1"/>
                </a:solidFill>
              </a:rPr>
              <a:t>N terminal residues retained to reduce immunogenicity</a:t>
            </a:r>
          </a:p>
        </p:txBody>
      </p:sp>
      <p:cxnSp>
        <p:nvCxnSpPr>
          <p:cNvPr id="55" name="Straight Connector 54">
            <a:extLst>
              <a:ext uri="{FF2B5EF4-FFF2-40B4-BE49-F238E27FC236}">
                <a16:creationId xmlns:a16="http://schemas.microsoft.com/office/drawing/2014/main" id="{FA490DAE-4FC4-4625-9BCD-491BCEDD6E9D}"/>
              </a:ext>
            </a:extLst>
          </p:cNvPr>
          <p:cNvCxnSpPr>
            <a:cxnSpLocks/>
          </p:cNvCxnSpPr>
          <p:nvPr/>
        </p:nvCxnSpPr>
        <p:spPr>
          <a:xfrm>
            <a:off x="5767403" y="2046171"/>
            <a:ext cx="0" cy="3798024"/>
          </a:xfrm>
          <a:prstGeom prst="line">
            <a:avLst/>
          </a:prstGeom>
          <a:ln w="1905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56" name="Content Placeholder 4">
            <a:extLst>
              <a:ext uri="{FF2B5EF4-FFF2-40B4-BE49-F238E27FC236}">
                <a16:creationId xmlns:a16="http://schemas.microsoft.com/office/drawing/2014/main" id="{46A9E3FD-C800-4BE8-933B-108FAECE72C5}"/>
              </a:ext>
            </a:extLst>
          </p:cNvPr>
          <p:cNvSpPr txBox="1">
            <a:spLocks/>
          </p:cNvSpPr>
          <p:nvPr/>
        </p:nvSpPr>
        <p:spPr>
          <a:xfrm>
            <a:off x="567690" y="1332376"/>
            <a:ext cx="11056620" cy="617683"/>
          </a:xfrm>
          <a:prstGeom prst="roundRect">
            <a:avLst/>
          </a:prstGeom>
          <a:solidFill>
            <a:schemeClr val="accent2">
              <a:alpha val="88000"/>
            </a:schemeClr>
          </a:solidFill>
          <a:ln>
            <a:solidFill>
              <a:schemeClr val="accent2"/>
            </a:solidFill>
          </a:ln>
          <a:effectLst>
            <a:outerShdw blurRad="149987" dist="250190" dir="8460000" sx="97000" sy="97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bg1"/>
                </a:solidFill>
                <a:effectLst/>
                <a:uLnTx/>
                <a:uFillTx/>
                <a:latin typeface="Arial" panose="020B0604020202020204"/>
                <a:ea typeface="+mn-ea"/>
                <a:cs typeface="+mn-cs"/>
              </a:rPr>
              <a:t>Andexanet alfa is a recombinant </a:t>
            </a:r>
            <a:r>
              <a:rPr lang="en-US" sz="1600" dirty="0">
                <a:solidFill>
                  <a:schemeClr val="bg1"/>
                </a:solidFill>
                <a:latin typeface="Arial" panose="020B0604020202020204"/>
              </a:rPr>
              <a:t>modified</a:t>
            </a:r>
            <a:r>
              <a:rPr kumimoji="0" lang="en-US" sz="1600" b="0" i="0" u="none" strike="noStrike" kern="1200" cap="none" spc="0" normalizeH="0" baseline="0" noProof="0" dirty="0">
                <a:ln>
                  <a:noFill/>
                </a:ln>
                <a:solidFill>
                  <a:schemeClr val="bg1"/>
                </a:solidFill>
                <a:effectLst/>
                <a:uLnTx/>
                <a:uFillTx/>
                <a:latin typeface="Arial" panose="020B0604020202020204"/>
                <a:ea typeface="+mn-ea"/>
                <a:cs typeface="+mn-cs"/>
              </a:rPr>
              <a:t> human FXa decoy protein that is </a:t>
            </a:r>
            <a:r>
              <a:rPr lang="en-US" sz="1600" dirty="0">
                <a:solidFill>
                  <a:schemeClr val="bg1"/>
                </a:solidFill>
                <a:latin typeface="Arial" panose="020B0604020202020204"/>
              </a:rPr>
              <a:t>catalytically inactive but retains the ability to bind FXa inhibitors in the active site with high affinity</a:t>
            </a:r>
            <a:r>
              <a:rPr kumimoji="0" lang="en-US" sz="1400" b="0" i="0" u="none" strike="noStrike" kern="1200" cap="none" spc="0" normalizeH="0" baseline="30000" noProof="0" dirty="0">
                <a:ln>
                  <a:noFill/>
                </a:ln>
                <a:solidFill>
                  <a:schemeClr val="bg1"/>
                </a:solidFill>
                <a:effectLst/>
                <a:uLnTx/>
                <a:uFillTx/>
                <a:latin typeface="Arial" panose="020B0604020202020204"/>
                <a:ea typeface="+mn-ea"/>
                <a:cs typeface="+mn-cs"/>
              </a:rPr>
              <a:t>1</a:t>
            </a:r>
            <a:endParaRPr kumimoji="0" lang="en-US" sz="1600" b="0" i="0" u="none" strike="noStrike" kern="1200" cap="none" spc="0" normalizeH="0" baseline="0" noProof="0" dirty="0">
              <a:ln>
                <a:noFill/>
              </a:ln>
              <a:solidFill>
                <a:schemeClr val="bg1"/>
              </a:solidFill>
              <a:effectLst/>
              <a:uLnTx/>
              <a:uFillTx/>
              <a:latin typeface="Arial" panose="020B0604020202020204"/>
              <a:ea typeface="+mn-ea"/>
              <a:cs typeface="+mn-cs"/>
            </a:endParaRPr>
          </a:p>
        </p:txBody>
      </p:sp>
      <p:sp>
        <p:nvSpPr>
          <p:cNvPr id="57" name="TextBox 56">
            <a:extLst>
              <a:ext uri="{FF2B5EF4-FFF2-40B4-BE49-F238E27FC236}">
                <a16:creationId xmlns:a16="http://schemas.microsoft.com/office/drawing/2014/main" id="{E9D9F1E4-21B8-4B5E-A98B-D791EB246C47}"/>
              </a:ext>
            </a:extLst>
          </p:cNvPr>
          <p:cNvSpPr txBox="1"/>
          <p:nvPr/>
        </p:nvSpPr>
        <p:spPr>
          <a:xfrm>
            <a:off x="9051815" y="3420706"/>
            <a:ext cx="1881566" cy="830997"/>
          </a:xfrm>
          <a:prstGeom prst="rect">
            <a:avLst/>
          </a:prstGeom>
          <a:noFill/>
        </p:spPr>
        <p:txBody>
          <a:bodyPr wrap="square" rtlCol="0">
            <a:spAutoFit/>
          </a:bodyPr>
          <a:lstStyle/>
          <a:p>
            <a:pPr algn="ctr">
              <a:buClr>
                <a:schemeClr val="accent1"/>
              </a:buClr>
            </a:pPr>
            <a:r>
              <a:rPr lang="en-US" sz="1200" b="1" dirty="0">
                <a:solidFill>
                  <a:schemeClr val="accent1"/>
                </a:solidFill>
              </a:rPr>
              <a:t>Serine molecule substituted with alanine to prevent thrombin generation </a:t>
            </a:r>
          </a:p>
        </p:txBody>
      </p:sp>
    </p:spTree>
    <p:extLst>
      <p:ext uri="{BB962C8B-B14F-4D97-AF65-F5344CB8AC3E}">
        <p14:creationId xmlns:p14="http://schemas.microsoft.com/office/powerpoint/2010/main" val="860458482"/>
      </p:ext>
    </p:extLst>
  </p:cSld>
  <p:clrMapOvr>
    <a:masterClrMapping/>
  </p:clrMapOvr>
  <p:transition>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C46C0-1C81-DBE4-492E-C9F7B92E82FA}"/>
              </a:ext>
            </a:extLst>
          </p:cNvPr>
          <p:cNvSpPr>
            <a:spLocks noGrp="1"/>
          </p:cNvSpPr>
          <p:nvPr>
            <p:ph type="title"/>
          </p:nvPr>
        </p:nvSpPr>
        <p:spPr/>
        <p:txBody>
          <a:bodyPr>
            <a:normAutofit fontScale="90000"/>
          </a:bodyPr>
          <a:lstStyle/>
          <a:p>
            <a:r>
              <a:rPr lang="en-US" sz="3100" dirty="0"/>
              <a:t>Restart of Anticoagulant Therapy Subgroup Analysis</a:t>
            </a:r>
            <a:r>
              <a:rPr lang="en-US" sz="3100" baseline="30000" dirty="0"/>
              <a:t>1</a:t>
            </a:r>
            <a:r>
              <a:rPr lang="en-US" sz="3100" dirty="0"/>
              <a:t> </a:t>
            </a:r>
            <a:br>
              <a:rPr lang="en-US" dirty="0"/>
            </a:br>
            <a:r>
              <a:rPr lang="en-US" sz="2400" i="1" dirty="0"/>
              <a:t>Study Design</a:t>
            </a:r>
            <a:endParaRPr lang="en-IN" sz="2400" dirty="0"/>
          </a:p>
        </p:txBody>
      </p:sp>
      <p:sp>
        <p:nvSpPr>
          <p:cNvPr id="3" name="Slide Number Placeholder 2">
            <a:extLst>
              <a:ext uri="{FF2B5EF4-FFF2-40B4-BE49-F238E27FC236}">
                <a16:creationId xmlns:a16="http://schemas.microsoft.com/office/drawing/2014/main" id="{F9E722F5-1F60-41EA-C23C-2C56F7227D6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4" name="Text Placeholder 3">
            <a:extLst>
              <a:ext uri="{FF2B5EF4-FFF2-40B4-BE49-F238E27FC236}">
                <a16:creationId xmlns:a16="http://schemas.microsoft.com/office/drawing/2014/main" id="{8A4EE641-71FB-C0E1-A13D-C3DD22DF4F96}"/>
              </a:ext>
            </a:extLst>
          </p:cNvPr>
          <p:cNvSpPr>
            <a:spLocks noGrp="1"/>
          </p:cNvSpPr>
          <p:nvPr>
            <p:ph type="body" sz="quarter" idx="13"/>
          </p:nvPr>
        </p:nvSpPr>
        <p:spPr/>
        <p:txBody>
          <a:bodyPr/>
          <a:lstStyle/>
          <a:p>
            <a:pPr>
              <a:lnSpc>
                <a:spcPct val="100000"/>
              </a:lnSpc>
              <a:spcBef>
                <a:spcPts val="0"/>
              </a:spcBef>
            </a:pPr>
            <a:r>
              <a:rPr lang="en-US" sz="900" dirty="0"/>
              <a:t>Note: This data is reflective of the preliminary report including a total of 352 patients enrolled in the ANNEXA-4 trial from April 2015 through May 2018.</a:t>
            </a:r>
            <a:r>
              <a:rPr lang="en-US" sz="900" baseline="30000" dirty="0"/>
              <a:t>2</a:t>
            </a:r>
          </a:p>
          <a:p>
            <a:pPr>
              <a:lnSpc>
                <a:spcPct val="100000"/>
              </a:lnSpc>
              <a:spcBef>
                <a:spcPts val="0"/>
              </a:spcBef>
            </a:pPr>
            <a:r>
              <a:rPr lang="en-US" sz="900" baseline="30000" dirty="0" err="1">
                <a:effectLst/>
                <a:ea typeface="Arial" panose="020B0604020202020204" pitchFamily="34" charset="0"/>
                <a:cs typeface="Arial" panose="020B0604020202020204" pitchFamily="34" charset="0"/>
              </a:rPr>
              <a:t>a</a:t>
            </a:r>
            <a:r>
              <a:rPr lang="en-US" sz="900" dirty="0" err="1">
                <a:effectLst/>
                <a:ea typeface="Calibri" panose="020F0502020204030204" pitchFamily="34" charset="0"/>
                <a:cs typeface="Times New Roman" panose="02020603050405020304" pitchFamily="18" charset="0"/>
              </a:rPr>
              <a:t>Restart</a:t>
            </a:r>
            <a:r>
              <a:rPr lang="en-US" sz="900" dirty="0">
                <a:effectLst/>
                <a:ea typeface="Calibri" panose="020F0502020204030204" pitchFamily="34" charset="0"/>
                <a:cs typeface="Times New Roman" panose="02020603050405020304" pitchFamily="18" charset="0"/>
              </a:rPr>
              <a:t> of anticoagulant was defined as administration of therapeutic dose oral anticoagulants. Decision to restart anticoagulation was made by the treating physician based on the clinical judgment for each patient and could occur during the hospital stay or at any time to 30-day end of study; </a:t>
            </a:r>
            <a:r>
              <a:rPr lang="en-US" sz="900" baseline="30000" dirty="0" err="1">
                <a:effectLst/>
                <a:ea typeface="Calibri" panose="020F0502020204030204" pitchFamily="34" charset="0"/>
                <a:cs typeface="Times New Roman" panose="02020603050405020304" pitchFamily="18" charset="0"/>
              </a:rPr>
              <a:t>b</a:t>
            </a:r>
            <a:r>
              <a:rPr lang="en-US" sz="900" dirty="0" err="1">
                <a:effectLst/>
                <a:ea typeface="Calibri" panose="020F0502020204030204" pitchFamily="34" charset="0"/>
                <a:cs typeface="Times New Roman" panose="02020603050405020304" pitchFamily="18" charset="0"/>
              </a:rPr>
              <a:t>These</a:t>
            </a:r>
            <a:r>
              <a:rPr lang="en-US" sz="900" dirty="0">
                <a:effectLst/>
                <a:ea typeface="Calibri" panose="020F0502020204030204" pitchFamily="34" charset="0"/>
                <a:cs typeface="Times New Roman" panose="02020603050405020304" pitchFamily="18" charset="0"/>
              </a:rPr>
              <a:t> analyses were performed to account for the time-dependent nature of the restart treatment and to eliminate the guarantee-time bias; </a:t>
            </a:r>
            <a:r>
              <a:rPr lang="en-US" sz="900" baseline="30000" dirty="0" err="1">
                <a:ea typeface="Calibri" panose="020F0502020204030204" pitchFamily="34" charset="0"/>
                <a:cs typeface="Arial" panose="020B0604020202020204" pitchFamily="34" charset="0"/>
              </a:rPr>
              <a:t>c</a:t>
            </a:r>
            <a:r>
              <a:rPr lang="en-US" sz="900" dirty="0" err="1">
                <a:effectLst/>
                <a:ea typeface="Calibri" panose="020F0502020204030204" pitchFamily="34" charset="0"/>
                <a:cs typeface="Times New Roman" panose="02020603050405020304" pitchFamily="18" charset="0"/>
              </a:rPr>
              <a:t>Rebleeding</a:t>
            </a:r>
            <a:r>
              <a:rPr lang="en-US" sz="900" dirty="0">
                <a:effectLst/>
                <a:ea typeface="Calibri" panose="020F0502020204030204" pitchFamily="34" charset="0"/>
                <a:cs typeface="Times New Roman" panose="02020603050405020304" pitchFamily="18" charset="0"/>
              </a:rPr>
              <a:t> events were defined as bleeding at any site severe enough to be categorized by the investigator as a serious adverse event; </a:t>
            </a:r>
            <a:r>
              <a:rPr lang="en-US" sz="900" baseline="30000" dirty="0" err="1">
                <a:ea typeface="Calibri" panose="020F0502020204030204" pitchFamily="34" charset="0"/>
                <a:cs typeface="Arial" panose="020B0604020202020204" pitchFamily="34" charset="0"/>
              </a:rPr>
              <a:t>d</a:t>
            </a:r>
            <a:r>
              <a:rPr lang="en-US" sz="900" dirty="0" err="1">
                <a:effectLst/>
                <a:ea typeface="Calibri" panose="020F0502020204030204" pitchFamily="34" charset="0"/>
                <a:cs typeface="Times New Roman" panose="02020603050405020304" pitchFamily="18" charset="0"/>
              </a:rPr>
              <a:t>A</a:t>
            </a:r>
            <a:r>
              <a:rPr lang="en-US" sz="900" dirty="0">
                <a:effectLst/>
                <a:ea typeface="Calibri" panose="020F0502020204030204" pitchFamily="34" charset="0"/>
                <a:cs typeface="Times New Roman" panose="02020603050405020304" pitchFamily="18" charset="0"/>
              </a:rPr>
              <a:t> composite of these outcomes were designed to represent a net clinical benefit.</a:t>
            </a:r>
            <a:r>
              <a:rPr lang="en-US" sz="900" baseline="30000" dirty="0">
                <a:effectLst/>
                <a:ea typeface="Calibri" panose="020F0502020204030204" pitchFamily="34" charset="0"/>
                <a:cs typeface="Times New Roman" panose="02020603050405020304" pitchFamily="18" charset="0"/>
              </a:rPr>
              <a:t>1</a:t>
            </a:r>
            <a:r>
              <a:rPr lang="en-US" sz="900" baseline="30000" dirty="0">
                <a:ea typeface="Calibri" panose="020F0502020204030204" pitchFamily="34" charset="0"/>
                <a:cs typeface="Arial" panose="020B0604020202020204" pitchFamily="34" charset="0"/>
              </a:rPr>
              <a:t>  </a:t>
            </a:r>
            <a:endParaRPr lang="en-US" sz="900" dirty="0">
              <a:effectLst/>
              <a:ea typeface="Calibri" panose="020F0502020204030204" pitchFamily="34" charset="0"/>
              <a:cs typeface="Times New Roman" panose="02020603050405020304" pitchFamily="18" charset="0"/>
            </a:endParaRPr>
          </a:p>
          <a:p>
            <a:pPr>
              <a:lnSpc>
                <a:spcPct val="100000"/>
              </a:lnSpc>
              <a:spcBef>
                <a:spcPts val="0"/>
              </a:spcBef>
            </a:pPr>
            <a:r>
              <a:rPr lang="en-US" sz="900" dirty="0">
                <a:ea typeface="Calibri" panose="020F0502020204030204" pitchFamily="34" charset="0"/>
                <a:cs typeface="Times New Roman" panose="02020603050405020304" pitchFamily="18" charset="0"/>
              </a:rPr>
              <a:t>FXa = factor </a:t>
            </a:r>
            <a:r>
              <a:rPr lang="en-US" sz="900" dirty="0" err="1">
                <a:ea typeface="Calibri" panose="020F0502020204030204" pitchFamily="34" charset="0"/>
                <a:cs typeface="Times New Roman" panose="02020603050405020304" pitchFamily="18" charset="0"/>
              </a:rPr>
              <a:t>Xa</a:t>
            </a:r>
            <a:r>
              <a:rPr lang="en-US" sz="900" dirty="0">
                <a:ea typeface="Calibri" panose="020F0502020204030204" pitchFamily="34" charset="0"/>
                <a:cs typeface="Times New Roman" panose="02020603050405020304" pitchFamily="18" charset="0"/>
              </a:rPr>
              <a:t>; OAC = oral anticoagulation.</a:t>
            </a:r>
          </a:p>
          <a:p>
            <a:pPr>
              <a:lnSpc>
                <a:spcPct val="100000"/>
              </a:lnSpc>
              <a:spcBef>
                <a:spcPts val="0"/>
              </a:spcBef>
            </a:pPr>
            <a:r>
              <a:rPr lang="en-US" sz="900" dirty="0">
                <a:effectLst/>
                <a:ea typeface="Calibri" panose="020F0502020204030204" pitchFamily="34" charset="0"/>
                <a:cs typeface="Times New Roman" panose="02020603050405020304" pitchFamily="18" charset="0"/>
              </a:rPr>
              <a:t>1. Milling TJ Jr et al. </a:t>
            </a:r>
            <a:r>
              <a:rPr lang="en-US" sz="900" i="1" dirty="0" err="1">
                <a:effectLst/>
                <a:ea typeface="Calibri" panose="020F0502020204030204" pitchFamily="34" charset="0"/>
                <a:cs typeface="Times New Roman" panose="02020603050405020304" pitchFamily="18" charset="0"/>
              </a:rPr>
              <a:t>Thromb</a:t>
            </a:r>
            <a:r>
              <a:rPr lang="en-US" sz="900" i="1" dirty="0">
                <a:effectLst/>
                <a:ea typeface="Calibri" panose="020F0502020204030204" pitchFamily="34" charset="0"/>
                <a:cs typeface="Times New Roman" panose="02020603050405020304" pitchFamily="18" charset="0"/>
              </a:rPr>
              <a:t> </a:t>
            </a:r>
            <a:r>
              <a:rPr lang="en-US" sz="900" i="1" dirty="0" err="1">
                <a:effectLst/>
                <a:ea typeface="Calibri" panose="020F0502020204030204" pitchFamily="34" charset="0"/>
                <a:cs typeface="Times New Roman" panose="02020603050405020304" pitchFamily="18" charset="0"/>
              </a:rPr>
              <a:t>Haemost</a:t>
            </a:r>
            <a:r>
              <a:rPr lang="en-US" sz="900" i="1" dirty="0">
                <a:effectLst/>
                <a:ea typeface="Calibri" panose="020F0502020204030204" pitchFamily="34" charset="0"/>
                <a:cs typeface="Times New Roman" panose="02020603050405020304" pitchFamily="18" charset="0"/>
              </a:rPr>
              <a:t>.</a:t>
            </a:r>
            <a:r>
              <a:rPr lang="en-US" sz="900" dirty="0">
                <a:effectLst/>
                <a:ea typeface="Calibri" panose="020F0502020204030204" pitchFamily="34" charset="0"/>
                <a:cs typeface="Times New Roman" panose="02020603050405020304" pitchFamily="18" charset="0"/>
              </a:rPr>
              <a:t> 2021;121(8):1097-1106</a:t>
            </a:r>
            <a:r>
              <a:rPr lang="en-US" sz="900" dirty="0">
                <a:ea typeface="Calibri" panose="020F0502020204030204" pitchFamily="34" charset="0"/>
                <a:cs typeface="Times New Roman" panose="02020603050405020304" pitchFamily="18" charset="0"/>
              </a:rPr>
              <a:t>; 2. </a:t>
            </a:r>
            <a:r>
              <a:rPr lang="en-US" sz="900" dirty="0"/>
              <a:t>Milling TJ et al. Online ahead of print. </a:t>
            </a:r>
            <a:r>
              <a:rPr lang="en-US" sz="900" i="1" dirty="0"/>
              <a:t>Circulation</a:t>
            </a:r>
            <a:r>
              <a:rPr lang="en-US" sz="900" dirty="0"/>
              <a:t>.</a:t>
            </a:r>
            <a:r>
              <a:rPr lang="en-US" sz="900" i="1" dirty="0"/>
              <a:t> </a:t>
            </a:r>
            <a:r>
              <a:rPr lang="en-US" sz="900" dirty="0"/>
              <a:t>2023.</a:t>
            </a:r>
            <a:endParaRPr lang="en-US" sz="900" dirty="0">
              <a:highlight>
                <a:srgbClr val="FFFF00"/>
              </a:highlight>
            </a:endParaRPr>
          </a:p>
        </p:txBody>
      </p:sp>
      <p:sp>
        <p:nvSpPr>
          <p:cNvPr id="19" name="Rectangle: Rounded Corners 18">
            <a:extLst>
              <a:ext uri="{FF2B5EF4-FFF2-40B4-BE49-F238E27FC236}">
                <a16:creationId xmlns:a16="http://schemas.microsoft.com/office/drawing/2014/main" id="{1FC602F3-FC55-DEAC-7A33-28768BA78C18}"/>
              </a:ext>
            </a:extLst>
          </p:cNvPr>
          <p:cNvSpPr/>
          <p:nvPr/>
        </p:nvSpPr>
        <p:spPr>
          <a:xfrm>
            <a:off x="248627" y="1259770"/>
            <a:ext cx="11694746" cy="682229"/>
          </a:xfrm>
          <a:prstGeom prst="roundRect">
            <a:avLst/>
          </a:prstGeom>
          <a:solidFill>
            <a:schemeClr val="bg1">
              <a:lumMod val="95000"/>
            </a:schemeClr>
          </a:solidFill>
          <a:ln w="28575" cap="flat" cmpd="sng" algn="ctr">
            <a:solidFill>
              <a:schemeClr val="bg1">
                <a:lumMod val="8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a:ea typeface="Calibri" panose="020F0502020204030204" pitchFamily="34" charset="0"/>
                <a:cs typeface="Times New Roman" panose="02020603050405020304" pitchFamily="18" charset="0"/>
              </a:rPr>
              <a:t>The restart of anticoagulant therapy post-hoc analysis of the ANNEXA-4 trial evaluated the relationship between </a:t>
            </a:r>
            <a:r>
              <a:rPr kumimoji="0" lang="en-US" sz="1400" b="1" i="0" u="none" strike="noStrike" kern="1200" cap="none" spc="0" normalizeH="0" baseline="0" noProof="0" dirty="0">
                <a:ln>
                  <a:noFill/>
                </a:ln>
                <a:solidFill>
                  <a:srgbClr val="7F134C"/>
                </a:solidFill>
                <a:effectLst/>
                <a:uLnTx/>
                <a:uFillTx/>
                <a:latin typeface="Arial" panose="020B0604020202020204"/>
                <a:ea typeface="Calibri" panose="020F0502020204030204" pitchFamily="34" charset="0"/>
                <a:cs typeface="Times New Roman" panose="02020603050405020304" pitchFamily="18" charset="0"/>
              </a:rPr>
              <a:t>restarting of OAC therapy </a:t>
            </a:r>
            <a:r>
              <a:rPr kumimoji="0" lang="en-US" sz="1400" b="0" i="0" u="none" strike="noStrike" kern="1200" cap="none" spc="0" normalizeH="0" baseline="0" noProof="0" dirty="0">
                <a:ln>
                  <a:noFill/>
                </a:ln>
                <a:solidFill>
                  <a:srgbClr val="000000"/>
                </a:solidFill>
                <a:effectLst/>
                <a:uLnTx/>
                <a:uFillTx/>
                <a:latin typeface="Arial" panose="020B0604020202020204"/>
                <a:ea typeface="Calibri" panose="020F0502020204030204" pitchFamily="34" charset="0"/>
                <a:cs typeface="Times New Roman" panose="02020603050405020304" pitchFamily="18" charset="0"/>
              </a:rPr>
              <a:t>and occurrence of </a:t>
            </a:r>
            <a:r>
              <a:rPr kumimoji="0" lang="en-US" sz="1400" b="1" i="0" u="none" strike="noStrike" kern="1200" cap="none" spc="0" normalizeH="0" baseline="0" noProof="0" dirty="0">
                <a:ln>
                  <a:noFill/>
                </a:ln>
                <a:solidFill>
                  <a:srgbClr val="7F134C"/>
                </a:solidFill>
                <a:effectLst/>
                <a:uLnTx/>
                <a:uFillTx/>
                <a:latin typeface="Arial" panose="020B0604020202020204"/>
                <a:ea typeface="Calibri" panose="020F0502020204030204" pitchFamily="34" charset="0"/>
                <a:cs typeface="Times New Roman" panose="02020603050405020304" pitchFamily="18" charset="0"/>
              </a:rPr>
              <a:t>thrombotic events, rebleeding, and death in patients with FXa inhibitor associated major bleeding </a:t>
            </a:r>
            <a:r>
              <a:rPr kumimoji="0" lang="en-US" sz="1400" b="0" i="0" u="none" strike="noStrike" kern="1200" cap="none" spc="0" normalizeH="0" baseline="0" noProof="0" dirty="0">
                <a:ln>
                  <a:noFill/>
                </a:ln>
                <a:solidFill>
                  <a:srgbClr val="000000"/>
                </a:solidFill>
                <a:effectLst/>
                <a:uLnTx/>
                <a:uFillTx/>
                <a:latin typeface="Arial" panose="020B0604020202020204"/>
                <a:ea typeface="Calibri" panose="020F0502020204030204" pitchFamily="34" charset="0"/>
                <a:cs typeface="Times New Roman" panose="02020603050405020304" pitchFamily="18" charset="0"/>
              </a:rPr>
              <a:t>(N=352)</a:t>
            </a:r>
            <a:endParaRPr kumimoji="0" lang="en-IN" sz="14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grpSp>
        <p:nvGrpSpPr>
          <p:cNvPr id="24" name="Group 23">
            <a:extLst>
              <a:ext uri="{FF2B5EF4-FFF2-40B4-BE49-F238E27FC236}">
                <a16:creationId xmlns:a16="http://schemas.microsoft.com/office/drawing/2014/main" id="{AF795EBB-D109-8503-BA75-C7C77D829EDD}"/>
              </a:ext>
            </a:extLst>
          </p:cNvPr>
          <p:cNvGrpSpPr/>
          <p:nvPr/>
        </p:nvGrpSpPr>
        <p:grpSpPr>
          <a:xfrm>
            <a:off x="567951" y="2104838"/>
            <a:ext cx="11056098" cy="3597956"/>
            <a:chOff x="652066" y="2104837"/>
            <a:chExt cx="11056098" cy="3597956"/>
          </a:xfrm>
        </p:grpSpPr>
        <p:sp>
          <p:nvSpPr>
            <p:cNvPr id="6" name="Rectangle: Rounded Corners 5">
              <a:extLst>
                <a:ext uri="{FF2B5EF4-FFF2-40B4-BE49-F238E27FC236}">
                  <a16:creationId xmlns:a16="http://schemas.microsoft.com/office/drawing/2014/main" id="{EEC866EE-586E-0D24-7FCD-A38F7C38C3BD}"/>
                </a:ext>
              </a:extLst>
            </p:cNvPr>
            <p:cNvSpPr/>
            <p:nvPr/>
          </p:nvSpPr>
          <p:spPr>
            <a:xfrm>
              <a:off x="652066" y="2898634"/>
              <a:ext cx="3538628" cy="2804159"/>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endPar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288925" marR="0" lvl="0" indent="-288925"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rPr>
                <a:t>Patients were grouped based on whether they restarted OAC during the 30-day follow up </a:t>
              </a:r>
              <a:r>
                <a:rPr kumimoji="0" lang="en-US" sz="1600" b="0" i="0" u="none" strike="noStrike" kern="1200" cap="none" spc="0" normalizeH="0" baseline="0" noProof="0" dirty="0" err="1">
                  <a:ln>
                    <a:noFill/>
                  </a:ln>
                  <a:solidFill>
                    <a:srgbClr val="FFFFFF"/>
                  </a:solidFill>
                  <a:effectLst/>
                  <a:uLnTx/>
                  <a:uFillTx/>
                  <a:latin typeface="Arial" panose="020B0604020202020204"/>
                  <a:ea typeface="+mn-ea"/>
                  <a:cs typeface="+mn-cs"/>
                </a:rPr>
                <a:t>period</a:t>
              </a:r>
              <a:r>
                <a:rPr kumimoji="0" lang="en-US" sz="1600" b="0" i="0" u="none" strike="noStrike" kern="1200" cap="none" spc="0" normalizeH="0" baseline="30000" noProof="0" dirty="0" err="1">
                  <a:ln>
                    <a:noFill/>
                  </a:ln>
                  <a:solidFill>
                    <a:srgbClr val="FFFFFF"/>
                  </a:solidFill>
                  <a:effectLst/>
                  <a:uLnTx/>
                  <a:uFillTx/>
                  <a:latin typeface="Arial" panose="020B0604020202020204"/>
                  <a:ea typeface="Arial" panose="020B0604020202020204" pitchFamily="34" charset="0"/>
                  <a:cs typeface="Arial" panose="020B0604020202020204" pitchFamily="34" charset="0"/>
                </a:rPr>
                <a:t>a</a:t>
              </a:r>
              <a:endPar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517525" marR="0" lvl="1" indent="-2286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IN" sz="1600" b="0" i="0" u="none" strike="noStrike" kern="1200" cap="none" spc="0" normalizeH="0" baseline="0" noProof="0" dirty="0">
                  <a:ln>
                    <a:noFill/>
                  </a:ln>
                  <a:solidFill>
                    <a:srgbClr val="FFFFFF"/>
                  </a:solidFill>
                  <a:effectLst/>
                  <a:uLnTx/>
                  <a:uFillTx/>
                  <a:latin typeface="Arial" panose="020B0604020202020204"/>
                  <a:ea typeface="+mn-ea"/>
                  <a:cs typeface="+mn-cs"/>
                </a:rPr>
                <a:t>Restarted on OAC (n=100)</a:t>
              </a:r>
            </a:p>
            <a:p>
              <a:pPr marL="517525" marR="0" lvl="1" indent="-2286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IN" sz="1600" b="0" i="0" u="none" strike="noStrike" kern="1200" cap="none" spc="0" normalizeH="0" baseline="0" noProof="0" dirty="0">
                  <a:ln>
                    <a:noFill/>
                  </a:ln>
                  <a:solidFill>
                    <a:srgbClr val="FFFFFF"/>
                  </a:solidFill>
                  <a:effectLst/>
                  <a:uLnTx/>
                  <a:uFillTx/>
                  <a:latin typeface="Arial" panose="020B0604020202020204"/>
                  <a:ea typeface="+mn-ea"/>
                  <a:cs typeface="+mn-cs"/>
                </a:rPr>
                <a:t>Not restarted on OAC (n=252)</a:t>
              </a:r>
            </a:p>
            <a:p>
              <a:pPr marL="517525" marR="0" lvl="1" indent="-2286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endParaRPr kumimoji="0" lang="en-IN" sz="16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7" name="Rectangle: Rounded Corners 6">
              <a:extLst>
                <a:ext uri="{FF2B5EF4-FFF2-40B4-BE49-F238E27FC236}">
                  <a16:creationId xmlns:a16="http://schemas.microsoft.com/office/drawing/2014/main" id="{6B704527-3EFC-A5F2-5D35-407077F895E0}"/>
                </a:ext>
              </a:extLst>
            </p:cNvPr>
            <p:cNvSpPr>
              <a:spLocks/>
            </p:cNvSpPr>
            <p:nvPr/>
          </p:nvSpPr>
          <p:spPr>
            <a:xfrm>
              <a:off x="4380828" y="2898634"/>
              <a:ext cx="3538628" cy="280415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rPr>
                <a:t>Landmark analysis and</a:t>
              </a:r>
              <a:br>
                <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rPr>
              </a:br>
              <a:r>
                <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rPr>
                <a:t>time-dependent covariate Cox regression models were used to examine associations between anticoagulation restart timing and </a:t>
              </a:r>
              <a:r>
                <a:rPr kumimoji="0" lang="en-US" sz="1600" b="0" i="0" u="none" strike="noStrike" kern="1200" cap="none" spc="0" normalizeH="0" baseline="0" noProof="0" dirty="0" err="1">
                  <a:ln>
                    <a:noFill/>
                  </a:ln>
                  <a:solidFill>
                    <a:srgbClr val="FFFFFF"/>
                  </a:solidFill>
                  <a:effectLst/>
                  <a:uLnTx/>
                  <a:uFillTx/>
                  <a:latin typeface="Arial" panose="020B0604020202020204"/>
                  <a:ea typeface="+mn-ea"/>
                  <a:cs typeface="+mn-cs"/>
                </a:rPr>
                <a:t>outcomes</a:t>
              </a:r>
              <a:r>
                <a:rPr kumimoji="0" lang="en-US" sz="1600" b="0" i="0" u="none" strike="noStrike" kern="1200" cap="none" spc="0" normalizeH="0" baseline="30000" noProof="0" dirty="0" err="1">
                  <a:ln>
                    <a:noFill/>
                  </a:ln>
                  <a:solidFill>
                    <a:srgbClr val="FFFFFF"/>
                  </a:solidFill>
                  <a:effectLst/>
                  <a:uLnTx/>
                  <a:uFillTx/>
                  <a:latin typeface="Arial" panose="020B0604020202020204"/>
                  <a:ea typeface="+mn-ea"/>
                  <a:cs typeface="+mn-cs"/>
                </a:rPr>
                <a:t>b</a:t>
              </a:r>
              <a:r>
                <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rPr>
                <a:t> </a:t>
              </a:r>
            </a:p>
            <a:p>
              <a:pPr marL="0" marR="0" lvl="0" indent="0" algn="l" defTabSz="914400" rtl="0" eaLnBrk="1" fontAlgn="auto" latinLnBrk="0" hangingPunct="1">
                <a:lnSpc>
                  <a:spcPct val="100000"/>
                </a:lnSpc>
                <a:spcBef>
                  <a:spcPts val="0"/>
                </a:spcBef>
                <a:spcAft>
                  <a:spcPts val="0"/>
                </a:spcAft>
                <a:buClr>
                  <a:srgbClr val="FFFFFF"/>
                </a:buClr>
                <a:buSzTx/>
                <a:buFontTx/>
                <a:buNone/>
                <a:tabLst/>
                <a:defRPr/>
              </a:pPr>
              <a:endPar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8" name="Rectangle: Rounded Corners 7">
              <a:extLst>
                <a:ext uri="{FF2B5EF4-FFF2-40B4-BE49-F238E27FC236}">
                  <a16:creationId xmlns:a16="http://schemas.microsoft.com/office/drawing/2014/main" id="{285E2266-A51E-7CFB-C555-7A5BA88A5FDB}"/>
                </a:ext>
              </a:extLst>
            </p:cNvPr>
            <p:cNvSpPr>
              <a:spLocks/>
            </p:cNvSpPr>
            <p:nvPr/>
          </p:nvSpPr>
          <p:spPr>
            <a:xfrm>
              <a:off x="8139564" y="2898634"/>
              <a:ext cx="3538628" cy="2804159"/>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rPr>
                <a:t>Thrombotic events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err="1">
                  <a:ln>
                    <a:noFill/>
                  </a:ln>
                  <a:solidFill>
                    <a:srgbClr val="FFFFFF"/>
                  </a:solidFill>
                  <a:effectLst/>
                  <a:uLnTx/>
                  <a:uFillTx/>
                  <a:latin typeface="Arial" panose="020B0604020202020204"/>
                  <a:ea typeface="+mn-ea"/>
                  <a:cs typeface="+mn-cs"/>
                </a:rPr>
                <a:t>Rebleeding</a:t>
              </a:r>
              <a:r>
                <a:rPr kumimoji="0" lang="en-US" sz="1600" b="0" i="0" u="none" strike="noStrike" kern="1200" cap="none" spc="0" normalizeH="0" baseline="30000" noProof="0" dirty="0" err="1">
                  <a:ln>
                    <a:noFill/>
                  </a:ln>
                  <a:solidFill>
                    <a:srgbClr val="FFFFFF"/>
                  </a:solidFill>
                  <a:effectLst/>
                  <a:uLnTx/>
                  <a:uFillTx/>
                  <a:latin typeface="Arial" panose="020B0604020202020204"/>
                  <a:ea typeface="Arial" panose="020B0604020202020204" pitchFamily="34" charset="0"/>
                  <a:cs typeface="Arial" panose="020B0604020202020204" pitchFamily="34" charset="0"/>
                </a:rPr>
                <a:t>c</a:t>
              </a:r>
              <a:endPar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rPr>
                <a:t>A composite of thrombotic events or rebleeding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rPr>
                <a:t>A composite of thrombotic events, rebleeding, or </a:t>
              </a:r>
              <a:r>
                <a:rPr kumimoji="0" lang="en-US" sz="1600" b="0" i="0" u="none" strike="noStrike" kern="1200" cap="none" spc="0" normalizeH="0" baseline="0" noProof="0" dirty="0" err="1">
                  <a:ln>
                    <a:noFill/>
                  </a:ln>
                  <a:solidFill>
                    <a:srgbClr val="FFFFFF"/>
                  </a:solidFill>
                  <a:effectLst/>
                  <a:uLnTx/>
                  <a:uFillTx/>
                  <a:latin typeface="Arial" panose="020B0604020202020204"/>
                  <a:ea typeface="+mn-ea"/>
                  <a:cs typeface="+mn-cs"/>
                </a:rPr>
                <a:t>death</a:t>
              </a:r>
              <a:r>
                <a:rPr kumimoji="0" lang="en-US" sz="1600" b="0" i="0" u="none" strike="noStrike" kern="1200" cap="none" spc="0" normalizeH="0" baseline="30000" noProof="0" dirty="0" err="1">
                  <a:ln>
                    <a:noFill/>
                  </a:ln>
                  <a:solidFill>
                    <a:srgbClr val="FFFFFF"/>
                  </a:solidFill>
                  <a:effectLst/>
                  <a:uLnTx/>
                  <a:uFillTx/>
                  <a:latin typeface="Arial" panose="020B0604020202020204"/>
                  <a:ea typeface="+mn-ea"/>
                  <a:cs typeface="+mn-cs"/>
                </a:rPr>
                <a:t>d</a:t>
              </a:r>
              <a:endParaRPr kumimoji="0" lang="en-US" sz="1600" b="0"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30000" noProof="0" dirty="0">
                <a:ln>
                  <a:noFill/>
                </a:ln>
                <a:solidFill>
                  <a:srgbClr val="FFFFFF"/>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N" sz="1500" b="0" i="0" u="none" strike="noStrike" kern="1200" cap="none" spc="0" normalizeH="0" baseline="30000" noProof="0" dirty="0">
                <a:ln>
                  <a:noFill/>
                </a:ln>
                <a:solidFill>
                  <a:srgbClr val="FFFFFF"/>
                </a:solidFill>
                <a:effectLst/>
                <a:uLnTx/>
                <a:uFillTx/>
                <a:latin typeface="Arial" panose="020B0604020202020204"/>
                <a:ea typeface="+mn-ea"/>
                <a:cs typeface="+mn-cs"/>
              </a:endParaRPr>
            </a:p>
          </p:txBody>
        </p:sp>
        <p:sp>
          <p:nvSpPr>
            <p:cNvPr id="9" name="Rectangle: Rounded Corners 8">
              <a:extLst>
                <a:ext uri="{FF2B5EF4-FFF2-40B4-BE49-F238E27FC236}">
                  <a16:creationId xmlns:a16="http://schemas.microsoft.com/office/drawing/2014/main" id="{D77CE9BD-8CCF-471C-04B6-6B06E66ED4A2}"/>
                </a:ext>
              </a:extLst>
            </p:cNvPr>
            <p:cNvSpPr/>
            <p:nvPr/>
          </p:nvSpPr>
          <p:spPr>
            <a:xfrm>
              <a:off x="652068" y="2855297"/>
              <a:ext cx="3538625" cy="425116"/>
            </a:xfrm>
            <a:prstGeom prst="round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D3759"/>
                  </a:solidFill>
                  <a:effectLst/>
                  <a:uLnTx/>
                  <a:uFillTx/>
                  <a:latin typeface="Arial" panose="020B0604020202020204"/>
                  <a:ea typeface="+mn-ea"/>
                  <a:cs typeface="+mn-cs"/>
                </a:rPr>
                <a:t>Patient Categorization</a:t>
              </a:r>
            </a:p>
          </p:txBody>
        </p:sp>
        <p:sp>
          <p:nvSpPr>
            <p:cNvPr id="17" name="Rectangle: Rounded Corners 16">
              <a:extLst>
                <a:ext uri="{FF2B5EF4-FFF2-40B4-BE49-F238E27FC236}">
                  <a16:creationId xmlns:a16="http://schemas.microsoft.com/office/drawing/2014/main" id="{FE92AC34-37C9-9993-D3E0-A78D9F8E5125}"/>
                </a:ext>
              </a:extLst>
            </p:cNvPr>
            <p:cNvSpPr/>
            <p:nvPr/>
          </p:nvSpPr>
          <p:spPr>
            <a:xfrm>
              <a:off x="4350856" y="2855297"/>
              <a:ext cx="3598573" cy="425116"/>
            </a:xfrm>
            <a:prstGeom prst="round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7F134C"/>
                  </a:solidFill>
                  <a:effectLst/>
                  <a:uLnTx/>
                  <a:uFillTx/>
                  <a:latin typeface="Arial" panose="020B0604020202020204"/>
                  <a:ea typeface="+mn-ea"/>
                  <a:cs typeface="+mn-cs"/>
                </a:rPr>
                <a:t>Multivariate Analysis</a:t>
              </a:r>
            </a:p>
          </p:txBody>
        </p:sp>
        <p:sp>
          <p:nvSpPr>
            <p:cNvPr id="21" name="Rectangle: Rounded Corners 20">
              <a:extLst>
                <a:ext uri="{FF2B5EF4-FFF2-40B4-BE49-F238E27FC236}">
                  <a16:creationId xmlns:a16="http://schemas.microsoft.com/office/drawing/2014/main" id="{9A9A19BA-EC78-7F1F-16BC-C5C1FFC36594}"/>
                </a:ext>
              </a:extLst>
            </p:cNvPr>
            <p:cNvSpPr/>
            <p:nvPr/>
          </p:nvSpPr>
          <p:spPr>
            <a:xfrm>
              <a:off x="8109592" y="2855297"/>
              <a:ext cx="3598572" cy="425116"/>
            </a:xfrm>
            <a:prstGeom prst="roundRect">
              <a:avLst/>
            </a:prstGeom>
            <a:solidFill>
              <a:schemeClr val="bg1"/>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3C1053"/>
                  </a:solidFill>
                  <a:effectLst/>
                  <a:uLnTx/>
                  <a:uFillTx/>
                  <a:latin typeface="Arial" panose="020B0604020202020204"/>
                  <a:ea typeface="+mn-ea"/>
                  <a:cs typeface="+mn-cs"/>
                </a:rPr>
                <a:t>Outcomes Evaluated</a:t>
              </a:r>
            </a:p>
          </p:txBody>
        </p:sp>
        <p:pic>
          <p:nvPicPr>
            <p:cNvPr id="13" name="Graphic 12">
              <a:extLst>
                <a:ext uri="{FF2B5EF4-FFF2-40B4-BE49-F238E27FC236}">
                  <a16:creationId xmlns:a16="http://schemas.microsoft.com/office/drawing/2014/main" id="{08B94D6F-CD2C-D93C-5DD5-A6F7D7DAAFB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5804072" y="2104837"/>
              <a:ext cx="692141" cy="692141"/>
            </a:xfrm>
            <a:prstGeom prst="rect">
              <a:avLst/>
            </a:prstGeom>
          </p:spPr>
        </p:pic>
        <p:pic>
          <p:nvPicPr>
            <p:cNvPr id="23" name="Graphic 22" descr="Bullseye">
              <a:extLst>
                <a:ext uri="{FF2B5EF4-FFF2-40B4-BE49-F238E27FC236}">
                  <a16:creationId xmlns:a16="http://schemas.microsoft.com/office/drawing/2014/main" id="{DEFE066F-4024-4E64-A63C-E52BA2633A4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608089" y="2150118"/>
              <a:ext cx="601579" cy="601579"/>
            </a:xfrm>
            <a:prstGeom prst="rect">
              <a:avLst/>
            </a:prstGeom>
          </p:spPr>
        </p:pic>
      </p:grpSp>
      <p:pic>
        <p:nvPicPr>
          <p:cNvPr id="10" name="Graphic 9" descr="Group of people with solid fill">
            <a:extLst>
              <a:ext uri="{FF2B5EF4-FFF2-40B4-BE49-F238E27FC236}">
                <a16:creationId xmlns:a16="http://schemas.microsoft.com/office/drawing/2014/main" id="{190BF5D3-ACE5-44F3-900B-7CB2F748180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91194" y="2057128"/>
            <a:ext cx="692141" cy="692141"/>
          </a:xfrm>
          <a:prstGeom prst="rect">
            <a:avLst/>
          </a:prstGeom>
        </p:spPr>
      </p:pic>
    </p:spTree>
    <p:extLst>
      <p:ext uri="{BB962C8B-B14F-4D97-AF65-F5344CB8AC3E}">
        <p14:creationId xmlns:p14="http://schemas.microsoft.com/office/powerpoint/2010/main" val="3591912907"/>
      </p:ext>
    </p:extLst>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7DCBD-38CA-4948-8F95-3DFD9EE8F5B5}"/>
              </a:ext>
            </a:extLst>
          </p:cNvPr>
          <p:cNvSpPr>
            <a:spLocks noGrp="1"/>
          </p:cNvSpPr>
          <p:nvPr>
            <p:ph type="title"/>
          </p:nvPr>
        </p:nvSpPr>
        <p:spPr/>
        <p:txBody>
          <a:bodyPr>
            <a:noAutofit/>
          </a:bodyPr>
          <a:lstStyle/>
          <a:p>
            <a:r>
              <a:rPr lang="en-US" dirty="0"/>
              <a:t>Patients not Restarted on OAC and Restarted on OAC</a:t>
            </a:r>
            <a:br>
              <a:rPr lang="en-US" dirty="0"/>
            </a:br>
            <a:r>
              <a:rPr lang="en-US" sz="2200" i="1" dirty="0"/>
              <a:t>Baseline and Demographic Characteristics</a:t>
            </a:r>
            <a:endParaRPr lang="en-US" sz="2200" dirty="0"/>
          </a:p>
        </p:txBody>
      </p:sp>
      <p:sp>
        <p:nvSpPr>
          <p:cNvPr id="3" name="Slide Number Placeholder 2">
            <a:extLst>
              <a:ext uri="{FF2B5EF4-FFF2-40B4-BE49-F238E27FC236}">
                <a16:creationId xmlns:a16="http://schemas.microsoft.com/office/drawing/2014/main" id="{01B79A5D-1C1F-46AA-8B2E-61D5A04BE01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4" name="Text Placeholder 3">
            <a:extLst>
              <a:ext uri="{FF2B5EF4-FFF2-40B4-BE49-F238E27FC236}">
                <a16:creationId xmlns:a16="http://schemas.microsoft.com/office/drawing/2014/main" id="{0FBBE5C1-96FB-47CB-8A64-8BBD98845B7C}"/>
              </a:ext>
            </a:extLst>
          </p:cNvPr>
          <p:cNvSpPr>
            <a:spLocks noGrp="1"/>
          </p:cNvSpPr>
          <p:nvPr>
            <p:ph type="body" sz="quarter" idx="13"/>
          </p:nvPr>
        </p:nvSpPr>
        <p:spPr/>
        <p:txBody>
          <a:bodyPr/>
          <a:lstStyle/>
          <a:p>
            <a:r>
              <a:rPr lang="en-US" sz="1000" dirty="0">
                <a:effectLst/>
                <a:ea typeface="Calibri" panose="020F0502020204030204" pitchFamily="34" charset="0"/>
                <a:cs typeface="Times New Roman" panose="02020603050405020304" pitchFamily="18" charset="0"/>
              </a:rPr>
              <a:t>AF = atrial fibrillation; FXa = factor </a:t>
            </a:r>
            <a:r>
              <a:rPr lang="en-US" sz="1000" dirty="0" err="1">
                <a:effectLst/>
                <a:ea typeface="Calibri" panose="020F0502020204030204" pitchFamily="34" charset="0"/>
                <a:cs typeface="Times New Roman" panose="02020603050405020304" pitchFamily="18" charset="0"/>
              </a:rPr>
              <a:t>Xa</a:t>
            </a:r>
            <a:r>
              <a:rPr lang="en-US" dirty="0">
                <a:ea typeface="Calibri" panose="020F0502020204030204" pitchFamily="34" charset="0"/>
                <a:cs typeface="Times New Roman" panose="02020603050405020304" pitchFamily="18" charset="0"/>
              </a:rPr>
              <a:t>; GI = gastrointestinal; </a:t>
            </a:r>
            <a:r>
              <a:rPr lang="en-US" dirty="0" err="1">
                <a:ea typeface="Calibri" panose="020F0502020204030204" pitchFamily="34" charset="0"/>
                <a:cs typeface="Times New Roman" panose="02020603050405020304" pitchFamily="18" charset="0"/>
              </a:rPr>
              <a:t>ICrH</a:t>
            </a:r>
            <a:r>
              <a:rPr lang="en-US" dirty="0">
                <a:ea typeface="Calibri" panose="020F0502020204030204" pitchFamily="34" charset="0"/>
                <a:cs typeface="Times New Roman" panose="02020603050405020304" pitchFamily="18" charset="0"/>
              </a:rPr>
              <a:t> = intracranial hemorrhage; IQR = interquartile range; MI = myocardial infarction; OAC = oral anticoagulation; SD = standard deviation; TIA = transient ischemic attack; VTE = venous thromboembolism.</a:t>
            </a:r>
          </a:p>
          <a:p>
            <a:r>
              <a:rPr lang="en-US" sz="1000" dirty="0">
                <a:effectLst/>
                <a:ea typeface="Calibri" panose="020F0502020204030204" pitchFamily="34" charset="0"/>
                <a:cs typeface="Times New Roman" panose="02020603050405020304" pitchFamily="18" charset="0"/>
              </a:rPr>
              <a:t>Milling TJ Jr et al. </a:t>
            </a:r>
            <a:r>
              <a:rPr lang="en-US" sz="1000" i="1" dirty="0" err="1">
                <a:effectLst/>
                <a:ea typeface="Calibri" panose="020F0502020204030204" pitchFamily="34" charset="0"/>
                <a:cs typeface="Times New Roman" panose="02020603050405020304" pitchFamily="18" charset="0"/>
              </a:rPr>
              <a:t>Thromb</a:t>
            </a:r>
            <a:r>
              <a:rPr lang="en-US" sz="1000" i="1" dirty="0">
                <a:effectLst/>
                <a:ea typeface="Calibri" panose="020F0502020204030204" pitchFamily="34" charset="0"/>
                <a:cs typeface="Times New Roman" panose="02020603050405020304" pitchFamily="18" charset="0"/>
              </a:rPr>
              <a:t> </a:t>
            </a:r>
            <a:r>
              <a:rPr lang="en-US" sz="1000" i="1" dirty="0" err="1">
                <a:effectLst/>
                <a:ea typeface="Calibri" panose="020F0502020204030204" pitchFamily="34" charset="0"/>
                <a:cs typeface="Times New Roman" panose="02020603050405020304" pitchFamily="18" charset="0"/>
              </a:rPr>
              <a:t>Haemost</a:t>
            </a:r>
            <a:r>
              <a:rPr lang="en-US" sz="1000" i="1" dirty="0">
                <a:effectLst/>
                <a:ea typeface="Calibri" panose="020F0502020204030204" pitchFamily="34" charset="0"/>
                <a:cs typeface="Times New Roman" panose="02020603050405020304" pitchFamily="18" charset="0"/>
              </a:rPr>
              <a:t>.</a:t>
            </a:r>
            <a:r>
              <a:rPr lang="en-US" sz="1000" dirty="0">
                <a:effectLst/>
                <a:ea typeface="Calibri" panose="020F0502020204030204" pitchFamily="34" charset="0"/>
                <a:cs typeface="Times New Roman" panose="02020603050405020304" pitchFamily="18" charset="0"/>
              </a:rPr>
              <a:t> 2021;121(8):1097-1106. </a:t>
            </a:r>
            <a:endParaRPr lang="en-IN" sz="1000" dirty="0"/>
          </a:p>
        </p:txBody>
      </p:sp>
      <p:graphicFrame>
        <p:nvGraphicFramePr>
          <p:cNvPr id="6" name="Table 10">
            <a:extLst>
              <a:ext uri="{FF2B5EF4-FFF2-40B4-BE49-F238E27FC236}">
                <a16:creationId xmlns:a16="http://schemas.microsoft.com/office/drawing/2014/main" id="{4B8EDED5-175E-4105-B87F-AA9C977314EA}"/>
              </a:ext>
            </a:extLst>
          </p:cNvPr>
          <p:cNvGraphicFramePr>
            <a:graphicFrameLocks noGrp="1"/>
          </p:cNvGraphicFramePr>
          <p:nvPr/>
        </p:nvGraphicFramePr>
        <p:xfrm>
          <a:off x="843916" y="1224685"/>
          <a:ext cx="10504169" cy="4995352"/>
        </p:xfrm>
        <a:graphic>
          <a:graphicData uri="http://schemas.openxmlformats.org/drawingml/2006/table">
            <a:tbl>
              <a:tblPr firstRow="1" bandRow="1">
                <a:tableStyleId>{72833802-FEF1-4C79-8D5D-14CF1EAF98D9}</a:tableStyleId>
              </a:tblPr>
              <a:tblGrid>
                <a:gridCol w="3986388">
                  <a:extLst>
                    <a:ext uri="{9D8B030D-6E8A-4147-A177-3AD203B41FA5}">
                      <a16:colId xmlns:a16="http://schemas.microsoft.com/office/drawing/2014/main" val="1109363883"/>
                    </a:ext>
                  </a:extLst>
                </a:gridCol>
                <a:gridCol w="2137952">
                  <a:extLst>
                    <a:ext uri="{9D8B030D-6E8A-4147-A177-3AD203B41FA5}">
                      <a16:colId xmlns:a16="http://schemas.microsoft.com/office/drawing/2014/main" val="206282988"/>
                    </a:ext>
                  </a:extLst>
                </a:gridCol>
                <a:gridCol w="2095547">
                  <a:extLst>
                    <a:ext uri="{9D8B030D-6E8A-4147-A177-3AD203B41FA5}">
                      <a16:colId xmlns:a16="http://schemas.microsoft.com/office/drawing/2014/main" val="209986756"/>
                    </a:ext>
                  </a:extLst>
                </a:gridCol>
                <a:gridCol w="2284282">
                  <a:extLst>
                    <a:ext uri="{9D8B030D-6E8A-4147-A177-3AD203B41FA5}">
                      <a16:colId xmlns:a16="http://schemas.microsoft.com/office/drawing/2014/main" val="608295166"/>
                    </a:ext>
                  </a:extLst>
                </a:gridCol>
              </a:tblGrid>
              <a:tr h="419586">
                <a:tc>
                  <a:txBody>
                    <a:bodyPr/>
                    <a:lstStyle/>
                    <a:p>
                      <a:r>
                        <a:rPr lang="en-US" sz="1100" dirty="0"/>
                        <a:t>Variable </a:t>
                      </a:r>
                    </a:p>
                  </a:txBody>
                  <a:tcPr anchor="b"/>
                </a:tc>
                <a:tc>
                  <a:txBody>
                    <a:bodyPr/>
                    <a:lstStyle/>
                    <a:p>
                      <a:pPr algn="ctr"/>
                      <a:r>
                        <a:rPr lang="en-US" sz="1100" dirty="0"/>
                        <a:t>Total </a:t>
                      </a:r>
                    </a:p>
                    <a:p>
                      <a:pPr algn="ctr"/>
                      <a:r>
                        <a:rPr lang="en-US" sz="1100" dirty="0"/>
                        <a:t>(N=352) </a:t>
                      </a:r>
                    </a:p>
                  </a:txBody>
                  <a:tcPr/>
                </a:tc>
                <a:tc>
                  <a:txBody>
                    <a:bodyPr/>
                    <a:lstStyle/>
                    <a:p>
                      <a:pPr algn="ctr"/>
                      <a:r>
                        <a:rPr lang="en-US" sz="1100"/>
                        <a:t>Not restarted on OAC</a:t>
                      </a:r>
                    </a:p>
                    <a:p>
                      <a:pPr algn="ctr"/>
                      <a:r>
                        <a:rPr lang="en-US" sz="1100"/>
                        <a:t>(n=252)</a:t>
                      </a:r>
                      <a:endParaRPr lang="en-US" sz="1100" dirty="0"/>
                    </a:p>
                  </a:txBody>
                  <a:tcPr/>
                </a:tc>
                <a:tc>
                  <a:txBody>
                    <a:bodyPr/>
                    <a:lstStyle/>
                    <a:p>
                      <a:pPr algn="ctr"/>
                      <a:r>
                        <a:rPr lang="en-US" sz="1100"/>
                        <a:t>Restarted on OAC </a:t>
                      </a:r>
                    </a:p>
                    <a:p>
                      <a:pPr algn="ctr"/>
                      <a:r>
                        <a:rPr lang="en-US" sz="1100"/>
                        <a:t>(n=100)</a:t>
                      </a:r>
                      <a:endParaRPr lang="en-US" sz="1100" dirty="0"/>
                    </a:p>
                  </a:txBody>
                  <a:tcPr/>
                </a:tc>
                <a:extLst>
                  <a:ext uri="{0D108BD9-81ED-4DB2-BD59-A6C34878D82A}">
                    <a16:rowId xmlns:a16="http://schemas.microsoft.com/office/drawing/2014/main" val="3957790774"/>
                  </a:ext>
                </a:extLst>
              </a:tr>
              <a:tr h="251752">
                <a:tc>
                  <a:txBody>
                    <a:bodyPr/>
                    <a:lstStyle/>
                    <a:p>
                      <a:r>
                        <a:rPr lang="en-US" sz="1100" dirty="0"/>
                        <a:t>Age, years, median (IQR)</a:t>
                      </a:r>
                    </a:p>
                  </a:txBody>
                  <a:tcPr/>
                </a:tc>
                <a:tc>
                  <a:txBody>
                    <a:bodyPr/>
                    <a:lstStyle/>
                    <a:p>
                      <a:pPr algn="ctr"/>
                      <a:r>
                        <a:rPr lang="en-US" sz="1100"/>
                        <a:t>79.0 (72.0-84.0)</a:t>
                      </a:r>
                      <a:endParaRPr lang="en-US" sz="1100" dirty="0"/>
                    </a:p>
                  </a:txBody>
                  <a:tcPr/>
                </a:tc>
                <a:tc>
                  <a:txBody>
                    <a:bodyPr/>
                    <a:lstStyle/>
                    <a:p>
                      <a:pPr algn="ctr"/>
                      <a:r>
                        <a:rPr lang="en-US" sz="1100"/>
                        <a:t>80.0 (73.0-86.0)</a:t>
                      </a:r>
                      <a:endParaRPr lang="en-US" sz="1100" dirty="0"/>
                    </a:p>
                  </a:txBody>
                  <a:tcPr/>
                </a:tc>
                <a:tc>
                  <a:txBody>
                    <a:bodyPr/>
                    <a:lstStyle/>
                    <a:p>
                      <a:pPr algn="ctr"/>
                      <a:r>
                        <a:rPr lang="en-US" sz="1100"/>
                        <a:t>76.5 (71.0-82.0)</a:t>
                      </a:r>
                      <a:endParaRPr lang="en-US" sz="1100" dirty="0"/>
                    </a:p>
                  </a:txBody>
                  <a:tcPr/>
                </a:tc>
                <a:extLst>
                  <a:ext uri="{0D108BD9-81ED-4DB2-BD59-A6C34878D82A}">
                    <a16:rowId xmlns:a16="http://schemas.microsoft.com/office/drawing/2014/main" val="2123009040"/>
                  </a:ext>
                </a:extLst>
              </a:tr>
              <a:tr h="251752">
                <a:tc>
                  <a:txBody>
                    <a:bodyPr/>
                    <a:lstStyle/>
                    <a:p>
                      <a:r>
                        <a:rPr lang="en-US" sz="1100" b="1" dirty="0"/>
                        <a:t>Primary bleed site, n (%)</a:t>
                      </a:r>
                    </a:p>
                  </a:txBody>
                  <a:tcPr>
                    <a:solidFill>
                      <a:schemeClr val="bg2">
                        <a:lumMod val="20000"/>
                        <a:lumOff val="80000"/>
                      </a:schemeClr>
                    </a:solidFill>
                  </a:tcPr>
                </a:tc>
                <a:tc>
                  <a:txBody>
                    <a:bodyPr/>
                    <a:lstStyle/>
                    <a:p>
                      <a:pPr algn="ctr"/>
                      <a:endParaRPr lang="en-US" sz="1100" dirty="0"/>
                    </a:p>
                  </a:txBody>
                  <a:tcPr>
                    <a:solidFill>
                      <a:schemeClr val="bg2">
                        <a:lumMod val="20000"/>
                        <a:lumOff val="80000"/>
                      </a:schemeClr>
                    </a:solidFill>
                  </a:tcPr>
                </a:tc>
                <a:tc>
                  <a:txBody>
                    <a:bodyPr/>
                    <a:lstStyle/>
                    <a:p>
                      <a:pPr algn="ctr"/>
                      <a:endParaRPr lang="en-US" sz="1100" dirty="0"/>
                    </a:p>
                  </a:txBody>
                  <a:tcPr>
                    <a:solidFill>
                      <a:schemeClr val="bg2">
                        <a:lumMod val="20000"/>
                        <a:lumOff val="80000"/>
                      </a:schemeClr>
                    </a:solidFill>
                  </a:tcPr>
                </a:tc>
                <a:tc>
                  <a:txBody>
                    <a:bodyPr/>
                    <a:lstStyle/>
                    <a:p>
                      <a:pPr algn="ctr"/>
                      <a:endParaRPr lang="en-US" sz="1100" dirty="0"/>
                    </a:p>
                  </a:txBody>
                  <a:tcPr>
                    <a:solidFill>
                      <a:schemeClr val="bg2">
                        <a:lumMod val="20000"/>
                        <a:lumOff val="80000"/>
                      </a:schemeClr>
                    </a:solidFill>
                  </a:tcPr>
                </a:tc>
                <a:extLst>
                  <a:ext uri="{0D108BD9-81ED-4DB2-BD59-A6C34878D82A}">
                    <a16:rowId xmlns:a16="http://schemas.microsoft.com/office/drawing/2014/main" val="115778422"/>
                  </a:ext>
                </a:extLst>
              </a:tr>
              <a:tr h="251752">
                <a:tc>
                  <a:txBody>
                    <a:bodyPr/>
                    <a:lstStyle/>
                    <a:p>
                      <a:pPr marL="0" indent="171450"/>
                      <a:r>
                        <a:rPr lang="en-US" sz="1100" dirty="0" err="1"/>
                        <a:t>ICrH</a:t>
                      </a:r>
                      <a:endParaRPr lang="en-US" sz="1100" dirty="0"/>
                    </a:p>
                  </a:txBody>
                  <a:tcPr/>
                </a:tc>
                <a:tc>
                  <a:txBody>
                    <a:bodyPr/>
                    <a:lstStyle/>
                    <a:p>
                      <a:pPr algn="ctr"/>
                      <a:r>
                        <a:rPr lang="en-US" sz="1100"/>
                        <a:t>227 (64.5)</a:t>
                      </a:r>
                      <a:endParaRPr lang="en-US" sz="1100" dirty="0"/>
                    </a:p>
                  </a:txBody>
                  <a:tcPr/>
                </a:tc>
                <a:tc>
                  <a:txBody>
                    <a:bodyPr/>
                    <a:lstStyle/>
                    <a:p>
                      <a:pPr algn="ctr"/>
                      <a:r>
                        <a:rPr lang="en-US" sz="1100"/>
                        <a:t>186 (73.8)</a:t>
                      </a:r>
                      <a:endParaRPr lang="en-US" sz="1100" dirty="0"/>
                    </a:p>
                  </a:txBody>
                  <a:tcPr/>
                </a:tc>
                <a:tc>
                  <a:txBody>
                    <a:bodyPr/>
                    <a:lstStyle/>
                    <a:p>
                      <a:pPr algn="ctr"/>
                      <a:r>
                        <a:rPr lang="en-US" sz="1100"/>
                        <a:t>41 (41.0)</a:t>
                      </a:r>
                      <a:endParaRPr lang="en-US" sz="1100" dirty="0"/>
                    </a:p>
                  </a:txBody>
                  <a:tcPr/>
                </a:tc>
                <a:extLst>
                  <a:ext uri="{0D108BD9-81ED-4DB2-BD59-A6C34878D82A}">
                    <a16:rowId xmlns:a16="http://schemas.microsoft.com/office/drawing/2014/main" val="519258476"/>
                  </a:ext>
                </a:extLst>
              </a:tr>
              <a:tr h="251752">
                <a:tc>
                  <a:txBody>
                    <a:bodyPr/>
                    <a:lstStyle/>
                    <a:p>
                      <a:pPr marL="0" indent="171450"/>
                      <a:r>
                        <a:rPr lang="en-US" sz="1100" dirty="0"/>
                        <a:t>GI</a:t>
                      </a:r>
                    </a:p>
                  </a:txBody>
                  <a:tcPr/>
                </a:tc>
                <a:tc>
                  <a:txBody>
                    <a:bodyPr/>
                    <a:lstStyle/>
                    <a:p>
                      <a:pPr algn="ctr"/>
                      <a:r>
                        <a:rPr lang="en-US" sz="1100" dirty="0"/>
                        <a:t>90 (25.6)</a:t>
                      </a:r>
                    </a:p>
                  </a:txBody>
                  <a:tcPr/>
                </a:tc>
                <a:tc>
                  <a:txBody>
                    <a:bodyPr/>
                    <a:lstStyle/>
                    <a:p>
                      <a:pPr algn="ctr"/>
                      <a:r>
                        <a:rPr lang="en-US" sz="1100"/>
                        <a:t>50 (19.8)</a:t>
                      </a:r>
                      <a:endParaRPr lang="en-US" sz="1100" dirty="0"/>
                    </a:p>
                  </a:txBody>
                  <a:tcPr/>
                </a:tc>
                <a:tc>
                  <a:txBody>
                    <a:bodyPr/>
                    <a:lstStyle/>
                    <a:p>
                      <a:pPr algn="ctr"/>
                      <a:r>
                        <a:rPr lang="en-US" sz="1100"/>
                        <a:t>40 (40.0)</a:t>
                      </a:r>
                      <a:endParaRPr lang="en-US" sz="1100" dirty="0"/>
                    </a:p>
                  </a:txBody>
                  <a:tcPr/>
                </a:tc>
                <a:extLst>
                  <a:ext uri="{0D108BD9-81ED-4DB2-BD59-A6C34878D82A}">
                    <a16:rowId xmlns:a16="http://schemas.microsoft.com/office/drawing/2014/main" val="853187790"/>
                  </a:ext>
                </a:extLst>
              </a:tr>
              <a:tr h="251752">
                <a:tc>
                  <a:txBody>
                    <a:bodyPr/>
                    <a:lstStyle/>
                    <a:p>
                      <a:pPr marL="0" indent="171450"/>
                      <a:r>
                        <a:rPr lang="en-US" sz="1100" dirty="0"/>
                        <a:t>Other </a:t>
                      </a:r>
                    </a:p>
                  </a:txBody>
                  <a:tcPr/>
                </a:tc>
                <a:tc>
                  <a:txBody>
                    <a:bodyPr/>
                    <a:lstStyle/>
                    <a:p>
                      <a:pPr algn="ctr"/>
                      <a:r>
                        <a:rPr lang="en-US" sz="1100" dirty="0"/>
                        <a:t>35 (9.9) </a:t>
                      </a:r>
                    </a:p>
                  </a:txBody>
                  <a:tcPr/>
                </a:tc>
                <a:tc>
                  <a:txBody>
                    <a:bodyPr/>
                    <a:lstStyle/>
                    <a:p>
                      <a:pPr algn="ctr"/>
                      <a:r>
                        <a:rPr lang="en-US" sz="1100" dirty="0"/>
                        <a:t>16 (6.3)</a:t>
                      </a:r>
                    </a:p>
                  </a:txBody>
                  <a:tcPr/>
                </a:tc>
                <a:tc>
                  <a:txBody>
                    <a:bodyPr/>
                    <a:lstStyle/>
                    <a:p>
                      <a:pPr algn="ctr"/>
                      <a:r>
                        <a:rPr lang="en-US" sz="1100" dirty="0"/>
                        <a:t>19 (19.0)</a:t>
                      </a:r>
                    </a:p>
                  </a:txBody>
                  <a:tcPr/>
                </a:tc>
                <a:extLst>
                  <a:ext uri="{0D108BD9-81ED-4DB2-BD59-A6C34878D82A}">
                    <a16:rowId xmlns:a16="http://schemas.microsoft.com/office/drawing/2014/main" val="3154689195"/>
                  </a:ext>
                </a:extLst>
              </a:tr>
              <a:tr h="251752">
                <a:tc gridSpan="4">
                  <a:txBody>
                    <a:bodyPr/>
                    <a:lstStyle/>
                    <a:p>
                      <a:pPr algn="l"/>
                      <a:r>
                        <a:rPr lang="en-US" sz="1100" b="1" dirty="0"/>
                        <a:t>Indication of FXa inhibitor, n (%)</a:t>
                      </a:r>
                    </a:p>
                  </a:txBody>
                  <a:tcPr>
                    <a:solidFill>
                      <a:schemeClr val="bg2">
                        <a:lumMod val="20000"/>
                        <a:lumOff val="80000"/>
                      </a:schemeClr>
                    </a:solidFill>
                  </a:tcPr>
                </a:tc>
                <a:tc hMerge="1">
                  <a:txBody>
                    <a:bodyPr/>
                    <a:lstStyle/>
                    <a:p>
                      <a:endParaRPr lang="en-US"/>
                    </a:p>
                  </a:txBody>
                  <a:tcPr/>
                </a:tc>
                <a:tc hMerge="1">
                  <a:txBody>
                    <a:bodyPr/>
                    <a:lstStyle/>
                    <a:p>
                      <a:endParaRPr lang="en-US"/>
                    </a:p>
                  </a:txBody>
                  <a:tcPr/>
                </a:tc>
                <a:tc hMerge="1">
                  <a:txBody>
                    <a:bodyPr/>
                    <a:lstStyle/>
                    <a:p>
                      <a:pPr algn="l"/>
                      <a:endParaRPr lang="en-US" sz="1100" b="1" dirty="0"/>
                    </a:p>
                  </a:txBody>
                  <a:tcPr>
                    <a:solidFill>
                      <a:schemeClr val="bg2">
                        <a:lumMod val="20000"/>
                        <a:lumOff val="80000"/>
                      </a:schemeClr>
                    </a:solidFill>
                  </a:tcPr>
                </a:tc>
                <a:extLst>
                  <a:ext uri="{0D108BD9-81ED-4DB2-BD59-A6C34878D82A}">
                    <a16:rowId xmlns:a16="http://schemas.microsoft.com/office/drawing/2014/main" val="1281476746"/>
                  </a:ext>
                </a:extLst>
              </a:tr>
              <a:tr h="251752">
                <a:tc>
                  <a:txBody>
                    <a:bodyPr/>
                    <a:lstStyle/>
                    <a:p>
                      <a:pPr marL="0" indent="174625"/>
                      <a:r>
                        <a:rPr lang="en-US" sz="1100" dirty="0"/>
                        <a:t>AF</a:t>
                      </a:r>
                    </a:p>
                  </a:txBody>
                  <a:tcPr/>
                </a:tc>
                <a:tc>
                  <a:txBody>
                    <a:bodyPr/>
                    <a:lstStyle/>
                    <a:p>
                      <a:pPr algn="ctr"/>
                      <a:r>
                        <a:rPr lang="en-US" sz="1100"/>
                        <a:t>280 (79.5)</a:t>
                      </a:r>
                      <a:endParaRPr lang="en-US" sz="1100" dirty="0"/>
                    </a:p>
                  </a:txBody>
                  <a:tcPr/>
                </a:tc>
                <a:tc>
                  <a:txBody>
                    <a:bodyPr/>
                    <a:lstStyle/>
                    <a:p>
                      <a:pPr algn="ctr"/>
                      <a:r>
                        <a:rPr lang="en-US" sz="1100"/>
                        <a:t>204 (81.0)</a:t>
                      </a:r>
                      <a:endParaRPr lang="en-US" sz="1100" dirty="0"/>
                    </a:p>
                  </a:txBody>
                  <a:tcPr/>
                </a:tc>
                <a:tc>
                  <a:txBody>
                    <a:bodyPr/>
                    <a:lstStyle/>
                    <a:p>
                      <a:pPr algn="ctr"/>
                      <a:r>
                        <a:rPr lang="en-US" sz="1100"/>
                        <a:t>76 (76.0)</a:t>
                      </a:r>
                      <a:endParaRPr lang="en-US" sz="1100" dirty="0"/>
                    </a:p>
                  </a:txBody>
                  <a:tcPr/>
                </a:tc>
                <a:extLst>
                  <a:ext uri="{0D108BD9-81ED-4DB2-BD59-A6C34878D82A}">
                    <a16:rowId xmlns:a16="http://schemas.microsoft.com/office/drawing/2014/main" val="3434266158"/>
                  </a:ext>
                </a:extLst>
              </a:tr>
              <a:tr h="251752">
                <a:tc>
                  <a:txBody>
                    <a:bodyPr/>
                    <a:lstStyle/>
                    <a:p>
                      <a:pPr marL="0" indent="174625"/>
                      <a:r>
                        <a:rPr lang="en-US" sz="1100" dirty="0"/>
                        <a:t>VTE </a:t>
                      </a:r>
                    </a:p>
                  </a:txBody>
                  <a:tcPr/>
                </a:tc>
                <a:tc>
                  <a:txBody>
                    <a:bodyPr/>
                    <a:lstStyle/>
                    <a:p>
                      <a:pPr algn="ctr"/>
                      <a:r>
                        <a:rPr lang="en-US" sz="1100"/>
                        <a:t>71 (20.2)</a:t>
                      </a:r>
                      <a:endParaRPr lang="en-US" sz="1100" dirty="0"/>
                    </a:p>
                  </a:txBody>
                  <a:tcPr/>
                </a:tc>
                <a:tc>
                  <a:txBody>
                    <a:bodyPr/>
                    <a:lstStyle/>
                    <a:p>
                      <a:pPr algn="ctr"/>
                      <a:r>
                        <a:rPr lang="en-US" sz="1100"/>
                        <a:t>47 (18.7) </a:t>
                      </a:r>
                      <a:endParaRPr lang="en-US" sz="1100" dirty="0"/>
                    </a:p>
                  </a:txBody>
                  <a:tcPr/>
                </a:tc>
                <a:tc>
                  <a:txBody>
                    <a:bodyPr/>
                    <a:lstStyle/>
                    <a:p>
                      <a:pPr algn="ctr"/>
                      <a:r>
                        <a:rPr lang="en-US" sz="1100"/>
                        <a:t>24 (24.0)</a:t>
                      </a:r>
                      <a:endParaRPr lang="en-US" sz="1100" dirty="0"/>
                    </a:p>
                  </a:txBody>
                  <a:tcPr/>
                </a:tc>
                <a:extLst>
                  <a:ext uri="{0D108BD9-81ED-4DB2-BD59-A6C34878D82A}">
                    <a16:rowId xmlns:a16="http://schemas.microsoft.com/office/drawing/2014/main" val="1893161337"/>
                  </a:ext>
                </a:extLst>
              </a:tr>
              <a:tr h="251752">
                <a:tc>
                  <a:txBody>
                    <a:bodyPr/>
                    <a:lstStyle/>
                    <a:p>
                      <a:pPr marL="0" indent="174625"/>
                      <a:r>
                        <a:rPr lang="en-US" sz="1100" dirty="0"/>
                        <a:t>Other</a:t>
                      </a:r>
                    </a:p>
                  </a:txBody>
                  <a:tcPr/>
                </a:tc>
                <a:tc>
                  <a:txBody>
                    <a:bodyPr/>
                    <a:lstStyle/>
                    <a:p>
                      <a:pPr algn="ctr"/>
                      <a:r>
                        <a:rPr lang="en-US" sz="1100"/>
                        <a:t>26 (7.4)</a:t>
                      </a:r>
                      <a:endParaRPr lang="en-US" sz="1100" dirty="0"/>
                    </a:p>
                  </a:txBody>
                  <a:tcPr/>
                </a:tc>
                <a:tc>
                  <a:txBody>
                    <a:bodyPr/>
                    <a:lstStyle/>
                    <a:p>
                      <a:pPr algn="ctr"/>
                      <a:r>
                        <a:rPr lang="en-US" sz="1100"/>
                        <a:t>20 (7.9)</a:t>
                      </a:r>
                      <a:endParaRPr lang="en-US" sz="1100" dirty="0"/>
                    </a:p>
                  </a:txBody>
                  <a:tcPr/>
                </a:tc>
                <a:tc>
                  <a:txBody>
                    <a:bodyPr/>
                    <a:lstStyle/>
                    <a:p>
                      <a:pPr algn="ctr"/>
                      <a:r>
                        <a:rPr lang="en-US" sz="1100"/>
                        <a:t>6 (6.0)</a:t>
                      </a:r>
                      <a:endParaRPr lang="en-US" sz="1100" dirty="0"/>
                    </a:p>
                  </a:txBody>
                  <a:tcPr/>
                </a:tc>
                <a:extLst>
                  <a:ext uri="{0D108BD9-81ED-4DB2-BD59-A6C34878D82A}">
                    <a16:rowId xmlns:a16="http://schemas.microsoft.com/office/drawing/2014/main" val="1063389621"/>
                  </a:ext>
                </a:extLst>
              </a:tr>
              <a:tr h="347575">
                <a:tc>
                  <a:txBody>
                    <a:bodyPr/>
                    <a:lstStyle/>
                    <a:p>
                      <a:r>
                        <a:rPr lang="en-US" sz="1100" dirty="0"/>
                        <a:t>Positive history of bleeding in the past 6 months, n (%) </a:t>
                      </a:r>
                    </a:p>
                  </a:txBody>
                  <a:tcPr/>
                </a:tc>
                <a:tc>
                  <a:txBody>
                    <a:bodyPr/>
                    <a:lstStyle/>
                    <a:p>
                      <a:pPr algn="ctr"/>
                      <a:r>
                        <a:rPr lang="en-US" sz="1100" dirty="0"/>
                        <a:t>25 (7.1)</a:t>
                      </a:r>
                    </a:p>
                  </a:txBody>
                  <a:tcPr/>
                </a:tc>
                <a:tc>
                  <a:txBody>
                    <a:bodyPr/>
                    <a:lstStyle/>
                    <a:p>
                      <a:pPr algn="ctr"/>
                      <a:r>
                        <a:rPr lang="en-US" sz="1100" dirty="0"/>
                        <a:t>17 (6.7)</a:t>
                      </a:r>
                    </a:p>
                  </a:txBody>
                  <a:tcPr/>
                </a:tc>
                <a:tc>
                  <a:txBody>
                    <a:bodyPr/>
                    <a:lstStyle/>
                    <a:p>
                      <a:pPr algn="ctr"/>
                      <a:r>
                        <a:rPr lang="en-US" sz="1100" dirty="0"/>
                        <a:t>8 (8.0) </a:t>
                      </a:r>
                    </a:p>
                  </a:txBody>
                  <a:tcPr/>
                </a:tc>
                <a:extLst>
                  <a:ext uri="{0D108BD9-81ED-4DB2-BD59-A6C34878D82A}">
                    <a16:rowId xmlns:a16="http://schemas.microsoft.com/office/drawing/2014/main" val="641024713"/>
                  </a:ext>
                </a:extLst>
              </a:tr>
              <a:tr h="251752">
                <a:tc gridSpan="4">
                  <a:txBody>
                    <a:bodyPr/>
                    <a:lstStyle/>
                    <a:p>
                      <a:pPr algn="l"/>
                      <a:r>
                        <a:rPr lang="en-US" sz="1100" b="1" dirty="0"/>
                        <a:t>History of any thrombotic events in the past 6 months, n (%)</a:t>
                      </a:r>
                    </a:p>
                  </a:txBody>
                  <a:tcPr>
                    <a:solidFill>
                      <a:schemeClr val="bg2">
                        <a:lumMod val="20000"/>
                        <a:lumOff val="80000"/>
                      </a:schemeClr>
                    </a:solidFill>
                  </a:tcPr>
                </a:tc>
                <a:tc hMerge="1">
                  <a:txBody>
                    <a:bodyPr/>
                    <a:lstStyle/>
                    <a:p>
                      <a:endParaRPr lang="en-US"/>
                    </a:p>
                  </a:txBody>
                  <a:tcPr/>
                </a:tc>
                <a:tc hMerge="1">
                  <a:txBody>
                    <a:bodyPr/>
                    <a:lstStyle/>
                    <a:p>
                      <a:endParaRPr lang="en-US"/>
                    </a:p>
                  </a:txBody>
                  <a:tcPr/>
                </a:tc>
                <a:tc hMerge="1">
                  <a:txBody>
                    <a:bodyPr/>
                    <a:lstStyle/>
                    <a:p>
                      <a:pPr algn="l"/>
                      <a:endParaRPr lang="en-US" sz="1100" b="1" dirty="0"/>
                    </a:p>
                  </a:txBody>
                  <a:tcPr>
                    <a:solidFill>
                      <a:schemeClr val="bg2">
                        <a:lumMod val="20000"/>
                        <a:lumOff val="80000"/>
                      </a:schemeClr>
                    </a:solidFill>
                  </a:tcPr>
                </a:tc>
                <a:extLst>
                  <a:ext uri="{0D108BD9-81ED-4DB2-BD59-A6C34878D82A}">
                    <a16:rowId xmlns:a16="http://schemas.microsoft.com/office/drawing/2014/main" val="2091195045"/>
                  </a:ext>
                </a:extLst>
              </a:tr>
              <a:tr h="251752">
                <a:tc>
                  <a:txBody>
                    <a:bodyPr/>
                    <a:lstStyle/>
                    <a:p>
                      <a:pPr marL="0" indent="173038"/>
                      <a:r>
                        <a:rPr lang="en-US" sz="1100" dirty="0"/>
                        <a:t>MI </a:t>
                      </a:r>
                    </a:p>
                  </a:txBody>
                  <a:tcPr/>
                </a:tc>
                <a:tc>
                  <a:txBody>
                    <a:bodyPr/>
                    <a:lstStyle/>
                    <a:p>
                      <a:pPr algn="ctr"/>
                      <a:r>
                        <a:rPr lang="en-US" sz="1100"/>
                        <a:t>8 (2.3)</a:t>
                      </a:r>
                      <a:endParaRPr lang="en-US" sz="1100" dirty="0"/>
                    </a:p>
                  </a:txBody>
                  <a:tcPr/>
                </a:tc>
                <a:tc>
                  <a:txBody>
                    <a:bodyPr/>
                    <a:lstStyle/>
                    <a:p>
                      <a:pPr algn="ctr"/>
                      <a:r>
                        <a:rPr lang="en-US" sz="1100"/>
                        <a:t>5 (2.0) </a:t>
                      </a:r>
                      <a:endParaRPr lang="en-US" sz="1100" dirty="0"/>
                    </a:p>
                  </a:txBody>
                  <a:tcPr/>
                </a:tc>
                <a:tc>
                  <a:txBody>
                    <a:bodyPr/>
                    <a:lstStyle/>
                    <a:p>
                      <a:pPr algn="ctr"/>
                      <a:r>
                        <a:rPr lang="en-US" sz="1100"/>
                        <a:t>3 (3.0)</a:t>
                      </a:r>
                      <a:endParaRPr lang="en-US" sz="1100" dirty="0"/>
                    </a:p>
                  </a:txBody>
                  <a:tcPr/>
                </a:tc>
                <a:extLst>
                  <a:ext uri="{0D108BD9-81ED-4DB2-BD59-A6C34878D82A}">
                    <a16:rowId xmlns:a16="http://schemas.microsoft.com/office/drawing/2014/main" val="1698201511"/>
                  </a:ext>
                </a:extLst>
              </a:tr>
              <a:tr h="251752">
                <a:tc>
                  <a:txBody>
                    <a:bodyPr/>
                    <a:lstStyle/>
                    <a:p>
                      <a:pPr marL="0" indent="173038"/>
                      <a:r>
                        <a:rPr lang="en-US" sz="1100" dirty="0"/>
                        <a:t>Stroke</a:t>
                      </a:r>
                    </a:p>
                  </a:txBody>
                  <a:tcPr/>
                </a:tc>
                <a:tc>
                  <a:txBody>
                    <a:bodyPr/>
                    <a:lstStyle/>
                    <a:p>
                      <a:pPr algn="ctr"/>
                      <a:r>
                        <a:rPr lang="en-US" sz="1100"/>
                        <a:t>305 (86.6)</a:t>
                      </a:r>
                      <a:endParaRPr lang="en-US" sz="1100" dirty="0"/>
                    </a:p>
                  </a:txBody>
                  <a:tcPr/>
                </a:tc>
                <a:tc>
                  <a:txBody>
                    <a:bodyPr/>
                    <a:lstStyle/>
                    <a:p>
                      <a:pPr algn="ctr"/>
                      <a:r>
                        <a:rPr lang="en-US" sz="1100"/>
                        <a:t>217 (86.1)</a:t>
                      </a:r>
                      <a:endParaRPr lang="en-US" sz="1100" dirty="0"/>
                    </a:p>
                  </a:txBody>
                  <a:tcPr/>
                </a:tc>
                <a:tc>
                  <a:txBody>
                    <a:bodyPr/>
                    <a:lstStyle/>
                    <a:p>
                      <a:pPr algn="ctr"/>
                      <a:r>
                        <a:rPr lang="en-US" sz="1100"/>
                        <a:t>88 (88.0)</a:t>
                      </a:r>
                      <a:endParaRPr lang="en-US" sz="1100" dirty="0"/>
                    </a:p>
                  </a:txBody>
                  <a:tcPr/>
                </a:tc>
                <a:extLst>
                  <a:ext uri="{0D108BD9-81ED-4DB2-BD59-A6C34878D82A}">
                    <a16:rowId xmlns:a16="http://schemas.microsoft.com/office/drawing/2014/main" val="3759270381"/>
                  </a:ext>
                </a:extLst>
              </a:tr>
              <a:tr h="251752">
                <a:tc>
                  <a:txBody>
                    <a:bodyPr/>
                    <a:lstStyle/>
                    <a:p>
                      <a:pPr marL="0" indent="173038"/>
                      <a:r>
                        <a:rPr lang="en-US" sz="1100" dirty="0"/>
                        <a:t>TIA</a:t>
                      </a:r>
                    </a:p>
                  </a:txBody>
                  <a:tcPr/>
                </a:tc>
                <a:tc>
                  <a:txBody>
                    <a:bodyPr/>
                    <a:lstStyle/>
                    <a:p>
                      <a:pPr algn="ctr"/>
                      <a:r>
                        <a:rPr lang="en-US" sz="1100"/>
                        <a:t>332 (94.3)</a:t>
                      </a:r>
                      <a:endParaRPr lang="en-US" sz="1100" dirty="0"/>
                    </a:p>
                  </a:txBody>
                  <a:tcPr/>
                </a:tc>
                <a:tc>
                  <a:txBody>
                    <a:bodyPr/>
                    <a:lstStyle/>
                    <a:p>
                      <a:pPr algn="ctr"/>
                      <a:r>
                        <a:rPr lang="en-US" sz="1100"/>
                        <a:t>235 (93.3)</a:t>
                      </a:r>
                      <a:endParaRPr lang="en-US" sz="1100" dirty="0"/>
                    </a:p>
                  </a:txBody>
                  <a:tcPr/>
                </a:tc>
                <a:tc>
                  <a:txBody>
                    <a:bodyPr/>
                    <a:lstStyle/>
                    <a:p>
                      <a:pPr algn="ctr"/>
                      <a:r>
                        <a:rPr lang="en-US" sz="1100"/>
                        <a:t>97 (97.0)</a:t>
                      </a:r>
                      <a:endParaRPr lang="en-US" sz="1100" dirty="0"/>
                    </a:p>
                  </a:txBody>
                  <a:tcPr/>
                </a:tc>
                <a:extLst>
                  <a:ext uri="{0D108BD9-81ED-4DB2-BD59-A6C34878D82A}">
                    <a16:rowId xmlns:a16="http://schemas.microsoft.com/office/drawing/2014/main" val="1576250569"/>
                  </a:ext>
                </a:extLst>
              </a:tr>
              <a:tr h="251752">
                <a:tc>
                  <a:txBody>
                    <a:bodyPr/>
                    <a:lstStyle/>
                    <a:p>
                      <a:pPr marL="0" indent="173038"/>
                      <a:r>
                        <a:rPr lang="en-US" sz="1100" dirty="0"/>
                        <a:t>Angina</a:t>
                      </a:r>
                    </a:p>
                  </a:txBody>
                  <a:tcPr/>
                </a:tc>
                <a:tc>
                  <a:txBody>
                    <a:bodyPr/>
                    <a:lstStyle/>
                    <a:p>
                      <a:pPr algn="ctr"/>
                      <a:r>
                        <a:rPr lang="en-US" sz="1100"/>
                        <a:t>24 (6.8)</a:t>
                      </a:r>
                      <a:endParaRPr lang="en-US" sz="1100" dirty="0"/>
                    </a:p>
                  </a:txBody>
                  <a:tcPr/>
                </a:tc>
                <a:tc>
                  <a:txBody>
                    <a:bodyPr/>
                    <a:lstStyle/>
                    <a:p>
                      <a:pPr algn="ctr"/>
                      <a:r>
                        <a:rPr lang="en-US" sz="1100"/>
                        <a:t>15 (6.0)</a:t>
                      </a:r>
                      <a:endParaRPr lang="en-US" sz="1100" dirty="0"/>
                    </a:p>
                  </a:txBody>
                  <a:tcPr/>
                </a:tc>
                <a:tc>
                  <a:txBody>
                    <a:bodyPr/>
                    <a:lstStyle/>
                    <a:p>
                      <a:pPr algn="ctr"/>
                      <a:r>
                        <a:rPr lang="en-US" sz="1100"/>
                        <a:t>9 (9.0)</a:t>
                      </a:r>
                      <a:endParaRPr lang="en-US" sz="1100" dirty="0"/>
                    </a:p>
                  </a:txBody>
                  <a:tcPr/>
                </a:tc>
                <a:extLst>
                  <a:ext uri="{0D108BD9-81ED-4DB2-BD59-A6C34878D82A}">
                    <a16:rowId xmlns:a16="http://schemas.microsoft.com/office/drawing/2014/main" val="3356108938"/>
                  </a:ext>
                </a:extLst>
              </a:tr>
              <a:tr h="251752">
                <a:tc>
                  <a:txBody>
                    <a:bodyPr/>
                    <a:lstStyle/>
                    <a:p>
                      <a:pPr marL="0" indent="173038"/>
                      <a:r>
                        <a:rPr lang="en-US" sz="1100" dirty="0"/>
                        <a:t>VTE </a:t>
                      </a:r>
                    </a:p>
                  </a:txBody>
                  <a:tcPr/>
                </a:tc>
                <a:tc>
                  <a:txBody>
                    <a:bodyPr/>
                    <a:lstStyle/>
                    <a:p>
                      <a:pPr algn="ctr"/>
                      <a:r>
                        <a:rPr lang="en-US" sz="1100"/>
                        <a:t>38 (10.8)</a:t>
                      </a:r>
                      <a:endParaRPr lang="en-US" sz="1100" dirty="0"/>
                    </a:p>
                  </a:txBody>
                  <a:tcPr/>
                </a:tc>
                <a:tc>
                  <a:txBody>
                    <a:bodyPr/>
                    <a:lstStyle/>
                    <a:p>
                      <a:pPr algn="ctr"/>
                      <a:r>
                        <a:rPr lang="en-US" sz="1100"/>
                        <a:t>31 (12.3)</a:t>
                      </a:r>
                      <a:endParaRPr lang="en-US" sz="1100" dirty="0"/>
                    </a:p>
                  </a:txBody>
                  <a:tcPr/>
                </a:tc>
                <a:tc>
                  <a:txBody>
                    <a:bodyPr/>
                    <a:lstStyle/>
                    <a:p>
                      <a:pPr algn="ctr"/>
                      <a:r>
                        <a:rPr lang="en-US" sz="1100"/>
                        <a:t>7 (7.0)</a:t>
                      </a:r>
                      <a:endParaRPr lang="en-US" sz="1100" dirty="0"/>
                    </a:p>
                  </a:txBody>
                  <a:tcPr/>
                </a:tc>
                <a:extLst>
                  <a:ext uri="{0D108BD9-81ED-4DB2-BD59-A6C34878D82A}">
                    <a16:rowId xmlns:a16="http://schemas.microsoft.com/office/drawing/2014/main" val="772858800"/>
                  </a:ext>
                </a:extLst>
              </a:tr>
              <a:tr h="334857">
                <a:tc>
                  <a:txBody>
                    <a:bodyPr/>
                    <a:lstStyle/>
                    <a:p>
                      <a:r>
                        <a:rPr lang="en-US" sz="1100" dirty="0"/>
                        <a:t>CHA</a:t>
                      </a:r>
                      <a:r>
                        <a:rPr lang="en-US" sz="1100" baseline="-25000" dirty="0"/>
                        <a:t>2</a:t>
                      </a:r>
                      <a:r>
                        <a:rPr lang="en-US" sz="1100" dirty="0"/>
                        <a:t>DS</a:t>
                      </a:r>
                      <a:r>
                        <a:rPr lang="en-US" sz="1100" baseline="-25000" dirty="0"/>
                        <a:t>2</a:t>
                      </a:r>
                      <a:r>
                        <a:rPr lang="en-US" sz="1100" dirty="0"/>
                        <a:t>- VASC, median (IQR)</a:t>
                      </a:r>
                    </a:p>
                  </a:txBody>
                  <a:tcPr/>
                </a:tc>
                <a:tc>
                  <a:txBody>
                    <a:bodyPr/>
                    <a:lstStyle/>
                    <a:p>
                      <a:pPr algn="ctr"/>
                      <a:r>
                        <a:rPr lang="en-US" sz="1100" dirty="0"/>
                        <a:t>4.0 (3.0-6.0)</a:t>
                      </a:r>
                    </a:p>
                  </a:txBody>
                  <a:tcPr/>
                </a:tc>
                <a:tc>
                  <a:txBody>
                    <a:bodyPr/>
                    <a:lstStyle/>
                    <a:p>
                      <a:pPr algn="ctr"/>
                      <a:r>
                        <a:rPr lang="en-US" sz="1100" dirty="0"/>
                        <a:t>4.0 (3.0-6.0)</a:t>
                      </a:r>
                    </a:p>
                  </a:txBody>
                  <a:tcPr/>
                </a:tc>
                <a:tc>
                  <a:txBody>
                    <a:bodyPr/>
                    <a:lstStyle/>
                    <a:p>
                      <a:pPr algn="ctr"/>
                      <a:r>
                        <a:rPr lang="en-US" sz="1100" dirty="0"/>
                        <a:t>4.0 (3.0-5.0)</a:t>
                      </a:r>
                    </a:p>
                  </a:txBody>
                  <a:tcPr/>
                </a:tc>
                <a:extLst>
                  <a:ext uri="{0D108BD9-81ED-4DB2-BD59-A6C34878D82A}">
                    <a16:rowId xmlns:a16="http://schemas.microsoft.com/office/drawing/2014/main" val="1320580666"/>
                  </a:ext>
                </a:extLst>
              </a:tr>
            </a:tbl>
          </a:graphicData>
        </a:graphic>
      </p:graphicFrame>
    </p:spTree>
    <p:extLst>
      <p:ext uri="{BB962C8B-B14F-4D97-AF65-F5344CB8AC3E}">
        <p14:creationId xmlns:p14="http://schemas.microsoft.com/office/powerpoint/2010/main" val="3877517997"/>
      </p:ext>
    </p:extLst>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46992-98BF-732B-78A9-5327461BDA4A}"/>
              </a:ext>
            </a:extLst>
          </p:cNvPr>
          <p:cNvSpPr>
            <a:spLocks noGrp="1"/>
          </p:cNvSpPr>
          <p:nvPr>
            <p:ph type="title"/>
          </p:nvPr>
        </p:nvSpPr>
        <p:spPr/>
        <p:txBody>
          <a:bodyPr>
            <a:normAutofit fontScale="90000"/>
          </a:bodyPr>
          <a:lstStyle/>
          <a:p>
            <a:r>
              <a:rPr lang="en-US" sz="3100" dirty="0"/>
              <a:t>Restart of Anticoagulant Therapy Subgroup Analysis</a:t>
            </a:r>
            <a:br>
              <a:rPr lang="en-US" sz="2400" dirty="0"/>
            </a:br>
            <a:r>
              <a:rPr lang="en-US" sz="2400" i="1" dirty="0"/>
              <a:t>Safety Results </a:t>
            </a:r>
            <a:endParaRPr lang="en-IN" sz="2400" dirty="0"/>
          </a:p>
        </p:txBody>
      </p:sp>
      <p:sp>
        <p:nvSpPr>
          <p:cNvPr id="3" name="Slide Number Placeholder 2">
            <a:extLst>
              <a:ext uri="{FF2B5EF4-FFF2-40B4-BE49-F238E27FC236}">
                <a16:creationId xmlns:a16="http://schemas.microsoft.com/office/drawing/2014/main" id="{EED18AB7-4C1A-EE4F-38F2-CFD657BC325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4" name="Text Placeholder 3">
            <a:extLst>
              <a:ext uri="{FF2B5EF4-FFF2-40B4-BE49-F238E27FC236}">
                <a16:creationId xmlns:a16="http://schemas.microsoft.com/office/drawing/2014/main" id="{354BBC3B-6946-0B4E-9320-AE27A64068D5}"/>
              </a:ext>
            </a:extLst>
          </p:cNvPr>
          <p:cNvSpPr>
            <a:spLocks noGrp="1"/>
          </p:cNvSpPr>
          <p:nvPr>
            <p:ph type="body" sz="quarter" idx="13"/>
          </p:nvPr>
        </p:nvSpPr>
        <p:spPr>
          <a:xfrm>
            <a:off x="457200" y="5852160"/>
            <a:ext cx="10538460" cy="1005840"/>
          </a:xfrm>
        </p:spPr>
        <p:txBody>
          <a:bodyPr/>
          <a:lstStyle/>
          <a:p>
            <a:r>
              <a:rPr lang="en-US" baseline="30000" dirty="0" err="1">
                <a:ea typeface="Calibri" panose="020F0502020204030204" pitchFamily="34" charset="0"/>
                <a:cs typeface="Times New Roman" panose="02020603050405020304" pitchFamily="18" charset="0"/>
              </a:rPr>
              <a:t>a</a:t>
            </a:r>
            <a:r>
              <a:rPr lang="en-US" dirty="0" err="1">
                <a:ea typeface="Calibri" panose="020F0502020204030204" pitchFamily="34" charset="0"/>
                <a:cs typeface="Times New Roman" panose="02020603050405020304" pitchFamily="18" charset="0"/>
              </a:rPr>
              <a:t>Of</a:t>
            </a:r>
            <a:r>
              <a:rPr lang="en-US" dirty="0">
                <a:ea typeface="Calibri" panose="020F0502020204030204" pitchFamily="34" charset="0"/>
                <a:cs typeface="Times New Roman" panose="02020603050405020304" pitchFamily="18" charset="0"/>
              </a:rPr>
              <a:t> the 352 patients in the ANNEXA-4 safety population, 34 developed at least 1 TE; </a:t>
            </a:r>
            <a:r>
              <a:rPr lang="en-US" baseline="30000" dirty="0" err="1">
                <a:ea typeface="Calibri" panose="020F0502020204030204" pitchFamily="34" charset="0"/>
                <a:cs typeface="Times New Roman" panose="02020603050405020304" pitchFamily="18" charset="0"/>
              </a:rPr>
              <a:t>b</a:t>
            </a:r>
            <a:r>
              <a:rPr lang="en-US" dirty="0" err="1">
                <a:ea typeface="Calibri" panose="020F0502020204030204" pitchFamily="34" charset="0"/>
                <a:cs typeface="Times New Roman" panose="02020603050405020304" pitchFamily="18" charset="0"/>
              </a:rPr>
              <a:t>Of</a:t>
            </a:r>
            <a:r>
              <a:rPr lang="en-US" dirty="0">
                <a:ea typeface="Calibri" panose="020F0502020204030204" pitchFamily="34" charset="0"/>
                <a:cs typeface="Times New Roman" panose="02020603050405020304" pitchFamily="18" charset="0"/>
              </a:rPr>
              <a:t> the 100 patients who restarted OAC, no patients experienced a TE after OAC restart. However, 8 TEs occurred in these patients prior to restarting OAC; </a:t>
            </a:r>
            <a:r>
              <a:rPr lang="en-US" baseline="30000" dirty="0" err="1">
                <a:ea typeface="Calibri" panose="020F0502020204030204" pitchFamily="34" charset="0"/>
                <a:cs typeface="Times New Roman" panose="02020603050405020304" pitchFamily="18" charset="0"/>
              </a:rPr>
              <a:t>c</a:t>
            </a:r>
            <a:r>
              <a:rPr lang="en-US" dirty="0" err="1">
                <a:ea typeface="Calibri" panose="020F0502020204030204" pitchFamily="34" charset="0"/>
                <a:cs typeface="Times New Roman" panose="02020603050405020304" pitchFamily="18" charset="0"/>
              </a:rPr>
              <a:t>A</a:t>
            </a:r>
            <a:r>
              <a:rPr lang="en-US" dirty="0">
                <a:ea typeface="Calibri" panose="020F0502020204030204" pitchFamily="34" charset="0"/>
                <a:cs typeface="Times New Roman" panose="02020603050405020304" pitchFamily="18" charset="0"/>
              </a:rPr>
              <a:t> total of 29 patients experienced a serious bleeding event; </a:t>
            </a:r>
            <a:r>
              <a:rPr lang="en-US" baseline="30000" dirty="0" err="1">
                <a:ea typeface="Calibri" panose="020F0502020204030204" pitchFamily="34" charset="0"/>
                <a:cs typeface="Times New Roman" panose="02020603050405020304" pitchFamily="18" charset="0"/>
              </a:rPr>
              <a:t>d</a:t>
            </a:r>
            <a:r>
              <a:rPr lang="en-US" dirty="0" err="1">
                <a:ea typeface="Calibri" panose="020F0502020204030204" pitchFamily="34" charset="0"/>
                <a:cs typeface="Times New Roman" panose="02020603050405020304" pitchFamily="18" charset="0"/>
              </a:rPr>
              <a:t>There</a:t>
            </a:r>
            <a:r>
              <a:rPr lang="en-US" dirty="0">
                <a:ea typeface="Calibri" panose="020F0502020204030204" pitchFamily="34" charset="0"/>
                <a:cs typeface="Times New Roman" panose="02020603050405020304" pitchFamily="18" charset="0"/>
              </a:rPr>
              <a:t> were a total of 49 deaths that occurred in the 30-day follow-up period.  </a:t>
            </a:r>
          </a:p>
          <a:p>
            <a:r>
              <a:rPr lang="en-US" dirty="0">
                <a:ea typeface="Calibri" panose="020F0502020204030204" pitchFamily="34" charset="0"/>
                <a:cs typeface="Times New Roman" panose="02020603050405020304" pitchFamily="18" charset="0"/>
              </a:rPr>
              <a:t>OAC = oral anticoagulation; TE = thrombotic event.</a:t>
            </a:r>
          </a:p>
          <a:p>
            <a:r>
              <a:rPr lang="en-US" dirty="0">
                <a:effectLst/>
                <a:ea typeface="Calibri" panose="020F0502020204030204" pitchFamily="34" charset="0"/>
                <a:cs typeface="Times New Roman" panose="02020603050405020304" pitchFamily="18" charset="0"/>
              </a:rPr>
              <a:t>Milling TJ Jr et al. </a:t>
            </a:r>
            <a:r>
              <a:rPr lang="en-US" i="1" dirty="0" err="1">
                <a:effectLst/>
                <a:ea typeface="Calibri" panose="020F0502020204030204" pitchFamily="34" charset="0"/>
                <a:cs typeface="Times New Roman" panose="02020603050405020304" pitchFamily="18" charset="0"/>
              </a:rPr>
              <a:t>Thromb</a:t>
            </a:r>
            <a:r>
              <a:rPr lang="en-US" i="1" dirty="0">
                <a:effectLst/>
                <a:ea typeface="Calibri" panose="020F0502020204030204" pitchFamily="34" charset="0"/>
                <a:cs typeface="Times New Roman" panose="02020603050405020304" pitchFamily="18" charset="0"/>
              </a:rPr>
              <a:t> </a:t>
            </a:r>
            <a:r>
              <a:rPr lang="en-US" i="1" dirty="0" err="1">
                <a:effectLst/>
                <a:ea typeface="Calibri" panose="020F0502020204030204" pitchFamily="34" charset="0"/>
                <a:cs typeface="Times New Roman" panose="02020603050405020304" pitchFamily="18" charset="0"/>
              </a:rPr>
              <a:t>Haemost</a:t>
            </a:r>
            <a:r>
              <a:rPr lang="en-US" i="1" dirty="0">
                <a:effectLst/>
                <a:ea typeface="Calibri" panose="020F0502020204030204" pitchFamily="34" charset="0"/>
                <a:cs typeface="Times New Roman" panose="02020603050405020304" pitchFamily="18" charset="0"/>
              </a:rPr>
              <a:t>.</a:t>
            </a:r>
            <a:r>
              <a:rPr lang="en-US" dirty="0">
                <a:effectLst/>
                <a:ea typeface="Calibri" panose="020F0502020204030204" pitchFamily="34" charset="0"/>
                <a:cs typeface="Times New Roman" panose="02020603050405020304" pitchFamily="18" charset="0"/>
              </a:rPr>
              <a:t> 2021;121(8):1097-1106. </a:t>
            </a:r>
            <a:endParaRPr lang="en-IN" dirty="0"/>
          </a:p>
        </p:txBody>
      </p:sp>
      <p:grpSp>
        <p:nvGrpSpPr>
          <p:cNvPr id="6" name="Group 5">
            <a:extLst>
              <a:ext uri="{FF2B5EF4-FFF2-40B4-BE49-F238E27FC236}">
                <a16:creationId xmlns:a16="http://schemas.microsoft.com/office/drawing/2014/main" id="{32C39C3C-5EDB-A90A-CB28-4B99866B28A3}"/>
              </a:ext>
            </a:extLst>
          </p:cNvPr>
          <p:cNvGrpSpPr>
            <a:grpSpLocks/>
          </p:cNvGrpSpPr>
          <p:nvPr/>
        </p:nvGrpSpPr>
        <p:grpSpPr>
          <a:xfrm>
            <a:off x="2556762" y="1455031"/>
            <a:ext cx="6130588" cy="3947937"/>
            <a:chOff x="326044" y="1711118"/>
            <a:chExt cx="4782112" cy="3025982"/>
          </a:xfrm>
        </p:grpSpPr>
        <p:sp>
          <p:nvSpPr>
            <p:cNvPr id="9" name="Rectangle 8">
              <a:extLst>
                <a:ext uri="{FF2B5EF4-FFF2-40B4-BE49-F238E27FC236}">
                  <a16:creationId xmlns:a16="http://schemas.microsoft.com/office/drawing/2014/main" id="{76998951-220A-CCA3-3157-C741917C408C}"/>
                </a:ext>
              </a:extLst>
            </p:cNvPr>
            <p:cNvSpPr/>
            <p:nvPr/>
          </p:nvSpPr>
          <p:spPr>
            <a:xfrm>
              <a:off x="503228" y="1767328"/>
              <a:ext cx="4565429" cy="2969772"/>
            </a:xfrm>
            <a:prstGeom prst="roundRect">
              <a:avLst/>
            </a:prstGeom>
            <a:solidFill>
              <a:schemeClr val="bg1">
                <a:alpha val="50000"/>
              </a:schemeClr>
            </a:solidFill>
            <a:ln w="19050">
              <a:prstDash val="solid"/>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a:ln>
                  <a:noFill/>
                </a:ln>
                <a:solidFill>
                  <a:srgbClr val="0D3759"/>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D3759"/>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D3759"/>
                </a:solidFill>
                <a:effectLst/>
                <a:uLnTx/>
                <a:uFillTx/>
                <a:latin typeface="Arial" panose="020B0604020202020204"/>
                <a:ea typeface="+mn-ea"/>
                <a:cs typeface="+mn-cs"/>
              </a:endParaRPr>
            </a:p>
          </p:txBody>
        </p:sp>
        <p:sp>
          <p:nvSpPr>
            <p:cNvPr id="10" name="Rectangle 9">
              <a:extLst>
                <a:ext uri="{FF2B5EF4-FFF2-40B4-BE49-F238E27FC236}">
                  <a16:creationId xmlns:a16="http://schemas.microsoft.com/office/drawing/2014/main" id="{CDB2629F-8B12-54B9-D28C-7EEABF776B52}"/>
                </a:ext>
              </a:extLst>
            </p:cNvPr>
            <p:cNvSpPr/>
            <p:nvPr/>
          </p:nvSpPr>
          <p:spPr>
            <a:xfrm>
              <a:off x="477486" y="1711118"/>
              <a:ext cx="4630670" cy="476940"/>
            </a:xfrm>
            <a:prstGeom prst="roundRect">
              <a:avLst/>
            </a:prstGeom>
            <a:ln>
              <a:noFill/>
            </a:ln>
          </p:spPr>
          <p:style>
            <a:lnRef idx="3">
              <a:schemeClr val="lt1"/>
            </a:lnRef>
            <a:fillRef idx="1">
              <a:schemeClr val="accent2"/>
            </a:fillRef>
            <a:effectRef idx="1">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Arial" panose="020B0604020202020204"/>
                  <a:ea typeface="+mn-ea"/>
                  <a:cs typeface="+mn-cs"/>
                </a:rPr>
                <a:t>TEs in the overall population within 30 days </a:t>
              </a:r>
            </a:p>
          </p:txBody>
        </p:sp>
        <p:sp>
          <p:nvSpPr>
            <p:cNvPr id="11" name="TextBox 10">
              <a:extLst>
                <a:ext uri="{FF2B5EF4-FFF2-40B4-BE49-F238E27FC236}">
                  <a16:creationId xmlns:a16="http://schemas.microsoft.com/office/drawing/2014/main" id="{F30DDECB-FA29-20D1-C3D3-4A1FF3AC74C6}"/>
                </a:ext>
              </a:extLst>
            </p:cNvPr>
            <p:cNvSpPr txBox="1"/>
            <p:nvPr/>
          </p:nvSpPr>
          <p:spPr>
            <a:xfrm>
              <a:off x="463321" y="2344484"/>
              <a:ext cx="2295106" cy="832344"/>
            </a:xfrm>
            <a:prstGeom prst="round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9.7% </a:t>
              </a:r>
            </a:p>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1" i="0" u="none" strike="noStrike" kern="1200" cap="none" spc="0" normalizeH="0" baseline="0" noProof="0" dirty="0">
                  <a:ln>
                    <a:noFill/>
                  </a:ln>
                  <a:solidFill>
                    <a:srgbClr val="000000"/>
                  </a:solidFill>
                  <a:effectLst/>
                  <a:uLnTx/>
                  <a:uFillTx/>
                  <a:latin typeface="Arial" panose="020B0604020202020204"/>
                  <a:ea typeface="+mn-ea"/>
                  <a:cs typeface="+mn-cs"/>
                </a:rPr>
                <a:t>of patients with at least 1 </a:t>
              </a:r>
              <a:r>
                <a:rPr kumimoji="0" lang="en-US" sz="1400" b="1" i="0" u="none" strike="noStrike" kern="1200" cap="none" spc="0" normalizeH="0" baseline="0" noProof="0" dirty="0" err="1">
                  <a:ln>
                    <a:noFill/>
                  </a:ln>
                  <a:solidFill>
                    <a:srgbClr val="000000"/>
                  </a:solidFill>
                  <a:effectLst/>
                  <a:uLnTx/>
                  <a:uFillTx/>
                  <a:latin typeface="Arial" panose="020B0604020202020204"/>
                  <a:ea typeface="+mn-ea"/>
                  <a:cs typeface="+mn-cs"/>
                </a:rPr>
                <a:t>TE</a:t>
              </a:r>
              <a:r>
                <a:rPr kumimoji="0" lang="en-US" sz="1400" b="1" i="0" u="none" strike="noStrike" kern="1200" cap="none" spc="0" normalizeH="0" baseline="30000" noProof="0" dirty="0" err="1">
                  <a:ln>
                    <a:noFill/>
                  </a:ln>
                  <a:solidFill>
                    <a:srgbClr val="000000"/>
                  </a:solidFill>
                  <a:effectLst/>
                  <a:uLnTx/>
                  <a:uFillTx/>
                  <a:latin typeface="Arial" panose="020B0604020202020204"/>
                  <a:ea typeface="+mn-ea"/>
                  <a:cs typeface="+mn-cs"/>
                </a:rPr>
                <a:t>a</a:t>
              </a:r>
              <a:r>
                <a:rPr kumimoji="0" lang="en-US" sz="1400" b="1" i="0" u="none" strike="noStrike" kern="1200" cap="none" spc="0" normalizeH="0" baseline="30000" noProof="0" dirty="0">
                  <a:ln>
                    <a:noFill/>
                  </a:ln>
                  <a:solidFill>
                    <a:srgbClr val="000000"/>
                  </a:solidFill>
                  <a:effectLst/>
                  <a:uLnTx/>
                  <a:uFillTx/>
                  <a:latin typeface="Arial" panose="020B0604020202020204"/>
                  <a:ea typeface="+mn-ea"/>
                  <a:cs typeface="+mn-cs"/>
                </a:rPr>
                <a:t> </a:t>
              </a:r>
              <a:r>
                <a:rPr kumimoji="0" lang="en-US" sz="1400" b="1" i="0" u="none" strike="noStrike" kern="1200" cap="none" spc="0" normalizeH="0" baseline="0" noProof="0" dirty="0">
                  <a:ln>
                    <a:noFill/>
                  </a:ln>
                  <a:solidFill>
                    <a:srgbClr val="000000"/>
                  </a:solidFill>
                  <a:effectLst/>
                  <a:uLnTx/>
                  <a:uFillTx/>
                  <a:latin typeface="Arial" panose="020B0604020202020204"/>
                  <a:ea typeface="+mn-ea"/>
                  <a:cs typeface="+mn-cs"/>
                </a:rPr>
                <a:t>(n=34)</a:t>
              </a:r>
              <a:endParaRPr kumimoji="0" lang="en-IN" sz="1400" b="0" i="0" u="none" strike="noStrike" kern="1200" cap="none" spc="0" normalizeH="0" baseline="30000" noProof="0" dirty="0">
                <a:ln>
                  <a:noFill/>
                </a:ln>
                <a:solidFill>
                  <a:srgbClr val="000000"/>
                </a:solidFill>
                <a:effectLst/>
                <a:uLnTx/>
                <a:uFillTx/>
                <a:latin typeface="Arial" panose="020B0604020202020204"/>
                <a:ea typeface="+mn-ea"/>
                <a:cs typeface="+mn-cs"/>
              </a:endParaRPr>
            </a:p>
          </p:txBody>
        </p:sp>
        <p:sp>
          <p:nvSpPr>
            <p:cNvPr id="12" name="TextBox 11">
              <a:extLst>
                <a:ext uri="{FF2B5EF4-FFF2-40B4-BE49-F238E27FC236}">
                  <a16:creationId xmlns:a16="http://schemas.microsoft.com/office/drawing/2014/main" id="{A03BD609-5F68-7A14-63AE-EDD2CB933149}"/>
                </a:ext>
              </a:extLst>
            </p:cNvPr>
            <p:cNvSpPr txBox="1"/>
            <p:nvPr/>
          </p:nvSpPr>
          <p:spPr>
            <a:xfrm>
              <a:off x="2813289" y="2344484"/>
              <a:ext cx="2281765" cy="650269"/>
            </a:xfrm>
            <a:prstGeom prst="round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10 days </a:t>
              </a:r>
            </a:p>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1" i="0" u="none" strike="noStrike" kern="1200" cap="none" spc="0" normalizeH="0" baseline="0" noProof="0" dirty="0">
                  <a:ln>
                    <a:noFill/>
                  </a:ln>
                  <a:solidFill>
                    <a:srgbClr val="000000"/>
                  </a:solidFill>
                  <a:effectLst/>
                  <a:uLnTx/>
                  <a:uFillTx/>
                  <a:latin typeface="Arial" panose="020B0604020202020204"/>
                  <a:ea typeface="+mn-ea"/>
                  <a:cs typeface="+mn-cs"/>
                </a:rPr>
                <a:t>median time to first TE</a:t>
              </a:r>
            </a:p>
          </p:txBody>
        </p:sp>
        <p:sp>
          <p:nvSpPr>
            <p:cNvPr id="13" name="Rectangle 12">
              <a:extLst>
                <a:ext uri="{FF2B5EF4-FFF2-40B4-BE49-F238E27FC236}">
                  <a16:creationId xmlns:a16="http://schemas.microsoft.com/office/drawing/2014/main" id="{E6B0F697-1416-7B99-BEA5-22E3565255F8}"/>
                </a:ext>
              </a:extLst>
            </p:cNvPr>
            <p:cNvSpPr/>
            <p:nvPr/>
          </p:nvSpPr>
          <p:spPr>
            <a:xfrm>
              <a:off x="509635" y="3240621"/>
              <a:ext cx="4552089" cy="427908"/>
            </a:xfrm>
            <a:prstGeom prst="roundRect">
              <a:avLst/>
            </a:prstGeom>
            <a:ln>
              <a:noFill/>
            </a:ln>
          </p:spPr>
          <p:style>
            <a:lnRef idx="3">
              <a:schemeClr val="lt1"/>
            </a:lnRef>
            <a:fillRef idx="1">
              <a:schemeClr val="accent2"/>
            </a:fillRef>
            <a:effectRef idx="1">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Arial" panose="020B0604020202020204"/>
                  <a:ea typeface="+mn-ea"/>
                  <a:cs typeface="+mn-cs"/>
                </a:rPr>
                <a:t>TEs in patients who restarted OAC within 30 days</a:t>
              </a:r>
            </a:p>
          </p:txBody>
        </p:sp>
        <p:sp>
          <p:nvSpPr>
            <p:cNvPr id="14" name="TextBox 13">
              <a:extLst>
                <a:ext uri="{FF2B5EF4-FFF2-40B4-BE49-F238E27FC236}">
                  <a16:creationId xmlns:a16="http://schemas.microsoft.com/office/drawing/2014/main" id="{56A1D8B5-0168-F4B4-48CE-9B15ABE2323F}"/>
                </a:ext>
              </a:extLst>
            </p:cNvPr>
            <p:cNvSpPr txBox="1">
              <a:spLocks/>
            </p:cNvSpPr>
            <p:nvPr/>
          </p:nvSpPr>
          <p:spPr>
            <a:xfrm>
              <a:off x="326044" y="3720149"/>
              <a:ext cx="2569660" cy="988409"/>
            </a:xfrm>
            <a:prstGeom prst="round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0%</a:t>
              </a:r>
            </a:p>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1" i="0" u="none" strike="noStrike" kern="1200" cap="none" spc="0" normalizeH="0" baseline="0" noProof="0" dirty="0">
                  <a:ln>
                    <a:noFill/>
                  </a:ln>
                  <a:solidFill>
                    <a:srgbClr val="000000"/>
                  </a:solidFill>
                  <a:effectLst/>
                  <a:uLnTx/>
                  <a:uFillTx/>
                  <a:latin typeface="Arial" panose="020B0604020202020204"/>
                  <a:ea typeface="+mn-ea"/>
                  <a:cs typeface="+mn-cs"/>
                </a:rPr>
                <a:t>of patients with TEs after</a:t>
              </a:r>
              <a:br>
                <a:rPr kumimoji="0" lang="en-US" sz="1400" b="1" i="0" u="none" strike="noStrike" kern="1200" cap="none" spc="0" normalizeH="0" baseline="0" noProof="0" dirty="0">
                  <a:ln>
                    <a:noFill/>
                  </a:ln>
                  <a:solidFill>
                    <a:srgbClr val="000000"/>
                  </a:solidFill>
                  <a:effectLst/>
                  <a:uLnTx/>
                  <a:uFillTx/>
                  <a:latin typeface="Arial" panose="020B0604020202020204"/>
                  <a:ea typeface="+mn-ea"/>
                  <a:cs typeface="+mn-cs"/>
                </a:rPr>
              </a:br>
              <a:r>
                <a:rPr kumimoji="0" lang="en-US" sz="1400" b="1" i="0" u="none" strike="noStrike" kern="1200" cap="none" spc="0" normalizeH="0" baseline="0" noProof="0" dirty="0">
                  <a:ln>
                    <a:noFill/>
                  </a:ln>
                  <a:solidFill>
                    <a:srgbClr val="000000"/>
                  </a:solidFill>
                  <a:effectLst/>
                  <a:uLnTx/>
                  <a:uFillTx/>
                  <a:latin typeface="Arial" panose="020B0604020202020204"/>
                  <a:ea typeface="+mn-ea"/>
                  <a:cs typeface="+mn-cs"/>
                </a:rPr>
                <a:t>restart of </a:t>
              </a:r>
              <a:r>
                <a:rPr kumimoji="0" lang="en-US" sz="1400" b="1" i="0" u="none" strike="noStrike" kern="1200" cap="none" spc="0" normalizeH="0" baseline="0" noProof="0" dirty="0" err="1">
                  <a:ln>
                    <a:noFill/>
                  </a:ln>
                  <a:solidFill>
                    <a:srgbClr val="000000"/>
                  </a:solidFill>
                  <a:effectLst/>
                  <a:uLnTx/>
                  <a:uFillTx/>
                  <a:latin typeface="Arial" panose="020B0604020202020204"/>
                  <a:ea typeface="+mn-ea"/>
                  <a:cs typeface="+mn-cs"/>
                </a:rPr>
                <a:t>OAC</a:t>
              </a:r>
              <a:r>
                <a:rPr kumimoji="0" lang="en-US" sz="1400" b="1" i="0" u="none" strike="noStrike" kern="1200" cap="none" spc="0" normalizeH="0" baseline="30000" noProof="0" dirty="0" err="1">
                  <a:ln>
                    <a:noFill/>
                  </a:ln>
                  <a:solidFill>
                    <a:srgbClr val="000000"/>
                  </a:solidFill>
                  <a:effectLst/>
                  <a:uLnTx/>
                  <a:uFillTx/>
                  <a:latin typeface="Arial" panose="020B0604020202020204"/>
                  <a:ea typeface="+mn-ea"/>
                  <a:cs typeface="+mn-cs"/>
                </a:rPr>
                <a:t>b</a:t>
              </a:r>
              <a:endParaRPr kumimoji="0" lang="en-US" sz="1400" b="1" i="0" u="none" strike="noStrike" kern="1200" cap="none" spc="0" normalizeH="0" baseline="30000" noProof="0" dirty="0">
                <a:ln>
                  <a:noFill/>
                </a:ln>
                <a:solidFill>
                  <a:srgbClr val="000000"/>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endParaRPr kumimoji="0" lang="en-IN" sz="1200" b="1" i="0" u="none" strike="noStrike" kern="1200" cap="none" spc="0" normalizeH="0" baseline="0" noProof="0" dirty="0">
                <a:ln>
                  <a:noFill/>
                </a:ln>
                <a:solidFill>
                  <a:srgbClr val="7F134C"/>
                </a:solidFill>
                <a:effectLst/>
                <a:uLnTx/>
                <a:uFillTx/>
                <a:latin typeface="Arial" panose="020B0604020202020204"/>
                <a:ea typeface="+mn-ea"/>
                <a:cs typeface="+mn-cs"/>
              </a:endParaRPr>
            </a:p>
          </p:txBody>
        </p:sp>
        <p:cxnSp>
          <p:nvCxnSpPr>
            <p:cNvPr id="15" name="Straight Arrow Connector 14">
              <a:extLst>
                <a:ext uri="{FF2B5EF4-FFF2-40B4-BE49-F238E27FC236}">
                  <a16:creationId xmlns:a16="http://schemas.microsoft.com/office/drawing/2014/main" id="{EADFAD9E-A137-4D50-E31E-938FE7DC4FEE}"/>
                </a:ext>
              </a:extLst>
            </p:cNvPr>
            <p:cNvCxnSpPr>
              <a:cxnSpLocks/>
            </p:cNvCxnSpPr>
            <p:nvPr/>
          </p:nvCxnSpPr>
          <p:spPr>
            <a:xfrm>
              <a:off x="2850786" y="2370758"/>
              <a:ext cx="0" cy="629544"/>
            </a:xfrm>
            <a:prstGeom prst="straightConnector1">
              <a:avLst/>
            </a:prstGeom>
            <a:ln w="19050">
              <a:prstDash val="sysDot"/>
              <a:headEnd type="none"/>
              <a:tailEnd type="none"/>
            </a:ln>
          </p:spPr>
          <p:style>
            <a:lnRef idx="2">
              <a:schemeClr val="accent2"/>
            </a:lnRef>
            <a:fillRef idx="0">
              <a:schemeClr val="accent2"/>
            </a:fillRef>
            <a:effectRef idx="1">
              <a:schemeClr val="accent2"/>
            </a:effectRef>
            <a:fontRef idx="minor">
              <a:schemeClr val="tx1"/>
            </a:fontRef>
          </p:style>
        </p:cxnSp>
        <p:sp>
          <p:nvSpPr>
            <p:cNvPr id="25" name="TextBox 24">
              <a:extLst>
                <a:ext uri="{FF2B5EF4-FFF2-40B4-BE49-F238E27FC236}">
                  <a16:creationId xmlns:a16="http://schemas.microsoft.com/office/drawing/2014/main" id="{26B43747-7EF7-4B32-B237-521CC4882D33}"/>
                </a:ext>
              </a:extLst>
            </p:cNvPr>
            <p:cNvSpPr txBox="1"/>
            <p:nvPr/>
          </p:nvSpPr>
          <p:spPr>
            <a:xfrm>
              <a:off x="2813289" y="3798181"/>
              <a:ext cx="2281765" cy="832344"/>
            </a:xfrm>
            <a:prstGeom prst="round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7F134C"/>
                  </a:solidFill>
                  <a:effectLst/>
                  <a:uLnTx/>
                  <a:uFillTx/>
                  <a:latin typeface="Arial" panose="020B0604020202020204"/>
                  <a:ea typeface="+mn-ea"/>
                  <a:cs typeface="+mn-cs"/>
                </a:rPr>
                <a:t>10 days </a:t>
              </a:r>
            </a:p>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1" i="0" u="none" strike="noStrike" kern="1200" cap="none" spc="0" normalizeH="0" baseline="0" noProof="0" dirty="0">
                  <a:ln>
                    <a:noFill/>
                  </a:ln>
                  <a:solidFill>
                    <a:srgbClr val="000000"/>
                  </a:solidFill>
                  <a:effectLst/>
                  <a:uLnTx/>
                  <a:uFillTx/>
                  <a:latin typeface="Arial" panose="020B0604020202020204"/>
                  <a:ea typeface="+mn-ea"/>
                  <a:cs typeface="+mn-cs"/>
                </a:rPr>
                <a:t>median time to restart of OAC</a:t>
              </a:r>
            </a:p>
            <a:p>
              <a:pPr marL="0" marR="0" lvl="0" indent="0" algn="ctr" defTabSz="914400" rtl="0" eaLnBrk="1" fontAlgn="auto" latinLnBrk="0" hangingPunct="1">
                <a:lnSpc>
                  <a:spcPct val="100000"/>
                </a:lnSpc>
                <a:spcBef>
                  <a:spcPts val="0"/>
                </a:spcBef>
                <a:spcAft>
                  <a:spcPts val="0"/>
                </a:spcAft>
                <a:buClr>
                  <a:srgbClr val="7F134C"/>
                </a:buClr>
                <a:buSzTx/>
                <a:buFontTx/>
                <a:buNone/>
                <a:tabLst/>
                <a:defRPr/>
              </a:pPr>
              <a:r>
                <a:rPr kumimoji="0" lang="en-US" sz="1400" b="1" i="0" u="none" strike="noStrike" kern="1200" cap="none" spc="0" normalizeH="0" baseline="0" noProof="0" dirty="0">
                  <a:ln>
                    <a:noFill/>
                  </a:ln>
                  <a:solidFill>
                    <a:srgbClr val="000000"/>
                  </a:solidFill>
                  <a:effectLst/>
                  <a:uLnTx/>
                  <a:uFillTx/>
                  <a:latin typeface="Arial" panose="020B0604020202020204"/>
                  <a:ea typeface="+mn-ea"/>
                  <a:cs typeface="+mn-cs"/>
                </a:rPr>
                <a:t> </a:t>
              </a:r>
            </a:p>
          </p:txBody>
        </p:sp>
        <p:cxnSp>
          <p:nvCxnSpPr>
            <p:cNvPr id="26" name="Straight Arrow Connector 25">
              <a:extLst>
                <a:ext uri="{FF2B5EF4-FFF2-40B4-BE49-F238E27FC236}">
                  <a16:creationId xmlns:a16="http://schemas.microsoft.com/office/drawing/2014/main" id="{43E9E341-5149-451F-AD08-1E45952CFF56}"/>
                </a:ext>
              </a:extLst>
            </p:cNvPr>
            <p:cNvCxnSpPr>
              <a:cxnSpLocks/>
            </p:cNvCxnSpPr>
            <p:nvPr/>
          </p:nvCxnSpPr>
          <p:spPr>
            <a:xfrm>
              <a:off x="2850786" y="3811506"/>
              <a:ext cx="0" cy="629544"/>
            </a:xfrm>
            <a:prstGeom prst="straightConnector1">
              <a:avLst/>
            </a:prstGeom>
            <a:ln w="19050">
              <a:prstDash val="sysDot"/>
              <a:headEnd type="none"/>
              <a:tailEnd type="none"/>
            </a:ln>
          </p:spPr>
          <p:style>
            <a:lnRef idx="2">
              <a:schemeClr val="accent2"/>
            </a:lnRef>
            <a:fillRef idx="0">
              <a:schemeClr val="accent2"/>
            </a:fillRef>
            <a:effectRef idx="1">
              <a:schemeClr val="accent2"/>
            </a:effectRef>
            <a:fontRef idx="minor">
              <a:schemeClr val="tx1"/>
            </a:fontRef>
          </p:style>
        </p:cxnSp>
      </p:grpSp>
      <p:sp>
        <p:nvSpPr>
          <p:cNvPr id="27" name="Rectangle: Rounded Corners 26">
            <a:hlinkClick r:id="rId3" action="ppaction://hlinksldjump"/>
            <a:extLst>
              <a:ext uri="{FF2B5EF4-FFF2-40B4-BE49-F238E27FC236}">
                <a16:creationId xmlns:a16="http://schemas.microsoft.com/office/drawing/2014/main" id="{86E65258-6FED-4CD1-B934-678379A831E5}"/>
              </a:ext>
            </a:extLst>
          </p:cNvPr>
          <p:cNvSpPr/>
          <p:nvPr/>
        </p:nvSpPr>
        <p:spPr>
          <a:xfrm>
            <a:off x="9786034" y="172260"/>
            <a:ext cx="2157050" cy="4718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panose="020B0604020202020204"/>
                <a:ea typeface="+mn-ea"/>
                <a:cs typeface="+mn-cs"/>
              </a:rPr>
              <a:t>TEs Within 30 Days</a:t>
            </a:r>
          </a:p>
        </p:txBody>
      </p:sp>
    </p:spTree>
    <p:extLst>
      <p:ext uri="{BB962C8B-B14F-4D97-AF65-F5344CB8AC3E}">
        <p14:creationId xmlns:p14="http://schemas.microsoft.com/office/powerpoint/2010/main" val="1902092149"/>
      </p:ext>
    </p:extLst>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7DCBD-38CA-4948-8F95-3DFD9EE8F5B5}"/>
              </a:ext>
            </a:extLst>
          </p:cNvPr>
          <p:cNvSpPr>
            <a:spLocks noGrp="1"/>
          </p:cNvSpPr>
          <p:nvPr>
            <p:ph type="title"/>
          </p:nvPr>
        </p:nvSpPr>
        <p:spPr/>
        <p:txBody>
          <a:bodyPr>
            <a:noAutofit/>
          </a:bodyPr>
          <a:lstStyle/>
          <a:p>
            <a:r>
              <a:rPr lang="en-US" sz="2800" dirty="0"/>
              <a:t>Restart of Anticoagulant Therapy Subgroup Analysis</a:t>
            </a:r>
            <a:br>
              <a:rPr lang="en-US" sz="2000" dirty="0"/>
            </a:br>
            <a:r>
              <a:rPr lang="en-US" sz="2000" i="1" dirty="0"/>
              <a:t>TEs Within 30 Days in the Overall Population </a:t>
            </a:r>
            <a:endParaRPr lang="en-US" sz="2200" dirty="0"/>
          </a:p>
        </p:txBody>
      </p:sp>
      <p:sp>
        <p:nvSpPr>
          <p:cNvPr id="3" name="Slide Number Placeholder 2">
            <a:extLst>
              <a:ext uri="{FF2B5EF4-FFF2-40B4-BE49-F238E27FC236}">
                <a16:creationId xmlns:a16="http://schemas.microsoft.com/office/drawing/2014/main" id="{01B79A5D-1C1F-46AA-8B2E-61D5A04BE01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4" name="Text Placeholder 3">
            <a:extLst>
              <a:ext uri="{FF2B5EF4-FFF2-40B4-BE49-F238E27FC236}">
                <a16:creationId xmlns:a16="http://schemas.microsoft.com/office/drawing/2014/main" id="{0FBBE5C1-96FB-47CB-8A64-8BBD98845B7C}"/>
              </a:ext>
            </a:extLst>
          </p:cNvPr>
          <p:cNvSpPr>
            <a:spLocks noGrp="1"/>
          </p:cNvSpPr>
          <p:nvPr>
            <p:ph type="body" sz="quarter" idx="13"/>
          </p:nvPr>
        </p:nvSpPr>
        <p:spPr/>
        <p:txBody>
          <a:bodyPr/>
          <a:lstStyle/>
          <a:p>
            <a:r>
              <a:rPr lang="en-US" sz="1000" baseline="30000" dirty="0" err="1">
                <a:effectLst/>
                <a:ea typeface="Calibri" panose="020F0502020204030204" pitchFamily="34" charset="0"/>
                <a:cs typeface="Times New Roman" panose="02020603050405020304" pitchFamily="18" charset="0"/>
              </a:rPr>
              <a:t>a</a:t>
            </a:r>
            <a:r>
              <a:rPr lang="en-US" sz="1000" dirty="0" err="1">
                <a:effectLst/>
                <a:ea typeface="Calibri" panose="020F0502020204030204" pitchFamily="34" charset="0"/>
                <a:cs typeface="Times New Roman" panose="02020603050405020304" pitchFamily="18" charset="0"/>
              </a:rPr>
              <a:t>Some</a:t>
            </a:r>
            <a:r>
              <a:rPr lang="en-US" sz="1000" dirty="0">
                <a:effectLst/>
                <a:ea typeface="Calibri" panose="020F0502020204030204" pitchFamily="34" charset="0"/>
                <a:cs typeface="Times New Roman" panose="02020603050405020304" pitchFamily="18" charset="0"/>
              </a:rPr>
              <a:t> patients had &gt;1 TE.</a:t>
            </a:r>
          </a:p>
          <a:p>
            <a:r>
              <a:rPr lang="en-US" dirty="0">
                <a:ea typeface="Calibri" panose="020F0502020204030204" pitchFamily="34" charset="0"/>
                <a:cs typeface="Times New Roman" panose="02020603050405020304" pitchFamily="18" charset="0"/>
              </a:rPr>
              <a:t>IQR = interquartile range; TE = thrombotic event.</a:t>
            </a:r>
          </a:p>
          <a:p>
            <a:r>
              <a:rPr lang="en-US" sz="1000" dirty="0">
                <a:effectLst/>
                <a:ea typeface="Calibri" panose="020F0502020204030204" pitchFamily="34" charset="0"/>
                <a:cs typeface="Times New Roman" panose="02020603050405020304" pitchFamily="18" charset="0"/>
              </a:rPr>
              <a:t>Milling TJ Jr et al. Supplementary material. </a:t>
            </a:r>
            <a:r>
              <a:rPr lang="en-US" sz="1000" i="1" dirty="0" err="1">
                <a:effectLst/>
                <a:ea typeface="Calibri" panose="020F0502020204030204" pitchFamily="34" charset="0"/>
                <a:cs typeface="Times New Roman" panose="02020603050405020304" pitchFamily="18" charset="0"/>
              </a:rPr>
              <a:t>Thromb</a:t>
            </a:r>
            <a:r>
              <a:rPr lang="en-US" sz="1000" i="1" dirty="0">
                <a:effectLst/>
                <a:ea typeface="Calibri" panose="020F0502020204030204" pitchFamily="34" charset="0"/>
                <a:cs typeface="Times New Roman" panose="02020603050405020304" pitchFamily="18" charset="0"/>
              </a:rPr>
              <a:t> </a:t>
            </a:r>
            <a:r>
              <a:rPr lang="en-US" sz="1000" i="1" dirty="0" err="1">
                <a:effectLst/>
                <a:ea typeface="Calibri" panose="020F0502020204030204" pitchFamily="34" charset="0"/>
                <a:cs typeface="Times New Roman" panose="02020603050405020304" pitchFamily="18" charset="0"/>
              </a:rPr>
              <a:t>Haemost</a:t>
            </a:r>
            <a:r>
              <a:rPr lang="en-US" sz="1000" i="1" dirty="0">
                <a:effectLst/>
                <a:ea typeface="Calibri" panose="020F0502020204030204" pitchFamily="34" charset="0"/>
                <a:cs typeface="Times New Roman" panose="02020603050405020304" pitchFamily="18" charset="0"/>
              </a:rPr>
              <a:t>.</a:t>
            </a:r>
            <a:r>
              <a:rPr lang="en-US" sz="1000" dirty="0">
                <a:effectLst/>
                <a:ea typeface="Calibri" panose="020F0502020204030204" pitchFamily="34" charset="0"/>
                <a:cs typeface="Times New Roman" panose="02020603050405020304" pitchFamily="18" charset="0"/>
              </a:rPr>
              <a:t> 2021;121(8):1097-1106. </a:t>
            </a:r>
            <a:endParaRPr lang="en-IN" sz="1000" dirty="0"/>
          </a:p>
        </p:txBody>
      </p:sp>
      <p:graphicFrame>
        <p:nvGraphicFramePr>
          <p:cNvPr id="6" name="Table 10">
            <a:extLst>
              <a:ext uri="{FF2B5EF4-FFF2-40B4-BE49-F238E27FC236}">
                <a16:creationId xmlns:a16="http://schemas.microsoft.com/office/drawing/2014/main" id="{4B8EDED5-175E-4105-B87F-AA9C977314EA}"/>
              </a:ext>
            </a:extLst>
          </p:cNvPr>
          <p:cNvGraphicFramePr>
            <a:graphicFrameLocks noGrp="1"/>
          </p:cNvGraphicFramePr>
          <p:nvPr/>
        </p:nvGraphicFramePr>
        <p:xfrm>
          <a:off x="681990" y="1383030"/>
          <a:ext cx="10828020" cy="4320541"/>
        </p:xfrm>
        <a:graphic>
          <a:graphicData uri="http://schemas.openxmlformats.org/drawingml/2006/table">
            <a:tbl>
              <a:tblPr firstRow="1" bandRow="1">
                <a:tableStyleId>{72833802-FEF1-4C79-8D5D-14CF1EAF98D9}</a:tableStyleId>
              </a:tblPr>
              <a:tblGrid>
                <a:gridCol w="7048056">
                  <a:extLst>
                    <a:ext uri="{9D8B030D-6E8A-4147-A177-3AD203B41FA5}">
                      <a16:colId xmlns:a16="http://schemas.microsoft.com/office/drawing/2014/main" val="1109363883"/>
                    </a:ext>
                  </a:extLst>
                </a:gridCol>
                <a:gridCol w="3779964">
                  <a:extLst>
                    <a:ext uri="{9D8B030D-6E8A-4147-A177-3AD203B41FA5}">
                      <a16:colId xmlns:a16="http://schemas.microsoft.com/office/drawing/2014/main" val="206282988"/>
                    </a:ext>
                  </a:extLst>
                </a:gridCol>
              </a:tblGrid>
              <a:tr h="659781">
                <a:tc>
                  <a:txBody>
                    <a:bodyPr/>
                    <a:lstStyle/>
                    <a:p>
                      <a:endParaRPr lang="en-US" sz="1600" dirty="0"/>
                    </a:p>
                  </a:txBody>
                  <a:tcPr anchor="b"/>
                </a:tc>
                <a:tc>
                  <a:txBody>
                    <a:bodyPr/>
                    <a:lstStyle/>
                    <a:p>
                      <a:pPr algn="ctr"/>
                      <a:r>
                        <a:rPr lang="en-US" sz="1600" dirty="0"/>
                        <a:t>Safety Population </a:t>
                      </a:r>
                    </a:p>
                    <a:p>
                      <a:pPr algn="ctr"/>
                      <a:r>
                        <a:rPr lang="en-US" sz="1600" dirty="0"/>
                        <a:t>(N=352) </a:t>
                      </a:r>
                    </a:p>
                  </a:txBody>
                  <a:tcPr/>
                </a:tc>
                <a:extLst>
                  <a:ext uri="{0D108BD9-81ED-4DB2-BD59-A6C34878D82A}">
                    <a16:rowId xmlns:a16="http://schemas.microsoft.com/office/drawing/2014/main" val="3957790774"/>
                  </a:ext>
                </a:extLst>
              </a:tr>
              <a:tr h="457595">
                <a:tc>
                  <a:txBody>
                    <a:bodyPr/>
                    <a:lstStyle/>
                    <a:p>
                      <a:r>
                        <a:rPr lang="en-US" sz="1600" b="1" dirty="0"/>
                        <a:t>TEs within 30 </a:t>
                      </a:r>
                      <a:r>
                        <a:rPr lang="en-US" sz="1600" b="1" dirty="0" err="1"/>
                        <a:t>days,</a:t>
                      </a:r>
                      <a:r>
                        <a:rPr lang="en-US" sz="1600" b="1" baseline="30000" dirty="0" err="1"/>
                        <a:t>a</a:t>
                      </a:r>
                      <a:r>
                        <a:rPr lang="en-US" sz="1600" b="1" dirty="0"/>
                        <a:t> n (%)</a:t>
                      </a:r>
                    </a:p>
                  </a:txBody>
                  <a:tcPr>
                    <a:solidFill>
                      <a:schemeClr val="bg2">
                        <a:lumMod val="20000"/>
                        <a:lumOff val="80000"/>
                      </a:schemeClr>
                    </a:solidFill>
                  </a:tcPr>
                </a:tc>
                <a:tc>
                  <a:txBody>
                    <a:bodyPr/>
                    <a:lstStyle/>
                    <a:p>
                      <a:pPr algn="ctr"/>
                      <a:r>
                        <a:rPr lang="en-US" sz="1600" b="1" dirty="0"/>
                        <a:t>34 (9.7)</a:t>
                      </a:r>
                    </a:p>
                  </a:txBody>
                  <a:tcPr>
                    <a:solidFill>
                      <a:schemeClr val="bg2">
                        <a:lumMod val="20000"/>
                        <a:lumOff val="80000"/>
                      </a:schemeClr>
                    </a:solidFill>
                  </a:tcPr>
                </a:tc>
                <a:extLst>
                  <a:ext uri="{0D108BD9-81ED-4DB2-BD59-A6C34878D82A}">
                    <a16:rowId xmlns:a16="http://schemas.microsoft.com/office/drawing/2014/main" val="115778422"/>
                  </a:ext>
                </a:extLst>
              </a:tr>
              <a:tr h="457595">
                <a:tc>
                  <a:txBody>
                    <a:bodyPr/>
                    <a:lstStyle/>
                    <a:p>
                      <a:pPr marL="0" indent="171450"/>
                      <a:r>
                        <a:rPr lang="en-US" sz="1600" dirty="0"/>
                        <a:t>Deep vein thrombosis</a:t>
                      </a:r>
                    </a:p>
                  </a:txBody>
                  <a:tcPr/>
                </a:tc>
                <a:tc>
                  <a:txBody>
                    <a:bodyPr/>
                    <a:lstStyle/>
                    <a:p>
                      <a:pPr algn="ctr"/>
                      <a:r>
                        <a:rPr lang="en-US" sz="1600" dirty="0"/>
                        <a:t>13 (3.7)</a:t>
                      </a:r>
                    </a:p>
                  </a:txBody>
                  <a:tcPr/>
                </a:tc>
                <a:extLst>
                  <a:ext uri="{0D108BD9-81ED-4DB2-BD59-A6C34878D82A}">
                    <a16:rowId xmlns:a16="http://schemas.microsoft.com/office/drawing/2014/main" val="519258476"/>
                  </a:ext>
                </a:extLst>
              </a:tr>
              <a:tr h="457595">
                <a:tc>
                  <a:txBody>
                    <a:bodyPr/>
                    <a:lstStyle/>
                    <a:p>
                      <a:pPr marL="0" indent="171450"/>
                      <a:r>
                        <a:rPr lang="en-US" sz="1600" dirty="0"/>
                        <a:t>Ischemic stroke </a:t>
                      </a:r>
                    </a:p>
                  </a:txBody>
                  <a:tcPr/>
                </a:tc>
                <a:tc>
                  <a:txBody>
                    <a:bodyPr/>
                    <a:lstStyle/>
                    <a:p>
                      <a:pPr algn="ctr"/>
                      <a:r>
                        <a:rPr lang="en-US" sz="1600" dirty="0"/>
                        <a:t>13 (3.7)</a:t>
                      </a:r>
                    </a:p>
                  </a:txBody>
                  <a:tcPr/>
                </a:tc>
                <a:extLst>
                  <a:ext uri="{0D108BD9-81ED-4DB2-BD59-A6C34878D82A}">
                    <a16:rowId xmlns:a16="http://schemas.microsoft.com/office/drawing/2014/main" val="853187790"/>
                  </a:ext>
                </a:extLst>
              </a:tr>
              <a:tr h="457595">
                <a:tc>
                  <a:txBody>
                    <a:bodyPr/>
                    <a:lstStyle/>
                    <a:p>
                      <a:pPr marL="0" indent="171450"/>
                      <a:r>
                        <a:rPr lang="en-US" sz="1600" dirty="0"/>
                        <a:t>Myocardial infarction </a:t>
                      </a:r>
                    </a:p>
                  </a:txBody>
                  <a:tcPr/>
                </a:tc>
                <a:tc>
                  <a:txBody>
                    <a:bodyPr/>
                    <a:lstStyle/>
                    <a:p>
                      <a:pPr algn="ctr"/>
                      <a:r>
                        <a:rPr lang="en-US" sz="1600" dirty="0"/>
                        <a:t>7 (2.0) </a:t>
                      </a:r>
                    </a:p>
                  </a:txBody>
                  <a:tcPr/>
                </a:tc>
                <a:extLst>
                  <a:ext uri="{0D108BD9-81ED-4DB2-BD59-A6C34878D82A}">
                    <a16:rowId xmlns:a16="http://schemas.microsoft.com/office/drawing/2014/main" val="3154689195"/>
                  </a:ext>
                </a:extLst>
              </a:tr>
              <a:tr h="457595">
                <a:tc>
                  <a:txBody>
                    <a:bodyPr/>
                    <a:lstStyle/>
                    <a:p>
                      <a:pPr marL="0" indent="171450"/>
                      <a:r>
                        <a:rPr lang="en-US" sz="1600" dirty="0"/>
                        <a:t>Pulmonary embolism</a:t>
                      </a:r>
                    </a:p>
                  </a:txBody>
                  <a:tcPr/>
                </a:tc>
                <a:tc>
                  <a:txBody>
                    <a:bodyPr/>
                    <a:lstStyle/>
                    <a:p>
                      <a:pPr algn="ctr"/>
                      <a:r>
                        <a:rPr lang="en-US" sz="1600" dirty="0"/>
                        <a:t>5 (1.4)</a:t>
                      </a:r>
                    </a:p>
                  </a:txBody>
                  <a:tcPr/>
                </a:tc>
                <a:extLst>
                  <a:ext uri="{0D108BD9-81ED-4DB2-BD59-A6C34878D82A}">
                    <a16:rowId xmlns:a16="http://schemas.microsoft.com/office/drawing/2014/main" val="3547016325"/>
                  </a:ext>
                </a:extLst>
              </a:tr>
              <a:tr h="457595">
                <a:tc>
                  <a:txBody>
                    <a:bodyPr/>
                    <a:lstStyle/>
                    <a:p>
                      <a:pPr marL="0" indent="171450"/>
                      <a:r>
                        <a:rPr lang="en-US" sz="1600" dirty="0"/>
                        <a:t>Stroke, uncertain of classification</a:t>
                      </a:r>
                    </a:p>
                  </a:txBody>
                  <a:tcPr/>
                </a:tc>
                <a:tc>
                  <a:txBody>
                    <a:bodyPr/>
                    <a:lstStyle/>
                    <a:p>
                      <a:pPr algn="ctr"/>
                      <a:r>
                        <a:rPr lang="en-US" sz="1600" dirty="0"/>
                        <a:t>1 (0.3)</a:t>
                      </a:r>
                    </a:p>
                  </a:txBody>
                  <a:tcPr/>
                </a:tc>
                <a:extLst>
                  <a:ext uri="{0D108BD9-81ED-4DB2-BD59-A6C34878D82A}">
                    <a16:rowId xmlns:a16="http://schemas.microsoft.com/office/drawing/2014/main" val="4032223935"/>
                  </a:ext>
                </a:extLst>
              </a:tr>
              <a:tr h="457595">
                <a:tc>
                  <a:txBody>
                    <a:bodyPr/>
                    <a:lstStyle/>
                    <a:p>
                      <a:pPr marL="0" indent="171450"/>
                      <a:r>
                        <a:rPr lang="en-US" sz="1600" dirty="0"/>
                        <a:t>Transient ischemic attack</a:t>
                      </a:r>
                    </a:p>
                  </a:txBody>
                  <a:tcPr/>
                </a:tc>
                <a:tc>
                  <a:txBody>
                    <a:bodyPr/>
                    <a:lstStyle/>
                    <a:p>
                      <a:pPr algn="ctr"/>
                      <a:r>
                        <a:rPr lang="en-US" sz="1600" dirty="0"/>
                        <a:t>1 (0.3)</a:t>
                      </a:r>
                    </a:p>
                  </a:txBody>
                  <a:tcPr/>
                </a:tc>
                <a:extLst>
                  <a:ext uri="{0D108BD9-81ED-4DB2-BD59-A6C34878D82A}">
                    <a16:rowId xmlns:a16="http://schemas.microsoft.com/office/drawing/2014/main" val="3789474124"/>
                  </a:ext>
                </a:extLst>
              </a:tr>
              <a:tr h="457595">
                <a:tc>
                  <a:txBody>
                    <a:bodyPr/>
                    <a:lstStyle/>
                    <a:p>
                      <a:pPr marL="0" indent="171450"/>
                      <a:r>
                        <a:rPr lang="en-US" sz="1600" dirty="0"/>
                        <a:t>Days to first TE, median (IQR) </a:t>
                      </a:r>
                    </a:p>
                  </a:txBody>
                  <a:tcPr/>
                </a:tc>
                <a:tc>
                  <a:txBody>
                    <a:bodyPr/>
                    <a:lstStyle/>
                    <a:p>
                      <a:pPr algn="ctr"/>
                      <a:r>
                        <a:rPr lang="en-US" sz="1600" dirty="0"/>
                        <a:t>10.0 (2.0-18.0)</a:t>
                      </a:r>
                    </a:p>
                  </a:txBody>
                  <a:tcPr/>
                </a:tc>
                <a:extLst>
                  <a:ext uri="{0D108BD9-81ED-4DB2-BD59-A6C34878D82A}">
                    <a16:rowId xmlns:a16="http://schemas.microsoft.com/office/drawing/2014/main" val="2473421224"/>
                  </a:ext>
                </a:extLst>
              </a:tr>
            </a:tbl>
          </a:graphicData>
        </a:graphic>
      </p:graphicFrame>
    </p:spTree>
    <p:extLst>
      <p:ext uri="{BB962C8B-B14F-4D97-AF65-F5344CB8AC3E}">
        <p14:creationId xmlns:p14="http://schemas.microsoft.com/office/powerpoint/2010/main" val="42946782"/>
      </p:ext>
    </p:extLst>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D06C3-2B77-730A-218C-01AB2834F6D0}"/>
              </a:ext>
            </a:extLst>
          </p:cNvPr>
          <p:cNvSpPr>
            <a:spLocks noGrp="1"/>
          </p:cNvSpPr>
          <p:nvPr>
            <p:ph type="title"/>
          </p:nvPr>
        </p:nvSpPr>
        <p:spPr/>
        <p:txBody>
          <a:bodyPr>
            <a:normAutofit/>
          </a:bodyPr>
          <a:lstStyle/>
          <a:p>
            <a:r>
              <a:rPr lang="en-US" sz="2800" dirty="0"/>
              <a:t>Restart of Anticoagulant Therapy Subgroup Analysis</a:t>
            </a:r>
            <a:br>
              <a:rPr lang="en-US" sz="2400" dirty="0"/>
            </a:br>
            <a:r>
              <a:rPr lang="en-US" sz="2200" i="1" dirty="0"/>
              <a:t>Landmark and Cox Model Analyses</a:t>
            </a:r>
            <a:endParaRPr lang="en-IN" sz="2200" i="1" dirty="0"/>
          </a:p>
        </p:txBody>
      </p:sp>
      <p:sp>
        <p:nvSpPr>
          <p:cNvPr id="3" name="Slide Number Placeholder 2">
            <a:extLst>
              <a:ext uri="{FF2B5EF4-FFF2-40B4-BE49-F238E27FC236}">
                <a16:creationId xmlns:a16="http://schemas.microsoft.com/office/drawing/2014/main" id="{9B3E6CB0-C93E-D150-2C68-BCD5BDABCC4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4" name="Text Placeholder 3">
            <a:extLst>
              <a:ext uri="{FF2B5EF4-FFF2-40B4-BE49-F238E27FC236}">
                <a16:creationId xmlns:a16="http://schemas.microsoft.com/office/drawing/2014/main" id="{36009E24-0E77-09DE-0873-BBD2EC966C61}"/>
              </a:ext>
            </a:extLst>
          </p:cNvPr>
          <p:cNvSpPr>
            <a:spLocks noGrp="1"/>
          </p:cNvSpPr>
          <p:nvPr>
            <p:ph type="body" sz="quarter" idx="13"/>
          </p:nvPr>
        </p:nvSpPr>
        <p:spPr/>
        <p:txBody>
          <a:bodyPr/>
          <a:lstStyle/>
          <a:p>
            <a:r>
              <a:rPr lang="en-US" sz="950" dirty="0">
                <a:ea typeface="Calibri" panose="020F0502020204030204" pitchFamily="34" charset="0"/>
                <a:cs typeface="Times New Roman" panose="02020603050405020304" pitchFamily="18" charset="0"/>
              </a:rPr>
              <a:t>Note: The landmark analysis included 67 of the 100 patients that restarted anticoagulation and 234 of the 252 that did not restart anticoagulation.</a:t>
            </a:r>
          </a:p>
          <a:p>
            <a:r>
              <a:rPr lang="en-US" sz="950" baseline="30000" dirty="0" err="1">
                <a:effectLst/>
                <a:ea typeface="Arial" panose="020B0604020202020204" pitchFamily="34" charset="0"/>
                <a:cs typeface="Arial" panose="020B0604020202020204" pitchFamily="34" charset="0"/>
              </a:rPr>
              <a:t>a</a:t>
            </a:r>
            <a:r>
              <a:rPr lang="en-US" sz="950" dirty="0" err="1"/>
              <a:t>After</a:t>
            </a:r>
            <a:r>
              <a:rPr lang="en-US" sz="950" dirty="0"/>
              <a:t> adjustment for age and bleeding site, restart of anticoagulation therapy was associated with reduced thrombotic events (HR, 0.112; 95% CI, 0.001-0.944; p=0.043) and increased bleeding (HR, 8.39; 95% CI, 1.13-62.29; p=0.037); </a:t>
            </a:r>
            <a:r>
              <a:rPr lang="en-US" sz="950" baseline="30000" dirty="0" err="1"/>
              <a:t>b</a:t>
            </a:r>
            <a:r>
              <a:rPr lang="en-US" sz="950" dirty="0" err="1"/>
              <a:t>Restarting</a:t>
            </a:r>
            <a:r>
              <a:rPr lang="en-US" sz="950" dirty="0"/>
              <a:t> anticoagulation therapy was associated with reduced thrombotic events (HR, 0.071, 95% CI, 0.001-0.527; p=0.004) and with a reduction in the composite of rebleeding, TEs, and death (HR, 0.384; 95% CI, 0.161-0.915; p=0.031).</a:t>
            </a:r>
          </a:p>
          <a:p>
            <a:r>
              <a:rPr lang="en-US" sz="950" dirty="0">
                <a:ea typeface="Calibri" panose="020F0502020204030204" pitchFamily="34" charset="0"/>
                <a:cs typeface="Times New Roman" panose="02020603050405020304" pitchFamily="18" charset="0"/>
              </a:rPr>
              <a:t>TE = thrombotic event.</a:t>
            </a:r>
          </a:p>
          <a:p>
            <a:r>
              <a:rPr lang="en-US" sz="950" dirty="0">
                <a:effectLst/>
                <a:ea typeface="Calibri" panose="020F0502020204030204" pitchFamily="34" charset="0"/>
                <a:cs typeface="Times New Roman" panose="02020603050405020304" pitchFamily="18" charset="0"/>
              </a:rPr>
              <a:t>Milling TJ Jr et al. </a:t>
            </a:r>
            <a:r>
              <a:rPr lang="en-US" sz="950" i="1" dirty="0" err="1">
                <a:effectLst/>
                <a:ea typeface="Calibri" panose="020F0502020204030204" pitchFamily="34" charset="0"/>
                <a:cs typeface="Times New Roman" panose="02020603050405020304" pitchFamily="18" charset="0"/>
              </a:rPr>
              <a:t>Thromb</a:t>
            </a:r>
            <a:r>
              <a:rPr lang="en-US" sz="950" i="1" dirty="0">
                <a:effectLst/>
                <a:ea typeface="Calibri" panose="020F0502020204030204" pitchFamily="34" charset="0"/>
                <a:cs typeface="Times New Roman" panose="02020603050405020304" pitchFamily="18" charset="0"/>
              </a:rPr>
              <a:t> </a:t>
            </a:r>
            <a:r>
              <a:rPr lang="en-US" sz="950" i="1" dirty="0" err="1">
                <a:effectLst/>
                <a:ea typeface="Calibri" panose="020F0502020204030204" pitchFamily="34" charset="0"/>
                <a:cs typeface="Times New Roman" panose="02020603050405020304" pitchFamily="18" charset="0"/>
              </a:rPr>
              <a:t>Haemost</a:t>
            </a:r>
            <a:r>
              <a:rPr lang="en-US" sz="950" i="1" dirty="0">
                <a:effectLst/>
                <a:ea typeface="Calibri" panose="020F0502020204030204" pitchFamily="34" charset="0"/>
                <a:cs typeface="Times New Roman" panose="02020603050405020304" pitchFamily="18" charset="0"/>
              </a:rPr>
              <a:t>.</a:t>
            </a:r>
            <a:r>
              <a:rPr lang="en-US" sz="950" dirty="0">
                <a:effectLst/>
                <a:ea typeface="Calibri" panose="020F0502020204030204" pitchFamily="34" charset="0"/>
                <a:cs typeface="Times New Roman" panose="02020603050405020304" pitchFamily="18" charset="0"/>
              </a:rPr>
              <a:t> 2021;121(8):1097-1106. </a:t>
            </a:r>
            <a:endParaRPr lang="en-IN" sz="950" dirty="0"/>
          </a:p>
        </p:txBody>
      </p:sp>
      <p:sp>
        <p:nvSpPr>
          <p:cNvPr id="62" name="Rectangle: Rounded Corners 61">
            <a:extLst>
              <a:ext uri="{FF2B5EF4-FFF2-40B4-BE49-F238E27FC236}">
                <a16:creationId xmlns:a16="http://schemas.microsoft.com/office/drawing/2014/main" id="{13792979-24CA-DFA6-AD38-E036632C8385}"/>
              </a:ext>
            </a:extLst>
          </p:cNvPr>
          <p:cNvSpPr/>
          <p:nvPr/>
        </p:nvSpPr>
        <p:spPr>
          <a:xfrm>
            <a:off x="529234" y="4850109"/>
            <a:ext cx="11133532" cy="785679"/>
          </a:xfrm>
          <a:prstGeom prst="roundRect">
            <a:avLst/>
          </a:prstGeom>
          <a:noFill/>
          <a:ln w="1905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7F134C"/>
                </a:solidFill>
                <a:effectLst/>
                <a:uLnTx/>
                <a:uFillTx/>
                <a:latin typeface="Arial" panose="020B0604020202020204"/>
                <a:ea typeface="+mn-ea"/>
                <a:cs typeface="+mn-cs"/>
              </a:rPr>
              <a:t>Restart of anticoagulant therapy </a:t>
            </a:r>
            <a:r>
              <a:rPr kumimoji="0" lang="en-US" sz="1400" b="0" i="0" u="none" strike="noStrike" kern="1200" cap="none" spc="0" normalizeH="0" baseline="0" noProof="0" dirty="0">
                <a:ln>
                  <a:noFill/>
                </a:ln>
                <a:solidFill>
                  <a:srgbClr val="7F134C"/>
                </a:solidFill>
                <a:effectLst/>
                <a:uLnTx/>
                <a:uFillTx/>
                <a:latin typeface="Arial" panose="020B0604020202020204"/>
                <a:ea typeface="+mn-ea"/>
                <a:cs typeface="+mn-cs"/>
              </a:rPr>
              <a:t>was associated with </a:t>
            </a:r>
            <a:r>
              <a:rPr kumimoji="0" lang="en-US" sz="1400" b="1" i="0" u="none" strike="noStrike" kern="1200" cap="none" spc="0" normalizeH="0" baseline="0" noProof="0" dirty="0">
                <a:ln>
                  <a:noFill/>
                </a:ln>
                <a:solidFill>
                  <a:srgbClr val="7F134C"/>
                </a:solidFill>
                <a:effectLst/>
                <a:uLnTx/>
                <a:uFillTx/>
                <a:latin typeface="Arial" panose="020B0604020202020204"/>
                <a:ea typeface="+mn-ea"/>
                <a:cs typeface="+mn-cs"/>
              </a:rPr>
              <a:t>reduced TEs </a:t>
            </a:r>
            <a:r>
              <a:rPr kumimoji="0" lang="en-US" sz="1400" b="0" i="0" u="none" strike="noStrike" kern="1200" cap="none" spc="0" normalizeH="0" baseline="0" noProof="0" dirty="0">
                <a:ln>
                  <a:noFill/>
                </a:ln>
                <a:solidFill>
                  <a:srgbClr val="7F134C"/>
                </a:solidFill>
                <a:effectLst/>
                <a:uLnTx/>
                <a:uFillTx/>
                <a:latin typeface="Arial" panose="020B0604020202020204"/>
                <a:ea typeface="+mn-ea"/>
                <a:cs typeface="+mn-cs"/>
              </a:rPr>
              <a:t>and a </a:t>
            </a:r>
            <a:r>
              <a:rPr kumimoji="0" lang="en-US" sz="1400" b="1" i="0" u="none" strike="noStrike" kern="1200" cap="none" spc="0" normalizeH="0" baseline="0" noProof="0" dirty="0">
                <a:ln>
                  <a:noFill/>
                </a:ln>
                <a:solidFill>
                  <a:srgbClr val="7F134C"/>
                </a:solidFill>
                <a:effectLst/>
                <a:uLnTx/>
                <a:uFillTx/>
                <a:latin typeface="Arial" panose="020B0604020202020204"/>
                <a:ea typeface="+mn-ea"/>
                <a:cs typeface="+mn-cs"/>
              </a:rPr>
              <a:t>reduction in the composite of rebleeding, TEs, and </a:t>
            </a:r>
            <a:r>
              <a:rPr kumimoji="0" lang="en-US" sz="1400" b="1" i="0" u="none" strike="noStrike" kern="1200" cap="none" spc="0" normalizeH="0" baseline="0" noProof="0" dirty="0" err="1">
                <a:ln>
                  <a:noFill/>
                </a:ln>
                <a:solidFill>
                  <a:srgbClr val="7F134C"/>
                </a:solidFill>
                <a:effectLst/>
                <a:uLnTx/>
                <a:uFillTx/>
                <a:latin typeface="Arial" panose="020B0604020202020204"/>
                <a:ea typeface="+mn-ea"/>
                <a:cs typeface="+mn-cs"/>
              </a:rPr>
              <a:t>death</a:t>
            </a:r>
            <a:r>
              <a:rPr kumimoji="0" lang="en-US" sz="1400" b="1" i="0" u="none" strike="noStrike" kern="1200" cap="none" spc="0" normalizeH="0" baseline="30000" noProof="0" dirty="0" err="1">
                <a:ln>
                  <a:noFill/>
                </a:ln>
                <a:solidFill>
                  <a:srgbClr val="7F134C"/>
                </a:solidFill>
                <a:effectLst/>
                <a:uLnTx/>
                <a:uFillTx/>
                <a:latin typeface="Arial" panose="020B0604020202020204"/>
                <a:ea typeface="+mn-ea"/>
                <a:cs typeface="+mn-cs"/>
              </a:rPr>
              <a:t>b</a:t>
            </a:r>
            <a:endParaRPr kumimoji="0" lang="en-IN" sz="1400" b="1" i="0" u="none" strike="noStrike" kern="1200" cap="none" spc="0" normalizeH="0" baseline="30000" noProof="0" dirty="0">
              <a:ln>
                <a:noFill/>
              </a:ln>
              <a:solidFill>
                <a:srgbClr val="7F134C"/>
              </a:solidFill>
              <a:effectLst/>
              <a:uLnTx/>
              <a:uFillTx/>
              <a:latin typeface="Arial" panose="020B0604020202020204"/>
              <a:ea typeface="+mn-ea"/>
              <a:cs typeface="+mn-cs"/>
            </a:endParaRPr>
          </a:p>
        </p:txBody>
      </p:sp>
      <p:graphicFrame>
        <p:nvGraphicFramePr>
          <p:cNvPr id="6" name="Table 6">
            <a:extLst>
              <a:ext uri="{FF2B5EF4-FFF2-40B4-BE49-F238E27FC236}">
                <a16:creationId xmlns:a16="http://schemas.microsoft.com/office/drawing/2014/main" id="{340AAC71-FA30-C413-A8C0-BB547743555F}"/>
              </a:ext>
            </a:extLst>
          </p:cNvPr>
          <p:cNvGraphicFramePr>
            <a:graphicFrameLocks noGrp="1"/>
          </p:cNvGraphicFramePr>
          <p:nvPr/>
        </p:nvGraphicFramePr>
        <p:xfrm>
          <a:off x="1184568" y="1875830"/>
          <a:ext cx="6041572" cy="2284445"/>
        </p:xfrm>
        <a:graphic>
          <a:graphicData uri="http://schemas.openxmlformats.org/drawingml/2006/table">
            <a:tbl>
              <a:tblPr firstRow="1" bandRow="1">
                <a:tableStyleId>{21E4AEA4-8DFA-4A89-87EB-49C32662AFE0}</a:tableStyleId>
              </a:tblPr>
              <a:tblGrid>
                <a:gridCol w="2301582">
                  <a:extLst>
                    <a:ext uri="{9D8B030D-6E8A-4147-A177-3AD203B41FA5}">
                      <a16:colId xmlns:a16="http://schemas.microsoft.com/office/drawing/2014/main" val="692111339"/>
                    </a:ext>
                  </a:extLst>
                </a:gridCol>
                <a:gridCol w="1836804">
                  <a:extLst>
                    <a:ext uri="{9D8B030D-6E8A-4147-A177-3AD203B41FA5}">
                      <a16:colId xmlns:a16="http://schemas.microsoft.com/office/drawing/2014/main" val="3261813376"/>
                    </a:ext>
                  </a:extLst>
                </a:gridCol>
                <a:gridCol w="1903186">
                  <a:extLst>
                    <a:ext uri="{9D8B030D-6E8A-4147-A177-3AD203B41FA5}">
                      <a16:colId xmlns:a16="http://schemas.microsoft.com/office/drawing/2014/main" val="1121563610"/>
                    </a:ext>
                  </a:extLst>
                </a:gridCol>
              </a:tblGrid>
              <a:tr h="548640">
                <a:tc>
                  <a:txBody>
                    <a:bodyPr/>
                    <a:lstStyle/>
                    <a:p>
                      <a:endParaRPr lang="en-IN" sz="1600">
                        <a:latin typeface="+mn-lt"/>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tcPr>
                </a:tc>
                <a:tc>
                  <a:txBody>
                    <a:bodyPr/>
                    <a:lstStyle/>
                    <a:p>
                      <a:pPr algn="ctr"/>
                      <a:r>
                        <a:rPr lang="en-US" sz="1400"/>
                        <a:t>Anticoagulant restarted (n=67</a:t>
                      </a:r>
                      <a:r>
                        <a:rPr lang="en-US" sz="1600"/>
                        <a:t>)</a:t>
                      </a:r>
                      <a:endParaRPr lang="en-IN" sz="1600">
                        <a:latin typeface="+mn-lt"/>
                      </a:endParaRPr>
                    </a:p>
                  </a:txBody>
                  <a:tcPr>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tcPr>
                </a:tc>
                <a:tc>
                  <a:txBody>
                    <a:bodyPr/>
                    <a:lstStyle/>
                    <a:p>
                      <a:pPr algn="ctr"/>
                      <a:r>
                        <a:rPr lang="en-US" sz="1400"/>
                        <a:t>Anticoagulant not restarted (n=234)</a:t>
                      </a:r>
                      <a:endParaRPr lang="en-IN" sz="1400">
                        <a:latin typeface="+mn-lt"/>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200238151"/>
                  </a:ext>
                </a:extLst>
              </a:tr>
              <a:tr h="548640">
                <a:tc>
                  <a:txBody>
                    <a:bodyPr/>
                    <a:lstStyle/>
                    <a:p>
                      <a:r>
                        <a:rPr lang="en-US" sz="1400" b="1" dirty="0"/>
                        <a:t>Experienced TEs, n (%)</a:t>
                      </a:r>
                      <a:endParaRPr lang="en-IN" sz="1400" b="1" dirty="0">
                        <a:latin typeface="+mn-lt"/>
                      </a:endParaRPr>
                    </a:p>
                  </a:txBody>
                  <a:tcPr>
                    <a:lnL w="12700" cap="flat" cmpd="sng" algn="ctr">
                      <a:solidFill>
                        <a:schemeClr val="tx1"/>
                      </a:solidFill>
                      <a:prstDash val="solid"/>
                      <a:round/>
                      <a:headEnd type="none" w="med" len="med"/>
                      <a:tailEnd type="none" w="med" len="med"/>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dirty="0"/>
                        <a:t>0</a:t>
                      </a:r>
                      <a:endParaRPr lang="en-IN" sz="1400" dirty="0">
                        <a:latin typeface="+mn-lt"/>
                      </a:endParaRPr>
                    </a:p>
                  </a:txBody>
                  <a:tcPr>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dirty="0"/>
                        <a:t>12 (5)</a:t>
                      </a:r>
                      <a:endParaRPr lang="en-IN" sz="1400" dirty="0">
                        <a:latin typeface="+mn-lt"/>
                      </a:endParaRPr>
                    </a:p>
                  </a:txBody>
                  <a:tcPr>
                    <a:lnL w="12700" cmpd="sng">
                      <a:noFill/>
                    </a:lnL>
                    <a:lnR w="12700" cap="flat" cmpd="sng" algn="ctr">
                      <a:solidFill>
                        <a:schemeClr val="tx1"/>
                      </a:solid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70047843"/>
                  </a:ext>
                </a:extLst>
              </a:tr>
              <a:tr h="638525">
                <a:tc>
                  <a:txBody>
                    <a:bodyPr/>
                    <a:lstStyle/>
                    <a:p>
                      <a:r>
                        <a:rPr lang="en-US" sz="1400" b="1" dirty="0"/>
                        <a:t>Experienced bleeding events, n (%)</a:t>
                      </a:r>
                      <a:endParaRPr lang="en-IN" sz="1400" b="1" dirty="0">
                        <a:latin typeface="+mn-lt"/>
                      </a:endParaRPr>
                    </a:p>
                  </a:txBody>
                  <a:tcP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dirty="0"/>
                        <a:t>3 (4.5)</a:t>
                      </a:r>
                      <a:endParaRPr lang="en-IN" sz="1400" dirty="0">
                        <a:latin typeface="+mn-lt"/>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dirty="0"/>
                        <a:t>2 (1)</a:t>
                      </a:r>
                      <a:endParaRPr lang="en-IN" sz="1400" dirty="0">
                        <a:latin typeface="+mn-lt"/>
                      </a:endParaRPr>
                    </a:p>
                  </a:txBody>
                  <a:tcP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2349416"/>
                  </a:ext>
                </a:extLst>
              </a:tr>
              <a:tr h="548640">
                <a:tc>
                  <a:txBody>
                    <a:bodyPr/>
                    <a:lstStyle/>
                    <a:p>
                      <a:r>
                        <a:rPr lang="en-US" sz="1400" b="1" dirty="0"/>
                        <a:t>Experienced death, n (%)</a:t>
                      </a:r>
                      <a:endParaRPr lang="en-IN" sz="1400" b="1" dirty="0">
                        <a:latin typeface="+mn-lt"/>
                      </a:endParaRPr>
                    </a:p>
                  </a:txBody>
                  <a:tcP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dirty="0"/>
                        <a:t>3 (4.5)</a:t>
                      </a:r>
                      <a:endParaRPr lang="en-IN" sz="1400" dirty="0">
                        <a:latin typeface="+mn-lt"/>
                      </a:endParaRPr>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dirty="0"/>
                        <a:t>17 (7)</a:t>
                      </a:r>
                      <a:endParaRPr lang="en-IN" sz="1400" dirty="0">
                        <a:latin typeface="+mn-lt"/>
                      </a:endParaRPr>
                    </a:p>
                  </a:txBody>
                  <a:tcP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32249797"/>
                  </a:ext>
                </a:extLst>
              </a:tr>
            </a:tbl>
          </a:graphicData>
        </a:graphic>
      </p:graphicFrame>
      <p:grpSp>
        <p:nvGrpSpPr>
          <p:cNvPr id="44" name="Group 43">
            <a:extLst>
              <a:ext uri="{FF2B5EF4-FFF2-40B4-BE49-F238E27FC236}">
                <a16:creationId xmlns:a16="http://schemas.microsoft.com/office/drawing/2014/main" id="{6730D0F7-9642-25FF-F442-364D2523AE3B}"/>
              </a:ext>
            </a:extLst>
          </p:cNvPr>
          <p:cNvGrpSpPr/>
          <p:nvPr/>
        </p:nvGrpSpPr>
        <p:grpSpPr>
          <a:xfrm>
            <a:off x="7333460" y="2443733"/>
            <a:ext cx="4257272" cy="915510"/>
            <a:chOff x="6598835" y="2566111"/>
            <a:chExt cx="4257272" cy="915510"/>
          </a:xfrm>
        </p:grpSpPr>
        <p:sp>
          <p:nvSpPr>
            <p:cNvPr id="33" name="TextBox 32">
              <a:extLst>
                <a:ext uri="{FF2B5EF4-FFF2-40B4-BE49-F238E27FC236}">
                  <a16:creationId xmlns:a16="http://schemas.microsoft.com/office/drawing/2014/main" id="{8AB9D728-088E-36C6-E296-19A9D6CE8077}"/>
                </a:ext>
              </a:extLst>
            </p:cNvPr>
            <p:cNvSpPr txBox="1"/>
            <p:nvPr/>
          </p:nvSpPr>
          <p:spPr>
            <a:xfrm>
              <a:off x="7300687" y="2661760"/>
              <a:ext cx="3555420" cy="73866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D3759"/>
                  </a:solidFill>
                  <a:effectLst/>
                  <a:uLnTx/>
                  <a:uFillTx/>
                  <a:latin typeface="Arial" panose="020B0604020202020204"/>
                  <a:ea typeface="+mn-ea"/>
                  <a:cs typeface="+mn-cs"/>
                </a:rPr>
                <a:t>Restart of anticoagulation therapy </a:t>
              </a:r>
              <a:r>
                <a:rPr kumimoji="0" lang="en-US" sz="1400" b="0" i="0" u="none" strike="noStrike" kern="1200" cap="none" spc="0" normalizeH="0" baseline="0" noProof="0" dirty="0">
                  <a:ln>
                    <a:noFill/>
                  </a:ln>
                  <a:solidFill>
                    <a:srgbClr val="0D3759"/>
                  </a:solidFill>
                  <a:effectLst/>
                  <a:uLnTx/>
                  <a:uFillTx/>
                  <a:latin typeface="Arial" panose="020B0604020202020204"/>
                  <a:ea typeface="+mn-ea"/>
                  <a:cs typeface="+mn-cs"/>
                </a:rPr>
                <a:t>was associated with </a:t>
              </a:r>
              <a:r>
                <a:rPr kumimoji="0" lang="en-US" sz="1400" b="1" i="0" u="none" strike="noStrike" kern="1200" cap="none" spc="0" normalizeH="0" baseline="0" noProof="0" dirty="0">
                  <a:ln>
                    <a:noFill/>
                  </a:ln>
                  <a:solidFill>
                    <a:srgbClr val="0D3759"/>
                  </a:solidFill>
                  <a:effectLst/>
                  <a:uLnTx/>
                  <a:uFillTx/>
                  <a:latin typeface="Arial" panose="020B0604020202020204"/>
                  <a:ea typeface="Arial" panose="020B0604020202020204" pitchFamily="34" charset="0"/>
                  <a:cs typeface="Arial" panose="020B0604020202020204" pitchFamily="34" charset="0"/>
                </a:rPr>
                <a:t>r</a:t>
              </a:r>
              <a:r>
                <a:rPr kumimoji="0" lang="en-US" sz="1400" b="1" i="0" u="none" strike="noStrike" kern="1200" cap="none" spc="0" normalizeH="0" baseline="0" noProof="0" dirty="0">
                  <a:ln>
                    <a:noFill/>
                  </a:ln>
                  <a:solidFill>
                    <a:srgbClr val="0D3759"/>
                  </a:solidFill>
                  <a:effectLst/>
                  <a:uLnTx/>
                  <a:uFillTx/>
                  <a:latin typeface="Arial" panose="020B0604020202020204"/>
                  <a:ea typeface="+mn-ea"/>
                  <a:cs typeface="+mn-cs"/>
                </a:rPr>
                <a:t>educed thrombotic events </a:t>
              </a:r>
              <a:r>
                <a:rPr kumimoji="0" lang="en-US" sz="1400" b="0" i="0" u="none" strike="noStrike" kern="1200" cap="none" spc="0" normalizeH="0" baseline="0" noProof="0" dirty="0">
                  <a:ln>
                    <a:noFill/>
                  </a:ln>
                  <a:solidFill>
                    <a:srgbClr val="0D3759"/>
                  </a:solidFill>
                  <a:effectLst/>
                  <a:uLnTx/>
                  <a:uFillTx/>
                  <a:latin typeface="Arial" panose="020B0604020202020204"/>
                  <a:ea typeface="+mn-ea"/>
                  <a:cs typeface="+mn-cs"/>
                </a:rPr>
                <a:t>and </a:t>
              </a:r>
              <a:r>
                <a:rPr kumimoji="0" lang="en-US" sz="1400" b="1" i="0" u="none" strike="noStrike" kern="1200" cap="none" spc="0" normalizeH="0" baseline="0" noProof="0" dirty="0">
                  <a:ln>
                    <a:noFill/>
                  </a:ln>
                  <a:solidFill>
                    <a:srgbClr val="0D3759"/>
                  </a:solidFill>
                  <a:effectLst/>
                  <a:uLnTx/>
                  <a:uFillTx/>
                  <a:latin typeface="Arial" panose="020B0604020202020204"/>
                  <a:ea typeface="+mn-ea"/>
                  <a:cs typeface="+mn-cs"/>
                </a:rPr>
                <a:t>increased </a:t>
              </a:r>
              <a:r>
                <a:rPr kumimoji="0" lang="en-US" sz="1400" b="1" i="0" u="none" strike="noStrike" kern="1200" cap="none" spc="0" normalizeH="0" baseline="0" noProof="0" dirty="0" err="1">
                  <a:ln>
                    <a:noFill/>
                  </a:ln>
                  <a:solidFill>
                    <a:srgbClr val="0D3759"/>
                  </a:solidFill>
                  <a:effectLst/>
                  <a:uLnTx/>
                  <a:uFillTx/>
                  <a:latin typeface="Arial" panose="020B0604020202020204"/>
                  <a:ea typeface="+mn-ea"/>
                  <a:cs typeface="+mn-cs"/>
                </a:rPr>
                <a:t>bleeding</a:t>
              </a:r>
              <a:r>
                <a:rPr kumimoji="0" lang="en-US" sz="1400" b="0" i="0" u="none" strike="noStrike" kern="1200" cap="none" spc="0" normalizeH="0" baseline="30000" noProof="0" dirty="0" err="1">
                  <a:ln>
                    <a:noFill/>
                  </a:ln>
                  <a:solidFill>
                    <a:srgbClr val="0D3759"/>
                  </a:solidFill>
                  <a:effectLst/>
                  <a:uLnTx/>
                  <a:uFillTx/>
                  <a:latin typeface="Arial" panose="020B0604020202020204"/>
                  <a:ea typeface="Arial" panose="020B0604020202020204" pitchFamily="34" charset="0"/>
                  <a:cs typeface="Arial" panose="020B0604020202020204" pitchFamily="34" charset="0"/>
                </a:rPr>
                <a:t>a</a:t>
              </a:r>
              <a:endParaRPr kumimoji="0" lang="en-US" sz="1400" b="1" i="0" u="none" strike="noStrike" kern="1200" cap="none" spc="0" normalizeH="0" baseline="0" noProof="0" dirty="0">
                <a:ln>
                  <a:noFill/>
                </a:ln>
                <a:solidFill>
                  <a:srgbClr val="0D3759"/>
                </a:solidFill>
                <a:effectLst/>
                <a:uLnTx/>
                <a:uFillTx/>
                <a:latin typeface="Arial" panose="020B0604020202020204"/>
                <a:ea typeface="+mn-ea"/>
                <a:cs typeface="+mn-cs"/>
              </a:endParaRPr>
            </a:p>
          </p:txBody>
        </p:sp>
        <p:sp>
          <p:nvSpPr>
            <p:cNvPr id="34" name="Rectangle 33">
              <a:extLst>
                <a:ext uri="{FF2B5EF4-FFF2-40B4-BE49-F238E27FC236}">
                  <a16:creationId xmlns:a16="http://schemas.microsoft.com/office/drawing/2014/main" id="{4DB68283-5DC4-73E7-E6FD-F19CA832D4CA}"/>
                </a:ext>
              </a:extLst>
            </p:cNvPr>
            <p:cNvSpPr/>
            <p:nvPr/>
          </p:nvSpPr>
          <p:spPr>
            <a:xfrm>
              <a:off x="6600375" y="2566111"/>
              <a:ext cx="72168" cy="3342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D3759"/>
                </a:solidFill>
                <a:effectLst/>
                <a:uLnTx/>
                <a:uFillTx/>
                <a:latin typeface="Arial" panose="020B0604020202020204"/>
                <a:ea typeface="+mn-ea"/>
                <a:cs typeface="+mn-cs"/>
              </a:endParaRPr>
            </a:p>
          </p:txBody>
        </p:sp>
        <p:sp>
          <p:nvSpPr>
            <p:cNvPr id="36" name="Rectangle 35">
              <a:extLst>
                <a:ext uri="{FF2B5EF4-FFF2-40B4-BE49-F238E27FC236}">
                  <a16:creationId xmlns:a16="http://schemas.microsoft.com/office/drawing/2014/main" id="{0FD60D5C-026F-C444-2DA2-357D3437144A}"/>
                </a:ext>
              </a:extLst>
            </p:cNvPr>
            <p:cNvSpPr/>
            <p:nvPr/>
          </p:nvSpPr>
          <p:spPr>
            <a:xfrm>
              <a:off x="6598835" y="3147380"/>
              <a:ext cx="73707" cy="3342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D3759"/>
                </a:solidFill>
                <a:effectLst/>
                <a:uLnTx/>
                <a:uFillTx/>
                <a:latin typeface="Arial" panose="020B0604020202020204"/>
                <a:ea typeface="+mn-ea"/>
                <a:cs typeface="+mn-cs"/>
              </a:endParaRPr>
            </a:p>
          </p:txBody>
        </p:sp>
        <p:cxnSp>
          <p:nvCxnSpPr>
            <p:cNvPr id="39" name="Connector: Elbow 38">
              <a:extLst>
                <a:ext uri="{FF2B5EF4-FFF2-40B4-BE49-F238E27FC236}">
                  <a16:creationId xmlns:a16="http://schemas.microsoft.com/office/drawing/2014/main" id="{53D599B2-0186-E82F-A2AD-A9C18ABD93BD}"/>
                </a:ext>
              </a:extLst>
            </p:cNvPr>
            <p:cNvCxnSpPr>
              <a:cxnSpLocks/>
              <a:stCxn id="34" idx="3"/>
            </p:cNvCxnSpPr>
            <p:nvPr/>
          </p:nvCxnSpPr>
          <p:spPr>
            <a:xfrm>
              <a:off x="6672543" y="2733232"/>
              <a:ext cx="661323" cy="297860"/>
            </a:xfrm>
            <a:prstGeom prst="bentConnector3">
              <a:avLst>
                <a:gd name="adj1" fmla="val 50000"/>
              </a:avLst>
            </a:prstGeom>
            <a:ln w="12700">
              <a:solidFill>
                <a:schemeClr val="accent2"/>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0" name="Connector: Elbow 39">
              <a:extLst>
                <a:ext uri="{FF2B5EF4-FFF2-40B4-BE49-F238E27FC236}">
                  <a16:creationId xmlns:a16="http://schemas.microsoft.com/office/drawing/2014/main" id="{879B0464-8DBC-2397-05E9-01D2B90C28E4}"/>
                </a:ext>
              </a:extLst>
            </p:cNvPr>
            <p:cNvCxnSpPr>
              <a:cxnSpLocks/>
            </p:cNvCxnSpPr>
            <p:nvPr/>
          </p:nvCxnSpPr>
          <p:spPr>
            <a:xfrm flipV="1">
              <a:off x="6672542" y="3031092"/>
              <a:ext cx="602520" cy="283408"/>
            </a:xfrm>
            <a:prstGeom prst="bentConnector3">
              <a:avLst>
                <a:gd name="adj1" fmla="val 55533"/>
              </a:avLst>
            </a:prstGeom>
            <a:ln w="12700">
              <a:solidFill>
                <a:schemeClr val="accent2"/>
              </a:solidFill>
              <a:prstDash val="sysDash"/>
              <a:tailEnd type="triangle"/>
            </a:ln>
          </p:spPr>
          <p:style>
            <a:lnRef idx="1">
              <a:schemeClr val="accent1"/>
            </a:lnRef>
            <a:fillRef idx="0">
              <a:schemeClr val="accent1"/>
            </a:fillRef>
            <a:effectRef idx="0">
              <a:schemeClr val="accent1"/>
            </a:effectRef>
            <a:fontRef idx="minor">
              <a:schemeClr val="tx1"/>
            </a:fontRef>
          </p:style>
        </p:cxnSp>
      </p:grpSp>
      <p:sp>
        <p:nvSpPr>
          <p:cNvPr id="47" name="Rectangle 46">
            <a:extLst>
              <a:ext uri="{FF2B5EF4-FFF2-40B4-BE49-F238E27FC236}">
                <a16:creationId xmlns:a16="http://schemas.microsoft.com/office/drawing/2014/main" id="{06D5EE09-338C-DEAD-7CBE-73B2CD7CC807}"/>
              </a:ext>
            </a:extLst>
          </p:cNvPr>
          <p:cNvSpPr/>
          <p:nvPr/>
        </p:nvSpPr>
        <p:spPr>
          <a:xfrm>
            <a:off x="1162799" y="4593512"/>
            <a:ext cx="2931886" cy="4329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Arial" panose="020B0604020202020204"/>
                <a:ea typeface="+mn-ea"/>
                <a:cs typeface="+mn-cs"/>
              </a:rPr>
              <a:t>Time-dependent Cox Model</a:t>
            </a:r>
          </a:p>
        </p:txBody>
      </p:sp>
      <p:sp>
        <p:nvSpPr>
          <p:cNvPr id="48" name="Rectangle: Rounded Corners 47">
            <a:extLst>
              <a:ext uri="{FF2B5EF4-FFF2-40B4-BE49-F238E27FC236}">
                <a16:creationId xmlns:a16="http://schemas.microsoft.com/office/drawing/2014/main" id="{145C198A-1C4F-044D-5251-467595AE530E}"/>
              </a:ext>
            </a:extLst>
          </p:cNvPr>
          <p:cNvSpPr/>
          <p:nvPr/>
        </p:nvSpPr>
        <p:spPr>
          <a:xfrm>
            <a:off x="523875" y="1538748"/>
            <a:ext cx="11144250" cy="2953218"/>
          </a:xfrm>
          <a:prstGeom prst="roundRect">
            <a:avLst/>
          </a:prstGeom>
          <a:noFill/>
          <a:ln w="1905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D3759"/>
              </a:solidFill>
              <a:effectLst/>
              <a:uLnTx/>
              <a:uFillTx/>
              <a:latin typeface="Arial" panose="020B0604020202020204"/>
              <a:ea typeface="+mn-ea"/>
              <a:cs typeface="+mn-cs"/>
            </a:endParaRPr>
          </a:p>
        </p:txBody>
      </p:sp>
      <p:sp>
        <p:nvSpPr>
          <p:cNvPr id="32" name="Rectangle 31">
            <a:extLst>
              <a:ext uri="{FF2B5EF4-FFF2-40B4-BE49-F238E27FC236}">
                <a16:creationId xmlns:a16="http://schemas.microsoft.com/office/drawing/2014/main" id="{08540D8B-1EF4-F3A4-CA3A-AB91992356DF}"/>
              </a:ext>
            </a:extLst>
          </p:cNvPr>
          <p:cNvSpPr/>
          <p:nvPr/>
        </p:nvSpPr>
        <p:spPr>
          <a:xfrm>
            <a:off x="1162799" y="1254071"/>
            <a:ext cx="2931886" cy="467808"/>
          </a:xfrm>
          <a:prstGeom prst="rect">
            <a:avLst/>
          </a:prstGeom>
          <a:solidFill>
            <a:schemeClr val="accent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Arial" panose="020B0604020202020204"/>
                <a:ea typeface="+mn-ea"/>
                <a:cs typeface="+mn-cs"/>
              </a:rPr>
              <a:t>14-day Landmark Analysis</a:t>
            </a:r>
            <a:endParaRPr kumimoji="0" lang="en-IN" sz="1600" b="1" i="0" u="none" strike="noStrike" kern="1200" cap="none" spc="0" normalizeH="0" baseline="0" noProof="0" dirty="0">
              <a:ln>
                <a:noFill/>
              </a:ln>
              <a:solidFill>
                <a:srgbClr val="FFFFFF"/>
              </a:solidFill>
              <a:effectLst/>
              <a:uLnTx/>
              <a:uFillTx/>
              <a:latin typeface="Arial" panose="020B0604020202020204"/>
              <a:ea typeface="+mn-ea"/>
              <a:cs typeface="+mn-cs"/>
            </a:endParaRPr>
          </a:p>
        </p:txBody>
      </p:sp>
      <p:pic>
        <p:nvPicPr>
          <p:cNvPr id="22" name="Picture 21">
            <a:hlinkClick r:id="rId3" action="ppaction://hlinksldjump"/>
            <a:extLst>
              <a:ext uri="{FF2B5EF4-FFF2-40B4-BE49-F238E27FC236}">
                <a16:creationId xmlns:a16="http://schemas.microsoft.com/office/drawing/2014/main" id="{7BF3329C-1EC0-4EFB-B23B-66677CD519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90732" y="161603"/>
            <a:ext cx="467048" cy="467048"/>
          </a:xfrm>
          <a:prstGeom prst="rect">
            <a:avLst/>
          </a:prstGeom>
        </p:spPr>
      </p:pic>
    </p:spTree>
    <p:extLst>
      <p:ext uri="{BB962C8B-B14F-4D97-AF65-F5344CB8AC3E}">
        <p14:creationId xmlns:p14="http://schemas.microsoft.com/office/powerpoint/2010/main" val="3191820814"/>
      </p:ext>
    </p:extLst>
  </p:cSld>
  <p:clrMapOvr>
    <a:masterClrMapping/>
  </p:clrMapOvr>
  <p:transition>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C8394-8B81-46C7-A0EC-A10F436D3E1D}"/>
              </a:ext>
            </a:extLst>
          </p:cNvPr>
          <p:cNvSpPr>
            <a:spLocks noGrp="1"/>
          </p:cNvSpPr>
          <p:nvPr>
            <p:ph type="title"/>
          </p:nvPr>
        </p:nvSpPr>
        <p:spPr/>
        <p:txBody>
          <a:bodyPr>
            <a:normAutofit/>
          </a:bodyPr>
          <a:lstStyle/>
          <a:p>
            <a:r>
              <a:rPr lang="en-US" sz="2300" dirty="0"/>
              <a:t>Subgroup Analyses From the ANNEXA-4 Trial</a:t>
            </a:r>
          </a:p>
        </p:txBody>
      </p:sp>
      <p:sp>
        <p:nvSpPr>
          <p:cNvPr id="3" name="Slide Number Placeholder 2">
            <a:extLst>
              <a:ext uri="{FF2B5EF4-FFF2-40B4-BE49-F238E27FC236}">
                <a16:creationId xmlns:a16="http://schemas.microsoft.com/office/drawing/2014/main" id="{E39F391F-8B6D-4C0E-8662-C73AA7224EE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en-US" sz="10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4" name="Text Placeholder 3">
            <a:extLst>
              <a:ext uri="{FF2B5EF4-FFF2-40B4-BE49-F238E27FC236}">
                <a16:creationId xmlns:a16="http://schemas.microsoft.com/office/drawing/2014/main" id="{F933B19E-9E0F-42E4-AB7A-9A7C24602BD3}"/>
              </a:ext>
            </a:extLst>
          </p:cNvPr>
          <p:cNvSpPr>
            <a:spLocks noGrp="1"/>
          </p:cNvSpPr>
          <p:nvPr>
            <p:ph type="body" sz="quarter" idx="13"/>
          </p:nvPr>
        </p:nvSpPr>
        <p:spPr>
          <a:xfrm>
            <a:off x="457200" y="5852160"/>
            <a:ext cx="10991850" cy="1005840"/>
          </a:xfrm>
        </p:spPr>
        <p:txBody>
          <a:bodyPr/>
          <a:lstStyle/>
          <a:p>
            <a:pPr>
              <a:lnSpc>
                <a:spcPct val="100000"/>
              </a:lnSpc>
              <a:spcBef>
                <a:spcPts val="0"/>
              </a:spcBef>
            </a:pPr>
            <a:r>
              <a:rPr lang="en-US" sz="950" baseline="30000" dirty="0" err="1"/>
              <a:t>a</a:t>
            </a:r>
            <a:r>
              <a:rPr lang="en-US" sz="950" dirty="0" err="1"/>
              <a:t>Patients</a:t>
            </a:r>
            <a:r>
              <a:rPr lang="en-US" sz="950" dirty="0"/>
              <a:t> in these analyses were treated with apixaban or rivaroxaban;</a:t>
            </a:r>
            <a:r>
              <a:rPr lang="en-US" sz="950" baseline="30000" dirty="0"/>
              <a:t>1,2 </a:t>
            </a:r>
            <a:r>
              <a:rPr lang="en-US" sz="950" baseline="30000" dirty="0" err="1"/>
              <a:t>b</a:t>
            </a:r>
            <a:r>
              <a:rPr lang="en-US" sz="950" dirty="0" err="1"/>
              <a:t>Reduction</a:t>
            </a:r>
            <a:r>
              <a:rPr lang="en-US" sz="950" dirty="0"/>
              <a:t> in anti-FXa activity in the </a:t>
            </a:r>
            <a:r>
              <a:rPr lang="en-US" sz="950" dirty="0" err="1"/>
              <a:t>ICrH</a:t>
            </a:r>
            <a:r>
              <a:rPr lang="en-US" sz="950" dirty="0"/>
              <a:t> efficacy population (n=171);</a:t>
            </a:r>
            <a:r>
              <a:rPr lang="en-US" sz="950" baseline="30000" dirty="0"/>
              <a:t>1 </a:t>
            </a:r>
            <a:r>
              <a:rPr lang="en-US" sz="950" baseline="30000" dirty="0" err="1"/>
              <a:t>c</a:t>
            </a:r>
            <a:r>
              <a:rPr lang="en-US" sz="950" dirty="0" err="1"/>
              <a:t>Rate</a:t>
            </a:r>
            <a:r>
              <a:rPr lang="en-US" sz="950" dirty="0"/>
              <a:t> of excellent or good HE data from the 98 evaluable patients with spontaneous ICrH;</a:t>
            </a:r>
            <a:r>
              <a:rPr lang="en-US" sz="950" baseline="30000" dirty="0"/>
              <a:t>1 </a:t>
            </a:r>
            <a:r>
              <a:rPr lang="en-US" sz="950" baseline="30000" dirty="0" err="1"/>
              <a:t>d</a:t>
            </a:r>
            <a:r>
              <a:rPr lang="en-US" sz="950" dirty="0" err="1"/>
              <a:t>Rate</a:t>
            </a:r>
            <a:r>
              <a:rPr lang="en-US" sz="950" dirty="0"/>
              <a:t> of excellent or good HE from 70 evaluable patients with traumatic ICrH;</a:t>
            </a:r>
            <a:r>
              <a:rPr lang="en-US" sz="950" baseline="30000" dirty="0"/>
              <a:t>1 </a:t>
            </a:r>
            <a:r>
              <a:rPr lang="en-US" sz="950" baseline="30000" dirty="0" err="1"/>
              <a:t>e</a:t>
            </a:r>
            <a:r>
              <a:rPr lang="en-US" sz="950" dirty="0" err="1"/>
              <a:t>A</a:t>
            </a:r>
            <a:r>
              <a:rPr lang="en-US" sz="950" dirty="0"/>
              <a:t> total of 90 patients with GI bleeding were included in the subgroup analysis, of whom 62 patients were included in the efficacy analysis;</a:t>
            </a:r>
            <a:r>
              <a:rPr lang="en-US" sz="950" baseline="30000" dirty="0"/>
              <a:t>2 </a:t>
            </a:r>
            <a:r>
              <a:rPr lang="en-US" sz="950" baseline="30000" dirty="0" err="1"/>
              <a:t>f</a:t>
            </a:r>
            <a:r>
              <a:rPr lang="en-US" sz="950" dirty="0" err="1"/>
              <a:t>Reduction</a:t>
            </a:r>
            <a:r>
              <a:rPr lang="en-US" sz="950" dirty="0"/>
              <a:t> in anti-FXa activity was measured in the efficacy population (n=17);</a:t>
            </a:r>
            <a:r>
              <a:rPr lang="en-US" sz="950" baseline="30000" dirty="0"/>
              <a:t>4 </a:t>
            </a:r>
            <a:r>
              <a:rPr lang="en-US" sz="950" baseline="30000" dirty="0" err="1"/>
              <a:t>g</a:t>
            </a:r>
            <a:r>
              <a:rPr lang="en-US" sz="950" dirty="0" err="1"/>
              <a:t>Rate</a:t>
            </a:r>
            <a:r>
              <a:rPr lang="en-US" sz="950" dirty="0"/>
              <a:t> of excellent or good HE was out of 16 evaluable patients.</a:t>
            </a:r>
            <a:r>
              <a:rPr lang="en-US" sz="950" baseline="30000" dirty="0"/>
              <a:t>4</a:t>
            </a:r>
            <a:r>
              <a:rPr lang="en-US" sz="950" dirty="0"/>
              <a:t> </a:t>
            </a:r>
            <a:br>
              <a:rPr lang="en-US" sz="950" dirty="0"/>
            </a:br>
            <a:r>
              <a:rPr lang="en-US" sz="950" dirty="0"/>
              <a:t>FXa = factor </a:t>
            </a:r>
            <a:r>
              <a:rPr lang="en-US" sz="950" dirty="0" err="1"/>
              <a:t>Xa</a:t>
            </a:r>
            <a:r>
              <a:rPr lang="en-US" sz="950" dirty="0"/>
              <a:t>; GI = gastrointestinal; HE = hemostatic efficacy; </a:t>
            </a:r>
            <a:r>
              <a:rPr lang="en-US" sz="950" dirty="0" err="1"/>
              <a:t>ICrH</a:t>
            </a:r>
            <a:r>
              <a:rPr lang="en-US" sz="950" dirty="0"/>
              <a:t> = intracranial hemorrhage; NA = not applicable.</a:t>
            </a:r>
          </a:p>
          <a:p>
            <a:r>
              <a:rPr lang="en-US" sz="950" dirty="0"/>
              <a:t>1. </a:t>
            </a:r>
            <a:r>
              <a:rPr lang="en-US" sz="950" dirty="0" err="1">
                <a:effectLst/>
              </a:rPr>
              <a:t>Demchuk</a:t>
            </a:r>
            <a:r>
              <a:rPr lang="en-US" sz="950" dirty="0">
                <a:effectLst/>
              </a:rPr>
              <a:t> AM et al. </a:t>
            </a:r>
            <a:r>
              <a:rPr lang="en-US" sz="950" i="1" dirty="0">
                <a:solidFill>
                  <a:srgbClr val="212121"/>
                </a:solidFill>
                <a:effectLst/>
              </a:rPr>
              <a:t>Stroke</a:t>
            </a:r>
            <a:r>
              <a:rPr lang="en-US" sz="950" dirty="0">
                <a:effectLst/>
              </a:rPr>
              <a:t>. 2021;52(6):2096-2105; 2. </a:t>
            </a:r>
            <a:r>
              <a:rPr lang="en-US" sz="950" dirty="0"/>
              <a:t>Siegal et al. </a:t>
            </a:r>
            <a:r>
              <a:rPr lang="en-US" sz="950" i="1" dirty="0">
                <a:effectLst/>
                <a:ea typeface="Calibri" panose="020F0502020204030204" pitchFamily="34" charset="0"/>
                <a:cs typeface="Arial" panose="020B0604020202020204" pitchFamily="34" charset="0"/>
              </a:rPr>
              <a:t>Am J Gastroenterol</a:t>
            </a:r>
            <a:r>
              <a:rPr lang="en-US" sz="950" dirty="0">
                <a:effectLst/>
                <a:ea typeface="Calibri" panose="020F0502020204030204" pitchFamily="34" charset="0"/>
                <a:cs typeface="Arial" panose="020B0604020202020204" pitchFamily="34" charset="0"/>
              </a:rPr>
              <a:t>. 2019;114:S332-S333. Abs 579; 3. </a:t>
            </a:r>
            <a:r>
              <a:rPr lang="en-US" sz="950" dirty="0"/>
              <a:t>Benz AP et al. </a:t>
            </a:r>
            <a:r>
              <a:rPr lang="en-US" sz="950" i="1" dirty="0" err="1"/>
              <a:t>Thromb</a:t>
            </a:r>
            <a:r>
              <a:rPr lang="en-US" sz="950" i="1" dirty="0"/>
              <a:t> </a:t>
            </a:r>
            <a:r>
              <a:rPr lang="en-US" sz="950" i="1" dirty="0" err="1"/>
              <a:t>Haemost</a:t>
            </a:r>
            <a:r>
              <a:rPr lang="en-US" sz="950" dirty="0"/>
              <a:t>. 2022;122(6):998-1005;</a:t>
            </a:r>
            <a:br>
              <a:rPr lang="en-US" sz="950" dirty="0"/>
            </a:br>
            <a:r>
              <a:rPr lang="en-US" sz="950" dirty="0"/>
              <a:t>4. </a:t>
            </a:r>
            <a:r>
              <a:rPr lang="en-US" sz="950" dirty="0">
                <a:cs typeface="Times New Roman" panose="02020603050405020304" pitchFamily="18" charset="0"/>
              </a:rPr>
              <a:t>v</a:t>
            </a:r>
            <a:r>
              <a:rPr lang="en-US" sz="950" dirty="0"/>
              <a:t>an </a:t>
            </a:r>
            <a:r>
              <a:rPr lang="en-US" sz="950" dirty="0" err="1"/>
              <a:t>Haaps</a:t>
            </a:r>
            <a:r>
              <a:rPr lang="en-US" sz="950" dirty="0"/>
              <a:t> et al. </a:t>
            </a:r>
            <a:r>
              <a:rPr lang="en-US" sz="950" i="1" dirty="0">
                <a:effectLst/>
                <a:ea typeface="Calibri" panose="020F0502020204030204" pitchFamily="34" charset="0"/>
                <a:cs typeface="Times New Roman" panose="02020603050405020304" pitchFamily="18" charset="0"/>
              </a:rPr>
              <a:t>J Am Coll </a:t>
            </a:r>
            <a:r>
              <a:rPr lang="en-US" sz="950" i="1" dirty="0" err="1">
                <a:effectLst/>
                <a:ea typeface="Calibri" panose="020F0502020204030204" pitchFamily="34" charset="0"/>
                <a:cs typeface="Times New Roman" panose="02020603050405020304" pitchFamily="18" charset="0"/>
              </a:rPr>
              <a:t>Cardiol</a:t>
            </a:r>
            <a:r>
              <a:rPr lang="en-US" sz="950" i="1" dirty="0">
                <a:effectLst/>
                <a:ea typeface="Calibri" panose="020F0502020204030204" pitchFamily="34" charset="0"/>
                <a:cs typeface="Times New Roman" panose="02020603050405020304" pitchFamily="18" charset="0"/>
              </a:rPr>
              <a:t>.</a:t>
            </a:r>
            <a:r>
              <a:rPr lang="en-US" sz="950" dirty="0">
                <a:effectLst/>
                <a:ea typeface="Calibri" panose="020F0502020204030204" pitchFamily="34" charset="0"/>
                <a:cs typeface="Times New Roman" panose="02020603050405020304" pitchFamily="18" charset="0"/>
              </a:rPr>
              <a:t> 2021;77(18)(suppl 1):A1856</a:t>
            </a:r>
            <a:r>
              <a:rPr lang="en-US" sz="950" dirty="0">
                <a:ea typeface="Calibri" panose="020F0502020204030204" pitchFamily="34" charset="0"/>
                <a:cs typeface="Times New Roman" panose="02020603050405020304" pitchFamily="18" charset="0"/>
              </a:rPr>
              <a:t>; 5. </a:t>
            </a:r>
            <a:r>
              <a:rPr lang="en-US" sz="950" dirty="0"/>
              <a:t>Milling TJ et al. Online ahead of print. </a:t>
            </a:r>
            <a:r>
              <a:rPr lang="en-US" sz="950" i="1" dirty="0"/>
              <a:t>Circulation</a:t>
            </a:r>
            <a:r>
              <a:rPr lang="en-US" sz="950" dirty="0"/>
              <a:t>.</a:t>
            </a:r>
            <a:r>
              <a:rPr lang="en-US" sz="950" i="1" dirty="0"/>
              <a:t> </a:t>
            </a:r>
            <a:r>
              <a:rPr lang="en-US" sz="950" dirty="0"/>
              <a:t>2023.</a:t>
            </a:r>
            <a:endParaRPr lang="en-US" sz="950" dirty="0">
              <a:highlight>
                <a:srgbClr val="FFFF00"/>
              </a:highlight>
            </a:endParaRPr>
          </a:p>
        </p:txBody>
      </p:sp>
      <p:graphicFrame>
        <p:nvGraphicFramePr>
          <p:cNvPr id="8" name="Table 8">
            <a:extLst>
              <a:ext uri="{FF2B5EF4-FFF2-40B4-BE49-F238E27FC236}">
                <a16:creationId xmlns:a16="http://schemas.microsoft.com/office/drawing/2014/main" id="{C58E0E73-58FD-4589-8162-80B09AF96641}"/>
              </a:ext>
            </a:extLst>
          </p:cNvPr>
          <p:cNvGraphicFramePr>
            <a:graphicFrameLocks noGrp="1"/>
          </p:cNvGraphicFramePr>
          <p:nvPr/>
        </p:nvGraphicFramePr>
        <p:xfrm>
          <a:off x="490538" y="1297692"/>
          <a:ext cx="11210925" cy="3905431"/>
        </p:xfrm>
        <a:graphic>
          <a:graphicData uri="http://schemas.openxmlformats.org/drawingml/2006/table">
            <a:tbl>
              <a:tblPr firstRow="1" bandRow="1">
                <a:tableStyleId>{72833802-FEF1-4C79-8D5D-14CF1EAF98D9}</a:tableStyleId>
              </a:tblPr>
              <a:tblGrid>
                <a:gridCol w="1810732">
                  <a:extLst>
                    <a:ext uri="{9D8B030D-6E8A-4147-A177-3AD203B41FA5}">
                      <a16:colId xmlns:a16="http://schemas.microsoft.com/office/drawing/2014/main" val="1318930788"/>
                    </a:ext>
                  </a:extLst>
                </a:gridCol>
                <a:gridCol w="2542338">
                  <a:extLst>
                    <a:ext uri="{9D8B030D-6E8A-4147-A177-3AD203B41FA5}">
                      <a16:colId xmlns:a16="http://schemas.microsoft.com/office/drawing/2014/main" val="2760317108"/>
                    </a:ext>
                  </a:extLst>
                </a:gridCol>
                <a:gridCol w="1817987">
                  <a:extLst>
                    <a:ext uri="{9D8B030D-6E8A-4147-A177-3AD203B41FA5}">
                      <a16:colId xmlns:a16="http://schemas.microsoft.com/office/drawing/2014/main" val="2513059737"/>
                    </a:ext>
                  </a:extLst>
                </a:gridCol>
                <a:gridCol w="1754863">
                  <a:extLst>
                    <a:ext uri="{9D8B030D-6E8A-4147-A177-3AD203B41FA5}">
                      <a16:colId xmlns:a16="http://schemas.microsoft.com/office/drawing/2014/main" val="2654351771"/>
                    </a:ext>
                  </a:extLst>
                </a:gridCol>
                <a:gridCol w="1739233">
                  <a:extLst>
                    <a:ext uri="{9D8B030D-6E8A-4147-A177-3AD203B41FA5}">
                      <a16:colId xmlns:a16="http://schemas.microsoft.com/office/drawing/2014/main" val="1155703875"/>
                    </a:ext>
                  </a:extLst>
                </a:gridCol>
                <a:gridCol w="1545772">
                  <a:extLst>
                    <a:ext uri="{9D8B030D-6E8A-4147-A177-3AD203B41FA5}">
                      <a16:colId xmlns:a16="http://schemas.microsoft.com/office/drawing/2014/main" val="4235464619"/>
                    </a:ext>
                  </a:extLst>
                </a:gridCol>
              </a:tblGrid>
              <a:tr h="671807">
                <a:tc>
                  <a:txBody>
                    <a:bodyPr/>
                    <a:lstStyle/>
                    <a:p>
                      <a:r>
                        <a:rPr lang="en-US" sz="1350" dirty="0"/>
                        <a:t>Subgroup analysis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50" dirty="0"/>
                        <a:t>Cohort(s) within the</a:t>
                      </a:r>
                      <a:br>
                        <a:rPr lang="en-US" sz="1350" dirty="0"/>
                      </a:br>
                      <a:r>
                        <a:rPr lang="en-US" sz="1350" dirty="0"/>
                        <a:t>subgroup analysis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50" dirty="0"/>
                        <a:t>Reduction in</a:t>
                      </a:r>
                      <a:br>
                        <a:rPr lang="en-US" sz="1350" dirty="0"/>
                      </a:br>
                      <a:r>
                        <a:rPr lang="en-US" sz="1350" dirty="0"/>
                        <a:t>anti-FXa activity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50" dirty="0"/>
                        <a:t>Rate of excellent or good HE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50" dirty="0"/>
                        <a:t>Patients with TEs experienced within 30 days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50" dirty="0"/>
                        <a:t>30-day mortality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4371662"/>
                  </a:ext>
                </a:extLst>
              </a:tr>
              <a:tr h="475863">
                <a:tc rowSpan="2">
                  <a:txBody>
                    <a:bodyPr/>
                    <a:lstStyle/>
                    <a:p>
                      <a:pPr algn="ctr"/>
                      <a:r>
                        <a:rPr lang="en-US" sz="1350" b="1" dirty="0"/>
                        <a:t>ICrH</a:t>
                      </a:r>
                      <a:r>
                        <a:rPr lang="en-US" sz="1350" b="0" baseline="30000" dirty="0"/>
                        <a:t>1,a</a:t>
                      </a:r>
                      <a:r>
                        <a:rPr lang="en-US" sz="1350" b="1" dirty="0"/>
                        <a:t> </a:t>
                      </a:r>
                      <a:r>
                        <a:rPr lang="en-US" sz="1350" dirty="0"/>
                        <a:t>(N=227)</a:t>
                      </a:r>
                    </a:p>
                    <a:p>
                      <a:pPr algn="ctr"/>
                      <a:endParaRPr lang="en-US" sz="13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378" rtl="0" eaLnBrk="1" fontAlgn="auto" latinLnBrk="0" hangingPunct="1">
                        <a:lnSpc>
                          <a:spcPct val="100000"/>
                        </a:lnSpc>
                        <a:spcBef>
                          <a:spcPts val="0"/>
                        </a:spcBef>
                        <a:spcAft>
                          <a:spcPts val="0"/>
                        </a:spcAft>
                        <a:buClrTx/>
                        <a:buSzTx/>
                        <a:buFontTx/>
                        <a:buNone/>
                        <a:tabLst/>
                        <a:defRPr/>
                      </a:pPr>
                      <a:r>
                        <a:rPr lang="en-US" sz="1350" b="0" dirty="0"/>
                        <a:t>Spontaneous </a:t>
                      </a:r>
                      <a:r>
                        <a:rPr lang="en-US" sz="1350" b="0" dirty="0" err="1"/>
                        <a:t>ICrH</a:t>
                      </a:r>
                      <a:r>
                        <a:rPr lang="en-US" sz="1350" b="0" dirty="0"/>
                        <a:t> (n=128)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lvl="0" indent="0" algn="ctr" defTabSz="914378" rtl="0" eaLnBrk="1" fontAlgn="auto" latinLnBrk="0" hangingPunct="1">
                        <a:lnSpc>
                          <a:spcPct val="100000"/>
                        </a:lnSpc>
                        <a:spcBef>
                          <a:spcPts val="0"/>
                        </a:spcBef>
                        <a:spcAft>
                          <a:spcPts val="0"/>
                        </a:spcAft>
                        <a:buClrTx/>
                        <a:buSzTx/>
                        <a:buFontTx/>
                        <a:buNone/>
                        <a:tabLst/>
                        <a:defRPr/>
                      </a:pPr>
                      <a:r>
                        <a:rPr lang="en-US" sz="1350" dirty="0"/>
                        <a:t>≥92.0%</a:t>
                      </a:r>
                      <a:r>
                        <a:rPr lang="en-US" sz="1350" baseline="30000" dirty="0"/>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350" dirty="0"/>
                        <a:t>78.6%</a:t>
                      </a:r>
                      <a:r>
                        <a:rPr lang="en-US" sz="1350" baseline="30000" dirty="0"/>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lvl="0" indent="0" algn="ctr" defTabSz="914378" rtl="0" eaLnBrk="1" fontAlgn="auto" latinLnBrk="0" hangingPunct="1">
                        <a:lnSpc>
                          <a:spcPct val="100000"/>
                        </a:lnSpc>
                        <a:spcBef>
                          <a:spcPts val="0"/>
                        </a:spcBef>
                        <a:spcAft>
                          <a:spcPts val="0"/>
                        </a:spcAft>
                        <a:buClrTx/>
                        <a:buSzTx/>
                        <a:buFontTx/>
                        <a:buNone/>
                        <a:tabLst/>
                        <a:defRPr/>
                      </a:pPr>
                      <a:r>
                        <a:rPr lang="en-US" sz="1350" dirty="0"/>
                        <a:t>9.3% </a:t>
                      </a:r>
                    </a:p>
                    <a:p>
                      <a:pPr algn="ctr"/>
                      <a:endParaRPr lang="en-US" sz="13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350" dirty="0"/>
                        <a:t> 18.8%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02158586"/>
                  </a:ext>
                </a:extLst>
              </a:tr>
              <a:tr h="475863">
                <a:tc vMerge="1">
                  <a:txBody>
                    <a:bodyPr/>
                    <a:lstStyle/>
                    <a:p>
                      <a:endParaRPr lang="en-US" sz="1100" dirty="0"/>
                    </a:p>
                  </a:txBody>
                  <a:tcPr>
                    <a:lnB w="12700" cap="flat" cmpd="sng" algn="ctr">
                      <a:solidFill>
                        <a:schemeClr val="tx1"/>
                      </a:solidFill>
                      <a:prstDash val="solid"/>
                      <a:round/>
                      <a:headEnd type="none" w="med" len="med"/>
                      <a:tailEnd type="none" w="med" len="med"/>
                    </a:lnB>
                  </a:tcPr>
                </a:tc>
                <a:tc>
                  <a:txBody>
                    <a:bodyPr/>
                    <a:lstStyle/>
                    <a:p>
                      <a:pPr marL="0" marR="0" lvl="0" indent="0" algn="ctr" defTabSz="914378" rtl="0" eaLnBrk="1" fontAlgn="auto" latinLnBrk="0" hangingPunct="1">
                        <a:lnSpc>
                          <a:spcPct val="100000"/>
                        </a:lnSpc>
                        <a:spcBef>
                          <a:spcPts val="0"/>
                        </a:spcBef>
                        <a:spcAft>
                          <a:spcPts val="0"/>
                        </a:spcAft>
                        <a:buClrTx/>
                        <a:buSzTx/>
                        <a:buFontTx/>
                        <a:buNone/>
                        <a:tabLst/>
                        <a:defRPr/>
                      </a:pPr>
                      <a:r>
                        <a:rPr lang="en-US" sz="1350" b="0" dirty="0"/>
                        <a:t>Traumatic </a:t>
                      </a:r>
                      <a:r>
                        <a:rPr lang="en-US" sz="1350" b="0" dirty="0" err="1"/>
                        <a:t>ICrH</a:t>
                      </a:r>
                      <a:r>
                        <a:rPr lang="en-US" sz="1350" b="0" dirty="0"/>
                        <a:t> (n=99)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marL="0" marR="0" lvl="0" indent="0" algn="l" defTabSz="914378" rtl="0" eaLnBrk="1" fontAlgn="auto" latinLnBrk="0" hangingPunct="1">
                        <a:lnSpc>
                          <a:spcPct val="100000"/>
                        </a:lnSpc>
                        <a:spcBef>
                          <a:spcPts val="0"/>
                        </a:spcBef>
                        <a:spcAft>
                          <a:spcPts val="0"/>
                        </a:spcAft>
                        <a:buClrTx/>
                        <a:buSzTx/>
                        <a:buFontTx/>
                        <a:buNone/>
                        <a:tabLst/>
                        <a:defRPr/>
                      </a:pPr>
                      <a:endParaRPr lang="en-US" sz="1100" dirty="0"/>
                    </a:p>
                  </a:txBody>
                  <a:tcPr/>
                </a:tc>
                <a:tc>
                  <a:txBody>
                    <a:bodyPr/>
                    <a:lstStyle/>
                    <a:p>
                      <a:pPr algn="ctr"/>
                      <a:r>
                        <a:rPr lang="en-US" sz="1350" dirty="0"/>
                        <a:t>82.9%</a:t>
                      </a:r>
                      <a:r>
                        <a:rPr lang="en-US" sz="1350" baseline="30000" dirty="0"/>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US" sz="1100" dirty="0"/>
                    </a:p>
                  </a:txBody>
                  <a:tcPr/>
                </a:tc>
                <a:tc>
                  <a:txBody>
                    <a:bodyPr/>
                    <a:lstStyle/>
                    <a:p>
                      <a:pPr algn="ctr"/>
                      <a:r>
                        <a:rPr lang="en-US" sz="1350" dirty="0"/>
                        <a:t>10.1%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4863659"/>
                  </a:ext>
                </a:extLst>
              </a:tr>
              <a:tr h="525929">
                <a:tc>
                  <a:txBody>
                    <a:bodyPr/>
                    <a:lstStyle/>
                    <a:p>
                      <a:pPr algn="ctr"/>
                      <a:r>
                        <a:rPr lang="en-US" sz="1350" b="1" dirty="0"/>
                        <a:t>GI</a:t>
                      </a:r>
                      <a:r>
                        <a:rPr lang="en-US" sz="1350" b="0" baseline="30000" dirty="0"/>
                        <a:t>2,a</a:t>
                      </a:r>
                      <a:r>
                        <a:rPr lang="en-US" sz="1350" b="1" dirty="0"/>
                        <a:t> </a:t>
                      </a:r>
                      <a:r>
                        <a:rPr lang="en-US" sz="1350" dirty="0"/>
                        <a:t>(N=90)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378" rtl="0" eaLnBrk="1" fontAlgn="auto" latinLnBrk="0" hangingPunct="1">
                        <a:lnSpc>
                          <a:spcPct val="100000"/>
                        </a:lnSpc>
                        <a:spcBef>
                          <a:spcPts val="0"/>
                        </a:spcBef>
                        <a:spcAft>
                          <a:spcPts val="0"/>
                        </a:spcAft>
                        <a:buClrTx/>
                        <a:buSzTx/>
                        <a:buFontTx/>
                        <a:buNone/>
                        <a:tabLst/>
                        <a:defRPr/>
                      </a:pPr>
                      <a:r>
                        <a:rPr lang="en-US" sz="1350" b="0" dirty="0"/>
                        <a:t>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378" rtl="0" eaLnBrk="1" fontAlgn="auto" latinLnBrk="0" hangingPunct="1">
                        <a:lnSpc>
                          <a:spcPct val="100000"/>
                        </a:lnSpc>
                        <a:spcBef>
                          <a:spcPts val="0"/>
                        </a:spcBef>
                        <a:spcAft>
                          <a:spcPts val="0"/>
                        </a:spcAft>
                        <a:buClrTx/>
                        <a:buSzTx/>
                        <a:buFontTx/>
                        <a:buNone/>
                        <a:tabLst/>
                        <a:defRPr/>
                      </a:pPr>
                      <a:r>
                        <a:rPr lang="en-US" sz="1350" dirty="0"/>
                        <a:t>≥92.0%</a:t>
                      </a:r>
                      <a:r>
                        <a:rPr lang="en-US" sz="1350" baseline="30000" dirty="0"/>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50" dirty="0"/>
                        <a:t>85%</a:t>
                      </a:r>
                      <a:r>
                        <a:rPr lang="en-US" sz="1350" baseline="30000" dirty="0"/>
                        <a:t>e</a:t>
                      </a:r>
                      <a:endParaRPr lang="en-US" sz="13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50" dirty="0"/>
                        <a:t>6.0%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50" dirty="0"/>
                        <a:t>13%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6438531"/>
                  </a:ext>
                </a:extLst>
              </a:tr>
              <a:tr h="606366">
                <a:tc rowSpan="2">
                  <a:txBody>
                    <a:bodyPr/>
                    <a:lstStyle/>
                    <a:p>
                      <a:pPr algn="ctr"/>
                      <a:r>
                        <a:rPr lang="en-US" sz="1350" b="1" dirty="0"/>
                        <a:t>Edoxaban</a:t>
                      </a:r>
                      <a:r>
                        <a:rPr lang="en-US" sz="1350" b="0" baseline="30000" dirty="0"/>
                        <a:t>3</a:t>
                      </a:r>
                      <a:r>
                        <a:rPr lang="en-US" sz="1350" b="1" dirty="0"/>
                        <a:t> </a:t>
                      </a:r>
                      <a:r>
                        <a:rPr lang="en-US" sz="1350" b="0" dirty="0"/>
                        <a:t>(N=36)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378" rtl="0" eaLnBrk="1" fontAlgn="auto" latinLnBrk="0" hangingPunct="1">
                        <a:lnSpc>
                          <a:spcPct val="100000"/>
                        </a:lnSpc>
                        <a:spcBef>
                          <a:spcPts val="0"/>
                        </a:spcBef>
                        <a:spcAft>
                          <a:spcPts val="0"/>
                        </a:spcAft>
                        <a:buClrTx/>
                        <a:buSzTx/>
                        <a:buFontTx/>
                        <a:buNone/>
                        <a:tabLst/>
                        <a:defRPr/>
                      </a:pPr>
                      <a:r>
                        <a:rPr lang="en-US" sz="1350" b="0" dirty="0"/>
                        <a:t>baseline anti-FXa activity</a:t>
                      </a:r>
                      <a:br>
                        <a:rPr lang="en-US" sz="1350" b="0" dirty="0"/>
                      </a:br>
                      <a:r>
                        <a:rPr lang="en-US" sz="1350" b="0" dirty="0">
                          <a:effectLst/>
                          <a:ea typeface="Calibri" panose="020F0502020204030204" pitchFamily="34" charset="0"/>
                          <a:cs typeface="Times New Roman" panose="02020603050405020304" pitchFamily="18" charset="0"/>
                        </a:rPr>
                        <a:t>≥40 ng/mL (n=28)</a:t>
                      </a:r>
                      <a:endParaRPr lang="en-US" sz="135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350" dirty="0"/>
                        <a:t>71.3%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350" dirty="0"/>
                        <a:t>78.6%</a:t>
                      </a:r>
                      <a:endParaRPr lang="en-US" sz="1350" b="1" dirty="0">
                        <a:effectLst/>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algn="ctr"/>
                      <a:r>
                        <a:rPr lang="en-US" sz="1350" dirty="0"/>
                        <a:t>11.1%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algn="ctr"/>
                      <a:r>
                        <a:rPr lang="en-US" sz="1350" dirty="0"/>
                        <a:t>11.1%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87743894"/>
                  </a:ext>
                </a:extLst>
              </a:tr>
              <a:tr h="586821">
                <a:tc vMerge="1">
                  <a:txBody>
                    <a:bodyPr/>
                    <a:lstStyle/>
                    <a:p>
                      <a:endParaRPr lang="en-US" sz="1100" dirty="0"/>
                    </a:p>
                  </a:txBody>
                  <a:tcPr/>
                </a:tc>
                <a:tc>
                  <a:txBody>
                    <a:bodyPr/>
                    <a:lstStyle/>
                    <a:p>
                      <a:pPr marL="0" marR="0" lvl="0" indent="0" algn="ctr" defTabSz="914378" rtl="0" eaLnBrk="1" fontAlgn="auto" latinLnBrk="0" hangingPunct="1">
                        <a:lnSpc>
                          <a:spcPct val="100000"/>
                        </a:lnSpc>
                        <a:spcBef>
                          <a:spcPts val="0"/>
                        </a:spcBef>
                        <a:spcAft>
                          <a:spcPts val="0"/>
                        </a:spcAft>
                        <a:buClrTx/>
                        <a:buSzTx/>
                        <a:buFontTx/>
                        <a:buNone/>
                        <a:tabLst/>
                        <a:defRPr/>
                      </a:pPr>
                      <a:r>
                        <a:rPr lang="en-US" sz="1350" b="0" dirty="0"/>
                        <a:t>baseline anti-FXa activity≥75 ng/mL (n=20)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350" b="0" dirty="0">
                          <a:effectLst/>
                          <a:ea typeface="Calibri" panose="020F0502020204030204" pitchFamily="34" charset="0"/>
                          <a:cs typeface="Times New Roman" panose="02020603050405020304" pitchFamily="18" charset="0"/>
                        </a:rPr>
                        <a:t>75.6%</a:t>
                      </a:r>
                      <a:endParaRPr lang="en-US" sz="135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350" dirty="0"/>
                        <a:t>75.0%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US" sz="1100" dirty="0"/>
                    </a:p>
                  </a:txBody>
                  <a:tcPr/>
                </a:tc>
                <a:tc vMerge="1">
                  <a:txBody>
                    <a:bodyPr/>
                    <a:lstStyle/>
                    <a:p>
                      <a:endParaRPr lang="en-US" sz="1100" dirty="0"/>
                    </a:p>
                  </a:txBody>
                  <a:tcPr/>
                </a:tc>
                <a:extLst>
                  <a:ext uri="{0D108BD9-81ED-4DB2-BD59-A6C34878D82A}">
                    <a16:rowId xmlns:a16="http://schemas.microsoft.com/office/drawing/2014/main" val="4151512604"/>
                  </a:ext>
                </a:extLst>
              </a:tr>
              <a:tr h="525929">
                <a:tc>
                  <a:txBody>
                    <a:bodyPr/>
                    <a:lstStyle/>
                    <a:p>
                      <a:pPr algn="ctr"/>
                      <a:r>
                        <a:rPr lang="en-US" sz="1350" b="1" dirty="0"/>
                        <a:t>Enoxaparin</a:t>
                      </a:r>
                      <a:r>
                        <a:rPr lang="en-US" sz="1350" b="0" baseline="30000" dirty="0"/>
                        <a:t>4</a:t>
                      </a:r>
                      <a:r>
                        <a:rPr lang="en-US" sz="1350" b="1" dirty="0"/>
                        <a:t> </a:t>
                      </a:r>
                      <a:r>
                        <a:rPr lang="en-US" sz="1350" dirty="0"/>
                        <a:t>(N=22)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50" b="0" dirty="0"/>
                        <a:t>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350" dirty="0"/>
                        <a:t>75%</a:t>
                      </a:r>
                      <a:r>
                        <a:rPr lang="en-US" sz="1350" baseline="30000" dirty="0"/>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50" dirty="0"/>
                        <a:t>87.5%</a:t>
                      </a:r>
                      <a:r>
                        <a:rPr lang="en-US" sz="1350" baseline="30000" dirty="0"/>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50" dirty="0"/>
                        <a:t>4.5%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50" dirty="0"/>
                        <a:t>9.1%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7752942"/>
                  </a:ext>
                </a:extLst>
              </a:tr>
            </a:tbl>
          </a:graphicData>
        </a:graphic>
      </p:graphicFrame>
      <p:sp>
        <p:nvSpPr>
          <p:cNvPr id="12" name="Rectangle: Rounded Corners 11">
            <a:extLst>
              <a:ext uri="{FF2B5EF4-FFF2-40B4-BE49-F238E27FC236}">
                <a16:creationId xmlns:a16="http://schemas.microsoft.com/office/drawing/2014/main" id="{7A1CA108-410C-4962-A79A-546FCCB714DC}"/>
              </a:ext>
            </a:extLst>
          </p:cNvPr>
          <p:cNvSpPr/>
          <p:nvPr/>
        </p:nvSpPr>
        <p:spPr>
          <a:xfrm>
            <a:off x="473868" y="5296465"/>
            <a:ext cx="11244263" cy="527685"/>
          </a:xfrm>
          <a:prstGeom prst="roundRect">
            <a:avLst/>
          </a:prstGeom>
          <a:solidFill>
            <a:schemeClr val="bg1">
              <a:lumMod val="95000"/>
            </a:schemeClr>
          </a:solidFill>
          <a:ln w="28575"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50" b="0" i="0" u="none" strike="noStrike" kern="1200" cap="none" spc="0" normalizeH="0" baseline="0" noProof="0" dirty="0">
                <a:ln>
                  <a:noFill/>
                </a:ln>
                <a:solidFill>
                  <a:srgbClr val="000000"/>
                </a:solidFill>
                <a:effectLst/>
                <a:uLnTx/>
                <a:uFillTx/>
                <a:latin typeface="Arial" panose="020B0604020202020204"/>
                <a:ea typeface="+mn-ea"/>
                <a:cs typeface="+mn-cs"/>
              </a:rPr>
              <a:t>These results are </a:t>
            </a:r>
            <a:r>
              <a:rPr kumimoji="0" lang="en-US" sz="1450" b="1" i="0" u="none" strike="noStrike" kern="1200" cap="none" spc="0" normalizeH="0" baseline="0" noProof="0" dirty="0">
                <a:ln>
                  <a:noFill/>
                </a:ln>
                <a:solidFill>
                  <a:srgbClr val="7F134C"/>
                </a:solidFill>
                <a:effectLst/>
                <a:uLnTx/>
                <a:uFillTx/>
                <a:latin typeface="Arial" panose="020B0604020202020204"/>
                <a:ea typeface="+mn-ea"/>
                <a:cs typeface="+mn-cs"/>
              </a:rPr>
              <a:t>consistent with the results of the ANNEXA-4 trial</a:t>
            </a:r>
            <a:r>
              <a:rPr kumimoji="0" lang="en-US" sz="1450" b="0" i="0" u="none" strike="noStrike" kern="1200" cap="none" spc="0" normalizeH="0" baseline="30000" noProof="0" dirty="0">
                <a:ln>
                  <a:noFill/>
                </a:ln>
                <a:solidFill>
                  <a:srgbClr val="000000"/>
                </a:solidFill>
                <a:effectLst/>
                <a:uLnTx/>
                <a:uFillTx/>
                <a:latin typeface="Arial" panose="020B0604020202020204"/>
                <a:ea typeface="+mn-ea"/>
                <a:cs typeface="+mn-cs"/>
              </a:rPr>
              <a:t>1-5</a:t>
            </a:r>
          </a:p>
        </p:txBody>
      </p:sp>
    </p:spTree>
    <p:extLst>
      <p:ext uri="{BB962C8B-B14F-4D97-AF65-F5344CB8AC3E}">
        <p14:creationId xmlns:p14="http://schemas.microsoft.com/office/powerpoint/2010/main" val="69306744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A21B6-2688-41A6-8624-615D94445F2F}"/>
              </a:ext>
            </a:extLst>
          </p:cNvPr>
          <p:cNvSpPr>
            <a:spLocks noGrp="1"/>
          </p:cNvSpPr>
          <p:nvPr>
            <p:ph type="title"/>
          </p:nvPr>
        </p:nvSpPr>
        <p:spPr>
          <a:xfrm>
            <a:off x="309397" y="251827"/>
            <a:ext cx="11647715" cy="800100"/>
          </a:xfrm>
        </p:spPr>
        <p:txBody>
          <a:bodyPr>
            <a:noAutofit/>
          </a:bodyPr>
          <a:lstStyle/>
          <a:p>
            <a:r>
              <a:rPr lang="en-US" dirty="0"/>
              <a:t>Andexanet Alfa Clinical Development Program Overview </a:t>
            </a:r>
          </a:p>
        </p:txBody>
      </p:sp>
      <p:sp>
        <p:nvSpPr>
          <p:cNvPr id="3" name="Slide Number Placeholder 2">
            <a:extLst>
              <a:ext uri="{FF2B5EF4-FFF2-40B4-BE49-F238E27FC236}">
                <a16:creationId xmlns:a16="http://schemas.microsoft.com/office/drawing/2014/main" id="{D224D79E-181C-48FC-9CF8-6DA0A0DF25F3}"/>
              </a:ext>
            </a:extLst>
          </p:cNvPr>
          <p:cNvSpPr>
            <a:spLocks noGrp="1"/>
          </p:cNvSpPr>
          <p:nvPr>
            <p:ph type="sldNum" sz="quarter" idx="12"/>
          </p:nvPr>
        </p:nvSpPr>
        <p:spPr>
          <a:xfrm>
            <a:off x="1" y="6492876"/>
            <a:ext cx="457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4" name="Text Placeholder 3">
            <a:extLst>
              <a:ext uri="{FF2B5EF4-FFF2-40B4-BE49-F238E27FC236}">
                <a16:creationId xmlns:a16="http://schemas.microsoft.com/office/drawing/2014/main" id="{D83BAFD0-1B5C-4C91-9682-E06E14F71D76}"/>
              </a:ext>
            </a:extLst>
          </p:cNvPr>
          <p:cNvSpPr>
            <a:spLocks noGrp="1"/>
          </p:cNvSpPr>
          <p:nvPr>
            <p:ph type="body" sz="quarter" idx="13"/>
          </p:nvPr>
        </p:nvSpPr>
        <p:spPr>
          <a:xfrm>
            <a:off x="457199" y="5852160"/>
            <a:ext cx="11320819" cy="1005840"/>
          </a:xfrm>
        </p:spPr>
        <p:txBody>
          <a:bodyPr/>
          <a:lstStyle/>
          <a:p>
            <a:r>
              <a:rPr lang="en-US" baseline="30000" dirty="0" err="1"/>
              <a:t>a</a:t>
            </a:r>
            <a:r>
              <a:rPr lang="en-US" dirty="0" err="1"/>
              <a:t>Nadir</a:t>
            </a:r>
            <a:r>
              <a:rPr lang="en-US" dirty="0"/>
              <a:t> was defined as the smallest value within 5 minutes after the end of the continuous infusion; </a:t>
            </a:r>
            <a:r>
              <a:rPr lang="en-US" baseline="30000" dirty="0"/>
              <a:t>b</a:t>
            </a:r>
            <a:r>
              <a:rPr lang="en-GB" dirty="0" err="1"/>
              <a:t>Hemostatic</a:t>
            </a:r>
            <a:r>
              <a:rPr lang="en-GB" dirty="0"/>
              <a:t> efficacy as rated by an independent adjudication committee.</a:t>
            </a:r>
            <a:r>
              <a:rPr lang="en-GB" baseline="30000" dirty="0"/>
              <a:t>2,3</a:t>
            </a:r>
          </a:p>
          <a:p>
            <a:r>
              <a:rPr lang="en-US" dirty="0"/>
              <a:t>AE = adverse events; FX = factor X; FXa = factor </a:t>
            </a:r>
            <a:r>
              <a:rPr lang="en-US" dirty="0" err="1"/>
              <a:t>Xa</a:t>
            </a:r>
            <a:r>
              <a:rPr lang="en-US" dirty="0"/>
              <a:t>; IV = intravenous; SQ = subcutaneous. </a:t>
            </a:r>
          </a:p>
          <a:p>
            <a:r>
              <a:rPr lang="en-US" dirty="0"/>
              <a:t>1. Siegal DM et al. </a:t>
            </a:r>
            <a:r>
              <a:rPr lang="en-US" i="1" dirty="0"/>
              <a:t>N </a:t>
            </a:r>
            <a:r>
              <a:rPr lang="en-US" i="1" dirty="0" err="1"/>
              <a:t>Engl</a:t>
            </a:r>
            <a:r>
              <a:rPr lang="en-US" i="1" dirty="0"/>
              <a:t> J Med. </a:t>
            </a:r>
            <a:r>
              <a:rPr lang="en-US" dirty="0"/>
              <a:t>2015;373(25):2413-2424; 2. </a:t>
            </a:r>
            <a:r>
              <a:rPr lang="en-US" dirty="0">
                <a:effectLst/>
              </a:rPr>
              <a:t>Milling TJ et al. Online ahead of print. </a:t>
            </a:r>
            <a:r>
              <a:rPr lang="en-US" i="1" dirty="0">
                <a:effectLst/>
              </a:rPr>
              <a:t>Circulation</a:t>
            </a:r>
            <a:r>
              <a:rPr lang="en-US" dirty="0">
                <a:effectLst/>
              </a:rPr>
              <a:t>. 2023</a:t>
            </a:r>
            <a:r>
              <a:rPr lang="en-US" dirty="0"/>
              <a:t>; 3. Study NCT03661528. ClinicalTrials.gov website.</a:t>
            </a:r>
          </a:p>
        </p:txBody>
      </p:sp>
      <p:graphicFrame>
        <p:nvGraphicFramePr>
          <p:cNvPr id="5" name="Diagram 5">
            <a:extLst>
              <a:ext uri="{FF2B5EF4-FFF2-40B4-BE49-F238E27FC236}">
                <a16:creationId xmlns:a16="http://schemas.microsoft.com/office/drawing/2014/main" id="{1AB327E6-D1EB-45A2-8693-2DCFADA2DA80}"/>
              </a:ext>
            </a:extLst>
          </p:cNvPr>
          <p:cNvGraphicFramePr>
            <a:graphicFrameLocks/>
          </p:cNvGraphicFramePr>
          <p:nvPr/>
        </p:nvGraphicFramePr>
        <p:xfrm>
          <a:off x="902477" y="1257300"/>
          <a:ext cx="10461556" cy="4851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Rounded Corners 5">
            <a:extLst>
              <a:ext uri="{FF2B5EF4-FFF2-40B4-BE49-F238E27FC236}">
                <a16:creationId xmlns:a16="http://schemas.microsoft.com/office/drawing/2014/main" id="{E961A858-4DF5-48D2-AEA1-7FA75F8B9750}"/>
              </a:ext>
            </a:extLst>
          </p:cNvPr>
          <p:cNvSpPr>
            <a:spLocks/>
          </p:cNvSpPr>
          <p:nvPr/>
        </p:nvSpPr>
        <p:spPr>
          <a:xfrm>
            <a:off x="853642" y="1882778"/>
            <a:ext cx="3394307" cy="3919666"/>
          </a:xfrm>
          <a:prstGeom prst="roundRect">
            <a:avLst/>
          </a:prstGeom>
          <a:solidFill>
            <a:srgbClr val="9E2866"/>
          </a:solidFill>
          <a:ln>
            <a:solidFill>
              <a:srgbClr val="9E28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300"/>
              </a:spcAft>
              <a:buClrTx/>
              <a:buSzTx/>
              <a:buFontTx/>
              <a:buNone/>
              <a:tabLst/>
              <a:defRPr/>
            </a:pPr>
            <a:endParaRPr kumimoji="0" lang="en-US" sz="1400" b="1" i="0" u="none" strike="noStrike" kern="1200" cap="none" spc="0" normalizeH="0" baseline="0" noProof="0" dirty="0">
              <a:ln>
                <a:noFill/>
              </a:ln>
              <a:solidFill>
                <a:srgbClr val="7F134C"/>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300"/>
              </a:spcAft>
              <a:buClrTx/>
              <a:buSzTx/>
              <a:buFontTx/>
              <a:buNone/>
              <a:tabLst/>
              <a:defRPr/>
            </a:pPr>
            <a:endParaRPr kumimoji="0" lang="en-US" sz="17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US" sz="17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ANNEXA-A and ANNEXA-R</a:t>
            </a:r>
            <a:r>
              <a:rPr kumimoji="0" lang="en-US" sz="1700" b="1" i="0" u="none" strike="noStrike" kern="1200" cap="none" spc="0" normalizeH="0" baseline="30000" noProof="0" dirty="0">
                <a:ln>
                  <a:noFill/>
                </a:ln>
                <a:solidFill>
                  <a:srgbClr val="FFFFFF"/>
                </a:solidFill>
                <a:effectLst/>
                <a:uLnTx/>
                <a:uFillTx/>
                <a:latin typeface="Arial" panose="020B0604020202020204" pitchFamily="34" charset="0"/>
                <a:ea typeface="+mn-ea"/>
                <a:cs typeface="Arial" panose="020B0604020202020204" pitchFamily="34" charset="0"/>
              </a:rPr>
              <a:t>1</a:t>
            </a:r>
            <a:endParaRPr kumimoji="0" lang="en-US" sz="17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mn-cs"/>
              </a:rPr>
              <a:t>Efficacy and safety of andexanet alfa for the </a:t>
            </a:r>
            <a:r>
              <a:rPr kumimoji="0" lang="en-US" sz="1200" b="1" i="0" u="none" strike="noStrike" kern="1200" cap="none" spc="0" normalizeH="0" baseline="0" noProof="0" dirty="0">
                <a:ln>
                  <a:noFill/>
                </a:ln>
                <a:solidFill>
                  <a:srgbClr val="FFFFFF"/>
                </a:solidFill>
                <a:effectLst/>
                <a:uLnTx/>
                <a:uFillTx/>
                <a:latin typeface="Arial" panose="020B0604020202020204"/>
                <a:ea typeface="+mn-ea"/>
                <a:cs typeface="+mn-cs"/>
              </a:rPr>
              <a:t>reversal of anticoagulation with apixaban </a:t>
            </a: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mn-cs"/>
              </a:rPr>
              <a:t>or </a:t>
            </a:r>
            <a:r>
              <a:rPr kumimoji="0" lang="en-US" sz="1200" b="1" i="0" u="none" strike="noStrike" kern="1200" cap="none" spc="0" normalizeH="0" baseline="0" noProof="0" dirty="0">
                <a:ln>
                  <a:noFill/>
                </a:ln>
                <a:solidFill>
                  <a:srgbClr val="FFFFFF"/>
                </a:solidFill>
                <a:effectLst/>
                <a:uLnTx/>
                <a:uFillTx/>
                <a:latin typeface="Arial" panose="020B0604020202020204"/>
                <a:ea typeface="+mn-ea"/>
                <a:cs typeface="+mn-cs"/>
              </a:rPr>
              <a:t>rivaroxaban</a:t>
            </a: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mn-cs"/>
              </a:rPr>
              <a:t> in healthy volunteers </a:t>
            </a:r>
            <a:endParaRPr kumimoji="0" lang="en-GB" sz="12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srgbClr val="FFFFFF"/>
              </a:solidFill>
              <a:effectLst/>
              <a:uLnTx/>
              <a:uFillTx/>
              <a:latin typeface="Arial" panose="020B0604020202020204"/>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FFFF"/>
                </a:solidFill>
                <a:effectLst/>
                <a:uLnTx/>
                <a:uFillTx/>
                <a:latin typeface="Arial" panose="020B0604020202020204"/>
                <a:ea typeface="+mn-ea"/>
                <a:cs typeface="Arial" panose="020B0604020202020204" pitchFamily="34" charset="0"/>
              </a:rPr>
              <a:t>Primary endpoint: </a:t>
            </a:r>
            <a:endParaRPr kumimoji="0" lang="en-US" sz="1200" b="0" i="0" u="none" strike="noStrike" kern="1200" cap="none" spc="0" normalizeH="0" baseline="0" noProof="0" dirty="0">
              <a:ln>
                <a:noFill/>
              </a:ln>
              <a:solidFill>
                <a:srgbClr val="FFFFFF"/>
              </a:solidFill>
              <a:effectLst/>
              <a:uLnTx/>
              <a:uFillTx/>
              <a:latin typeface="Arial" panose="020B0604020202020204"/>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Arial" panose="020B0604020202020204" pitchFamily="34" charset="0"/>
              </a:rPr>
              <a:t>Percent change in a</a:t>
            </a:r>
            <a:r>
              <a:rPr kumimoji="0" lang="en-US" sz="1200" b="0" i="0" u="none" strike="noStrike" kern="1200" cap="none" spc="0" normalizeH="0" baseline="0" noProof="0" dirty="0" err="1">
                <a:ln>
                  <a:noFill/>
                </a:ln>
                <a:solidFill>
                  <a:srgbClr val="FFFFFF"/>
                </a:solidFill>
                <a:effectLst/>
                <a:uLnTx/>
                <a:uFillTx/>
                <a:latin typeface="Arial" panose="020B0604020202020204"/>
                <a:ea typeface="+mn-ea"/>
                <a:cs typeface="Arial" panose="020B0604020202020204" pitchFamily="34" charset="0"/>
              </a:rPr>
              <a:t>nti</a:t>
            </a: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Arial" panose="020B0604020202020204" pitchFamily="34" charset="0"/>
              </a:rPr>
              <a:t>-FXa activity from baseline to </a:t>
            </a:r>
            <a:r>
              <a:rPr kumimoji="0" lang="en-US" sz="1200" b="0" i="0" u="none" strike="noStrike" kern="1200" cap="none" spc="0" normalizeH="0" baseline="0" noProof="0" dirty="0" err="1">
                <a:ln>
                  <a:noFill/>
                </a:ln>
                <a:solidFill>
                  <a:srgbClr val="FFFFFF"/>
                </a:solidFill>
                <a:effectLst/>
                <a:uLnTx/>
                <a:uFillTx/>
                <a:latin typeface="Arial" panose="020B0604020202020204"/>
                <a:ea typeface="+mn-ea"/>
                <a:cs typeface="Arial" panose="020B0604020202020204" pitchFamily="34" charset="0"/>
              </a:rPr>
              <a:t>nadir</a:t>
            </a:r>
            <a:r>
              <a:rPr kumimoji="0" lang="en-US" sz="1200" b="0" i="0" u="none" strike="noStrike" kern="1200" cap="none" spc="0" normalizeH="0" baseline="30000" noProof="0" dirty="0" err="1">
                <a:ln>
                  <a:noFill/>
                </a:ln>
                <a:solidFill>
                  <a:srgbClr val="FFFFFF"/>
                </a:solidFill>
                <a:effectLst/>
                <a:uLnTx/>
                <a:uFillTx/>
                <a:latin typeface="Arial" panose="020B0604020202020204"/>
                <a:ea typeface="+mn-ea"/>
                <a:cs typeface="Arial" panose="020B0604020202020204" pitchFamily="34" charset="0"/>
              </a:rPr>
              <a:t>a</a:t>
            </a:r>
            <a:endParaRPr kumimoji="0" lang="en-US" sz="1200" b="0" i="0" u="none" strike="noStrike" kern="1200" cap="none" spc="0" normalizeH="0" baseline="0" noProof="0" dirty="0">
              <a:ln>
                <a:noFill/>
              </a:ln>
              <a:solidFill>
                <a:srgbClr val="FFFFFF"/>
              </a:solidFill>
              <a:effectLst/>
              <a:uLnTx/>
              <a:uFillTx/>
              <a:latin typeface="Arial" panose="020B0604020202020204"/>
              <a:ea typeface="+mn-ea"/>
              <a:cs typeface="Arial" panose="020B0604020202020204" pitchFamily="34" charset="0"/>
            </a:endParaRPr>
          </a:p>
          <a:p>
            <a:pPr marL="265113" marR="0" lvl="0" indent="0" algn="l" defTabSz="914400" rtl="0" eaLnBrk="1" fontAlgn="auto" latinLnBrk="0" hangingPunct="1">
              <a:lnSpc>
                <a:spcPct val="100000"/>
              </a:lnSpc>
              <a:spcBef>
                <a:spcPts val="0"/>
              </a:spcBef>
              <a:spcAft>
                <a:spcPts val="0"/>
              </a:spcAft>
              <a:buClr>
                <a:srgbClr val="000000">
                  <a:lumMod val="50000"/>
                  <a:lumOff val="50000"/>
                </a:srgbClr>
              </a:buClr>
              <a:buSzTx/>
              <a:buFontTx/>
              <a:buNone/>
              <a:tabLst/>
              <a:defRPr/>
            </a:pPr>
            <a:endParaRPr kumimoji="0" lang="en-GB" sz="1200" b="1" i="0" u="none" strike="noStrike" kern="1200" cap="none" spc="0" normalizeH="0" baseline="0" noProof="0" dirty="0">
              <a:ln>
                <a:noFill/>
              </a:ln>
              <a:solidFill>
                <a:srgbClr val="FFFFFF"/>
              </a:solidFill>
              <a:effectLst/>
              <a:uLnTx/>
              <a:uFillTx/>
              <a:latin typeface="Arial" panose="020B0604020202020204"/>
              <a:ea typeface="+mn-ea"/>
              <a:cs typeface="Arial" panose="020B0604020202020204" pitchFamily="34" charset="0"/>
            </a:endParaRPr>
          </a:p>
          <a:p>
            <a:pPr marL="265113" marR="0" lvl="0" indent="-265113" algn="l" defTabSz="914400" rtl="0" eaLnBrk="1" fontAlgn="auto" latinLnBrk="0" hangingPunct="1">
              <a:lnSpc>
                <a:spcPct val="100000"/>
              </a:lnSpc>
              <a:spcBef>
                <a:spcPts val="0"/>
              </a:spcBef>
              <a:spcAft>
                <a:spcPts val="0"/>
              </a:spcAft>
              <a:buClr>
                <a:srgbClr val="000000">
                  <a:lumMod val="50000"/>
                  <a:lumOff val="50000"/>
                </a:srgbClr>
              </a:buClr>
              <a:buSzTx/>
              <a:buFontTx/>
              <a:buNone/>
              <a:tabLst/>
              <a:defRPr/>
            </a:pPr>
            <a:r>
              <a:rPr kumimoji="0" lang="en-GB" sz="1200" b="1" i="0" u="none" strike="noStrike" kern="1200" cap="none" spc="0" normalizeH="0" baseline="0" noProof="0" dirty="0">
                <a:ln>
                  <a:noFill/>
                </a:ln>
                <a:solidFill>
                  <a:srgbClr val="FFFFFF"/>
                </a:solidFill>
                <a:effectLst/>
                <a:uLnTx/>
                <a:uFillTx/>
                <a:latin typeface="Arial" panose="020B0604020202020204"/>
                <a:ea typeface="+mn-ea"/>
                <a:cs typeface="Arial" panose="020B0604020202020204" pitchFamily="34" charset="0"/>
              </a:rPr>
              <a:t>Secondary endpoint: </a:t>
            </a:r>
            <a:endParaRPr kumimoji="0" lang="en-US" sz="1200" b="0" i="0" u="none" strike="noStrike" kern="1200" cap="none" spc="0" normalizeH="0" baseline="0" noProof="0" dirty="0">
              <a:ln>
                <a:noFill/>
              </a:ln>
              <a:solidFill>
                <a:srgbClr val="FFFFFF"/>
              </a:solidFill>
              <a:effectLst/>
              <a:uLnTx/>
              <a:uFillTx/>
              <a:latin typeface="Arial" panose="020B0604020202020204"/>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Arial" panose="020B0604020202020204" pitchFamily="34" charset="0"/>
              </a:rPr>
              <a:t>T</a:t>
            </a:r>
            <a:r>
              <a:rPr kumimoji="0" lang="en-US" sz="1200" b="0" i="0" u="none" strike="noStrike" kern="1200" cap="none" spc="0" normalizeH="0" baseline="0" noProof="0" dirty="0" err="1">
                <a:ln>
                  <a:noFill/>
                </a:ln>
                <a:solidFill>
                  <a:srgbClr val="FFFFFF"/>
                </a:solidFill>
                <a:effectLst/>
                <a:uLnTx/>
                <a:uFillTx/>
                <a:latin typeface="Arial" panose="020B0604020202020204"/>
                <a:ea typeface="+mn-ea"/>
                <a:cs typeface="Arial" panose="020B0604020202020204" pitchFamily="34" charset="0"/>
              </a:rPr>
              <a:t>hrombin</a:t>
            </a: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Arial" panose="020B0604020202020204" pitchFamily="34" charset="0"/>
              </a:rPr>
              <a:t> generation from baseline to its peak after treatment</a:t>
            </a:r>
          </a:p>
          <a:p>
            <a:pPr marL="0" marR="0" lvl="0" indent="0" algn="l" defTabSz="914400" rtl="0" eaLnBrk="1" fontAlgn="auto" latinLnBrk="0" hangingPunct="1">
              <a:lnSpc>
                <a:spcPct val="100000"/>
              </a:lnSpc>
              <a:spcBef>
                <a:spcPts val="0"/>
              </a:spcBef>
              <a:spcAft>
                <a:spcPts val="0"/>
              </a:spcAft>
              <a:buClr>
                <a:srgbClr val="FFFFFF"/>
              </a:buClr>
              <a:buSzTx/>
              <a:buFontTx/>
              <a:buNone/>
              <a:tabLst/>
              <a:defRPr/>
            </a:pPr>
            <a:endParaRPr kumimoji="0" lang="en-US" sz="1200" b="0" i="0" u="none" strike="noStrike" kern="1200" cap="none" spc="0" normalizeH="0" baseline="0" noProof="0" dirty="0">
              <a:ln>
                <a:noFill/>
              </a:ln>
              <a:solidFill>
                <a:srgbClr val="FFFFFF"/>
              </a:solidFill>
              <a:effectLst/>
              <a:uLnTx/>
              <a:uFillTx/>
              <a:latin typeface="Arial" panose="020B0604020202020204"/>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
                <a:srgbClr val="FFFFFF"/>
              </a:buClr>
              <a:buSzTx/>
              <a:buFontTx/>
              <a:buNone/>
              <a:tabLst/>
              <a:defRPr/>
            </a:pPr>
            <a:r>
              <a:rPr kumimoji="0" lang="en-US" sz="1200" b="1" i="0" u="none" strike="noStrike" kern="1200" cap="none" spc="0" normalizeH="0" baseline="0" noProof="0" dirty="0">
                <a:ln>
                  <a:noFill/>
                </a:ln>
                <a:solidFill>
                  <a:srgbClr val="FFFFFF"/>
                </a:solidFill>
                <a:effectLst/>
                <a:uLnTx/>
                <a:uFillTx/>
                <a:latin typeface="Arial" panose="020B0604020202020204"/>
                <a:ea typeface="+mn-ea"/>
                <a:cs typeface="Arial" panose="020B0604020202020204" pitchFamily="34" charset="0"/>
              </a:rPr>
              <a:t>Safety outcomes: </a:t>
            </a:r>
          </a:p>
          <a:p>
            <a:pPr marL="171450" marR="0" lvl="0" indent="-17145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Arial" panose="020B0604020202020204" pitchFamily="34" charset="0"/>
              </a:rPr>
              <a:t>Drug-related AEs</a:t>
            </a:r>
          </a:p>
          <a:p>
            <a:pPr marL="171450" marR="0" lvl="0" indent="-17145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Arial" panose="020B0604020202020204" pitchFamily="34" charset="0"/>
              </a:rPr>
              <a:t>Thrombotic events</a:t>
            </a:r>
          </a:p>
          <a:p>
            <a:pPr marL="171450" marR="0" lvl="0" indent="-17145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Arial" panose="020B0604020202020204" pitchFamily="34" charset="0"/>
              </a:rPr>
              <a:t>Antibodies to FX, FXa, or andexanet alfa</a:t>
            </a:r>
          </a:p>
          <a:p>
            <a:pPr marL="457200" marR="0" lvl="1" indent="0" algn="l" defTabSz="914400" rtl="0" eaLnBrk="1" fontAlgn="auto" latinLnBrk="0" hangingPunct="1">
              <a:lnSpc>
                <a:spcPct val="100000"/>
              </a:lnSpc>
              <a:spcBef>
                <a:spcPts val="0"/>
              </a:spcBef>
              <a:spcAft>
                <a:spcPts val="0"/>
              </a:spcAft>
              <a:buClr>
                <a:srgbClr val="FFFFFF"/>
              </a:buClr>
              <a:buSzTx/>
              <a:buFontTx/>
              <a:buNone/>
              <a:tabLst/>
              <a:defRPr/>
            </a:pPr>
            <a:endParaRPr kumimoji="0" lang="en-US" sz="1200" b="0" i="0" u="none" strike="noStrike" kern="1200" cap="none" spc="0" normalizeH="0" baseline="0" noProof="0" dirty="0">
              <a:ln>
                <a:noFill/>
              </a:ln>
              <a:solidFill>
                <a:srgbClr val="FFFFFF"/>
              </a:solidFill>
              <a:effectLst/>
              <a:uLnTx/>
              <a:uFillTx/>
              <a:latin typeface="Arial" panose="020B0604020202020204"/>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FFFFFF"/>
              </a:solidFill>
              <a:effectLst/>
              <a:uLnTx/>
              <a:uFillTx/>
              <a:latin typeface="Arial" panose="020B0604020202020204"/>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300"/>
              </a:spcAft>
              <a:buClrTx/>
              <a:buSzTx/>
              <a:buFontTx/>
              <a:buNone/>
              <a:tabLst/>
              <a:defRPr/>
            </a:pPr>
            <a:endParaRPr kumimoji="0" lang="en-GB" sz="1050" b="0" i="0" u="none" strike="noStrike" kern="1200" cap="none" spc="0" normalizeH="0" baseline="30000" noProof="0" dirty="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10" name="Rectangle: Rounded Corners 9">
            <a:extLst>
              <a:ext uri="{FF2B5EF4-FFF2-40B4-BE49-F238E27FC236}">
                <a16:creationId xmlns:a16="http://schemas.microsoft.com/office/drawing/2014/main" id="{F895B860-EC87-46AA-9299-968D7FFC3A7C}"/>
              </a:ext>
            </a:extLst>
          </p:cNvPr>
          <p:cNvSpPr>
            <a:spLocks/>
          </p:cNvSpPr>
          <p:nvPr/>
        </p:nvSpPr>
        <p:spPr>
          <a:xfrm>
            <a:off x="4363643" y="1882778"/>
            <a:ext cx="3394307" cy="3919666"/>
          </a:xfrm>
          <a:prstGeom prst="roundRect">
            <a:avLst/>
          </a:prstGeom>
          <a:solidFill>
            <a:schemeClr val="accent1"/>
          </a:solidFill>
          <a:ln>
            <a:solidFill>
              <a:srgbClr val="881D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300"/>
              </a:spcAft>
              <a:buClrTx/>
              <a:buSzTx/>
              <a:buFontTx/>
              <a:buNone/>
              <a:tabLst/>
              <a:defRPr/>
            </a:pPr>
            <a:endParaRPr kumimoji="0" lang="en-US" sz="1700" b="1"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US" sz="1700" b="1" i="0" u="none" strike="noStrike" kern="1200" cap="none" spc="0" normalizeH="0" baseline="0" noProof="0" dirty="0">
                <a:ln>
                  <a:noFill/>
                </a:ln>
                <a:solidFill>
                  <a:srgbClr val="FFFFFF"/>
                </a:solidFill>
                <a:effectLst/>
                <a:uLnTx/>
                <a:uFillTx/>
                <a:latin typeface="Arial"/>
                <a:ea typeface="+mn-ea"/>
                <a:cs typeface="Arial"/>
              </a:rPr>
              <a:t>ANNEXA-4</a:t>
            </a:r>
            <a:r>
              <a:rPr kumimoji="0" lang="en-US" sz="1700" b="1" i="0" u="none" strike="noStrike" kern="1200" cap="none" spc="0" normalizeH="0" baseline="30000" noProof="0" dirty="0">
                <a:ln>
                  <a:noFill/>
                </a:ln>
                <a:solidFill>
                  <a:srgbClr val="FFFFFF"/>
                </a:solidFill>
                <a:effectLst/>
                <a:uLnTx/>
                <a:uFillTx/>
                <a:latin typeface="Arial"/>
                <a:ea typeface="+mn-ea"/>
                <a:cs typeface="Arial"/>
              </a:rPr>
              <a:t>2</a:t>
            </a:r>
            <a:endParaRPr kumimoji="0" lang="en-US" sz="1700" b="0" i="0" u="none" strike="noStrike" kern="1200" cap="none" spc="0" normalizeH="0" baseline="0" noProof="0" dirty="0">
              <a:ln>
                <a:noFill/>
              </a:ln>
              <a:solidFill>
                <a:srgbClr val="FFFFFF"/>
              </a:solidFill>
              <a:effectLst/>
              <a:uLnTx/>
              <a:uFillTx/>
              <a:latin typeface="Arial" panose="020B0604020202020204"/>
              <a:ea typeface="+mn-ea"/>
              <a:cs typeface="Arial"/>
            </a:endParaRPr>
          </a:p>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mn-cs"/>
              </a:rPr>
              <a:t>Efficacy and safety of andexanet alfa in patients with </a:t>
            </a:r>
            <a:r>
              <a:rPr kumimoji="0" lang="en-US" sz="1200" b="1" i="0" u="none" strike="noStrike" kern="1200" cap="none" spc="0" normalizeH="0" baseline="0" noProof="0" dirty="0">
                <a:ln>
                  <a:noFill/>
                </a:ln>
                <a:solidFill>
                  <a:srgbClr val="FFFFFF"/>
                </a:solidFill>
                <a:effectLst/>
                <a:uLnTx/>
                <a:uFillTx/>
                <a:latin typeface="Arial" panose="020B0604020202020204"/>
                <a:ea typeface="+mn-ea"/>
                <a:cs typeface="+mn-cs"/>
              </a:rPr>
              <a:t>acute major bleeding </a:t>
            </a: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mn-cs"/>
              </a:rPr>
              <a:t>and administration of a FXa inhibitor within the past 18 hours</a:t>
            </a:r>
            <a:endParaRPr kumimoji="0" lang="en-US" sz="1200" b="0" i="0" u="none" strike="noStrike" kern="1200" cap="none" spc="0" normalizeH="0" baseline="30000" noProof="0" dirty="0">
              <a:ln>
                <a:noFill/>
              </a:ln>
              <a:solidFill>
                <a:srgbClr val="FFFFFF"/>
              </a:solidFill>
              <a:effectLst/>
              <a:uLnTx/>
              <a:uFillTx/>
              <a:latin typeface="Arial" panose="020B0604020202020204"/>
              <a:ea typeface="+mn-ea"/>
              <a:cs typeface="Arial" panose="020B0604020202020204" pitchFamily="34" charset="0"/>
            </a:endParaRPr>
          </a:p>
          <a:p>
            <a:pPr marL="264795" marR="0" lvl="0" indent="0" algn="l" defTabSz="914400" rtl="0" eaLnBrk="1" fontAlgn="auto" latinLnBrk="0" hangingPunct="1">
              <a:lnSpc>
                <a:spcPct val="90000"/>
              </a:lnSpc>
              <a:spcBef>
                <a:spcPts val="0"/>
              </a:spcBef>
              <a:spcAft>
                <a:spcPts val="0"/>
              </a:spcAft>
              <a:buClr>
                <a:srgbClr val="000000">
                  <a:lumMod val="50000"/>
                  <a:lumOff val="50000"/>
                </a:srgbClr>
              </a:buClr>
              <a:buSzTx/>
              <a:buFontTx/>
              <a:buNone/>
              <a:tabLst/>
              <a:defRPr/>
            </a:pPr>
            <a:endParaRPr kumimoji="0" lang="en-US" sz="1200" b="0" i="0" u="none" strike="noStrike" kern="1200" cap="none" spc="0" normalizeH="0" baseline="0" noProof="0" dirty="0">
              <a:ln>
                <a:noFill/>
              </a:ln>
              <a:solidFill>
                <a:srgbClr val="FFFFFF"/>
              </a:solidFill>
              <a:effectLst/>
              <a:uLnTx/>
              <a:uFillTx/>
              <a:latin typeface="Arial" panose="020B0604020202020204"/>
              <a:ea typeface="+mn-ea"/>
              <a:cs typeface="Arial"/>
            </a:endParaRPr>
          </a:p>
          <a:p>
            <a:pPr marL="0" marR="0" lvl="0" indent="0" algn="l" defTabSz="914400" rtl="0" eaLnBrk="1" fontAlgn="auto" latinLnBrk="0" hangingPunct="1">
              <a:lnSpc>
                <a:spcPct val="90000"/>
              </a:lnSpc>
              <a:spcBef>
                <a:spcPts val="0"/>
              </a:spcBef>
              <a:spcAft>
                <a:spcPts val="0"/>
              </a:spcAft>
              <a:buClr>
                <a:srgbClr val="000000">
                  <a:lumMod val="50000"/>
                  <a:lumOff val="50000"/>
                </a:srgbClr>
              </a:buClr>
              <a:buSzTx/>
              <a:buFontTx/>
              <a:buNone/>
              <a:tabLst/>
              <a:defRPr/>
            </a:pPr>
            <a:r>
              <a:rPr kumimoji="0" lang="en-GB" sz="1200" b="1" i="0" u="none" strike="noStrike" kern="1200" cap="none" spc="0" normalizeH="0" baseline="0" noProof="0" dirty="0">
                <a:ln>
                  <a:noFill/>
                </a:ln>
                <a:solidFill>
                  <a:srgbClr val="FFFFFF"/>
                </a:solidFill>
                <a:effectLst/>
                <a:uLnTx/>
                <a:uFillTx/>
                <a:latin typeface="Arial" panose="020B0604020202020204"/>
                <a:ea typeface="+mn-ea"/>
                <a:cs typeface="Arial"/>
              </a:rPr>
              <a:t>Co-primary efficacy endpoints: </a:t>
            </a:r>
            <a:endParaRPr kumimoji="0" lang="en-US" sz="1200" b="0" i="0" u="none" strike="noStrike" kern="1200" cap="none" spc="0" normalizeH="0" baseline="0" noProof="0" dirty="0">
              <a:ln>
                <a:noFill/>
              </a:ln>
              <a:solidFill>
                <a:srgbClr val="FFFFFF"/>
              </a:solidFill>
              <a:effectLst/>
              <a:uLnTx/>
              <a:uFillTx/>
              <a:latin typeface="Arial" panose="020B0604020202020204"/>
              <a:ea typeface="+mn-ea"/>
              <a:cs typeface="Arial"/>
            </a:endParaRPr>
          </a:p>
          <a:p>
            <a:pPr marL="171450" marR="0" lvl="0"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Arial" panose="020B0604020202020204" pitchFamily="34" charset="0"/>
              </a:rPr>
              <a:t>Percent change in </a:t>
            </a: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Arial"/>
              </a:rPr>
              <a:t>a</a:t>
            </a:r>
            <a:r>
              <a:rPr kumimoji="0" lang="en-US" sz="1200" b="0" i="0" u="none" strike="noStrike" kern="1200" cap="none" spc="0" normalizeH="0" baseline="0" noProof="0" dirty="0" err="1">
                <a:ln>
                  <a:noFill/>
                </a:ln>
                <a:solidFill>
                  <a:srgbClr val="FFFFFF"/>
                </a:solidFill>
                <a:effectLst/>
                <a:uLnTx/>
                <a:uFillTx/>
                <a:latin typeface="Arial" panose="020B0604020202020204"/>
                <a:ea typeface="+mn-ea"/>
                <a:cs typeface="Arial"/>
              </a:rPr>
              <a:t>nti</a:t>
            </a: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Arial"/>
              </a:rPr>
              <a:t>-F</a:t>
            </a:r>
            <a:r>
              <a:rPr kumimoji="0" lang="en-US" sz="1200" b="0" i="0" u="none" strike="noStrike" kern="1200" cap="none" spc="0" normalizeH="0" baseline="0" noProof="0" dirty="0" err="1">
                <a:ln>
                  <a:noFill/>
                </a:ln>
                <a:solidFill>
                  <a:srgbClr val="FFFFFF"/>
                </a:solidFill>
                <a:effectLst/>
                <a:uLnTx/>
                <a:uFillTx/>
                <a:latin typeface="Arial" panose="020B0604020202020204"/>
                <a:ea typeface="+mn-ea"/>
                <a:cs typeface="Arial"/>
              </a:rPr>
              <a:t>Xa</a:t>
            </a: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Arial"/>
              </a:rPr>
              <a:t> activity from baseline to nadir</a:t>
            </a:r>
          </a:p>
          <a:p>
            <a:pPr marL="171450" marR="0" lvl="0"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Arial"/>
              </a:rPr>
              <a:t>Rate of e</a:t>
            </a:r>
            <a:r>
              <a:rPr kumimoji="0" lang="en-US" sz="1200" b="0" i="0" u="none" strike="noStrike" kern="1200" cap="none" spc="0" normalizeH="0" baseline="0" noProof="0" dirty="0" err="1">
                <a:ln>
                  <a:noFill/>
                </a:ln>
                <a:solidFill>
                  <a:srgbClr val="FFFFFF"/>
                </a:solidFill>
                <a:effectLst/>
                <a:uLnTx/>
                <a:uFillTx/>
                <a:latin typeface="Arial" panose="020B0604020202020204"/>
                <a:ea typeface="+mn-ea"/>
                <a:cs typeface="Arial"/>
              </a:rPr>
              <a:t>xcellent</a:t>
            </a: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Arial"/>
              </a:rPr>
              <a:t> or good hemostatic efficacy 12 hours after </a:t>
            </a:r>
            <a:r>
              <a:rPr kumimoji="0" lang="en-US" sz="1200" b="0" i="0" u="none" strike="noStrike" kern="1200" cap="none" spc="0" normalizeH="0" baseline="0" noProof="0" dirty="0" err="1">
                <a:ln>
                  <a:noFill/>
                </a:ln>
                <a:solidFill>
                  <a:srgbClr val="FFFFFF"/>
                </a:solidFill>
                <a:effectLst/>
                <a:uLnTx/>
                <a:uFillTx/>
                <a:latin typeface="Arial" panose="020B0604020202020204"/>
                <a:ea typeface="+mn-ea"/>
                <a:cs typeface="Arial"/>
              </a:rPr>
              <a:t>treatment</a:t>
            </a:r>
            <a:r>
              <a:rPr kumimoji="0" lang="en-US" sz="1200" b="0" i="0" u="none" strike="noStrike" kern="1200" cap="none" spc="0" normalizeH="0" baseline="30000" noProof="0" dirty="0" err="1">
                <a:ln>
                  <a:noFill/>
                </a:ln>
                <a:solidFill>
                  <a:srgbClr val="FFFFFF"/>
                </a:solidFill>
                <a:effectLst/>
                <a:uLnTx/>
                <a:uFillTx/>
                <a:latin typeface="Arial" panose="020B0604020202020204"/>
                <a:ea typeface="+mn-ea"/>
                <a:cs typeface="Arial"/>
              </a:rPr>
              <a:t>b</a:t>
            </a: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Arial"/>
              </a:rPr>
              <a:t> </a:t>
            </a:r>
          </a:p>
          <a:p>
            <a:pPr marL="171450" marR="0" lvl="0"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a:ln>
                <a:noFill/>
              </a:ln>
              <a:solidFill>
                <a:srgbClr val="FFFFFF"/>
              </a:solidFill>
              <a:effectLst/>
              <a:uLnTx/>
              <a:uFillTx/>
              <a:latin typeface="Arial" panose="020B0604020202020204"/>
              <a:ea typeface="+mn-ea"/>
              <a:cs typeface="Arial"/>
            </a:endParaRPr>
          </a:p>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panose="020B0604020202020204"/>
                <a:ea typeface="+mn-ea"/>
                <a:cs typeface="Arial"/>
              </a:rPr>
              <a:t>Secondary endpoint: </a:t>
            </a:r>
          </a:p>
          <a:p>
            <a:pPr marL="171450" marR="0" lvl="0"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mn-cs"/>
              </a:rPr>
              <a:t>Thrombin generation from baseline and throughout the follow-up period</a:t>
            </a:r>
            <a:endParaRPr kumimoji="0" lang="en-US" sz="1200" b="0" i="0" u="none" strike="noStrike" kern="1200" cap="none" spc="0" normalizeH="0" baseline="0" noProof="0" dirty="0">
              <a:ln>
                <a:noFill/>
              </a:ln>
              <a:solidFill>
                <a:srgbClr val="FFFFFF"/>
              </a:solidFill>
              <a:effectLst/>
              <a:uLnTx/>
              <a:uFillTx/>
              <a:latin typeface="Arial" panose="020B0604020202020204"/>
              <a:ea typeface="+mn-ea"/>
              <a:cs typeface="Arial" panose="020B0604020202020204" pitchFamily="34" charset="0"/>
            </a:endParaRPr>
          </a:p>
          <a:p>
            <a:pPr marL="550545" marR="0" lvl="0" indent="-285750" algn="l" defTabSz="914400" rtl="0" eaLnBrk="1" fontAlgn="auto" latinLnBrk="0" hangingPunct="1">
              <a:lnSpc>
                <a:spcPct val="90000"/>
              </a:lnSpc>
              <a:spcBef>
                <a:spcPts val="0"/>
              </a:spcBef>
              <a:spcAft>
                <a:spcPts val="0"/>
              </a:spcAft>
              <a:buClr>
                <a:srgbClr val="FFFFFF"/>
              </a:buClr>
              <a:buSzTx/>
              <a:buFontTx/>
              <a:buNone/>
              <a:tabLst/>
              <a:defRPr/>
            </a:pPr>
            <a:endParaRPr kumimoji="0" lang="en-GB" sz="1200" b="1" i="0" u="none" strike="noStrike" kern="1200" cap="none" spc="0" normalizeH="0" baseline="0" noProof="0" dirty="0">
              <a:ln>
                <a:noFill/>
              </a:ln>
              <a:solidFill>
                <a:srgbClr val="FFFFFF"/>
              </a:solidFill>
              <a:effectLst/>
              <a:uLnTx/>
              <a:uFillTx/>
              <a:latin typeface="Arial" panose="020B0604020202020204"/>
              <a:ea typeface="+mn-ea"/>
              <a:cs typeface="Arial" panose="020B0604020202020204" pitchFamily="34" charset="0"/>
            </a:endParaRPr>
          </a:p>
          <a:p>
            <a:pPr marL="0" marR="0" lvl="0" indent="0" algn="l" defTabSz="914400" rtl="0" eaLnBrk="1" fontAlgn="auto" latinLnBrk="0" hangingPunct="1">
              <a:lnSpc>
                <a:spcPct val="90000"/>
              </a:lnSpc>
              <a:spcBef>
                <a:spcPts val="0"/>
              </a:spcBef>
              <a:spcAft>
                <a:spcPts val="0"/>
              </a:spcAft>
              <a:buClr>
                <a:srgbClr val="FFFFFF"/>
              </a:buClr>
              <a:buSzTx/>
              <a:buFontTx/>
              <a:buNone/>
              <a:tabLst/>
              <a:defRPr/>
            </a:pPr>
            <a:r>
              <a:rPr kumimoji="0" lang="en-GB" sz="1200" b="1" i="0" u="none" strike="noStrike" kern="1200" cap="none" spc="0" normalizeH="0" baseline="0" noProof="0" dirty="0">
                <a:ln>
                  <a:noFill/>
                </a:ln>
                <a:solidFill>
                  <a:srgbClr val="FFFFFF"/>
                </a:solidFill>
                <a:effectLst/>
                <a:uLnTx/>
                <a:uFillTx/>
                <a:latin typeface="Arial" panose="020B0604020202020204"/>
                <a:ea typeface="+mn-ea"/>
                <a:cs typeface="Arial"/>
              </a:rPr>
              <a:t>Safety outcomes: </a:t>
            </a:r>
            <a:endParaRPr kumimoji="0" lang="en-US" sz="1200" b="0" i="0" u="none" strike="noStrike" kern="1200" cap="none" spc="0" normalizeH="0" baseline="0" noProof="0" dirty="0">
              <a:ln>
                <a:noFill/>
              </a:ln>
              <a:solidFill>
                <a:srgbClr val="FFFFFF"/>
              </a:solidFill>
              <a:effectLst/>
              <a:uLnTx/>
              <a:uFillTx/>
              <a:latin typeface="Arial" panose="020B0604020202020204"/>
              <a:ea typeface="+mn-ea"/>
              <a:cs typeface="Arial" panose="020B0604020202020204" pitchFamily="34" charset="0"/>
            </a:endParaRPr>
          </a:p>
          <a:p>
            <a:pPr marL="171450" marR="0" lvl="0"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tab pos="171450" algn="l"/>
              </a:tabLst>
              <a:defRPr/>
            </a:pP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Arial"/>
              </a:rPr>
              <a:t>Thrombotic events</a:t>
            </a:r>
          </a:p>
          <a:p>
            <a:pPr marL="171450" marR="0" lvl="0"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Arial"/>
              </a:rPr>
              <a:t>Antibodies to FX, FXa, or andexanet alfa</a:t>
            </a:r>
          </a:p>
          <a:p>
            <a:pPr marL="171450" marR="0" lvl="0"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Arial"/>
              </a:rPr>
              <a:t>30-day mortality</a:t>
            </a:r>
          </a:p>
          <a:p>
            <a:pPr marL="264795" marR="0" lvl="0" indent="0" algn="ctr" defTabSz="914400" rtl="0" eaLnBrk="1" fontAlgn="auto" latinLnBrk="0" hangingPunct="1">
              <a:lnSpc>
                <a:spcPct val="100000"/>
              </a:lnSpc>
              <a:spcBef>
                <a:spcPts val="0"/>
              </a:spcBef>
              <a:spcAft>
                <a:spcPts val="0"/>
              </a:spcAft>
              <a:buClr>
                <a:srgbClr val="3F4444"/>
              </a:buClr>
              <a:buSzTx/>
              <a:buFontTx/>
              <a:buNone/>
              <a:tabLst/>
              <a:defRPr/>
            </a:pPr>
            <a:endParaRPr kumimoji="0" lang="en-US" sz="1100" b="0" i="0" u="none" strike="noStrike" kern="1200" cap="none" spc="0" normalizeH="0" baseline="0" noProof="0" dirty="0">
              <a:ln>
                <a:noFill/>
              </a:ln>
              <a:solidFill>
                <a:srgbClr val="000000"/>
              </a:solidFill>
              <a:effectLst/>
              <a:uLnTx/>
              <a:uFillTx/>
              <a:latin typeface="Arial" panose="020B0604020202020204"/>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300"/>
              </a:spcAft>
              <a:buClrTx/>
              <a:buSzTx/>
              <a:buFontTx/>
              <a:buNone/>
              <a:tabLst/>
              <a:defRPr/>
            </a:pPr>
            <a:endParaRPr kumimoji="0" lang="en-US" sz="24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2" name="Rectangle: Rounded Corners 11">
            <a:extLst>
              <a:ext uri="{FF2B5EF4-FFF2-40B4-BE49-F238E27FC236}">
                <a16:creationId xmlns:a16="http://schemas.microsoft.com/office/drawing/2014/main" id="{3D12DB89-8B96-4AA9-8FE8-72845F9AB6F7}"/>
              </a:ext>
            </a:extLst>
          </p:cNvPr>
          <p:cNvSpPr>
            <a:spLocks/>
          </p:cNvSpPr>
          <p:nvPr/>
        </p:nvSpPr>
        <p:spPr>
          <a:xfrm>
            <a:off x="7873645" y="1882778"/>
            <a:ext cx="3394307" cy="3919665"/>
          </a:xfrm>
          <a:prstGeom prst="roundRect">
            <a:avLst/>
          </a:prstGeom>
          <a:solidFill>
            <a:schemeClr val="accent1">
              <a:lumMod val="75000"/>
            </a:schemeClr>
          </a:solidFill>
          <a:ln>
            <a:solidFill>
              <a:srgbClr val="710D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300"/>
              </a:spcAft>
              <a:buClrTx/>
              <a:buSzTx/>
              <a:buFontTx/>
              <a:buNone/>
              <a:tabLst/>
              <a:defRPr/>
            </a:pPr>
            <a:endParaRPr kumimoji="0" lang="en-US" sz="1700" b="1"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US" sz="1700" b="1" i="0" u="none" strike="noStrike" kern="1200" cap="none" spc="0" normalizeH="0" baseline="0" noProof="0" dirty="0">
                <a:ln>
                  <a:noFill/>
                </a:ln>
                <a:solidFill>
                  <a:srgbClr val="FFFFFF"/>
                </a:solidFill>
                <a:effectLst/>
                <a:uLnTx/>
                <a:uFillTx/>
                <a:latin typeface="Arial" panose="020B0604020202020204"/>
                <a:ea typeface="+mn-ea"/>
                <a:cs typeface="+mn-cs"/>
              </a:rPr>
              <a:t>ANNEXA-I</a:t>
            </a:r>
            <a:r>
              <a:rPr kumimoji="0" lang="en-US" sz="1700" b="1" i="0" u="none" strike="noStrike" kern="1200" cap="none" spc="0" normalizeH="0" baseline="30000" noProof="0" dirty="0">
                <a:ln>
                  <a:noFill/>
                </a:ln>
                <a:solidFill>
                  <a:srgbClr val="FFFFFF"/>
                </a:solidFill>
                <a:effectLst/>
                <a:uLnTx/>
                <a:uFillTx/>
                <a:latin typeface="Arial" panose="020B0604020202020204"/>
                <a:ea typeface="+mn-ea"/>
                <a:cs typeface="+mn-cs"/>
              </a:rPr>
              <a:t>3</a:t>
            </a:r>
            <a:endParaRPr kumimoji="0" lang="en-US" sz="1700" b="1"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mn-cs"/>
              </a:rPr>
              <a:t>Efficacy and safety of andexanet alfa vs. usual care in patients with </a:t>
            </a:r>
            <a:r>
              <a:rPr kumimoji="0" lang="en-US" sz="1200" b="1" i="0" u="none" strike="noStrike" kern="1200" cap="none" spc="0" normalizeH="0" baseline="0" noProof="0" dirty="0">
                <a:ln>
                  <a:noFill/>
                </a:ln>
                <a:solidFill>
                  <a:srgbClr val="FFFFFF"/>
                </a:solidFill>
                <a:effectLst/>
                <a:uLnTx/>
                <a:uFillTx/>
                <a:latin typeface="Arial" panose="020B0604020202020204"/>
                <a:ea typeface="+mn-ea"/>
                <a:cs typeface="+mn-cs"/>
              </a:rPr>
              <a:t>intracerebral hemorrhage </a:t>
            </a: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mn-cs"/>
              </a:rPr>
              <a:t>anticoagulated with a FXa inhibitor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panose="020B0604020202020204"/>
                <a:ea typeface="+mn-ea"/>
                <a:cs typeface="+mn-cs"/>
              </a:rPr>
              <a:t>Primary endpoint: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Arial"/>
              </a:rPr>
              <a:t>Rate of </a:t>
            </a: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mn-cs"/>
              </a:rPr>
              <a:t>e</a:t>
            </a:r>
            <a:r>
              <a:rPr kumimoji="0" lang="en-US" sz="1200" b="0" i="0" u="none" strike="noStrike" kern="1200" cap="none" spc="0" normalizeH="0" baseline="0" noProof="0" dirty="0" err="1">
                <a:ln>
                  <a:noFill/>
                </a:ln>
                <a:solidFill>
                  <a:srgbClr val="FFFFFF"/>
                </a:solidFill>
                <a:effectLst/>
                <a:uLnTx/>
                <a:uFillTx/>
                <a:latin typeface="Arial" panose="020B0604020202020204"/>
                <a:ea typeface="+mn-ea"/>
                <a:cs typeface="+mn-cs"/>
              </a:rPr>
              <a:t>xcellent</a:t>
            </a: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mn-cs"/>
              </a:rPr>
              <a:t> or good hemostatic efficacy</a:t>
            </a:r>
            <a:r>
              <a:rPr kumimoji="0" lang="en-US" sz="1200" b="0" i="0" u="none" strike="noStrike" kern="1200" cap="none" spc="0" normalizeH="0" baseline="30000" noProof="0" dirty="0">
                <a:ln>
                  <a:noFill/>
                </a:ln>
                <a:solidFill>
                  <a:srgbClr val="FFFFFF"/>
                </a:solidFill>
                <a:effectLst/>
                <a:uLnTx/>
                <a:uFillTx/>
                <a:latin typeface="Arial" panose="020B0604020202020204"/>
                <a:ea typeface="+mn-ea"/>
                <a:cs typeface="+mn-cs"/>
              </a:rPr>
              <a:t>b</a:t>
            </a:r>
          </a:p>
          <a:p>
            <a:pPr marL="0" marR="0" lvl="0" indent="0" algn="l" defTabSz="914400" rtl="0" eaLnBrk="1" fontAlgn="auto" latinLnBrk="0" hangingPunct="1">
              <a:lnSpc>
                <a:spcPct val="100000"/>
              </a:lnSpc>
              <a:spcBef>
                <a:spcPts val="0"/>
              </a:spcBef>
              <a:spcAft>
                <a:spcPts val="0"/>
              </a:spcAft>
              <a:buClrTx/>
              <a:buSzTx/>
              <a:buFont typeface="Arial"/>
              <a:buChar char="•"/>
              <a:tabLst/>
              <a:defRPr/>
            </a:pPr>
            <a:endParaRPr kumimoji="0" lang="en-US" sz="1200" b="1"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panose="020B0604020202020204"/>
                <a:ea typeface="+mn-ea"/>
                <a:cs typeface="+mn-cs"/>
              </a:rPr>
              <a:t>Secondary endpoint: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Arial" panose="020B0604020202020204" pitchFamily="34" charset="0"/>
              </a:rPr>
              <a:t>Percent change in a</a:t>
            </a: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mn-cs"/>
              </a:rPr>
              <a:t>nti-FXa activity from baseline to nadir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mn-cs"/>
              </a:rPr>
              <a:t>Change from baseline in thrombin generation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panose="020B0604020202020204"/>
                <a:ea typeface="+mn-ea"/>
                <a:cs typeface="+mn-cs"/>
              </a:rPr>
              <a:t>Safety outcomes: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mn-cs"/>
              </a:rPr>
              <a:t>Thrombotic events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mn-cs"/>
              </a:rPr>
              <a:t>Mortality </a:t>
            </a:r>
            <a:endPar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4207852027"/>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1C60199-73A1-4BC8-99BC-929B4995C15D}"/>
              </a:ext>
            </a:extLst>
          </p:cNvPr>
          <p:cNvSpPr>
            <a:spLocks noGrp="1"/>
          </p:cNvSpPr>
          <p:nvPr>
            <p:ph type="title"/>
          </p:nvPr>
        </p:nvSpPr>
        <p:spPr/>
        <p:txBody>
          <a:bodyPr/>
          <a:lstStyle/>
          <a:p>
            <a:r>
              <a:rPr lang="en-US" dirty="0"/>
              <a:t>ANNEXA-4</a:t>
            </a:r>
          </a:p>
        </p:txBody>
      </p:sp>
      <p:sp>
        <p:nvSpPr>
          <p:cNvPr id="6" name="Text Placeholder 5">
            <a:extLst>
              <a:ext uri="{FF2B5EF4-FFF2-40B4-BE49-F238E27FC236}">
                <a16:creationId xmlns:a16="http://schemas.microsoft.com/office/drawing/2014/main" id="{064AABBF-8916-42D6-9BA9-7D785AFFBAB3}"/>
              </a:ext>
            </a:extLst>
          </p:cNvPr>
          <p:cNvSpPr>
            <a:spLocks noGrp="1"/>
          </p:cNvSpPr>
          <p:nvPr>
            <p:ph type="body" idx="1"/>
          </p:nvPr>
        </p:nvSpPr>
        <p:spPr/>
        <p:txBody>
          <a:bodyPr/>
          <a:lstStyle/>
          <a:p>
            <a:endParaRPr lang="en-US"/>
          </a:p>
        </p:txBody>
      </p:sp>
      <p:sp>
        <p:nvSpPr>
          <p:cNvPr id="7" name="Text Placeholder 6">
            <a:extLst>
              <a:ext uri="{FF2B5EF4-FFF2-40B4-BE49-F238E27FC236}">
                <a16:creationId xmlns:a16="http://schemas.microsoft.com/office/drawing/2014/main" id="{4F00BF8F-6F51-4B28-BFF4-4896142C246E}"/>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1689511373"/>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3FAFE-D490-47B0-A5B5-F6EB37C60C78}"/>
              </a:ext>
            </a:extLst>
          </p:cNvPr>
          <p:cNvSpPr>
            <a:spLocks noGrp="1"/>
          </p:cNvSpPr>
          <p:nvPr>
            <p:ph type="title"/>
          </p:nvPr>
        </p:nvSpPr>
        <p:spPr/>
        <p:txBody>
          <a:bodyPr>
            <a:normAutofit/>
          </a:bodyPr>
          <a:lstStyle/>
          <a:p>
            <a:r>
              <a:rPr lang="en-US" sz="3200" dirty="0">
                <a:latin typeface="+mn-lt"/>
              </a:rPr>
              <a:t>ANNEXA-4 Study Design</a:t>
            </a:r>
            <a:endParaRPr lang="en-US" sz="3200" i="1" dirty="0">
              <a:latin typeface="+mn-lt"/>
            </a:endParaRPr>
          </a:p>
        </p:txBody>
      </p:sp>
      <p:sp>
        <p:nvSpPr>
          <p:cNvPr id="3" name="Slide Number Placeholder 2">
            <a:extLst>
              <a:ext uri="{FF2B5EF4-FFF2-40B4-BE49-F238E27FC236}">
                <a16:creationId xmlns:a16="http://schemas.microsoft.com/office/drawing/2014/main" id="{A3661B08-C4E3-44C6-89B0-62C6BFB7755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7432E5-F8E0-41AE-9A6B-AD730338B005}"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0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4" name="Text Placeholder 3">
            <a:extLst>
              <a:ext uri="{FF2B5EF4-FFF2-40B4-BE49-F238E27FC236}">
                <a16:creationId xmlns:a16="http://schemas.microsoft.com/office/drawing/2014/main" id="{123BFE08-F6A4-4F02-B56B-B547AD657A8E}"/>
              </a:ext>
            </a:extLst>
          </p:cNvPr>
          <p:cNvSpPr>
            <a:spLocks noGrp="1"/>
          </p:cNvSpPr>
          <p:nvPr>
            <p:ph type="body" sz="quarter" idx="13"/>
          </p:nvPr>
        </p:nvSpPr>
        <p:spPr>
          <a:xfrm>
            <a:off x="457199" y="5852160"/>
            <a:ext cx="10544560" cy="1005840"/>
          </a:xfrm>
        </p:spPr>
        <p:txBody>
          <a:bodyPr>
            <a:normAutofit fontScale="92500" lnSpcReduction="10000"/>
          </a:bodyPr>
          <a:lstStyle/>
          <a:p>
            <a:r>
              <a:rPr lang="en-US" sz="1000" dirty="0"/>
              <a:t>Note: The arrow at the 12-hour </a:t>
            </a:r>
            <a:r>
              <a:rPr lang="en-US" dirty="0"/>
              <a:t>mark is bolded to show the hemostatic efficacy assessment. </a:t>
            </a:r>
            <a:r>
              <a:rPr lang="en-US" sz="1000" dirty="0"/>
              <a:t>For </a:t>
            </a:r>
            <a:r>
              <a:rPr lang="en-US" sz="1000" dirty="0" err="1"/>
              <a:t>ICrH</a:t>
            </a:r>
            <a:r>
              <a:rPr lang="en-US" sz="1000" dirty="0"/>
              <a:t> patients, </a:t>
            </a:r>
            <a:r>
              <a:rPr lang="en-US" dirty="0"/>
              <a:t>CT and MRI</a:t>
            </a:r>
            <a:r>
              <a:rPr lang="en-US" sz="1000" dirty="0"/>
              <a:t> scans were performed at baseline, 1 hour after infusion and 12 hours after the end of the infusion. Blood samples were obtained to measure anti-FXa activity and the unbound fraction of the plasma level of FXa inhibitor before and during andexanet alfa treatment and at 4, 8, and </a:t>
            </a:r>
            <a:r>
              <a:rPr lang="en-US" sz="1000" dirty="0">
                <a:solidFill>
                  <a:srgbClr val="37302C"/>
                </a:solidFill>
              </a:rPr>
              <a:t>12 hours after the end of treatment.</a:t>
            </a:r>
          </a:p>
          <a:p>
            <a:r>
              <a:rPr lang="en-US" baseline="30000" dirty="0" err="1">
                <a:ea typeface="ＭＳ Ｐゴシック"/>
                <a:cs typeface="Arial" panose="020B0604020202020204" pitchFamily="34" charset="0"/>
              </a:rPr>
              <a:t>a</a:t>
            </a:r>
            <a:r>
              <a:rPr lang="en-US" dirty="0" err="1"/>
              <a:t>FXa</a:t>
            </a:r>
            <a:r>
              <a:rPr lang="en-US" dirty="0"/>
              <a:t> inhibitors included apixaban, rivaroxaban, edoxaban, or enoxaparin </a:t>
            </a:r>
            <a:r>
              <a:rPr lang="en-GB" dirty="0">
                <a:latin typeface="Arial" panose="020B0604020202020204" pitchFamily="34" charset="0"/>
                <a:cs typeface="Arial" panose="020B0604020202020204" pitchFamily="34" charset="0"/>
              </a:rPr>
              <a:t>(≥1 mg/kg/day</a:t>
            </a:r>
            <a:r>
              <a:rPr lang="en-US" dirty="0">
                <a:latin typeface="Arial" panose="020B0604020202020204" pitchFamily="34" charset="0"/>
                <a:cs typeface="Arial" panose="020B0604020202020204" pitchFamily="34" charset="0"/>
              </a:rPr>
              <a:t>).</a:t>
            </a:r>
            <a:endParaRPr lang="en-US" dirty="0">
              <a:ea typeface="ＭＳ Ｐゴシック"/>
              <a:cs typeface="Arial" panose="020B0604020202020204" pitchFamily="34" charset="0"/>
            </a:endParaRPr>
          </a:p>
          <a:p>
            <a:r>
              <a:rPr lang="en-US" sz="1000" dirty="0">
                <a:cs typeface="Arial"/>
              </a:rPr>
              <a:t>AA = andexanet alfa; CT = computerized tomography; EOB = end of bolus; EOI = end of infusion; FXa</a:t>
            </a:r>
            <a:r>
              <a:rPr lang="en-US" dirty="0">
                <a:cs typeface="Arial"/>
              </a:rPr>
              <a:t> = </a:t>
            </a:r>
            <a:r>
              <a:rPr lang="en-US" sz="1000" dirty="0">
                <a:cs typeface="Arial"/>
              </a:rPr>
              <a:t>factor </a:t>
            </a:r>
            <a:r>
              <a:rPr lang="en-US" sz="1000" dirty="0" err="1">
                <a:cs typeface="Arial"/>
              </a:rPr>
              <a:t>Xa</a:t>
            </a:r>
            <a:r>
              <a:rPr lang="en-US" sz="1000" dirty="0">
                <a:cs typeface="Arial"/>
              </a:rPr>
              <a:t>; h = hours;</a:t>
            </a:r>
            <a:r>
              <a:rPr lang="en-US" dirty="0">
                <a:cs typeface="Arial"/>
              </a:rPr>
              <a:t> </a:t>
            </a:r>
            <a:r>
              <a:rPr lang="en-US" sz="1000" dirty="0" err="1">
                <a:ea typeface="ＭＳ Ｐゴシック"/>
                <a:cs typeface="Arial" panose="020B0604020202020204" pitchFamily="34" charset="0"/>
              </a:rPr>
              <a:t>ICrH</a:t>
            </a:r>
            <a:r>
              <a:rPr lang="en-US" dirty="0">
                <a:ea typeface="ＭＳ Ｐゴシック"/>
                <a:cs typeface="Arial" panose="020B0604020202020204" pitchFamily="34" charset="0"/>
              </a:rPr>
              <a:t> = </a:t>
            </a:r>
            <a:r>
              <a:rPr lang="en-US" sz="1000" dirty="0">
                <a:ea typeface="ＭＳ Ｐゴシック"/>
                <a:cs typeface="Arial" panose="020B0604020202020204" pitchFamily="34" charset="0"/>
              </a:rPr>
              <a:t>intracranial hemorrhage; IV = intravenous; MRI = magnetic resonance imaging.</a:t>
            </a:r>
            <a:endParaRPr lang="en-US" dirty="0">
              <a:ea typeface="ＭＳ Ｐゴシック"/>
              <a:cs typeface="Arial" panose="020B0604020202020204" pitchFamily="34" charset="0"/>
            </a:endParaRPr>
          </a:p>
          <a:p>
            <a:r>
              <a:rPr lang="en-US" dirty="0"/>
              <a:t>Milling TJ et al. Online ahead of print. </a:t>
            </a:r>
            <a:r>
              <a:rPr lang="en-US" i="1" dirty="0"/>
              <a:t>Circulation</a:t>
            </a:r>
            <a:r>
              <a:rPr lang="en-US" dirty="0"/>
              <a:t>.</a:t>
            </a:r>
            <a:r>
              <a:rPr lang="en-US" i="1" dirty="0"/>
              <a:t> </a:t>
            </a:r>
            <a:r>
              <a:rPr lang="en-US" dirty="0"/>
              <a:t>2023.</a:t>
            </a:r>
            <a:endParaRPr lang="en-US" sz="1000" dirty="0">
              <a:highlight>
                <a:srgbClr val="FFFF00"/>
              </a:highlight>
            </a:endParaRPr>
          </a:p>
        </p:txBody>
      </p:sp>
      <p:grpSp>
        <p:nvGrpSpPr>
          <p:cNvPr id="5" name="Group 4">
            <a:extLst>
              <a:ext uri="{FF2B5EF4-FFF2-40B4-BE49-F238E27FC236}">
                <a16:creationId xmlns:a16="http://schemas.microsoft.com/office/drawing/2014/main" id="{C250A549-8CDF-4B3C-A91C-399C407304EC}"/>
              </a:ext>
            </a:extLst>
          </p:cNvPr>
          <p:cNvGrpSpPr/>
          <p:nvPr/>
        </p:nvGrpSpPr>
        <p:grpSpPr>
          <a:xfrm>
            <a:off x="4000210" y="1749181"/>
            <a:ext cx="7596987" cy="2042291"/>
            <a:chOff x="3135058" y="2913414"/>
            <a:chExt cx="5904167" cy="2042289"/>
          </a:xfrm>
        </p:grpSpPr>
        <p:sp>
          <p:nvSpPr>
            <p:cNvPr id="7" name="Right Arrow 99">
              <a:extLst>
                <a:ext uri="{FF2B5EF4-FFF2-40B4-BE49-F238E27FC236}">
                  <a16:creationId xmlns:a16="http://schemas.microsoft.com/office/drawing/2014/main" id="{9AE31E30-7320-4B9F-8CB8-8E37B2CA5732}"/>
                </a:ext>
              </a:extLst>
            </p:cNvPr>
            <p:cNvSpPr/>
            <p:nvPr/>
          </p:nvSpPr>
          <p:spPr bwMode="auto">
            <a:xfrm>
              <a:off x="5387310" y="3320081"/>
              <a:ext cx="3651915" cy="623614"/>
            </a:xfrm>
            <a:prstGeom prst="rightArrow">
              <a:avLst/>
            </a:prstGeom>
            <a:solidFill>
              <a:schemeClr val="bg2">
                <a:lumMod val="60000"/>
                <a:lumOff val="40000"/>
              </a:schemeClr>
            </a:solidFill>
            <a:ln>
              <a:noFill/>
            </a:ln>
          </p:spPr>
          <p:txBody>
            <a:bodyPr wrap="square" rtlCol="0" anchor="ctr">
              <a:spAutoFit/>
            </a:bodyPr>
            <a:lstStyle/>
            <a:p>
              <a:pPr marL="171446" marR="0" lvl="0" indent="-171446" algn="ctr" defTabSz="914400" rtl="0" eaLnBrk="1" fontAlgn="auto" latinLnBrk="0" hangingPunct="1">
                <a:lnSpc>
                  <a:spcPct val="90000"/>
                </a:lnSpc>
                <a:spcBef>
                  <a:spcPts val="0"/>
                </a:spcBef>
                <a:spcAft>
                  <a:spcPts val="0"/>
                </a:spcAft>
                <a:buClr>
                  <a:srgbClr val="000000"/>
                </a:buClr>
                <a:buSzTx/>
                <a:buFont typeface="Lucida Grande" charset="0"/>
                <a:buChar char="‣"/>
                <a:tabLst/>
                <a:defRPr/>
              </a:pPr>
              <a:endParaRPr kumimoji="0" lang="en-US" sz="1600" b="0" i="0" u="none" strike="noStrike" kern="1200" cap="none" spc="0" normalizeH="0" baseline="0" noProof="0" dirty="0">
                <a:ln>
                  <a:noFill/>
                </a:ln>
                <a:solidFill>
                  <a:srgbClr val="7F7F7F"/>
                </a:solidFill>
                <a:effectLst/>
                <a:uLnTx/>
                <a:uFillTx/>
                <a:latin typeface="Arial" panose="020B0604020202020204"/>
                <a:ea typeface="ＭＳ Ｐゴシック"/>
                <a:cs typeface="+mn-cs"/>
              </a:endParaRPr>
            </a:p>
          </p:txBody>
        </p:sp>
        <p:sp>
          <p:nvSpPr>
            <p:cNvPr id="12" name="TextBox 11">
              <a:extLst>
                <a:ext uri="{FF2B5EF4-FFF2-40B4-BE49-F238E27FC236}">
                  <a16:creationId xmlns:a16="http://schemas.microsoft.com/office/drawing/2014/main" id="{731B7EEB-BF95-43F9-BCDF-71F2E4F43607}"/>
                </a:ext>
              </a:extLst>
            </p:cNvPr>
            <p:cNvSpPr txBox="1"/>
            <p:nvPr/>
          </p:nvSpPr>
          <p:spPr>
            <a:xfrm>
              <a:off x="3614988" y="2913414"/>
              <a:ext cx="529718" cy="523220"/>
            </a:xfrm>
            <a:prstGeom prst="rect">
              <a:avLst/>
            </a:prstGeom>
            <a:noFill/>
            <a:effectLst/>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37302C"/>
                  </a:solidFill>
                  <a:effectLst/>
                  <a:uLnTx/>
                  <a:uFillTx/>
                  <a:latin typeface="Arial" panose="020B0604020202020204"/>
                  <a:ea typeface="ＭＳ Ｐゴシック"/>
                  <a:cs typeface="Corbel"/>
                </a:rPr>
                <a:t>IV </a:t>
              </a:r>
              <a:br>
                <a:rPr kumimoji="0" lang="en-US" sz="1400" b="1" i="0" u="none" strike="noStrike" kern="1200" cap="none" spc="0" normalizeH="0" baseline="0" noProof="0" dirty="0">
                  <a:ln>
                    <a:noFill/>
                  </a:ln>
                  <a:solidFill>
                    <a:srgbClr val="37302C"/>
                  </a:solidFill>
                  <a:effectLst/>
                  <a:uLnTx/>
                  <a:uFillTx/>
                  <a:latin typeface="Arial" panose="020B0604020202020204"/>
                  <a:ea typeface="ＭＳ Ｐゴシック"/>
                  <a:cs typeface="Corbel"/>
                </a:rPr>
              </a:br>
              <a:r>
                <a:rPr kumimoji="0" lang="en-US" sz="1400" b="1" i="0" u="none" strike="noStrike" kern="1200" cap="none" spc="0" normalizeH="0" baseline="0" noProof="0" dirty="0">
                  <a:ln>
                    <a:noFill/>
                  </a:ln>
                  <a:solidFill>
                    <a:srgbClr val="37302C"/>
                  </a:solidFill>
                  <a:effectLst/>
                  <a:uLnTx/>
                  <a:uFillTx/>
                  <a:latin typeface="Arial" panose="020B0604020202020204"/>
                  <a:ea typeface="ＭＳ Ｐゴシック"/>
                  <a:cs typeface="Corbel"/>
                </a:rPr>
                <a:t>Bolus</a:t>
              </a:r>
            </a:p>
          </p:txBody>
        </p:sp>
        <p:sp>
          <p:nvSpPr>
            <p:cNvPr id="13" name="TextBox 12">
              <a:extLst>
                <a:ext uri="{FF2B5EF4-FFF2-40B4-BE49-F238E27FC236}">
                  <a16:creationId xmlns:a16="http://schemas.microsoft.com/office/drawing/2014/main" id="{922E3704-BCD4-4082-B6C2-33B62FF71AA1}"/>
                </a:ext>
              </a:extLst>
            </p:cNvPr>
            <p:cNvSpPr txBox="1"/>
            <p:nvPr/>
          </p:nvSpPr>
          <p:spPr>
            <a:xfrm>
              <a:off x="4281868" y="2927062"/>
              <a:ext cx="853629" cy="523220"/>
            </a:xfrm>
            <a:prstGeom prst="rect">
              <a:avLst/>
            </a:prstGeom>
            <a:noFill/>
            <a:effectLst/>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37302C"/>
                  </a:solidFill>
                  <a:effectLst/>
                  <a:uLnTx/>
                  <a:uFillTx/>
                  <a:latin typeface="Arial" panose="020B0604020202020204"/>
                  <a:ea typeface="ＭＳ Ｐゴシック"/>
                  <a:cs typeface="Corbel"/>
                </a:rPr>
                <a:t>2-hour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37302C"/>
                  </a:solidFill>
                  <a:effectLst/>
                  <a:uLnTx/>
                  <a:uFillTx/>
                  <a:latin typeface="Arial" panose="020B0604020202020204"/>
                  <a:ea typeface="ＭＳ Ｐゴシック"/>
                  <a:cs typeface="Corbel"/>
                </a:rPr>
                <a:t>IV Infusion</a:t>
              </a:r>
            </a:p>
          </p:txBody>
        </p:sp>
        <p:cxnSp>
          <p:nvCxnSpPr>
            <p:cNvPr id="14" name="Straight Arrow Connector 13">
              <a:extLst>
                <a:ext uri="{FF2B5EF4-FFF2-40B4-BE49-F238E27FC236}">
                  <a16:creationId xmlns:a16="http://schemas.microsoft.com/office/drawing/2014/main" id="{09A776EF-6994-424B-9074-D3F9E249535F}"/>
                </a:ext>
              </a:extLst>
            </p:cNvPr>
            <p:cNvCxnSpPr>
              <a:cxnSpLocks/>
            </p:cNvCxnSpPr>
            <p:nvPr/>
          </p:nvCxnSpPr>
          <p:spPr>
            <a:xfrm flipV="1">
              <a:off x="3705225" y="3996810"/>
              <a:ext cx="0" cy="4754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68C5DA93-E049-4605-8B81-14305DE3F390}"/>
                </a:ext>
              </a:extLst>
            </p:cNvPr>
            <p:cNvSpPr/>
            <p:nvPr/>
          </p:nvSpPr>
          <p:spPr bwMode="auto">
            <a:xfrm>
              <a:off x="7109426" y="3472991"/>
              <a:ext cx="73105" cy="313932"/>
            </a:xfrm>
            <a:prstGeom prst="rect">
              <a:avLst/>
            </a:prstGeom>
            <a:solidFill>
              <a:srgbClr val="FFFFFF"/>
            </a:solidFill>
            <a:ln>
              <a:noFill/>
            </a:ln>
          </p:spPr>
          <p:txBody>
            <a:bodyPr rtlCol="0" anchor="ctr">
              <a:spAutoFit/>
            </a:bodyPr>
            <a:lstStyle/>
            <a:p>
              <a:pPr marL="171446" marR="0" lvl="0" indent="-171446" algn="ctr" defTabSz="914400" rtl="0" eaLnBrk="1" fontAlgn="auto" latinLnBrk="0" hangingPunct="1">
                <a:lnSpc>
                  <a:spcPct val="90000"/>
                </a:lnSpc>
                <a:spcBef>
                  <a:spcPts val="0"/>
                </a:spcBef>
                <a:spcAft>
                  <a:spcPts val="0"/>
                </a:spcAft>
                <a:buClr>
                  <a:srgbClr val="000000"/>
                </a:buClr>
                <a:buSzTx/>
                <a:buFont typeface="Lucida Grande" charset="0"/>
                <a:buChar char="‣"/>
                <a:tabLst/>
                <a:defRPr/>
              </a:pPr>
              <a:endParaRPr kumimoji="0" lang="en-US" sz="1600" b="0" i="0" u="none" strike="noStrike" kern="1200" cap="none" spc="0" normalizeH="0" baseline="0" noProof="0" dirty="0">
                <a:ln>
                  <a:noFill/>
                </a:ln>
                <a:solidFill>
                  <a:srgbClr val="7F7F7F"/>
                </a:solidFill>
                <a:effectLst/>
                <a:uLnTx/>
                <a:uFillTx/>
                <a:latin typeface="Arial" panose="020B0604020202020204"/>
                <a:ea typeface="ＭＳ Ｐゴシック"/>
                <a:cs typeface="+mn-cs"/>
              </a:endParaRPr>
            </a:p>
          </p:txBody>
        </p:sp>
        <p:sp>
          <p:nvSpPr>
            <p:cNvPr id="23" name="Rectangle 22">
              <a:extLst>
                <a:ext uri="{FF2B5EF4-FFF2-40B4-BE49-F238E27FC236}">
                  <a16:creationId xmlns:a16="http://schemas.microsoft.com/office/drawing/2014/main" id="{2580071E-A4D0-47FD-AC32-C640D8F2C841}"/>
                </a:ext>
              </a:extLst>
            </p:cNvPr>
            <p:cNvSpPr/>
            <p:nvPr/>
          </p:nvSpPr>
          <p:spPr bwMode="auto">
            <a:xfrm>
              <a:off x="7243070" y="3472991"/>
              <a:ext cx="73105" cy="313932"/>
            </a:xfrm>
            <a:prstGeom prst="rect">
              <a:avLst/>
            </a:prstGeom>
            <a:solidFill>
              <a:srgbClr val="FFFFFF"/>
            </a:solidFill>
            <a:ln>
              <a:noFill/>
            </a:ln>
          </p:spPr>
          <p:txBody>
            <a:bodyPr rtlCol="0" anchor="ctr">
              <a:spAutoFit/>
            </a:bodyPr>
            <a:lstStyle/>
            <a:p>
              <a:pPr marL="171446" marR="0" lvl="0" indent="-171446" algn="ctr" defTabSz="914400" rtl="0" eaLnBrk="1" fontAlgn="auto" latinLnBrk="0" hangingPunct="1">
                <a:lnSpc>
                  <a:spcPct val="90000"/>
                </a:lnSpc>
                <a:spcBef>
                  <a:spcPts val="0"/>
                </a:spcBef>
                <a:spcAft>
                  <a:spcPts val="0"/>
                </a:spcAft>
                <a:buClr>
                  <a:srgbClr val="000000"/>
                </a:buClr>
                <a:buSzTx/>
                <a:buFont typeface="Lucida Grande" charset="0"/>
                <a:buChar char="‣"/>
                <a:tabLst/>
                <a:defRPr/>
              </a:pPr>
              <a:endParaRPr kumimoji="0" lang="en-US" sz="1600" b="0" i="0" u="none" strike="noStrike" kern="1200" cap="none" spc="0" normalizeH="0" baseline="0" noProof="0" dirty="0">
                <a:ln>
                  <a:noFill/>
                </a:ln>
                <a:solidFill>
                  <a:srgbClr val="7F7F7F"/>
                </a:solidFill>
                <a:effectLst/>
                <a:uLnTx/>
                <a:uFillTx/>
                <a:latin typeface="Arial" panose="020B0604020202020204"/>
                <a:ea typeface="ＭＳ Ｐゴシック"/>
                <a:cs typeface="+mn-cs"/>
              </a:endParaRPr>
            </a:p>
          </p:txBody>
        </p:sp>
        <p:sp>
          <p:nvSpPr>
            <p:cNvPr id="24" name="Rectangle 23">
              <a:extLst>
                <a:ext uri="{FF2B5EF4-FFF2-40B4-BE49-F238E27FC236}">
                  <a16:creationId xmlns:a16="http://schemas.microsoft.com/office/drawing/2014/main" id="{9E525F7A-DE6D-4739-8727-0712AE614EC2}"/>
                </a:ext>
              </a:extLst>
            </p:cNvPr>
            <p:cNvSpPr/>
            <p:nvPr/>
          </p:nvSpPr>
          <p:spPr bwMode="auto">
            <a:xfrm>
              <a:off x="7369093" y="3472991"/>
              <a:ext cx="73105" cy="313932"/>
            </a:xfrm>
            <a:prstGeom prst="rect">
              <a:avLst/>
            </a:prstGeom>
            <a:solidFill>
              <a:srgbClr val="FFFFFF"/>
            </a:solidFill>
            <a:ln>
              <a:noFill/>
            </a:ln>
          </p:spPr>
          <p:txBody>
            <a:bodyPr rtlCol="0" anchor="ctr">
              <a:spAutoFit/>
            </a:bodyPr>
            <a:lstStyle/>
            <a:p>
              <a:pPr marL="171446" marR="0" lvl="0" indent="-171446" algn="ctr" defTabSz="914400" rtl="0" eaLnBrk="1" fontAlgn="auto" latinLnBrk="0" hangingPunct="1">
                <a:lnSpc>
                  <a:spcPct val="90000"/>
                </a:lnSpc>
                <a:spcBef>
                  <a:spcPts val="0"/>
                </a:spcBef>
                <a:spcAft>
                  <a:spcPts val="0"/>
                </a:spcAft>
                <a:buClr>
                  <a:srgbClr val="000000"/>
                </a:buClr>
                <a:buSzTx/>
                <a:buFont typeface="Lucida Grande" charset="0"/>
                <a:buChar char="‣"/>
                <a:tabLst/>
                <a:defRPr/>
              </a:pPr>
              <a:endParaRPr kumimoji="0" lang="en-US" sz="1600" b="0" i="0" u="none" strike="noStrike" kern="1200" cap="none" spc="0" normalizeH="0" baseline="0" noProof="0" dirty="0">
                <a:ln>
                  <a:noFill/>
                </a:ln>
                <a:solidFill>
                  <a:srgbClr val="7F7F7F"/>
                </a:solidFill>
                <a:effectLst/>
                <a:uLnTx/>
                <a:uFillTx/>
                <a:latin typeface="Arial" panose="020B0604020202020204"/>
                <a:ea typeface="ＭＳ Ｐゴシック"/>
                <a:cs typeface="+mn-cs"/>
              </a:endParaRPr>
            </a:p>
          </p:txBody>
        </p:sp>
        <p:sp>
          <p:nvSpPr>
            <p:cNvPr id="27" name="Right Arrow 97">
              <a:extLst>
                <a:ext uri="{FF2B5EF4-FFF2-40B4-BE49-F238E27FC236}">
                  <a16:creationId xmlns:a16="http://schemas.microsoft.com/office/drawing/2014/main" id="{A0F98CC5-0675-439A-B471-FEA7934530AC}"/>
                </a:ext>
              </a:extLst>
            </p:cNvPr>
            <p:cNvSpPr/>
            <p:nvPr/>
          </p:nvSpPr>
          <p:spPr bwMode="auto">
            <a:xfrm>
              <a:off x="3135058" y="3324925"/>
              <a:ext cx="419391" cy="623614"/>
            </a:xfrm>
            <a:prstGeom prst="rightArrow">
              <a:avLst/>
            </a:prstGeom>
            <a:solidFill>
              <a:schemeClr val="accent1"/>
            </a:solidFill>
            <a:ln>
              <a:noFill/>
            </a:ln>
          </p:spPr>
          <p:txBody>
            <a:bodyPr rtlCol="0" anchor="ctr">
              <a:spAutoFit/>
            </a:bodyPr>
            <a:lstStyle/>
            <a:p>
              <a:pPr marL="171446" marR="0" lvl="0" indent="-171446" algn="ctr" defTabSz="914400" rtl="0" eaLnBrk="1" fontAlgn="auto" latinLnBrk="0" hangingPunct="1">
                <a:lnSpc>
                  <a:spcPct val="90000"/>
                </a:lnSpc>
                <a:spcBef>
                  <a:spcPts val="0"/>
                </a:spcBef>
                <a:spcAft>
                  <a:spcPts val="0"/>
                </a:spcAft>
                <a:buClr>
                  <a:srgbClr val="000000"/>
                </a:buClr>
                <a:buSzTx/>
                <a:buFont typeface="Lucida Grande" charset="0"/>
                <a:buChar char="‣"/>
                <a:tabLst/>
                <a:defRPr/>
              </a:pPr>
              <a:endParaRPr kumimoji="0" lang="en-US" sz="1600" b="0" i="0" u="none" strike="noStrike" kern="1200" cap="none" spc="0" normalizeH="0" baseline="0" noProof="0" dirty="0">
                <a:ln>
                  <a:noFill/>
                </a:ln>
                <a:solidFill>
                  <a:srgbClr val="7F7F7F"/>
                </a:solidFill>
                <a:effectLst/>
                <a:uLnTx/>
                <a:uFillTx/>
                <a:latin typeface="Arial" panose="020B0604020202020204"/>
                <a:ea typeface="ＭＳ Ｐゴシック"/>
                <a:cs typeface="+mn-cs"/>
              </a:endParaRPr>
            </a:p>
          </p:txBody>
        </p:sp>
        <p:sp>
          <p:nvSpPr>
            <p:cNvPr id="30" name="Rectangle 29">
              <a:extLst>
                <a:ext uri="{FF2B5EF4-FFF2-40B4-BE49-F238E27FC236}">
                  <a16:creationId xmlns:a16="http://schemas.microsoft.com/office/drawing/2014/main" id="{4B177C49-4E76-4C48-B1FA-215A06ADFAE1}"/>
                </a:ext>
              </a:extLst>
            </p:cNvPr>
            <p:cNvSpPr/>
            <p:nvPr/>
          </p:nvSpPr>
          <p:spPr bwMode="auto">
            <a:xfrm>
              <a:off x="7946067" y="3472991"/>
              <a:ext cx="73105" cy="313932"/>
            </a:xfrm>
            <a:prstGeom prst="rect">
              <a:avLst/>
            </a:prstGeom>
            <a:solidFill>
              <a:srgbClr val="FFFFFF"/>
            </a:solidFill>
            <a:ln>
              <a:noFill/>
            </a:ln>
          </p:spPr>
          <p:txBody>
            <a:bodyPr rtlCol="0" anchor="ctr">
              <a:spAutoFit/>
            </a:bodyPr>
            <a:lstStyle/>
            <a:p>
              <a:pPr marL="171446" marR="0" lvl="0" indent="-171446" algn="ctr" defTabSz="914400" rtl="0" eaLnBrk="1" fontAlgn="auto" latinLnBrk="0" hangingPunct="1">
                <a:lnSpc>
                  <a:spcPct val="90000"/>
                </a:lnSpc>
                <a:spcBef>
                  <a:spcPts val="0"/>
                </a:spcBef>
                <a:spcAft>
                  <a:spcPts val="0"/>
                </a:spcAft>
                <a:buClr>
                  <a:srgbClr val="000000"/>
                </a:buClr>
                <a:buSzTx/>
                <a:buFont typeface="Lucida Grande" charset="0"/>
                <a:buChar char="‣"/>
                <a:tabLst/>
                <a:defRPr/>
              </a:pPr>
              <a:endParaRPr kumimoji="0" lang="en-US" sz="1600" b="0" i="0" u="none" strike="noStrike" kern="1200" cap="none" spc="0" normalizeH="0" baseline="0" noProof="0" dirty="0">
                <a:ln>
                  <a:noFill/>
                </a:ln>
                <a:solidFill>
                  <a:srgbClr val="7F7F7F"/>
                </a:solidFill>
                <a:effectLst/>
                <a:uLnTx/>
                <a:uFillTx/>
                <a:latin typeface="Arial" panose="020B0604020202020204"/>
                <a:ea typeface="ＭＳ Ｐゴシック"/>
                <a:cs typeface="+mn-cs"/>
              </a:endParaRPr>
            </a:p>
          </p:txBody>
        </p:sp>
        <p:sp>
          <p:nvSpPr>
            <p:cNvPr id="31" name="Rectangle 30">
              <a:extLst>
                <a:ext uri="{FF2B5EF4-FFF2-40B4-BE49-F238E27FC236}">
                  <a16:creationId xmlns:a16="http://schemas.microsoft.com/office/drawing/2014/main" id="{E3DB13A0-27D6-4ECD-BB16-55A7E1444763}"/>
                </a:ext>
              </a:extLst>
            </p:cNvPr>
            <p:cNvSpPr/>
            <p:nvPr/>
          </p:nvSpPr>
          <p:spPr bwMode="auto">
            <a:xfrm>
              <a:off x="8072091" y="3472991"/>
              <a:ext cx="73105" cy="313932"/>
            </a:xfrm>
            <a:prstGeom prst="rect">
              <a:avLst/>
            </a:prstGeom>
            <a:solidFill>
              <a:srgbClr val="FFFFFF"/>
            </a:solidFill>
            <a:ln>
              <a:noFill/>
            </a:ln>
          </p:spPr>
          <p:txBody>
            <a:bodyPr rtlCol="0" anchor="ctr">
              <a:spAutoFit/>
            </a:bodyPr>
            <a:lstStyle/>
            <a:p>
              <a:pPr marL="171446" marR="0" lvl="0" indent="-171446" algn="ctr" defTabSz="914400" rtl="0" eaLnBrk="1" fontAlgn="auto" latinLnBrk="0" hangingPunct="1">
                <a:lnSpc>
                  <a:spcPct val="90000"/>
                </a:lnSpc>
                <a:spcBef>
                  <a:spcPts val="0"/>
                </a:spcBef>
                <a:spcAft>
                  <a:spcPts val="0"/>
                </a:spcAft>
                <a:buClr>
                  <a:srgbClr val="000000"/>
                </a:buClr>
                <a:buSzTx/>
                <a:buFont typeface="Lucida Grande" charset="0"/>
                <a:buChar char="‣"/>
                <a:tabLst/>
                <a:defRPr/>
              </a:pPr>
              <a:endParaRPr kumimoji="0" lang="en-US" sz="1600" b="0" i="0" u="none" strike="noStrike" kern="1200" cap="none" spc="0" normalizeH="0" baseline="0" noProof="0" dirty="0">
                <a:ln>
                  <a:noFill/>
                </a:ln>
                <a:solidFill>
                  <a:srgbClr val="7F7F7F"/>
                </a:solidFill>
                <a:effectLst/>
                <a:uLnTx/>
                <a:uFillTx/>
                <a:latin typeface="Arial" panose="020B0604020202020204"/>
                <a:ea typeface="ＭＳ Ｐゴシック"/>
                <a:cs typeface="+mn-cs"/>
              </a:endParaRPr>
            </a:p>
          </p:txBody>
        </p:sp>
        <p:sp>
          <p:nvSpPr>
            <p:cNvPr id="32" name="Rectangle 31">
              <a:extLst>
                <a:ext uri="{FF2B5EF4-FFF2-40B4-BE49-F238E27FC236}">
                  <a16:creationId xmlns:a16="http://schemas.microsoft.com/office/drawing/2014/main" id="{E6510E38-45D8-4FD5-BF59-AD57DB9A683B}"/>
                </a:ext>
              </a:extLst>
            </p:cNvPr>
            <p:cNvSpPr/>
            <p:nvPr/>
          </p:nvSpPr>
          <p:spPr bwMode="auto">
            <a:xfrm>
              <a:off x="8198114" y="3472991"/>
              <a:ext cx="73105" cy="313932"/>
            </a:xfrm>
            <a:prstGeom prst="rect">
              <a:avLst/>
            </a:prstGeom>
            <a:solidFill>
              <a:srgbClr val="FFFFFF"/>
            </a:solidFill>
            <a:ln>
              <a:noFill/>
            </a:ln>
          </p:spPr>
          <p:txBody>
            <a:bodyPr rtlCol="0" anchor="ctr">
              <a:spAutoFit/>
            </a:bodyPr>
            <a:lstStyle/>
            <a:p>
              <a:pPr marL="171446" marR="0" lvl="0" indent="-171446" algn="ctr" defTabSz="914400" rtl="0" eaLnBrk="1" fontAlgn="auto" latinLnBrk="0" hangingPunct="1">
                <a:lnSpc>
                  <a:spcPct val="90000"/>
                </a:lnSpc>
                <a:spcBef>
                  <a:spcPts val="0"/>
                </a:spcBef>
                <a:spcAft>
                  <a:spcPts val="0"/>
                </a:spcAft>
                <a:buClr>
                  <a:srgbClr val="000000"/>
                </a:buClr>
                <a:buSzTx/>
                <a:buFont typeface="Lucida Grande" charset="0"/>
                <a:buChar char="‣"/>
                <a:tabLst/>
                <a:defRPr/>
              </a:pPr>
              <a:endParaRPr kumimoji="0" lang="en-US" sz="1600" b="0" i="0" u="none" strike="noStrike" kern="1200" cap="none" spc="0" normalizeH="0" baseline="0" noProof="0" dirty="0">
                <a:ln>
                  <a:noFill/>
                </a:ln>
                <a:solidFill>
                  <a:srgbClr val="7F7F7F"/>
                </a:solidFill>
                <a:effectLst/>
                <a:uLnTx/>
                <a:uFillTx/>
                <a:latin typeface="Arial" panose="020B0604020202020204"/>
                <a:ea typeface="ＭＳ Ｐゴシック"/>
                <a:cs typeface="+mn-cs"/>
              </a:endParaRPr>
            </a:p>
          </p:txBody>
        </p:sp>
        <p:sp>
          <p:nvSpPr>
            <p:cNvPr id="35" name="TextBox 34">
              <a:extLst>
                <a:ext uri="{FF2B5EF4-FFF2-40B4-BE49-F238E27FC236}">
                  <a16:creationId xmlns:a16="http://schemas.microsoft.com/office/drawing/2014/main" id="{0654FBB4-9021-45BB-9DF2-D4D13CF52A70}"/>
                </a:ext>
              </a:extLst>
            </p:cNvPr>
            <p:cNvSpPr txBox="1"/>
            <p:nvPr/>
          </p:nvSpPr>
          <p:spPr>
            <a:xfrm>
              <a:off x="5525140" y="2918094"/>
              <a:ext cx="1439766" cy="523220"/>
            </a:xfrm>
            <a:prstGeom prst="rect">
              <a:avLst/>
            </a:prstGeom>
            <a:noFill/>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37302C"/>
                  </a:solidFill>
                  <a:effectLst/>
                  <a:uLnTx/>
                  <a:uFillTx/>
                  <a:latin typeface="Arial" panose="020B0604020202020204"/>
                  <a:ea typeface="ＭＳ Ｐゴシック"/>
                  <a:cs typeface="Corbel"/>
                </a:rPr>
                <a:t>After end of infusion</a:t>
              </a:r>
            </a:p>
          </p:txBody>
        </p:sp>
        <p:sp>
          <p:nvSpPr>
            <p:cNvPr id="42" name="Rectangle 84">
              <a:extLst>
                <a:ext uri="{FF2B5EF4-FFF2-40B4-BE49-F238E27FC236}">
                  <a16:creationId xmlns:a16="http://schemas.microsoft.com/office/drawing/2014/main" id="{652DB562-3CBA-4394-A72A-0B867043EC6A}"/>
                </a:ext>
              </a:extLst>
            </p:cNvPr>
            <p:cNvSpPr>
              <a:spLocks noChangeArrowheads="1"/>
            </p:cNvSpPr>
            <p:nvPr/>
          </p:nvSpPr>
          <p:spPr bwMode="auto">
            <a:xfrm>
              <a:off x="3636019" y="4615184"/>
              <a:ext cx="3409527" cy="340519"/>
            </a:xfrm>
            <a:prstGeom prst="roundRect">
              <a:avLst/>
            </a:prstGeom>
            <a:solidFill>
              <a:schemeClr val="accent2"/>
            </a:solidFill>
            <a:ln w="9525">
              <a:noFill/>
              <a:miter lim="800000"/>
              <a:headEnd/>
              <a:tailEnd/>
            </a:ln>
          </p:spPr>
          <p:txBody>
            <a:bodyPr wrap="square" lIns="91440" tIns="45720" rIns="91440" bIns="45720" anchor="ctr" anchorCtr="0">
              <a:spAutoFit/>
            </a:bodyPr>
            <a:lstStyle/>
            <a:p>
              <a:pPr marL="0" marR="0" lvl="0" indent="0" algn="ctr" defTabSz="911389"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panose="020B0604020202020204"/>
                  <a:ea typeface="ＭＳ Ｐゴシック"/>
                  <a:cs typeface="+mn-cs"/>
                </a:rPr>
                <a:t>Efficacy and Safety Assessments</a:t>
              </a:r>
            </a:p>
          </p:txBody>
        </p:sp>
        <p:cxnSp>
          <p:nvCxnSpPr>
            <p:cNvPr id="43" name="Straight Arrow Connector 42">
              <a:extLst>
                <a:ext uri="{FF2B5EF4-FFF2-40B4-BE49-F238E27FC236}">
                  <a16:creationId xmlns:a16="http://schemas.microsoft.com/office/drawing/2014/main" id="{4FC5F844-6F74-4242-A4F7-F0A78CCE56A5}"/>
                </a:ext>
              </a:extLst>
            </p:cNvPr>
            <p:cNvCxnSpPr/>
            <p:nvPr/>
          </p:nvCxnSpPr>
          <p:spPr>
            <a:xfrm flipV="1">
              <a:off x="6981825" y="3996154"/>
              <a:ext cx="0" cy="47548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pSp>
      <p:sp>
        <p:nvSpPr>
          <p:cNvPr id="46" name="Rectangle 84">
            <a:extLst>
              <a:ext uri="{FF2B5EF4-FFF2-40B4-BE49-F238E27FC236}">
                <a16:creationId xmlns:a16="http://schemas.microsoft.com/office/drawing/2014/main" id="{9F01F178-9A9F-4BE3-A398-94544D7002F3}"/>
              </a:ext>
            </a:extLst>
          </p:cNvPr>
          <p:cNvSpPr>
            <a:spLocks noChangeArrowheads="1"/>
          </p:cNvSpPr>
          <p:nvPr/>
        </p:nvSpPr>
        <p:spPr bwMode="auto">
          <a:xfrm>
            <a:off x="9208158" y="3447843"/>
            <a:ext cx="2570692" cy="340519"/>
          </a:xfrm>
          <a:prstGeom prst="roundRect">
            <a:avLst/>
          </a:prstGeom>
          <a:solidFill>
            <a:schemeClr val="accent2"/>
          </a:solidFill>
          <a:ln w="9525">
            <a:noFill/>
            <a:miter lim="800000"/>
            <a:headEnd/>
            <a:tailEnd/>
          </a:ln>
        </p:spPr>
        <p:txBody>
          <a:bodyPr wrap="square" lIns="91440" tIns="45720" rIns="91440" bIns="45720" anchor="ctr" anchorCtr="0">
            <a:spAutoFit/>
          </a:bodyPr>
          <a:lstStyle/>
          <a:p>
            <a:pPr marL="0" marR="0" lvl="0" indent="0" algn="ctr" defTabSz="911389"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panose="020B0604020202020204"/>
                <a:ea typeface="ＭＳ Ｐゴシック"/>
                <a:cs typeface="+mn-cs"/>
              </a:rPr>
              <a:t>Safety Follow Up</a:t>
            </a:r>
          </a:p>
        </p:txBody>
      </p:sp>
      <p:sp>
        <p:nvSpPr>
          <p:cNvPr id="47" name="TextBox 46">
            <a:extLst>
              <a:ext uri="{FF2B5EF4-FFF2-40B4-BE49-F238E27FC236}">
                <a16:creationId xmlns:a16="http://schemas.microsoft.com/office/drawing/2014/main" id="{B7E5E35A-B11F-49DC-B60F-BA926D0DC0EB}"/>
              </a:ext>
            </a:extLst>
          </p:cNvPr>
          <p:cNvSpPr txBox="1"/>
          <p:nvPr/>
        </p:nvSpPr>
        <p:spPr>
          <a:xfrm>
            <a:off x="695065" y="1929308"/>
            <a:ext cx="3119950" cy="1055608"/>
          </a:xfrm>
          <a:prstGeom prst="roundRect">
            <a:avLst/>
          </a:prstGeom>
          <a:solidFill>
            <a:schemeClr val="bg2">
              <a:lumMod val="20000"/>
              <a:lumOff val="80000"/>
              <a:alpha val="34000"/>
            </a:schemeClr>
          </a:solidFill>
          <a:ln>
            <a:solidFill>
              <a:schemeClr val="bg2">
                <a:lumMod val="75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rial" panose="020B0604020202020204"/>
                <a:ea typeface="+mn-ea"/>
                <a:cs typeface="+mn-cs"/>
              </a:rPr>
              <a:t>Patients </a:t>
            </a:r>
            <a:r>
              <a:rPr kumimoji="0" lang="en-US" sz="1400" b="1" i="0" u="sng" strike="noStrike" kern="1200" cap="none" spc="0" normalizeH="0" baseline="0" noProof="0" dirty="0">
                <a:ln>
                  <a:noFill/>
                </a:ln>
                <a:solidFill>
                  <a:srgbClr val="000000"/>
                </a:solidFill>
                <a:effectLst/>
                <a:uLnTx/>
                <a:uFillTx/>
                <a:latin typeface="Arial" panose="020B0604020202020204"/>
                <a:ea typeface="+mn-ea"/>
                <a:cs typeface="+mn-cs"/>
              </a:rPr>
              <a:t>&gt;</a:t>
            </a:r>
            <a:r>
              <a:rPr kumimoji="0" lang="en-US" sz="1400" b="1" i="0" u="none" strike="noStrike" kern="1200" cap="none" spc="0" normalizeH="0" baseline="0" noProof="0" dirty="0">
                <a:ln>
                  <a:noFill/>
                </a:ln>
                <a:solidFill>
                  <a:srgbClr val="000000"/>
                </a:solidFill>
                <a:effectLst/>
                <a:uLnTx/>
                <a:uFillTx/>
                <a:latin typeface="Arial" panose="020B0604020202020204"/>
                <a:ea typeface="+mn-ea"/>
                <a:cs typeface="+mn-cs"/>
              </a:rPr>
              <a:t>18 years of age with acute major bleeding who had received a FXa </a:t>
            </a:r>
            <a:r>
              <a:rPr kumimoji="0" lang="en-US" sz="1400" b="1" i="0" u="none" strike="noStrike" kern="1200" cap="none" spc="0" normalizeH="0" baseline="0" noProof="0" dirty="0" err="1">
                <a:ln>
                  <a:noFill/>
                </a:ln>
                <a:solidFill>
                  <a:srgbClr val="000000"/>
                </a:solidFill>
                <a:effectLst/>
                <a:uLnTx/>
                <a:uFillTx/>
                <a:latin typeface="Arial" panose="020B0604020202020204"/>
                <a:ea typeface="+mn-ea"/>
                <a:cs typeface="+mn-cs"/>
              </a:rPr>
              <a:t>inhibitor</a:t>
            </a:r>
            <a:r>
              <a:rPr kumimoji="0" lang="en-US" sz="1400" b="1" i="0" u="none" strike="noStrike" kern="1200" cap="none" spc="0" normalizeH="0" baseline="30000" noProof="0" dirty="0" err="1">
                <a:ln>
                  <a:noFill/>
                </a:ln>
                <a:solidFill>
                  <a:srgbClr val="000000"/>
                </a:solidFill>
                <a:effectLst/>
                <a:uLnTx/>
                <a:uFillTx/>
                <a:latin typeface="Arial" panose="020B0604020202020204"/>
                <a:ea typeface="+mn-ea"/>
                <a:cs typeface="+mn-cs"/>
              </a:rPr>
              <a:t>a</a:t>
            </a:r>
            <a:r>
              <a:rPr kumimoji="0" lang="en-US" sz="1400" b="1" i="0" u="none" strike="noStrike" kern="1200" cap="none" spc="0" normalizeH="0" baseline="0" noProof="0" dirty="0">
                <a:ln>
                  <a:noFill/>
                </a:ln>
                <a:solidFill>
                  <a:srgbClr val="000000"/>
                </a:solidFill>
                <a:effectLst/>
                <a:uLnTx/>
                <a:uFillTx/>
                <a:latin typeface="Arial" panose="020B0604020202020204"/>
                <a:ea typeface="+mn-ea"/>
                <a:cs typeface="+mn-cs"/>
              </a:rPr>
              <a:t> within the previous 18 hours</a:t>
            </a:r>
          </a:p>
        </p:txBody>
      </p:sp>
      <p:sp>
        <p:nvSpPr>
          <p:cNvPr id="65" name="TextBox 64">
            <a:extLst>
              <a:ext uri="{FF2B5EF4-FFF2-40B4-BE49-F238E27FC236}">
                <a16:creationId xmlns:a16="http://schemas.microsoft.com/office/drawing/2014/main" id="{BA6DD5EA-16A0-4383-924B-E522414364B8}"/>
              </a:ext>
            </a:extLst>
          </p:cNvPr>
          <p:cNvSpPr txBox="1"/>
          <p:nvPr/>
        </p:nvSpPr>
        <p:spPr>
          <a:xfrm>
            <a:off x="6950388" y="2585390"/>
            <a:ext cx="380232" cy="292388"/>
          </a:xfrm>
          <a:prstGeom prst="rect">
            <a:avLst/>
          </a:prstGeom>
          <a:noFill/>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rgbClr val="000000"/>
                </a:solidFill>
                <a:effectLst/>
                <a:uLnTx/>
                <a:uFillTx/>
                <a:latin typeface="Arial" panose="020B0604020202020204"/>
                <a:ea typeface="ＭＳ Ｐゴシック"/>
                <a:cs typeface="+mn-cs"/>
              </a:rPr>
              <a:t>1h</a:t>
            </a:r>
            <a:endParaRPr kumimoji="0" lang="en-US" sz="1300" b="1" i="0" u="none" strike="noStrike" kern="1200" cap="none" spc="0" normalizeH="0" baseline="30000" noProof="0" dirty="0">
              <a:ln>
                <a:noFill/>
              </a:ln>
              <a:solidFill>
                <a:srgbClr val="000000"/>
              </a:solidFill>
              <a:effectLst/>
              <a:uLnTx/>
              <a:uFillTx/>
              <a:latin typeface="Arial" panose="020B0604020202020204"/>
              <a:ea typeface="ＭＳ Ｐゴシック"/>
              <a:cs typeface="+mn-cs"/>
            </a:endParaRPr>
          </a:p>
        </p:txBody>
      </p:sp>
      <p:sp>
        <p:nvSpPr>
          <p:cNvPr id="66" name="TextBox 65">
            <a:extLst>
              <a:ext uri="{FF2B5EF4-FFF2-40B4-BE49-F238E27FC236}">
                <a16:creationId xmlns:a16="http://schemas.microsoft.com/office/drawing/2014/main" id="{45E4988C-8746-4BEA-8ACB-A9CBB6607711}"/>
              </a:ext>
            </a:extLst>
          </p:cNvPr>
          <p:cNvSpPr txBox="1"/>
          <p:nvPr/>
        </p:nvSpPr>
        <p:spPr>
          <a:xfrm>
            <a:off x="7533210" y="2585390"/>
            <a:ext cx="380232" cy="292388"/>
          </a:xfrm>
          <a:prstGeom prst="rect">
            <a:avLst/>
          </a:prstGeom>
          <a:noFill/>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rgbClr val="000000"/>
                </a:solidFill>
                <a:effectLst/>
                <a:uLnTx/>
                <a:uFillTx/>
                <a:latin typeface="Arial" panose="020B0604020202020204"/>
                <a:ea typeface="ＭＳ Ｐゴシック"/>
                <a:cs typeface="Corbel"/>
              </a:rPr>
              <a:t>4h</a:t>
            </a:r>
          </a:p>
        </p:txBody>
      </p:sp>
      <p:sp>
        <p:nvSpPr>
          <p:cNvPr id="67" name="Oval 66">
            <a:extLst>
              <a:ext uri="{FF2B5EF4-FFF2-40B4-BE49-F238E27FC236}">
                <a16:creationId xmlns:a16="http://schemas.microsoft.com/office/drawing/2014/main" id="{F0634A1E-2AC0-44F9-99D9-9CA796BE4CB3}"/>
              </a:ext>
            </a:extLst>
          </p:cNvPr>
          <p:cNvSpPr/>
          <p:nvPr/>
        </p:nvSpPr>
        <p:spPr>
          <a:xfrm>
            <a:off x="7636579" y="2392033"/>
            <a:ext cx="167040" cy="16093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68" name="Oval 67">
            <a:extLst>
              <a:ext uri="{FF2B5EF4-FFF2-40B4-BE49-F238E27FC236}">
                <a16:creationId xmlns:a16="http://schemas.microsoft.com/office/drawing/2014/main" id="{EFF3E9C0-D866-4D10-B65B-8A142F85ED17}"/>
              </a:ext>
            </a:extLst>
          </p:cNvPr>
          <p:cNvSpPr/>
          <p:nvPr/>
        </p:nvSpPr>
        <p:spPr>
          <a:xfrm>
            <a:off x="7044190" y="2394539"/>
            <a:ext cx="167040" cy="16093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69" name="TextBox 68">
            <a:extLst>
              <a:ext uri="{FF2B5EF4-FFF2-40B4-BE49-F238E27FC236}">
                <a16:creationId xmlns:a16="http://schemas.microsoft.com/office/drawing/2014/main" id="{D288E8FC-EC9C-453B-82C9-F9C62FD60972}"/>
              </a:ext>
            </a:extLst>
          </p:cNvPr>
          <p:cNvSpPr txBox="1"/>
          <p:nvPr/>
        </p:nvSpPr>
        <p:spPr>
          <a:xfrm>
            <a:off x="8211508" y="2585390"/>
            <a:ext cx="380232" cy="292388"/>
          </a:xfrm>
          <a:prstGeom prst="rect">
            <a:avLst/>
          </a:prstGeom>
          <a:noFill/>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rgbClr val="000000"/>
                </a:solidFill>
                <a:effectLst/>
                <a:uLnTx/>
                <a:uFillTx/>
                <a:latin typeface="Arial" panose="020B0604020202020204"/>
                <a:ea typeface="ＭＳ Ｐゴシック"/>
                <a:cs typeface="Corbel"/>
              </a:rPr>
              <a:t>8h</a:t>
            </a:r>
          </a:p>
        </p:txBody>
      </p:sp>
      <p:sp>
        <p:nvSpPr>
          <p:cNvPr id="70" name="TextBox 69">
            <a:extLst>
              <a:ext uri="{FF2B5EF4-FFF2-40B4-BE49-F238E27FC236}">
                <a16:creationId xmlns:a16="http://schemas.microsoft.com/office/drawing/2014/main" id="{935FA152-6E8D-4CB3-9309-182F23C35D31}"/>
              </a:ext>
            </a:extLst>
          </p:cNvPr>
          <p:cNvSpPr txBox="1"/>
          <p:nvPr/>
        </p:nvSpPr>
        <p:spPr>
          <a:xfrm>
            <a:off x="8713303" y="2585390"/>
            <a:ext cx="473207" cy="292388"/>
          </a:xfrm>
          <a:prstGeom prst="rect">
            <a:avLst/>
          </a:prstGeom>
          <a:noFill/>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rgbClr val="000000"/>
                </a:solidFill>
                <a:effectLst/>
                <a:uLnTx/>
                <a:uFillTx/>
                <a:latin typeface="Arial" panose="020B0604020202020204"/>
                <a:ea typeface="ＭＳ Ｐゴシック"/>
                <a:cs typeface="+mn-cs"/>
              </a:rPr>
              <a:t>12h</a:t>
            </a:r>
            <a:endParaRPr kumimoji="0" lang="en-US" sz="1300" b="1" i="0" u="none" strike="noStrike" kern="1200" cap="none" spc="0" normalizeH="0" baseline="30000" noProof="0" dirty="0">
              <a:ln>
                <a:noFill/>
              </a:ln>
              <a:solidFill>
                <a:srgbClr val="000000"/>
              </a:solidFill>
              <a:effectLst/>
              <a:uLnTx/>
              <a:uFillTx/>
              <a:latin typeface="Arial" panose="020B0604020202020204"/>
              <a:ea typeface="ＭＳ Ｐゴシック"/>
              <a:cs typeface="+mn-cs"/>
            </a:endParaRPr>
          </a:p>
        </p:txBody>
      </p:sp>
      <p:sp>
        <p:nvSpPr>
          <p:cNvPr id="71" name="TextBox 70">
            <a:extLst>
              <a:ext uri="{FF2B5EF4-FFF2-40B4-BE49-F238E27FC236}">
                <a16:creationId xmlns:a16="http://schemas.microsoft.com/office/drawing/2014/main" id="{6BE4104D-846E-46E5-8610-B668DBF0C10C}"/>
              </a:ext>
            </a:extLst>
          </p:cNvPr>
          <p:cNvSpPr txBox="1"/>
          <p:nvPr/>
        </p:nvSpPr>
        <p:spPr>
          <a:xfrm>
            <a:off x="9598148" y="2585390"/>
            <a:ext cx="630302" cy="292388"/>
          </a:xfrm>
          <a:prstGeom prst="rect">
            <a:avLst/>
          </a:prstGeom>
          <a:noFill/>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rgbClr val="000000"/>
                </a:solidFill>
                <a:effectLst/>
                <a:uLnTx/>
                <a:uFillTx/>
                <a:latin typeface="Arial" panose="020B0604020202020204"/>
                <a:ea typeface="ＭＳ Ｐゴシック"/>
                <a:cs typeface="+mn-cs"/>
              </a:rPr>
              <a:t>Day 3</a:t>
            </a:r>
            <a:endParaRPr kumimoji="0" lang="en-US" sz="1300" b="1" i="0" u="none" strike="noStrike" kern="1200" cap="none" spc="0" normalizeH="0" baseline="30000" noProof="0" dirty="0">
              <a:ln>
                <a:noFill/>
              </a:ln>
              <a:solidFill>
                <a:srgbClr val="000000"/>
              </a:solidFill>
              <a:effectLst/>
              <a:uLnTx/>
              <a:uFillTx/>
              <a:latin typeface="Arial" panose="020B0604020202020204"/>
              <a:ea typeface="ＭＳ Ｐゴシック"/>
              <a:cs typeface="+mn-cs"/>
            </a:endParaRPr>
          </a:p>
        </p:txBody>
      </p:sp>
      <p:sp>
        <p:nvSpPr>
          <p:cNvPr id="72" name="TextBox 71">
            <a:extLst>
              <a:ext uri="{FF2B5EF4-FFF2-40B4-BE49-F238E27FC236}">
                <a16:creationId xmlns:a16="http://schemas.microsoft.com/office/drawing/2014/main" id="{52106FD5-52AC-4560-BA00-9736D8DAA501}"/>
              </a:ext>
            </a:extLst>
          </p:cNvPr>
          <p:cNvSpPr txBox="1"/>
          <p:nvPr/>
        </p:nvSpPr>
        <p:spPr>
          <a:xfrm>
            <a:off x="10640570" y="2585390"/>
            <a:ext cx="723276" cy="292388"/>
          </a:xfrm>
          <a:prstGeom prst="rect">
            <a:avLst/>
          </a:prstGeom>
          <a:noFill/>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rgbClr val="000000"/>
                </a:solidFill>
                <a:effectLst/>
                <a:uLnTx/>
                <a:uFillTx/>
                <a:latin typeface="Arial" panose="020B0604020202020204"/>
                <a:ea typeface="ＭＳ Ｐゴシック"/>
                <a:cs typeface="+mn-cs"/>
              </a:rPr>
              <a:t>Day 30</a:t>
            </a:r>
            <a:endParaRPr kumimoji="0" lang="en-US" sz="1300" b="1" i="0" u="none" strike="noStrike" kern="1200" cap="none" spc="0" normalizeH="0" baseline="30000" noProof="0" dirty="0">
              <a:ln>
                <a:noFill/>
              </a:ln>
              <a:solidFill>
                <a:srgbClr val="000000"/>
              </a:solidFill>
              <a:effectLst/>
              <a:uLnTx/>
              <a:uFillTx/>
              <a:latin typeface="Arial" panose="020B0604020202020204"/>
              <a:ea typeface="ＭＳ Ｐゴシック"/>
              <a:cs typeface="+mn-cs"/>
            </a:endParaRPr>
          </a:p>
        </p:txBody>
      </p:sp>
      <p:sp>
        <p:nvSpPr>
          <p:cNvPr id="73" name="Oval 72">
            <a:extLst>
              <a:ext uri="{FF2B5EF4-FFF2-40B4-BE49-F238E27FC236}">
                <a16:creationId xmlns:a16="http://schemas.microsoft.com/office/drawing/2014/main" id="{B81B95AE-997E-4499-9B0C-E2178AD1C904}"/>
              </a:ext>
            </a:extLst>
          </p:cNvPr>
          <p:cNvSpPr/>
          <p:nvPr/>
        </p:nvSpPr>
        <p:spPr>
          <a:xfrm>
            <a:off x="8315866" y="2392033"/>
            <a:ext cx="167040" cy="16093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74" name="Oval 73">
            <a:extLst>
              <a:ext uri="{FF2B5EF4-FFF2-40B4-BE49-F238E27FC236}">
                <a16:creationId xmlns:a16="http://schemas.microsoft.com/office/drawing/2014/main" id="{609B03D0-6CE3-48B6-A34D-35141C8346A4}"/>
              </a:ext>
            </a:extLst>
          </p:cNvPr>
          <p:cNvSpPr/>
          <p:nvPr/>
        </p:nvSpPr>
        <p:spPr>
          <a:xfrm>
            <a:off x="8857871" y="2394539"/>
            <a:ext cx="167040" cy="16093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75" name="Oval 74">
            <a:extLst>
              <a:ext uri="{FF2B5EF4-FFF2-40B4-BE49-F238E27FC236}">
                <a16:creationId xmlns:a16="http://schemas.microsoft.com/office/drawing/2014/main" id="{FC5C6482-D736-4F25-9EB8-8CEE7AB15EE6}"/>
              </a:ext>
            </a:extLst>
          </p:cNvPr>
          <p:cNvSpPr/>
          <p:nvPr/>
        </p:nvSpPr>
        <p:spPr>
          <a:xfrm>
            <a:off x="9767350" y="2392033"/>
            <a:ext cx="167040" cy="16093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76" name="Oval 75">
            <a:extLst>
              <a:ext uri="{FF2B5EF4-FFF2-40B4-BE49-F238E27FC236}">
                <a16:creationId xmlns:a16="http://schemas.microsoft.com/office/drawing/2014/main" id="{4E77F011-052C-4CEC-92F1-6D0BB6832D55}"/>
              </a:ext>
            </a:extLst>
          </p:cNvPr>
          <p:cNvSpPr/>
          <p:nvPr/>
        </p:nvSpPr>
        <p:spPr>
          <a:xfrm>
            <a:off x="10918239" y="2392033"/>
            <a:ext cx="167040" cy="16093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77" name="TextBox 76">
            <a:extLst>
              <a:ext uri="{FF2B5EF4-FFF2-40B4-BE49-F238E27FC236}">
                <a16:creationId xmlns:a16="http://schemas.microsoft.com/office/drawing/2014/main" id="{9EA18859-4941-48C2-93D9-753802B2164A}"/>
              </a:ext>
            </a:extLst>
          </p:cNvPr>
          <p:cNvSpPr txBox="1"/>
          <p:nvPr/>
        </p:nvSpPr>
        <p:spPr>
          <a:xfrm>
            <a:off x="4940370" y="2585390"/>
            <a:ext cx="545342" cy="292388"/>
          </a:xfrm>
          <a:prstGeom prst="rect">
            <a:avLst/>
          </a:prstGeom>
          <a:noFill/>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rgbClr val="000000"/>
                </a:solidFill>
                <a:effectLst/>
                <a:uLnTx/>
                <a:uFillTx/>
                <a:latin typeface="Arial" panose="020B0604020202020204"/>
                <a:ea typeface="ＭＳ Ｐゴシック"/>
                <a:cs typeface="+mn-cs"/>
              </a:rPr>
              <a:t>EOB</a:t>
            </a:r>
            <a:endParaRPr kumimoji="0" lang="en-US" sz="1300" b="1" i="0" u="none" strike="noStrike" kern="1200" cap="none" spc="0" normalizeH="0" baseline="30000" noProof="0" dirty="0">
              <a:ln>
                <a:noFill/>
              </a:ln>
              <a:solidFill>
                <a:srgbClr val="000000"/>
              </a:solidFill>
              <a:effectLst/>
              <a:uLnTx/>
              <a:uFillTx/>
              <a:latin typeface="Arial" panose="020B0604020202020204"/>
              <a:ea typeface="ＭＳ Ｐゴシック"/>
              <a:cs typeface="+mn-cs"/>
            </a:endParaRPr>
          </a:p>
        </p:txBody>
      </p:sp>
      <p:sp>
        <p:nvSpPr>
          <p:cNvPr id="79" name="TextBox 78">
            <a:extLst>
              <a:ext uri="{FF2B5EF4-FFF2-40B4-BE49-F238E27FC236}">
                <a16:creationId xmlns:a16="http://schemas.microsoft.com/office/drawing/2014/main" id="{515B5718-04A9-42F0-8D3A-C06403C17AC0}"/>
              </a:ext>
            </a:extLst>
          </p:cNvPr>
          <p:cNvSpPr txBox="1"/>
          <p:nvPr/>
        </p:nvSpPr>
        <p:spPr>
          <a:xfrm>
            <a:off x="1085523" y="4146588"/>
            <a:ext cx="10020954" cy="1532334"/>
          </a:xfrm>
          <a:prstGeom prst="roundRect">
            <a:avLst/>
          </a:prstGeom>
          <a:solidFill>
            <a:schemeClr val="bg2">
              <a:lumMod val="20000"/>
              <a:lumOff val="80000"/>
              <a:alpha val="34000"/>
            </a:schemeClr>
          </a:solidFill>
          <a:ln w="19050">
            <a:solidFill>
              <a:schemeClr val="accent6"/>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37302C"/>
                </a:solidFill>
                <a:effectLst/>
                <a:uLnTx/>
                <a:uFillTx/>
                <a:latin typeface="Arial" panose="020B0604020202020204"/>
                <a:ea typeface="+mn-ea"/>
                <a:cs typeface="+mn-cs"/>
              </a:rPr>
              <a:t>Co-primary efficacy endpoints: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a:ea typeface="+mn-ea"/>
                <a:cs typeface="+mn-cs"/>
              </a:rPr>
              <a:t>Percent change in anti-</a:t>
            </a:r>
            <a:r>
              <a:rPr kumimoji="0" lang="en-US" sz="1400" b="0" i="0" u="none" strike="noStrike" kern="1200" cap="none" spc="0" normalizeH="0" baseline="0" noProof="0" dirty="0" err="1">
                <a:ln>
                  <a:noFill/>
                </a:ln>
                <a:solidFill>
                  <a:srgbClr val="000000"/>
                </a:solidFill>
                <a:effectLst/>
                <a:uLnTx/>
                <a:uFillTx/>
                <a:latin typeface="Arial" panose="020B0604020202020204"/>
                <a:ea typeface="+mn-ea"/>
                <a:cs typeface="+mn-cs"/>
              </a:rPr>
              <a:t>FXa</a:t>
            </a:r>
            <a:r>
              <a:rPr kumimoji="0" lang="en-US" sz="1400" b="0" i="0" u="none" strike="noStrike" kern="1200" cap="none" spc="0" normalizeH="0" baseline="0" noProof="0" dirty="0">
                <a:ln>
                  <a:noFill/>
                </a:ln>
                <a:solidFill>
                  <a:srgbClr val="000000"/>
                </a:solidFill>
                <a:effectLst/>
                <a:uLnTx/>
                <a:uFillTx/>
                <a:latin typeface="Arial" panose="020B0604020202020204"/>
                <a:ea typeface="+mn-ea"/>
                <a:cs typeface="+mn-cs"/>
              </a:rPr>
              <a:t> activity from baseline to nadir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a:ea typeface="+mn-ea"/>
                <a:cs typeface="+mn-cs"/>
              </a:rPr>
              <a:t>Excellent or good hemostatic efficacy 12 hours after andexanet alfa treatment</a:t>
            </a:r>
            <a:endParaRPr kumimoji="0" lang="en-US" sz="1400" b="0" i="0" u="none" strike="noStrike" kern="1200" cap="none" spc="0" normalizeH="0" baseline="30000" noProof="0" dirty="0">
              <a:ln>
                <a:noFill/>
              </a:ln>
              <a:solidFill>
                <a:srgbClr val="000000"/>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rial" panose="020B0604020202020204"/>
                <a:ea typeface="+mn-ea"/>
                <a:cs typeface="+mn-cs"/>
              </a:rPr>
              <a:t>Secondary efficacy endpoint: </a:t>
            </a:r>
            <a:r>
              <a:rPr kumimoji="0" lang="en-US" sz="1400" b="0" i="0" u="none" strike="noStrike" kern="1200" cap="none" spc="0" normalizeH="0" baseline="0" noProof="0" dirty="0">
                <a:ln>
                  <a:noFill/>
                </a:ln>
                <a:solidFill>
                  <a:srgbClr val="000000"/>
                </a:solidFill>
                <a:effectLst/>
                <a:uLnTx/>
                <a:uFillTx/>
                <a:latin typeface="Arial" panose="020B0604020202020204"/>
                <a:ea typeface="+mn-ea"/>
                <a:cs typeface="+mn-cs"/>
              </a:rPr>
              <a:t>Endogenous thrombin potential at baseline and across the follow-up period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rial" panose="020B0604020202020204"/>
                <a:ea typeface="+mn-ea"/>
                <a:cs typeface="+mn-cs"/>
              </a:rPr>
              <a:t>Primary safety endpoints: </a:t>
            </a:r>
            <a:r>
              <a:rPr kumimoji="0" lang="en-US" sz="1400" b="0" i="0" u="none" strike="noStrike" kern="1200" cap="none" spc="0" normalizeH="0" baseline="0" noProof="0" dirty="0">
                <a:ln>
                  <a:noFill/>
                </a:ln>
                <a:solidFill>
                  <a:srgbClr val="000000"/>
                </a:solidFill>
                <a:effectLst/>
                <a:uLnTx/>
                <a:uFillTx/>
                <a:latin typeface="Arial" panose="020B0604020202020204"/>
                <a:ea typeface="+mn-ea"/>
                <a:cs typeface="+mn-cs"/>
              </a:rPr>
              <a:t>Death, thrombotic events, development of antibodies to andexanet alfa or native FX or </a:t>
            </a:r>
            <a:r>
              <a:rPr kumimoji="0" lang="en-US" sz="1400" b="0" i="0" u="none" strike="noStrike" kern="1200" cap="none" spc="0" normalizeH="0" baseline="0" noProof="0" dirty="0" err="1">
                <a:ln>
                  <a:noFill/>
                </a:ln>
                <a:solidFill>
                  <a:srgbClr val="000000"/>
                </a:solidFill>
                <a:effectLst/>
                <a:uLnTx/>
                <a:uFillTx/>
                <a:latin typeface="Arial" panose="020B0604020202020204"/>
                <a:ea typeface="+mn-ea"/>
                <a:cs typeface="+mn-cs"/>
              </a:rPr>
              <a:t>FXa</a:t>
            </a:r>
            <a:r>
              <a:rPr kumimoji="0" lang="en-US" sz="1400" b="0" i="0" u="none" strike="noStrike" kern="1200" cap="none" spc="0" normalizeH="0" baseline="0" noProof="0" dirty="0">
                <a:ln>
                  <a:noFill/>
                </a:ln>
                <a:solidFill>
                  <a:srgbClr val="000000"/>
                </a:solidFill>
                <a:effectLst/>
                <a:uLnTx/>
                <a:uFillTx/>
                <a:latin typeface="Arial" panose="020B0604020202020204"/>
                <a:ea typeface="+mn-ea"/>
                <a:cs typeface="+mn-cs"/>
              </a:rPr>
              <a:t> at 30 days</a:t>
            </a:r>
          </a:p>
        </p:txBody>
      </p:sp>
      <p:sp>
        <p:nvSpPr>
          <p:cNvPr id="80" name="Rectangle 79">
            <a:extLst>
              <a:ext uri="{FF2B5EF4-FFF2-40B4-BE49-F238E27FC236}">
                <a16:creationId xmlns:a16="http://schemas.microsoft.com/office/drawing/2014/main" id="{98D64E1E-8340-4C6C-800A-4F40A8520DAD}"/>
              </a:ext>
            </a:extLst>
          </p:cNvPr>
          <p:cNvSpPr/>
          <p:nvPr/>
        </p:nvSpPr>
        <p:spPr bwMode="auto">
          <a:xfrm>
            <a:off x="4644805" y="2308261"/>
            <a:ext cx="491136" cy="320040"/>
          </a:xfrm>
          <a:prstGeom prst="rect">
            <a:avLst/>
          </a:prstGeom>
          <a:solidFill>
            <a:schemeClr val="accent1"/>
          </a:solidFill>
          <a:ln>
            <a:noFill/>
          </a:ln>
        </p:spPr>
        <p:txBody>
          <a:bodyPr wrap="square" rtlCol="0" anchor="ctr">
            <a:spAutoFit/>
          </a:bodyPr>
          <a:lstStyle/>
          <a:p>
            <a:pPr marL="0" marR="0" lvl="0" indent="0" algn="ctr" defTabSz="914400" rtl="0" eaLnBrk="1" fontAlgn="auto" latinLnBrk="0" hangingPunct="1">
              <a:lnSpc>
                <a:spcPct val="90000"/>
              </a:lnSpc>
              <a:spcBef>
                <a:spcPts val="0"/>
              </a:spcBef>
              <a:spcAft>
                <a:spcPts val="0"/>
              </a:spcAft>
              <a:buClr>
                <a:srgbClr val="000000"/>
              </a:buClr>
              <a:buSzTx/>
              <a:buFontTx/>
              <a:buNone/>
              <a:tabLst/>
              <a:defRPr/>
            </a:pPr>
            <a:r>
              <a:rPr kumimoji="0" lang="en-US" sz="1400" b="1" i="0" u="none" strike="noStrike" kern="1200" cap="none" spc="0" normalizeH="0" baseline="0" noProof="0" dirty="0">
                <a:ln>
                  <a:noFill/>
                </a:ln>
                <a:solidFill>
                  <a:srgbClr val="FFFFFF"/>
                </a:solidFill>
                <a:effectLst/>
                <a:uLnTx/>
                <a:uFillTx/>
                <a:latin typeface="Arial" panose="020B0604020202020204"/>
                <a:ea typeface="ＭＳ Ｐゴシック"/>
                <a:cs typeface="+mn-cs"/>
              </a:rPr>
              <a:t>AA</a:t>
            </a:r>
          </a:p>
        </p:txBody>
      </p:sp>
      <p:sp>
        <p:nvSpPr>
          <p:cNvPr id="81" name="Rectangle 80">
            <a:extLst>
              <a:ext uri="{FF2B5EF4-FFF2-40B4-BE49-F238E27FC236}">
                <a16:creationId xmlns:a16="http://schemas.microsoft.com/office/drawing/2014/main" id="{F5466349-8CD3-4C3A-AE44-E03E9514F681}"/>
              </a:ext>
            </a:extLst>
          </p:cNvPr>
          <p:cNvSpPr/>
          <p:nvPr/>
        </p:nvSpPr>
        <p:spPr bwMode="auto">
          <a:xfrm>
            <a:off x="5164524" y="2311299"/>
            <a:ext cx="1698613" cy="320040"/>
          </a:xfrm>
          <a:prstGeom prst="rect">
            <a:avLst/>
          </a:prstGeom>
          <a:solidFill>
            <a:schemeClr val="accent1"/>
          </a:solidFill>
          <a:ln>
            <a:noFill/>
          </a:ln>
        </p:spPr>
        <p:txBody>
          <a:bodyPr wrap="square" rtlCol="0" anchor="ctr">
            <a:spAutoFit/>
          </a:bodyPr>
          <a:lstStyle/>
          <a:p>
            <a:pPr marL="0" marR="0" lvl="0" indent="0" algn="ctr" defTabSz="914400" rtl="0" eaLnBrk="1" fontAlgn="auto" latinLnBrk="0" hangingPunct="1">
              <a:lnSpc>
                <a:spcPct val="90000"/>
              </a:lnSpc>
              <a:spcBef>
                <a:spcPts val="0"/>
              </a:spcBef>
              <a:spcAft>
                <a:spcPts val="0"/>
              </a:spcAft>
              <a:buClr>
                <a:srgbClr val="000000"/>
              </a:buClr>
              <a:buSzTx/>
              <a:buFontTx/>
              <a:buNone/>
              <a:tabLst/>
              <a:defRPr/>
            </a:pPr>
            <a:r>
              <a:rPr kumimoji="0" lang="en-US" sz="1400" b="1" i="0" u="none" strike="noStrike" kern="1200" cap="none" spc="0" normalizeH="0" baseline="0" noProof="0" dirty="0">
                <a:ln>
                  <a:noFill/>
                </a:ln>
                <a:solidFill>
                  <a:srgbClr val="FFFFFF"/>
                </a:solidFill>
                <a:effectLst/>
                <a:uLnTx/>
                <a:uFillTx/>
                <a:latin typeface="Arial" panose="020B0604020202020204"/>
                <a:ea typeface="ＭＳ Ｐゴシック"/>
                <a:cs typeface="+mn-cs"/>
              </a:rPr>
              <a:t>AA</a:t>
            </a:r>
          </a:p>
        </p:txBody>
      </p:sp>
      <p:sp>
        <p:nvSpPr>
          <p:cNvPr id="83" name="Oval 82">
            <a:extLst>
              <a:ext uri="{FF2B5EF4-FFF2-40B4-BE49-F238E27FC236}">
                <a16:creationId xmlns:a16="http://schemas.microsoft.com/office/drawing/2014/main" id="{05415273-4B70-47BA-ACDE-0DDB9C5D1002}"/>
              </a:ext>
            </a:extLst>
          </p:cNvPr>
          <p:cNvSpPr/>
          <p:nvPr/>
        </p:nvSpPr>
        <p:spPr>
          <a:xfrm>
            <a:off x="5083930" y="2397148"/>
            <a:ext cx="167040" cy="16093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85" name="TextBox 84">
            <a:extLst>
              <a:ext uri="{FF2B5EF4-FFF2-40B4-BE49-F238E27FC236}">
                <a16:creationId xmlns:a16="http://schemas.microsoft.com/office/drawing/2014/main" id="{B7FE55DC-5817-45C2-B5DF-CA480A57A0D3}"/>
              </a:ext>
            </a:extLst>
          </p:cNvPr>
          <p:cNvSpPr txBox="1"/>
          <p:nvPr/>
        </p:nvSpPr>
        <p:spPr>
          <a:xfrm>
            <a:off x="6550142" y="2585390"/>
            <a:ext cx="545342" cy="292388"/>
          </a:xfrm>
          <a:prstGeom prst="rect">
            <a:avLst/>
          </a:prstGeom>
          <a:noFill/>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rgbClr val="000000"/>
                </a:solidFill>
                <a:effectLst/>
                <a:uLnTx/>
                <a:uFillTx/>
                <a:latin typeface="Arial" panose="020B0604020202020204"/>
                <a:ea typeface="ＭＳ Ｐゴシック"/>
                <a:cs typeface="+mn-cs"/>
              </a:rPr>
              <a:t>EOI</a:t>
            </a:r>
            <a:endParaRPr kumimoji="0" lang="en-US" sz="1300" b="1" i="0" u="none" strike="noStrike" kern="1200" cap="none" spc="0" normalizeH="0" baseline="30000" noProof="0" dirty="0">
              <a:ln>
                <a:noFill/>
              </a:ln>
              <a:solidFill>
                <a:srgbClr val="000000"/>
              </a:solidFill>
              <a:effectLst/>
              <a:uLnTx/>
              <a:uFillTx/>
              <a:latin typeface="Arial" panose="020B0604020202020204"/>
              <a:ea typeface="ＭＳ Ｐゴシック"/>
              <a:cs typeface="+mn-cs"/>
            </a:endParaRPr>
          </a:p>
        </p:txBody>
      </p:sp>
      <p:sp>
        <p:nvSpPr>
          <p:cNvPr id="86" name="Oval 85">
            <a:extLst>
              <a:ext uri="{FF2B5EF4-FFF2-40B4-BE49-F238E27FC236}">
                <a16:creationId xmlns:a16="http://schemas.microsoft.com/office/drawing/2014/main" id="{36B49A1B-CC92-480F-9B06-CBAF088BEA07}"/>
              </a:ext>
            </a:extLst>
          </p:cNvPr>
          <p:cNvSpPr/>
          <p:nvPr/>
        </p:nvSpPr>
        <p:spPr>
          <a:xfrm>
            <a:off x="6770705" y="2391568"/>
            <a:ext cx="167040" cy="16093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6" name="Rectangle: Rounded Corners 5">
            <a:hlinkClick r:id="rId3" action="ppaction://hlinksldjump"/>
            <a:extLst>
              <a:ext uri="{FF2B5EF4-FFF2-40B4-BE49-F238E27FC236}">
                <a16:creationId xmlns:a16="http://schemas.microsoft.com/office/drawing/2014/main" id="{1709C3E0-5BFB-4CE8-90CF-0560E359AA10}"/>
              </a:ext>
            </a:extLst>
          </p:cNvPr>
          <p:cNvSpPr/>
          <p:nvPr/>
        </p:nvSpPr>
        <p:spPr>
          <a:xfrm>
            <a:off x="9577750" y="339800"/>
            <a:ext cx="2157050" cy="4718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panose="020B0604020202020204"/>
                <a:ea typeface="+mn-ea"/>
                <a:cs typeface="+mn-cs"/>
              </a:rPr>
              <a:t>Hemostatic Efficacy Rating </a:t>
            </a:r>
          </a:p>
        </p:txBody>
      </p:sp>
      <p:cxnSp>
        <p:nvCxnSpPr>
          <p:cNvPr id="49" name="Straight Arrow Connector 48">
            <a:extLst>
              <a:ext uri="{FF2B5EF4-FFF2-40B4-BE49-F238E27FC236}">
                <a16:creationId xmlns:a16="http://schemas.microsoft.com/office/drawing/2014/main" id="{936C3DC7-93D3-49E3-A469-507A0DEDF441}"/>
              </a:ext>
            </a:extLst>
          </p:cNvPr>
          <p:cNvCxnSpPr>
            <a:cxnSpLocks/>
          </p:cNvCxnSpPr>
          <p:nvPr/>
        </p:nvCxnSpPr>
        <p:spPr>
          <a:xfrm flipV="1">
            <a:off x="5164524" y="2842024"/>
            <a:ext cx="0" cy="4754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C042381B-8D6B-45E3-AD6C-871F36078CF8}"/>
              </a:ext>
            </a:extLst>
          </p:cNvPr>
          <p:cNvCxnSpPr>
            <a:cxnSpLocks/>
          </p:cNvCxnSpPr>
          <p:nvPr/>
        </p:nvCxnSpPr>
        <p:spPr>
          <a:xfrm flipV="1">
            <a:off x="6849766" y="2842024"/>
            <a:ext cx="0" cy="4754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706EF328-31BD-4A16-8F4A-10871FB7D595}"/>
              </a:ext>
            </a:extLst>
          </p:cNvPr>
          <p:cNvCxnSpPr>
            <a:cxnSpLocks/>
          </p:cNvCxnSpPr>
          <p:nvPr/>
        </p:nvCxnSpPr>
        <p:spPr>
          <a:xfrm flipV="1">
            <a:off x="7158912" y="2842024"/>
            <a:ext cx="0" cy="4754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C00621BE-3364-4DCA-9C82-100B8B5984FE}"/>
              </a:ext>
            </a:extLst>
          </p:cNvPr>
          <p:cNvCxnSpPr>
            <a:cxnSpLocks/>
          </p:cNvCxnSpPr>
          <p:nvPr/>
        </p:nvCxnSpPr>
        <p:spPr>
          <a:xfrm flipV="1">
            <a:off x="7705653" y="2842024"/>
            <a:ext cx="0" cy="4754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E0070DB5-ACA1-4CFC-8355-3FFBFEADB005}"/>
              </a:ext>
            </a:extLst>
          </p:cNvPr>
          <p:cNvCxnSpPr>
            <a:cxnSpLocks/>
          </p:cNvCxnSpPr>
          <p:nvPr/>
        </p:nvCxnSpPr>
        <p:spPr>
          <a:xfrm flipV="1">
            <a:off x="8399386" y="2842024"/>
            <a:ext cx="0" cy="4754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EAE1BA40-3A9F-413E-9511-707B01BE391B}"/>
              </a:ext>
            </a:extLst>
          </p:cNvPr>
          <p:cNvCxnSpPr>
            <a:cxnSpLocks/>
          </p:cNvCxnSpPr>
          <p:nvPr/>
        </p:nvCxnSpPr>
        <p:spPr>
          <a:xfrm flipV="1">
            <a:off x="11001759" y="2842024"/>
            <a:ext cx="0" cy="4754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F1DB380B-62F2-49ED-BF7D-BA100AC28E8B}"/>
              </a:ext>
            </a:extLst>
          </p:cNvPr>
          <p:cNvCxnSpPr>
            <a:cxnSpLocks/>
          </p:cNvCxnSpPr>
          <p:nvPr/>
        </p:nvCxnSpPr>
        <p:spPr>
          <a:xfrm flipV="1">
            <a:off x="9860323" y="2842024"/>
            <a:ext cx="0" cy="4754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0319155"/>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8CFEC02-A3DE-4377-9F2A-7D3692368D93}"/>
              </a:ext>
            </a:extLst>
          </p:cNvPr>
          <p:cNvSpPr>
            <a:spLocks noGrp="1"/>
          </p:cNvSpPr>
          <p:nvPr>
            <p:ph type="title"/>
          </p:nvPr>
        </p:nvSpPr>
        <p:spPr/>
        <p:txBody>
          <a:bodyPr>
            <a:normAutofit/>
          </a:bodyPr>
          <a:lstStyle/>
          <a:p>
            <a:r>
              <a:rPr lang="en-US" sz="3200" dirty="0"/>
              <a:t>ANNEXA-4 Preliminary Analyses and Final Study Report </a:t>
            </a:r>
          </a:p>
        </p:txBody>
      </p:sp>
      <p:sp>
        <p:nvSpPr>
          <p:cNvPr id="4" name="Slide Number Placeholder 3">
            <a:extLst>
              <a:ext uri="{FF2B5EF4-FFF2-40B4-BE49-F238E27FC236}">
                <a16:creationId xmlns:a16="http://schemas.microsoft.com/office/drawing/2014/main" id="{47F166E6-635E-41C8-9BA6-62113565988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C9A5765-04E0-DA4C-9545-16EBCDA727A8}" type="slidenum">
              <a:rPr kumimoji="0" lang="en-US" sz="10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0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6" name="Text Placeholder 5">
            <a:extLst>
              <a:ext uri="{FF2B5EF4-FFF2-40B4-BE49-F238E27FC236}">
                <a16:creationId xmlns:a16="http://schemas.microsoft.com/office/drawing/2014/main" id="{145EA9BE-A35D-4252-A649-B08164F7170C}"/>
              </a:ext>
            </a:extLst>
          </p:cNvPr>
          <p:cNvSpPr>
            <a:spLocks noGrp="1"/>
          </p:cNvSpPr>
          <p:nvPr>
            <p:ph type="body" sz="quarter" idx="13"/>
          </p:nvPr>
        </p:nvSpPr>
        <p:spPr/>
        <p:txBody>
          <a:bodyPr/>
          <a:lstStyle/>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ea typeface="ＭＳ Ｐゴシック"/>
                <a:cs typeface="Arial" panose="020B0604020202020204" pitchFamily="34" charset="0"/>
              </a:rPr>
              <a:t>Note: Enrollment started in April 2015 for all analyses.</a:t>
            </a:r>
            <a:r>
              <a:rPr lang="en-US" baseline="30000" dirty="0">
                <a:latin typeface="Arial" panose="020B0604020202020204" pitchFamily="34" charset="0"/>
                <a:ea typeface="ＭＳ Ｐゴシック"/>
                <a:cs typeface="Arial" panose="020B0604020202020204" pitchFamily="34" charset="0"/>
              </a:rPr>
              <a:t>1-3</a:t>
            </a:r>
            <a:r>
              <a:rPr lang="en-US" dirty="0">
                <a:latin typeface="Arial" panose="020B0604020202020204" pitchFamily="34" charset="0"/>
                <a:ea typeface="ＭＳ Ｐゴシック"/>
                <a:cs typeface="Arial" panose="020B0604020202020204" pitchFamily="34" charset="0"/>
              </a:rPr>
              <a:t> </a:t>
            </a:r>
          </a:p>
          <a:p>
            <a:r>
              <a:rPr lang="en-US" baseline="30000" dirty="0" err="1">
                <a:latin typeface="Arial" panose="020B0604020202020204" pitchFamily="34" charset="0"/>
                <a:ea typeface="ＭＳ Ｐゴシック"/>
                <a:cs typeface="Arial" panose="020B0604020202020204" pitchFamily="34" charset="0"/>
              </a:rPr>
              <a:t>a</a:t>
            </a:r>
            <a:r>
              <a:rPr lang="en-US" dirty="0" err="1">
                <a:latin typeface="Arial" panose="020B0604020202020204" pitchFamily="34" charset="0"/>
                <a:ea typeface="ＭＳ Ｐゴシック"/>
                <a:cs typeface="Arial" panose="020B0604020202020204" pitchFamily="34" charset="0"/>
              </a:rPr>
              <a:t>Study</a:t>
            </a:r>
            <a:r>
              <a:rPr lang="en-US" dirty="0">
                <a:latin typeface="Arial" panose="020B0604020202020204" pitchFamily="34" charset="0"/>
                <a:ea typeface="ＭＳ Ｐゴシック"/>
                <a:cs typeface="Arial" panose="020B0604020202020204" pitchFamily="34" charset="0"/>
              </a:rPr>
              <a:t> enrollment for the final study report was carried out at 85 center across a variety of acute care settings in North America, Europe and Japan.</a:t>
            </a:r>
            <a:r>
              <a:rPr lang="en-US" baseline="30000" dirty="0">
                <a:latin typeface="Arial" panose="020B0604020202020204" pitchFamily="34" charset="0"/>
                <a:ea typeface="ＭＳ Ｐゴシック"/>
                <a:cs typeface="Arial" panose="020B0604020202020204" pitchFamily="34" charset="0"/>
              </a:rPr>
              <a:t>3</a:t>
            </a:r>
          </a:p>
          <a:p>
            <a:r>
              <a:rPr lang="en-US" dirty="0">
                <a:latin typeface="Arial" panose="020B0604020202020204" pitchFamily="34" charset="0"/>
                <a:cs typeface="Arial" panose="020B0604020202020204" pitchFamily="34" charset="0"/>
              </a:rPr>
              <a:t>1. Connolly et al. </a:t>
            </a:r>
            <a:r>
              <a:rPr lang="en-US" i="1" dirty="0">
                <a:latin typeface="Arial" panose="020B0604020202020204" pitchFamily="34" charset="0"/>
                <a:cs typeface="Arial" panose="020B0604020202020204" pitchFamily="34" charset="0"/>
              </a:rPr>
              <a:t>N </a:t>
            </a:r>
            <a:r>
              <a:rPr lang="en-US" i="1" dirty="0" err="1">
                <a:latin typeface="Arial" panose="020B0604020202020204" pitchFamily="34" charset="0"/>
                <a:cs typeface="Arial" panose="020B0604020202020204" pitchFamily="34" charset="0"/>
              </a:rPr>
              <a:t>Engl</a:t>
            </a:r>
            <a:r>
              <a:rPr lang="en-US" i="1" dirty="0">
                <a:latin typeface="Arial" panose="020B0604020202020204" pitchFamily="34" charset="0"/>
                <a:cs typeface="Arial" panose="020B0604020202020204" pitchFamily="34" charset="0"/>
              </a:rPr>
              <a:t> J Med</a:t>
            </a:r>
            <a:r>
              <a:rPr lang="en-US" dirty="0">
                <a:latin typeface="Arial" panose="020B0604020202020204" pitchFamily="34" charset="0"/>
                <a:cs typeface="Arial" panose="020B0604020202020204" pitchFamily="34" charset="0"/>
              </a:rPr>
              <a:t>. 2016;375:1131-1141; 2. </a:t>
            </a:r>
            <a:r>
              <a:rPr lang="en-US" dirty="0">
                <a:effectLst/>
                <a:latin typeface="Arial" panose="020B0604020202020204" pitchFamily="34" charset="0"/>
                <a:cs typeface="Arial" panose="020B0604020202020204" pitchFamily="34" charset="0"/>
              </a:rPr>
              <a:t>Connolly SJ et al. </a:t>
            </a:r>
            <a:r>
              <a:rPr lang="en-US" i="1" dirty="0">
                <a:solidFill>
                  <a:srgbClr val="212121"/>
                </a:solidFill>
                <a:effectLst/>
                <a:latin typeface="Arial" panose="020B0604020202020204" pitchFamily="34" charset="0"/>
                <a:cs typeface="Arial" panose="020B0604020202020204" pitchFamily="34" charset="0"/>
              </a:rPr>
              <a:t>N </a:t>
            </a:r>
            <a:r>
              <a:rPr lang="en-US" i="1" dirty="0" err="1">
                <a:solidFill>
                  <a:srgbClr val="212121"/>
                </a:solidFill>
                <a:effectLst/>
                <a:latin typeface="Arial" panose="020B0604020202020204" pitchFamily="34" charset="0"/>
                <a:cs typeface="Arial" panose="020B0604020202020204" pitchFamily="34" charset="0"/>
              </a:rPr>
              <a:t>Engl</a:t>
            </a:r>
            <a:r>
              <a:rPr lang="en-US" i="1" dirty="0">
                <a:solidFill>
                  <a:srgbClr val="212121"/>
                </a:solidFill>
                <a:effectLst/>
                <a:latin typeface="Arial" panose="020B0604020202020204" pitchFamily="34" charset="0"/>
                <a:cs typeface="Arial" panose="020B0604020202020204" pitchFamily="34" charset="0"/>
              </a:rPr>
              <a:t> J Med</a:t>
            </a:r>
            <a:r>
              <a:rPr lang="en-US" dirty="0">
                <a:effectLst/>
                <a:latin typeface="Arial" panose="020B0604020202020204" pitchFamily="34" charset="0"/>
                <a:cs typeface="Arial" panose="020B0604020202020204" pitchFamily="34" charset="0"/>
              </a:rPr>
              <a:t>. 2019;380(14):1326-1335; 3. Milling TJ et al. Online ahead of print. </a:t>
            </a:r>
            <a:r>
              <a:rPr lang="en-US" i="1" dirty="0">
                <a:effectLst/>
                <a:latin typeface="Arial" panose="020B0604020202020204" pitchFamily="34" charset="0"/>
                <a:cs typeface="Arial" panose="020B0604020202020204" pitchFamily="34" charset="0"/>
              </a:rPr>
              <a:t>Circulation</a:t>
            </a:r>
            <a:r>
              <a:rPr lang="en-US" dirty="0">
                <a:effectLst/>
                <a:latin typeface="Arial" panose="020B0604020202020204" pitchFamily="34" charset="0"/>
                <a:cs typeface="Arial" panose="020B0604020202020204" pitchFamily="34" charset="0"/>
              </a:rPr>
              <a:t>. 2023.</a:t>
            </a:r>
            <a:endParaRPr lang="en-US" dirty="0">
              <a:latin typeface="Arial" panose="020B0604020202020204" pitchFamily="34" charset="0"/>
              <a:ea typeface="ＭＳ Ｐゴシック"/>
              <a:cs typeface="Arial" panose="020B0604020202020204" pitchFamily="34" charset="0"/>
            </a:endParaRPr>
          </a:p>
        </p:txBody>
      </p:sp>
      <p:graphicFrame>
        <p:nvGraphicFramePr>
          <p:cNvPr id="7" name="Table 6">
            <a:extLst>
              <a:ext uri="{FF2B5EF4-FFF2-40B4-BE49-F238E27FC236}">
                <a16:creationId xmlns:a16="http://schemas.microsoft.com/office/drawing/2014/main" id="{6040E468-178F-48D3-8896-D015601E1387}"/>
              </a:ext>
            </a:extLst>
          </p:cNvPr>
          <p:cNvGraphicFramePr>
            <a:graphicFrameLocks noGrp="1"/>
          </p:cNvGraphicFramePr>
          <p:nvPr/>
        </p:nvGraphicFramePr>
        <p:xfrm>
          <a:off x="457201" y="2260399"/>
          <a:ext cx="11277598" cy="3179961"/>
        </p:xfrm>
        <a:graphic>
          <a:graphicData uri="http://schemas.openxmlformats.org/drawingml/2006/table">
            <a:tbl>
              <a:tblPr firstRow="1" bandRow="1">
                <a:tableStyleId>{72833802-FEF1-4C79-8D5D-14CF1EAF98D9}</a:tableStyleId>
              </a:tblPr>
              <a:tblGrid>
                <a:gridCol w="6227170">
                  <a:extLst>
                    <a:ext uri="{9D8B030D-6E8A-4147-A177-3AD203B41FA5}">
                      <a16:colId xmlns:a16="http://schemas.microsoft.com/office/drawing/2014/main" val="20000"/>
                    </a:ext>
                  </a:extLst>
                </a:gridCol>
                <a:gridCol w="2525214">
                  <a:extLst>
                    <a:ext uri="{9D8B030D-6E8A-4147-A177-3AD203B41FA5}">
                      <a16:colId xmlns:a16="http://schemas.microsoft.com/office/drawing/2014/main" val="20001"/>
                    </a:ext>
                  </a:extLst>
                </a:gridCol>
                <a:gridCol w="2525214">
                  <a:extLst>
                    <a:ext uri="{9D8B030D-6E8A-4147-A177-3AD203B41FA5}">
                      <a16:colId xmlns:a16="http://schemas.microsoft.com/office/drawing/2014/main" val="20002"/>
                    </a:ext>
                  </a:extLst>
                </a:gridCol>
              </a:tblGrid>
              <a:tr h="708661">
                <a:tc>
                  <a:txBody>
                    <a:bodyPr/>
                    <a:lstStyle/>
                    <a:p>
                      <a:endParaRPr lang="en-US" sz="1600" dirty="0"/>
                    </a:p>
                  </a:txBody>
                  <a:tcPr/>
                </a:tc>
                <a:tc>
                  <a:txBody>
                    <a:bodyPr/>
                    <a:lstStyle/>
                    <a:p>
                      <a:pPr algn="ctr"/>
                      <a:r>
                        <a:rPr lang="en-US" sz="1600" dirty="0"/>
                        <a:t>Safety</a:t>
                      </a:r>
                      <a:r>
                        <a:rPr lang="en-US" sz="1600" baseline="0" dirty="0"/>
                        <a:t> Population</a:t>
                      </a:r>
                    </a:p>
                    <a:p>
                      <a:pPr algn="ctr"/>
                      <a:r>
                        <a:rPr lang="en-US" sz="1600" baseline="0" dirty="0"/>
                        <a:t> (n)</a:t>
                      </a:r>
                      <a:endParaRPr lang="en-US" sz="1600" dirty="0"/>
                    </a:p>
                  </a:txBody>
                  <a:tcPr anchor="ctr"/>
                </a:tc>
                <a:tc>
                  <a:txBody>
                    <a:bodyPr/>
                    <a:lstStyle/>
                    <a:p>
                      <a:pPr algn="ctr"/>
                      <a:r>
                        <a:rPr lang="en-US" sz="1600" dirty="0"/>
                        <a:t>Efficacy Population </a:t>
                      </a:r>
                      <a:br>
                        <a:rPr lang="en-US" sz="1600" baseline="0" dirty="0"/>
                      </a:br>
                      <a:r>
                        <a:rPr lang="en-US" sz="1600" baseline="0" dirty="0"/>
                        <a:t>(n)</a:t>
                      </a:r>
                      <a:endParaRPr lang="en-US" sz="1600" dirty="0"/>
                    </a:p>
                  </a:txBody>
                  <a:tcPr anchor="ctr"/>
                </a:tc>
                <a:extLst>
                  <a:ext uri="{0D108BD9-81ED-4DB2-BD59-A6C34878D82A}">
                    <a16:rowId xmlns:a16="http://schemas.microsoft.com/office/drawing/2014/main" val="10000"/>
                  </a:ext>
                </a:extLst>
              </a:tr>
              <a:tr h="817744">
                <a:tc>
                  <a:txBody>
                    <a:bodyPr/>
                    <a:lstStyle/>
                    <a:p>
                      <a:r>
                        <a:rPr lang="en-US" sz="1600" dirty="0">
                          <a:solidFill>
                            <a:schemeClr val="tx1"/>
                          </a:solidFill>
                        </a:rPr>
                        <a:t>First Preliminary</a:t>
                      </a:r>
                      <a:r>
                        <a:rPr lang="en-US" sz="1600" baseline="0" dirty="0">
                          <a:solidFill>
                            <a:schemeClr val="tx1"/>
                          </a:solidFill>
                        </a:rPr>
                        <a:t> Report</a:t>
                      </a:r>
                      <a:r>
                        <a:rPr lang="en-US" sz="1600" baseline="30000" dirty="0">
                          <a:solidFill>
                            <a:schemeClr val="tx1"/>
                          </a:solidFill>
                        </a:rPr>
                        <a:t>1</a:t>
                      </a:r>
                      <a:r>
                        <a:rPr lang="en-US" sz="1600" dirty="0">
                          <a:solidFill>
                            <a:schemeClr val="tx1"/>
                          </a:solidFill>
                        </a:rPr>
                        <a:t> </a:t>
                      </a:r>
                      <a:endParaRPr lang="en-US" sz="1600" baseline="0" dirty="0">
                        <a:solidFill>
                          <a:schemeClr val="tx1"/>
                        </a:solidFill>
                      </a:endParaRPr>
                    </a:p>
                    <a:p>
                      <a:r>
                        <a:rPr lang="en-US" sz="1600" baseline="0" dirty="0">
                          <a:solidFill>
                            <a:schemeClr val="tx1"/>
                          </a:solidFill>
                        </a:rPr>
                        <a:t>Patients enrolled through June 2016</a:t>
                      </a:r>
                      <a:endParaRPr lang="en-US" sz="1600" dirty="0">
                        <a:solidFill>
                          <a:schemeClr val="tx1"/>
                        </a:solidFill>
                      </a:endParaRPr>
                    </a:p>
                  </a:txBody>
                  <a:tcPr anchor="ctr"/>
                </a:tc>
                <a:tc>
                  <a:txBody>
                    <a:bodyPr/>
                    <a:lstStyle/>
                    <a:p>
                      <a:pPr algn="ctr"/>
                      <a:r>
                        <a:rPr lang="en-US" sz="1600" dirty="0">
                          <a:solidFill>
                            <a:schemeClr val="tx1"/>
                          </a:solidFill>
                        </a:rPr>
                        <a:t>67</a:t>
                      </a:r>
                    </a:p>
                  </a:txBody>
                  <a:tcPr anchor="ctr"/>
                </a:tc>
                <a:tc>
                  <a:txBody>
                    <a:bodyPr/>
                    <a:lstStyle/>
                    <a:p>
                      <a:pPr algn="ctr"/>
                      <a:r>
                        <a:rPr lang="en-US" sz="1600" dirty="0">
                          <a:solidFill>
                            <a:schemeClr val="tx1"/>
                          </a:solidFill>
                        </a:rPr>
                        <a:t>47</a:t>
                      </a:r>
                    </a:p>
                  </a:txBody>
                  <a:tcPr anchor="ctr"/>
                </a:tc>
                <a:extLst>
                  <a:ext uri="{0D108BD9-81ED-4DB2-BD59-A6C34878D82A}">
                    <a16:rowId xmlns:a16="http://schemas.microsoft.com/office/drawing/2014/main" val="10001"/>
                  </a:ext>
                </a:extLst>
              </a:tr>
              <a:tr h="826778">
                <a:tc>
                  <a:txBody>
                    <a:bodyPr/>
                    <a:lstStyle/>
                    <a:p>
                      <a:pPr marL="0" algn="l" defTabSz="914400" rtl="0" eaLnBrk="1" latinLnBrk="0" hangingPunct="1"/>
                      <a:r>
                        <a:rPr lang="en-US" sz="1600" kern="1200" dirty="0">
                          <a:solidFill>
                            <a:schemeClr val="tx1"/>
                          </a:solidFill>
                        </a:rPr>
                        <a:t>Second Preliminary Report</a:t>
                      </a:r>
                      <a:r>
                        <a:rPr lang="en-US" sz="1600" kern="1200" baseline="30000" dirty="0">
                          <a:solidFill>
                            <a:schemeClr val="tx1"/>
                          </a:solidFill>
                        </a:rPr>
                        <a:t>2</a:t>
                      </a:r>
                      <a:r>
                        <a:rPr lang="en-US" sz="1600" kern="1200" dirty="0">
                          <a:solidFill>
                            <a:schemeClr val="tx1"/>
                          </a:solidFill>
                        </a:rPr>
                        <a:t> </a:t>
                      </a:r>
                    </a:p>
                    <a:p>
                      <a:pPr marL="0" algn="l" defTabSz="914400" rtl="0" eaLnBrk="1" latinLnBrk="0" hangingPunct="1"/>
                      <a:r>
                        <a:rPr lang="en-US" sz="1600" kern="1200" dirty="0">
                          <a:solidFill>
                            <a:schemeClr val="tx1"/>
                          </a:solidFill>
                        </a:rPr>
                        <a:t>Patients enrolled through May 2018</a:t>
                      </a:r>
                      <a:endParaRPr lang="en-US" sz="1600" kern="1200" dirty="0">
                        <a:solidFill>
                          <a:schemeClr val="tx1"/>
                        </a:solidFill>
                        <a:latin typeface="+mn-lt"/>
                        <a:ea typeface="+mn-ea"/>
                        <a:cs typeface="+mn-cs"/>
                      </a:endParaRPr>
                    </a:p>
                  </a:txBody>
                  <a:tcPr anchor="ctr"/>
                </a:tc>
                <a:tc>
                  <a:txBody>
                    <a:bodyPr/>
                    <a:lstStyle/>
                    <a:p>
                      <a:pPr algn="ctr"/>
                      <a:r>
                        <a:rPr lang="en-US" sz="1600" dirty="0">
                          <a:solidFill>
                            <a:schemeClr val="tx1"/>
                          </a:solidFill>
                        </a:rPr>
                        <a:t>352</a:t>
                      </a:r>
                    </a:p>
                  </a:txBody>
                  <a:tcPr anchor="ctr"/>
                </a:tc>
                <a:tc>
                  <a:txBody>
                    <a:bodyPr/>
                    <a:lstStyle/>
                    <a:p>
                      <a:pPr algn="ctr"/>
                      <a:r>
                        <a:rPr lang="en-US" sz="1600" dirty="0">
                          <a:solidFill>
                            <a:schemeClr val="tx1"/>
                          </a:solidFill>
                        </a:rPr>
                        <a:t>254</a:t>
                      </a:r>
                    </a:p>
                  </a:txBody>
                  <a:tcPr anchor="ctr"/>
                </a:tc>
                <a:extLst>
                  <a:ext uri="{0D108BD9-81ED-4DB2-BD59-A6C34878D82A}">
                    <a16:rowId xmlns:a16="http://schemas.microsoft.com/office/drawing/2014/main" val="10003"/>
                  </a:ext>
                </a:extLst>
              </a:tr>
              <a:tr h="826778">
                <a:tc>
                  <a:txBody>
                    <a:bodyPr/>
                    <a:lstStyle/>
                    <a:p>
                      <a:pPr marL="0" algn="l" defTabSz="914400" rtl="0" eaLnBrk="1" latinLnBrk="0" hangingPunct="1"/>
                      <a:r>
                        <a:rPr lang="en-US" sz="1600" kern="1200" dirty="0">
                          <a:solidFill>
                            <a:schemeClr val="tx1"/>
                          </a:solidFill>
                          <a:latin typeface="+mn-lt"/>
                          <a:ea typeface="+mn-ea"/>
                          <a:cs typeface="+mn-cs"/>
                        </a:rPr>
                        <a:t>Final Study Report</a:t>
                      </a:r>
                      <a:r>
                        <a:rPr lang="en-US" sz="1600" kern="1200" baseline="30000" dirty="0">
                          <a:solidFill>
                            <a:schemeClr val="tx1"/>
                          </a:solidFill>
                          <a:latin typeface="+mn-lt"/>
                          <a:ea typeface="+mn-ea"/>
                          <a:cs typeface="+mn-cs"/>
                        </a:rPr>
                        <a:t>3,a</a:t>
                      </a:r>
                    </a:p>
                    <a:p>
                      <a:pPr marL="0" algn="l" defTabSz="914400" rtl="0" eaLnBrk="1" latinLnBrk="0" hangingPunct="1"/>
                      <a:r>
                        <a:rPr lang="en-US" sz="1600" kern="1200" dirty="0">
                          <a:solidFill>
                            <a:schemeClr val="tx1"/>
                          </a:solidFill>
                          <a:latin typeface="+mn-lt"/>
                          <a:ea typeface="+mn-ea"/>
                          <a:cs typeface="+mn-cs"/>
                        </a:rPr>
                        <a:t>Patients enrolled through August 2020</a:t>
                      </a:r>
                    </a:p>
                  </a:txBody>
                  <a:tcPr anchor="ctr"/>
                </a:tc>
                <a:tc>
                  <a:txBody>
                    <a:bodyPr/>
                    <a:lstStyle/>
                    <a:p>
                      <a:pPr algn="ctr"/>
                      <a:r>
                        <a:rPr lang="en-US" sz="1600" dirty="0">
                          <a:solidFill>
                            <a:schemeClr val="tx1"/>
                          </a:solidFill>
                        </a:rPr>
                        <a:t>479</a:t>
                      </a:r>
                    </a:p>
                  </a:txBody>
                  <a:tcPr anchor="ctr"/>
                </a:tc>
                <a:tc>
                  <a:txBody>
                    <a:bodyPr/>
                    <a:lstStyle/>
                    <a:p>
                      <a:pPr algn="ctr"/>
                      <a:r>
                        <a:rPr lang="en-US" sz="1600" dirty="0">
                          <a:solidFill>
                            <a:schemeClr val="tx1"/>
                          </a:solidFill>
                        </a:rPr>
                        <a:t>349</a:t>
                      </a:r>
                    </a:p>
                  </a:txBody>
                  <a:tcPr anchor="ctr"/>
                </a:tc>
                <a:extLst>
                  <a:ext uri="{0D108BD9-81ED-4DB2-BD59-A6C34878D82A}">
                    <a16:rowId xmlns:a16="http://schemas.microsoft.com/office/drawing/2014/main" val="1171848052"/>
                  </a:ext>
                </a:extLst>
              </a:tr>
            </a:tbl>
          </a:graphicData>
        </a:graphic>
      </p:graphicFrame>
      <p:sp>
        <p:nvSpPr>
          <p:cNvPr id="8" name="Rectangle: Rounded Corners 7">
            <a:extLst>
              <a:ext uri="{FF2B5EF4-FFF2-40B4-BE49-F238E27FC236}">
                <a16:creationId xmlns:a16="http://schemas.microsoft.com/office/drawing/2014/main" id="{ACBB2804-2A6C-4D56-95BC-14DD0729EA9E}"/>
              </a:ext>
            </a:extLst>
          </p:cNvPr>
          <p:cNvSpPr/>
          <p:nvPr/>
        </p:nvSpPr>
        <p:spPr>
          <a:xfrm>
            <a:off x="457199" y="1333663"/>
            <a:ext cx="11277599" cy="62177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10000"/>
              </a:lnSpc>
              <a:spcBef>
                <a:spcPts val="1200"/>
              </a:spcBef>
              <a:spcAft>
                <a:spcPts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Arial" panose="020B0604020202020204"/>
                <a:ea typeface="+mn-ea"/>
                <a:cs typeface="+mn-cs"/>
              </a:rPr>
              <a:t>ANNEXA-4 is a Phase 3b/4, multicenter, prospective, open-label, single-group study of andexanet alfa in patients with acute major bleeding occurring while taking a factor </a:t>
            </a:r>
            <a:r>
              <a:rPr kumimoji="0" lang="en-US" sz="1600" b="1" i="0" u="none" strike="noStrike" kern="1200" cap="none" spc="0" normalizeH="0" baseline="0" noProof="0" dirty="0" err="1">
                <a:ln>
                  <a:noFill/>
                </a:ln>
                <a:solidFill>
                  <a:srgbClr val="FFFFFF"/>
                </a:solidFill>
                <a:effectLst/>
                <a:uLnTx/>
                <a:uFillTx/>
                <a:latin typeface="Arial" panose="020B0604020202020204"/>
                <a:ea typeface="+mn-ea"/>
                <a:cs typeface="+mn-cs"/>
              </a:rPr>
              <a:t>Xa</a:t>
            </a:r>
            <a:r>
              <a:rPr kumimoji="0" lang="en-US" sz="1600" b="1" i="0" u="none" strike="noStrike" kern="1200" cap="none" spc="0" normalizeH="0" baseline="0" noProof="0" dirty="0">
                <a:ln>
                  <a:noFill/>
                </a:ln>
                <a:solidFill>
                  <a:srgbClr val="FFFFFF"/>
                </a:solidFill>
                <a:effectLst/>
                <a:uLnTx/>
                <a:uFillTx/>
                <a:latin typeface="Arial" panose="020B0604020202020204"/>
                <a:ea typeface="+mn-ea"/>
                <a:cs typeface="+mn-cs"/>
              </a:rPr>
              <a:t> inhibitor</a:t>
            </a:r>
            <a:r>
              <a:rPr kumimoji="0" lang="en-US" sz="1600" b="1" i="0" u="none" strike="noStrike" kern="1200" cap="none" spc="0" normalizeH="0" baseline="30000" noProof="0" dirty="0">
                <a:ln>
                  <a:noFill/>
                </a:ln>
                <a:solidFill>
                  <a:srgbClr val="FFFFFF"/>
                </a:solidFill>
                <a:effectLst/>
                <a:uLnTx/>
                <a:uFillTx/>
                <a:latin typeface="Arial" panose="020B0604020202020204"/>
                <a:ea typeface="+mn-ea"/>
                <a:cs typeface="+mn-cs"/>
              </a:rPr>
              <a:t>1-3</a:t>
            </a:r>
            <a:endParaRPr kumimoji="0" lang="en-US" sz="1600" b="1"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Tree>
    <p:extLst>
      <p:ext uri="{BB962C8B-B14F-4D97-AF65-F5344CB8AC3E}">
        <p14:creationId xmlns:p14="http://schemas.microsoft.com/office/powerpoint/2010/main" val="1484487902"/>
      </p:ext>
    </p:extLst>
  </p:cSld>
  <p:clrMapOvr>
    <a:masterClrMapping/>
  </p:clrMapOvr>
  <p:transition>
    <p:fade/>
  </p:transition>
</p:sld>
</file>

<file path=ppt/theme/theme1.xml><?xml version="1.0" encoding="utf-8"?>
<a:theme xmlns:a="http://schemas.openxmlformats.org/drawingml/2006/main" name="MI No Product">
  <a:themeElements>
    <a:clrScheme name="AZ MA Color Set">
      <a:dk1>
        <a:srgbClr val="000000"/>
      </a:dk1>
      <a:lt1>
        <a:srgbClr val="FFFFFF"/>
      </a:lt1>
      <a:dk2>
        <a:srgbClr val="3F4444"/>
      </a:dk2>
      <a:lt2>
        <a:srgbClr val="9DB0AC"/>
      </a:lt2>
      <a:accent1>
        <a:srgbClr val="7F134C"/>
      </a:accent1>
      <a:accent2>
        <a:srgbClr val="0D3759"/>
      </a:accent2>
      <a:accent3>
        <a:srgbClr val="65D2DF"/>
      </a:accent3>
      <a:accent4>
        <a:srgbClr val="3C1053"/>
      </a:accent4>
      <a:accent5>
        <a:srgbClr val="B5D820"/>
      </a:accent5>
      <a:accent6>
        <a:srgbClr val="F0AB00"/>
      </a:accent6>
      <a:hlink>
        <a:srgbClr val="7F134C"/>
      </a:hlink>
      <a:folHlink>
        <a:srgbClr val="9DB0A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marL="230188" indent="-230188">
          <a:buClr>
            <a:schemeClr val="accent1"/>
          </a:buClr>
          <a:buFont typeface="Arial" panose="020B0604020202020204" pitchFamily="34" charset="0"/>
          <a:buChar char="•"/>
          <a:defRPr dirty="0" smtClean="0"/>
        </a:defPPr>
      </a:lstStyle>
    </a:txDef>
  </a:objectDefaults>
  <a:extraClrSchemeLst/>
  <a:extLst>
    <a:ext uri="{05A4C25C-085E-4340-85A3-A5531E510DB2}">
      <thm15:themeFamily xmlns:thm15="http://schemas.microsoft.com/office/thememl/2012/main" name="MI Template 01062022.pptx" id="{197C18B7-7053-477A-8109-7B3A1E18A645}" vid="{D2A7D526-C15C-4CF2-9E4F-16798465E0EE}"/>
    </a:ext>
  </a:extLst>
</a:theme>
</file>

<file path=ppt/theme/theme2.xml><?xml version="1.0" encoding="utf-8"?>
<a:theme xmlns:a="http://schemas.openxmlformats.org/drawingml/2006/main" name="MI Product">
  <a:themeElements>
    <a:clrScheme name="AZ MA Color Set">
      <a:dk1>
        <a:srgbClr val="000000"/>
      </a:dk1>
      <a:lt1>
        <a:srgbClr val="FFFFFF"/>
      </a:lt1>
      <a:dk2>
        <a:srgbClr val="3F4444"/>
      </a:dk2>
      <a:lt2>
        <a:srgbClr val="9DB0AC"/>
      </a:lt2>
      <a:accent1>
        <a:srgbClr val="7F134C"/>
      </a:accent1>
      <a:accent2>
        <a:srgbClr val="0D3759"/>
      </a:accent2>
      <a:accent3>
        <a:srgbClr val="65D2DF"/>
      </a:accent3>
      <a:accent4>
        <a:srgbClr val="3C1053"/>
      </a:accent4>
      <a:accent5>
        <a:srgbClr val="B5D820"/>
      </a:accent5>
      <a:accent6>
        <a:srgbClr val="F0AB00"/>
      </a:accent6>
      <a:hlink>
        <a:srgbClr val="7F134C"/>
      </a:hlink>
      <a:folHlink>
        <a:srgbClr val="9DB0A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marL="230188" indent="-230188">
          <a:buClr>
            <a:schemeClr val="accent1"/>
          </a:buClr>
          <a:buFont typeface="Arial" panose="020B0604020202020204" pitchFamily="34" charset="0"/>
          <a:buChar char="•"/>
          <a:defRPr dirty="0" smtClean="0"/>
        </a:defPPr>
      </a:lstStyle>
    </a:txDef>
  </a:objectDefaults>
  <a:extraClrSchemeLst/>
  <a:extLst>
    <a:ext uri="{05A4C25C-085E-4340-85A3-A5531E510DB2}">
      <thm15:themeFamily xmlns:thm15="http://schemas.microsoft.com/office/thememl/2012/main" name="MI Template 01062022.pptx" id="{197C18B7-7053-477A-8109-7B3A1E18A645}" vid="{BE646538-3C5B-46FA-848B-5963FB97F549}"/>
    </a:ext>
  </a:extLst>
</a:theme>
</file>

<file path=ppt/theme/theme3.xml><?xml version="1.0" encoding="utf-8"?>
<a:theme xmlns:a="http://schemas.openxmlformats.org/drawingml/2006/main" name="1_MI No Product">
  <a:themeElements>
    <a:clrScheme name="AZ MA Color Set">
      <a:dk1>
        <a:srgbClr val="000000"/>
      </a:dk1>
      <a:lt1>
        <a:srgbClr val="FFFFFF"/>
      </a:lt1>
      <a:dk2>
        <a:srgbClr val="3F4444"/>
      </a:dk2>
      <a:lt2>
        <a:srgbClr val="9DB0AC"/>
      </a:lt2>
      <a:accent1>
        <a:srgbClr val="7F134C"/>
      </a:accent1>
      <a:accent2>
        <a:srgbClr val="0D3759"/>
      </a:accent2>
      <a:accent3>
        <a:srgbClr val="65D2DF"/>
      </a:accent3>
      <a:accent4>
        <a:srgbClr val="3C1053"/>
      </a:accent4>
      <a:accent5>
        <a:srgbClr val="B5D820"/>
      </a:accent5>
      <a:accent6>
        <a:srgbClr val="F0AB00"/>
      </a:accent6>
      <a:hlink>
        <a:srgbClr val="7F134C"/>
      </a:hlink>
      <a:folHlink>
        <a:srgbClr val="9DB0A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marL="230188" indent="-230188">
          <a:buClr>
            <a:schemeClr val="accent1"/>
          </a:buClr>
          <a:buFont typeface="Arial" panose="020B0604020202020204" pitchFamily="34" charset="0"/>
          <a:buChar char="•"/>
          <a:defRPr dirty="0" smtClean="0"/>
        </a:defPPr>
      </a:lstStyle>
    </a:txDef>
  </a:objectDefaults>
  <a:extraClrSchemeLst/>
  <a:extLst>
    <a:ext uri="{05A4C25C-085E-4340-85A3-A5531E510DB2}">
      <thm15:themeFamily xmlns:thm15="http://schemas.microsoft.com/office/thememl/2012/main" name="MI Template 01062022.pptx" id="{197C18B7-7053-477A-8109-7B3A1E18A645}" vid="{D2A7D526-C15C-4CF2-9E4F-16798465E0EE}"/>
    </a:ext>
  </a:extLst>
</a:theme>
</file>

<file path=ppt/theme/theme4.xml><?xml version="1.0" encoding="utf-8"?>
<a:theme xmlns:a="http://schemas.openxmlformats.org/drawingml/2006/main" name="2_Slide Template">
  <a:themeElements>
    <a:clrScheme name="AZ MA Color Set">
      <a:dk1>
        <a:srgbClr val="000000"/>
      </a:dk1>
      <a:lt1>
        <a:srgbClr val="FFFFFF"/>
      </a:lt1>
      <a:dk2>
        <a:srgbClr val="3F4444"/>
      </a:dk2>
      <a:lt2>
        <a:srgbClr val="9DB0AC"/>
      </a:lt2>
      <a:accent1>
        <a:srgbClr val="7F134C"/>
      </a:accent1>
      <a:accent2>
        <a:srgbClr val="0D3759"/>
      </a:accent2>
      <a:accent3>
        <a:srgbClr val="65D2DF"/>
      </a:accent3>
      <a:accent4>
        <a:srgbClr val="3C1053"/>
      </a:accent4>
      <a:accent5>
        <a:srgbClr val="B5D820"/>
      </a:accent5>
      <a:accent6>
        <a:srgbClr val="F0AB00"/>
      </a:accent6>
      <a:hlink>
        <a:srgbClr val="7F134C"/>
      </a:hlink>
      <a:folHlink>
        <a:srgbClr val="9DB0A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2758981BCAAD74993C67963F30920B3" ma:contentTypeVersion="16" ma:contentTypeDescription="Create a new document." ma:contentTypeScope="" ma:versionID="30264648077438de8f925f53c1d163be">
  <xsd:schema xmlns:xsd="http://www.w3.org/2001/XMLSchema" xmlns:xs="http://www.w3.org/2001/XMLSchema" xmlns:p="http://schemas.microsoft.com/office/2006/metadata/properties" xmlns:ns2="44a56295-c29e-4898-8136-a54736c65b82" xmlns:ns3="f7326ed2-a0be-40c3-9ca1-7a2258f60bd0" xmlns:ns4="6a3c2649-f409-4170-bdb0-10214a671d1c" targetNamespace="http://schemas.microsoft.com/office/2006/metadata/properties" ma:root="true" ma:fieldsID="b555aca383e57086064f51e5ac752b68" ns2:_="" ns3:_="" ns4:_="">
    <xsd:import namespace="44a56295-c29e-4898-8136-a54736c65b82"/>
    <xsd:import namespace="f7326ed2-a0be-40c3-9ca1-7a2258f60bd0"/>
    <xsd:import namespace="6a3c2649-f409-4170-bdb0-10214a671d1c"/>
    <xsd:element name="properties">
      <xsd:complexType>
        <xsd:sequence>
          <xsd:element name="documentManagement">
            <xsd:complexType>
              <xsd:all>
                <xsd:element ref="ns2:Descriptions" minOccurs="0"/>
                <xsd:element ref="ns2:Keyword"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a56295-c29e-4898-8136-a54736c65b82" elementFormDefault="qualified">
    <xsd:import namespace="http://schemas.microsoft.com/office/2006/documentManagement/types"/>
    <xsd:import namespace="http://schemas.microsoft.com/office/infopath/2007/PartnerControls"/>
    <xsd:element name="Descriptions" ma:index="8" nillable="true" ma:displayName="Descriptions" ma:description="Describe your document to make it appear at the top of search results" ma:internalName="Descriptions">
      <xsd:simpleType>
        <xsd:restriction base="dms:Note">
          <xsd:maxLength value="255"/>
        </xsd:restriction>
      </xsd:simpleType>
    </xsd:element>
    <xsd:element name="Keyword" ma:index="9" nillable="true" ma:displayName="Keyword" ma:description="Enter list of terms separated by semi-colon(;)" ma:internalName="Keyword">
      <xsd:simpleType>
        <xsd:restriction base="dms:Text">
          <xsd:maxLength value="255"/>
        </xsd:restriction>
      </xsd:simpleType>
    </xsd:element>
    <xsd:element name="TaxCatchAll" ma:index="24" nillable="true" ma:displayName="Taxonomy Catch All Column" ma:hidden="true" ma:list="{d6da69b5-099c-471a-b1ed-fbbc674672a4}" ma:internalName="TaxCatchAll" ma:showField="CatchAllData" ma:web="6a3c2649-f409-4170-bdb0-10214a671d1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7326ed2-a0be-40c3-9ca1-7a2258f60bd0"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1ee89e71-04cd-405e-9ca3-99e020c1694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a3c2649-f409-4170-bdb0-10214a671d1c"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1ee89e71-04cd-405e-9ca3-99e020c1694d" ContentTypeId="0x01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Keyword xmlns="44a56295-c29e-4898-8136-a54736c65b82" xsi:nil="true"/>
    <Descriptions xmlns="44a56295-c29e-4898-8136-a54736c65b82" xsi:nil="true"/>
    <TaxCatchAll xmlns="44a56295-c29e-4898-8136-a54736c65b82" xsi:nil="true"/>
    <lcf76f155ced4ddcb4097134ff3c332f xmlns="f7326ed2-a0be-40c3-9ca1-7a2258f60bd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D2F941B-94E8-43AF-906B-DAE86CAA72FF}"/>
</file>

<file path=customXml/itemProps2.xml><?xml version="1.0" encoding="utf-8"?>
<ds:datastoreItem xmlns:ds="http://schemas.openxmlformats.org/officeDocument/2006/customXml" ds:itemID="{4FCC35EA-AD24-4FC3-8099-CD2617C8B1A4}">
  <ds:schemaRefs>
    <ds:schemaRef ds:uri="Microsoft.SharePoint.Taxonomy.ContentTypeSync"/>
  </ds:schemaRefs>
</ds:datastoreItem>
</file>

<file path=customXml/itemProps3.xml><?xml version="1.0" encoding="utf-8"?>
<ds:datastoreItem xmlns:ds="http://schemas.openxmlformats.org/officeDocument/2006/customXml" ds:itemID="{247A3660-D68C-49DF-8B2E-47D75B4E4B38}">
  <ds:schemaRefs>
    <ds:schemaRef ds:uri="http://schemas.microsoft.com/sharepoint/v3/contenttype/forms"/>
  </ds:schemaRefs>
</ds:datastoreItem>
</file>

<file path=customXml/itemProps4.xml><?xml version="1.0" encoding="utf-8"?>
<ds:datastoreItem xmlns:ds="http://schemas.openxmlformats.org/officeDocument/2006/customXml" ds:itemID="{208BA63A-BEB1-438D-A4D7-CB7446C733D8}">
  <ds:schemaRefs>
    <ds:schemaRef ds:uri="http://www.w3.org/XML/1998/namespace"/>
    <ds:schemaRef ds:uri="http://schemas.microsoft.com/office/2006/metadata/properties"/>
    <ds:schemaRef ds:uri="http://schemas.microsoft.com/office/2006/documentManagement/types"/>
    <ds:schemaRef ds:uri="d5450621-abb6-48dd-94a4-ee3fccbade98"/>
    <ds:schemaRef ds:uri="http://purl.org/dc/elements/1.1/"/>
    <ds:schemaRef ds:uri="http://purl.org/dc/terms/"/>
    <ds:schemaRef ds:uri="44a56295-c29e-4898-8136-a54736c65b82"/>
    <ds:schemaRef ds:uri="http://schemas.microsoft.com/office/infopath/2007/PartnerControls"/>
    <ds:schemaRef ds:uri="http://schemas.openxmlformats.org/package/2006/metadata/core-properties"/>
    <ds:schemaRef ds:uri="f9469da5-379c-4dcd-90dc-e1f6dffb3949"/>
    <ds:schemaRef ds:uri="http://purl.org/dc/dcmitype/"/>
    <ds:schemaRef ds:uri="f7326ed2-a0be-40c3-9ca1-7a2258f60bd0"/>
  </ds:schemaRefs>
</ds:datastoreItem>
</file>

<file path=docProps/app.xml><?xml version="1.0" encoding="utf-8"?>
<Properties xmlns="http://schemas.openxmlformats.org/officeDocument/2006/extended-properties" xmlns:vt="http://schemas.openxmlformats.org/officeDocument/2006/docPropsVTypes">
  <TotalTime>197</TotalTime>
  <Words>18117</Words>
  <Application>Microsoft Office PowerPoint</Application>
  <PresentationFormat>Widescreen</PresentationFormat>
  <Paragraphs>2120</Paragraphs>
  <Slides>55</Slides>
  <Notes>55</Notes>
  <HiddenSlides>6</HiddenSlides>
  <MMClips>0</MMClips>
  <ScaleCrop>false</ScaleCrop>
  <HeadingPairs>
    <vt:vector size="4" baseType="variant">
      <vt:variant>
        <vt:lpstr>Theme</vt:lpstr>
      </vt:variant>
      <vt:variant>
        <vt:i4>4</vt:i4>
      </vt:variant>
      <vt:variant>
        <vt:lpstr>Slide Titles</vt:lpstr>
      </vt:variant>
      <vt:variant>
        <vt:i4>55</vt:i4>
      </vt:variant>
    </vt:vector>
  </HeadingPairs>
  <TitlesOfParts>
    <vt:vector size="59" baseType="lpstr">
      <vt:lpstr>MI No Product</vt:lpstr>
      <vt:lpstr>MI Product</vt:lpstr>
      <vt:lpstr>1_MI No Product</vt:lpstr>
      <vt:lpstr>2_Slide Template</vt:lpstr>
      <vt:lpstr>ANdexanet Alfa, a Novel Antidote to the Anticoagulation Effects of Factor Xa Inhibitors (ANNEXA-4)  Phase 3b/4 Study of Andexanet Alfa for Bleeding Associated With Factor Xa Inhibitors </vt:lpstr>
      <vt:lpstr>PowerPoint Presentation</vt:lpstr>
      <vt:lpstr>The Use of DOACs Has Increased Significantly in Recent Years1 </vt:lpstr>
      <vt:lpstr>Clinical Consequences of FXa Inhibitor-Related Major Bleeding</vt:lpstr>
      <vt:lpstr>Andexanet alfa is an Analog of Endogenous FXa </vt:lpstr>
      <vt:lpstr>Andexanet Alfa Clinical Development Program Overview </vt:lpstr>
      <vt:lpstr>ANNEXA-4</vt:lpstr>
      <vt:lpstr>ANNEXA-4 Study Design</vt:lpstr>
      <vt:lpstr>ANNEXA-4 Preliminary Analyses and Final Study Report </vt:lpstr>
      <vt:lpstr>ANNEXA-4 Rating System for Hemostatic Efficacy </vt:lpstr>
      <vt:lpstr>ANNEXA-4 Rating System for Hemostatic Efficacy </vt:lpstr>
      <vt:lpstr>ANNEXA-4 Inclusion and Exclusion Criteria </vt:lpstr>
      <vt:lpstr>Andexanet Alfa was Administered as Either a Low Dose or High Dose in the ANNEXA-4 Study1 </vt:lpstr>
      <vt:lpstr>ANNEXA-4 Safety and Efficacy Patient Populations </vt:lpstr>
      <vt:lpstr>Baseline Characteristics </vt:lpstr>
      <vt:lpstr>Baseline Characteristics (Continued)</vt:lpstr>
      <vt:lpstr>Anti-FXa Activity in FXa Inhibitor-treateda Patients With Acute Major Bleeds1</vt:lpstr>
      <vt:lpstr>Andexanet Alfa was Associated With Excellent or Good Hemostatic Efficacy in 80% of Overall Patients 12 Hours After Treatment</vt:lpstr>
      <vt:lpstr>Andexanet Alfa Rapidly Restored Thrombin Generation at the end of Bolus and was Sustained Through 24 Hours in Patients Taking Apixaban and Rivaroxaban </vt:lpstr>
      <vt:lpstr>Andexanet Alfa Rapidly Restored Thrombin Generation at the end of Bolus and was Sustained Through 24 Hours in Patients Taking FXa Inhibitors</vt:lpstr>
      <vt:lpstr>Correlations Between Anti-FXa, Hemostatic Efficacy, and Mortality Were Investigated </vt:lpstr>
      <vt:lpstr>Thrombotic Events and Mortality Within 30 days </vt:lpstr>
      <vt:lpstr>No Thrombotic Events Occurred After Restart of Oral Anticoagulation</vt:lpstr>
      <vt:lpstr>30-day Mortality Overall and by Bleed Type </vt:lpstr>
      <vt:lpstr>ANNEXA-4 Demonstrated the Safety and Efficacy of Andexanet Alfa  in FXa Inhibitor-associated Bleeding </vt:lpstr>
      <vt:lpstr>ANNEXA-4 Study Limitations</vt:lpstr>
      <vt:lpstr>Intracranial Hemorrhage Subgroup</vt:lpstr>
      <vt:lpstr>Intracranial Hemorrhage Subgroup Analysis1 Study Design </vt:lpstr>
      <vt:lpstr>Intracranial Hemorrhage Subgroup Analysis Hemostatic Efficacy Rating</vt:lpstr>
      <vt:lpstr>Intracranial Hemorrhage Subgroup Analysis  Study Flow Chart</vt:lpstr>
      <vt:lpstr>Intracranial Hemorrhage Subgroup Analysis  Baseline and Demographic Characteristics – Safety Population </vt:lpstr>
      <vt:lpstr>Intracranial Hemorrhage Subgroup Analysis  Baseline and Demographic Characteristics</vt:lpstr>
      <vt:lpstr>PowerPoint Presentation</vt:lpstr>
      <vt:lpstr>Intracranial Hemorrhage Subgroup Analysis Efficacy Results</vt:lpstr>
      <vt:lpstr>Intracranial Hemorrhage Subgroup Analysis Safety Results </vt:lpstr>
      <vt:lpstr>Intracranial Hemorrhage Subgroup Analysis Additional Outcomes Assessments</vt:lpstr>
      <vt:lpstr>Hematoma Volume Expansion in Spontaneous Intracerebral/IVH Bleeds</vt:lpstr>
      <vt:lpstr>Gastrointestinal Bleed Subgroup</vt:lpstr>
      <vt:lpstr>GI Bleed Subgroup Analysis1 Study Design </vt:lpstr>
      <vt:lpstr>GI Bleed Subgroup Analysis Baseline and Demographic Characteristics</vt:lpstr>
      <vt:lpstr>GI Bleed Subgroup Analysis Efficacy and Safety Results</vt:lpstr>
      <vt:lpstr>Edoxaban Subgroup</vt:lpstr>
      <vt:lpstr>Edoxaban Subgroup Analysis1 Study Design</vt:lpstr>
      <vt:lpstr>Edoxaban Subgroup Analysis Baseline and Demographic Characteristics</vt:lpstr>
      <vt:lpstr>Edoxaban Subgroup Analysis Efficacy and Safety Results</vt:lpstr>
      <vt:lpstr>Enoxaparin Subgroup</vt:lpstr>
      <vt:lpstr>Enoxaparin Subgroup Analysis1 Study Design </vt:lpstr>
      <vt:lpstr>Enoxaparin Subgroup Analysis  Efficacy and Safety Results</vt:lpstr>
      <vt:lpstr>Restart of Anticoagulant Therapy</vt:lpstr>
      <vt:lpstr>Restart of Anticoagulant Therapy Subgroup Analysis1  Study Design</vt:lpstr>
      <vt:lpstr>Patients not Restarted on OAC and Restarted on OAC Baseline and Demographic Characteristics</vt:lpstr>
      <vt:lpstr>Restart of Anticoagulant Therapy Subgroup Analysis Safety Results </vt:lpstr>
      <vt:lpstr>Restart of Anticoagulant Therapy Subgroup Analysis TEs Within 30 Days in the Overall Population </vt:lpstr>
      <vt:lpstr>Restart of Anticoagulant Therapy Subgroup Analysis Landmark and Cox Model Analyses</vt:lpstr>
      <vt:lpstr>Subgroup Analyses From the ANNEXA-4 Trial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Akubuilo, Olivia</dc:creator>
  <cp:lastModifiedBy>Babak, Elena (MC2202)</cp:lastModifiedBy>
  <cp:revision>7</cp:revision>
  <dcterms:created xsi:type="dcterms:W3CDTF">2023-02-22T21:11:20Z</dcterms:created>
  <dcterms:modified xsi:type="dcterms:W3CDTF">2023-07-19T20:36:03Z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0x01010012758981BCAAD74993C67963F30920B3</vt:lpwstr>
  </property>
  <property fmtid="{D5CDD505-2E9C-101B-9397-08002B2CF9AE}" pid="3" name="MediaServiceImageTags">
    <vt:lpwstr/>
  </property>
</Properties>
</file>