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5" r:id="rId5"/>
    <p:sldMasterId id="2147483687" r:id="rId6"/>
    <p:sldMasterId id="2147483718" r:id="rId7"/>
    <p:sldMasterId id="2147483729" r:id="rId8"/>
  </p:sldMasterIdLst>
  <p:notesMasterIdLst>
    <p:notesMasterId r:id="rId33"/>
  </p:notesMasterIdLst>
  <p:handoutMasterIdLst>
    <p:handoutMasterId r:id="rId34"/>
  </p:handoutMasterIdLst>
  <p:sldIdLst>
    <p:sldId id="8511" r:id="rId9"/>
    <p:sldId id="2147468917" r:id="rId10"/>
    <p:sldId id="2147471268" r:id="rId11"/>
    <p:sldId id="2147471228" r:id="rId12"/>
    <p:sldId id="300" r:id="rId13"/>
    <p:sldId id="2147471250" r:id="rId14"/>
    <p:sldId id="2147471249" r:id="rId15"/>
    <p:sldId id="2147471267" r:id="rId16"/>
    <p:sldId id="2147471271" r:id="rId17"/>
    <p:sldId id="2147468908" r:id="rId18"/>
    <p:sldId id="2147471253" r:id="rId19"/>
    <p:sldId id="2147471254" r:id="rId20"/>
    <p:sldId id="2147471255" r:id="rId21"/>
    <p:sldId id="2147471256" r:id="rId22"/>
    <p:sldId id="2147471272" r:id="rId23"/>
    <p:sldId id="2147471282" r:id="rId24"/>
    <p:sldId id="2147471283" r:id="rId25"/>
    <p:sldId id="2147471284" r:id="rId26"/>
    <p:sldId id="2147471275" r:id="rId27"/>
    <p:sldId id="261" r:id="rId28"/>
    <p:sldId id="2147471279" r:id="rId29"/>
    <p:sldId id="260" r:id="rId30"/>
    <p:sldId id="2147468911" r:id="rId31"/>
    <p:sldId id="2147471285" r:id="rId32"/>
  </p:sldIdLst>
  <p:sldSz cx="12192000" cy="6858000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567E71C-D105-EED2-78E2-A59C61DDAA19}" name="Nikolos, Peter" initials="NP" userId="S::kfmj748@astrazeneca.net::4c6d8b0a-6eca-4e15-b61a-6c53802c2e4c" providerId="AD"/>
  <p188:author id="{EE2A1560-9DBA-CAC5-8CAF-C35398EADD73}" name="Kusdono, Hubert" initials="KH" userId="S::kdgx129@astrazeneca.net::90bdefbb-2d17-4312-a5bc-bd8992e374c9" providerId="AD"/>
  <p188:author id="{FD44DAE3-ACD6-F6AA-4F81-A89D2C5FBBF5}" name="Starosta, Kaitlin (Med Communications)" initials="SK(C" userId="S::kgnp433@astrazeneca.net::ee2a3916-74ce-4862-b674-52b2accc08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phant, Carrie (Med Communications)" initials="OC(C" lastIdx="41" clrIdx="0">
    <p:extLst>
      <p:ext uri="{19B8F6BF-5375-455C-9EA6-DF929625EA0E}">
        <p15:presenceInfo xmlns:p15="http://schemas.microsoft.com/office/powerpoint/2012/main" userId="S::kthc998@astrazeneca.net::06d29f50-b317-4f0b-81cf-8485079ad5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134C"/>
    <a:srgbClr val="0D3759"/>
    <a:srgbClr val="7F7F7F"/>
    <a:srgbClr val="CCCED1"/>
    <a:srgbClr val="F2F2F2"/>
    <a:srgbClr val="E7E8EA"/>
    <a:srgbClr val="FFFFFF"/>
    <a:srgbClr val="D9D9D9"/>
    <a:srgbClr val="E8F3F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14" autoAdjust="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theme" Target="theme/theme1.xml"/><Relationship Id="rId21" Type="http://schemas.openxmlformats.org/officeDocument/2006/relationships/slide" Target="slides/slide13.xml"/><Relationship Id="rId34" Type="http://schemas.openxmlformats.org/officeDocument/2006/relationships/handoutMaster" Target="handoutMasters/handoutMaster1.xml"/><Relationship Id="rId42" Type="http://schemas.microsoft.com/office/2018/10/relationships/authors" Target="authors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tags" Target="tags/tag1.xml"/><Relationship Id="rId8" Type="http://schemas.openxmlformats.org/officeDocument/2006/relationships/slideMaster" Target="slideMasters/slideMaster4.xml"/><Relationship Id="rId3" Type="http://schemas.openxmlformats.org/officeDocument/2006/relationships/customXml" Target="../customXml/item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bak, Elena (MC2202)" userId="a8ac1605-f121-422c-976e-a7602c62032e" providerId="ADAL" clId="{90BDBF43-171F-4929-9407-4EEBC2BD779F}"/>
    <pc:docChg chg="undo custSel addSld delSld modSld">
      <pc:chgData name="Babak, Elena (MC2202)" userId="a8ac1605-f121-422c-976e-a7602c62032e" providerId="ADAL" clId="{90BDBF43-171F-4929-9407-4EEBC2BD779F}" dt="2023-10-11T16:56:00.448" v="201" actId="20577"/>
      <pc:docMkLst>
        <pc:docMk/>
      </pc:docMkLst>
      <pc:sldChg chg="mod modShow">
        <pc:chgData name="Babak, Elena (MC2202)" userId="a8ac1605-f121-422c-976e-a7602c62032e" providerId="ADAL" clId="{90BDBF43-171F-4929-9407-4EEBC2BD779F}" dt="2023-10-11T16:27:43.578" v="58" actId="729"/>
        <pc:sldMkLst>
          <pc:docMk/>
          <pc:sldMk cId="3293067812" sldId="260"/>
        </pc:sldMkLst>
      </pc:sldChg>
      <pc:sldChg chg="modSp del mod">
        <pc:chgData name="Babak, Elena (MC2202)" userId="a8ac1605-f121-422c-976e-a7602c62032e" providerId="ADAL" clId="{90BDBF43-171F-4929-9407-4EEBC2BD779F}" dt="2023-10-11T15:50:02.789" v="12" actId="47"/>
        <pc:sldMkLst>
          <pc:docMk/>
          <pc:sldMk cId="4176924138" sldId="280"/>
        </pc:sldMkLst>
        <pc:spChg chg="mod">
          <ac:chgData name="Babak, Elena (MC2202)" userId="a8ac1605-f121-422c-976e-a7602c62032e" providerId="ADAL" clId="{90BDBF43-171F-4929-9407-4EEBC2BD779F}" dt="2023-10-11T15:49:51.572" v="10" actId="14100"/>
          <ac:spMkLst>
            <pc:docMk/>
            <pc:sldMk cId="4176924138" sldId="280"/>
            <ac:spMk id="8" creationId="{19A543F0-7BD9-4EBF-AD9E-CB677043F645}"/>
          </ac:spMkLst>
        </pc:spChg>
      </pc:sldChg>
      <pc:sldChg chg="del">
        <pc:chgData name="Babak, Elena (MC2202)" userId="a8ac1605-f121-422c-976e-a7602c62032e" providerId="ADAL" clId="{90BDBF43-171F-4929-9407-4EEBC2BD779F}" dt="2023-10-11T16:29:03.508" v="59" actId="47"/>
        <pc:sldMkLst>
          <pc:docMk/>
          <pc:sldMk cId="3589465666" sldId="290"/>
        </pc:sldMkLst>
      </pc:sldChg>
      <pc:sldChg chg="addSp delSp modSp mod">
        <pc:chgData name="Babak, Elena (MC2202)" userId="a8ac1605-f121-422c-976e-a7602c62032e" providerId="ADAL" clId="{90BDBF43-171F-4929-9407-4EEBC2BD779F}" dt="2023-10-11T15:49:28.286" v="9" actId="1076"/>
        <pc:sldMkLst>
          <pc:docMk/>
          <pc:sldMk cId="263270356" sldId="8511"/>
        </pc:sldMkLst>
        <pc:spChg chg="add del mod">
          <ac:chgData name="Babak, Elena (MC2202)" userId="a8ac1605-f121-422c-976e-a7602c62032e" providerId="ADAL" clId="{90BDBF43-171F-4929-9407-4EEBC2BD779F}" dt="2023-10-11T15:49:25.163" v="8" actId="478"/>
          <ac:spMkLst>
            <pc:docMk/>
            <pc:sldMk cId="263270356" sldId="8511"/>
            <ac:spMk id="2" creationId="{26F79BA3-B020-71D1-DD4C-A0D285B707FD}"/>
          </ac:spMkLst>
        </pc:spChg>
        <pc:spChg chg="add del mod">
          <ac:chgData name="Babak, Elena (MC2202)" userId="a8ac1605-f121-422c-976e-a7602c62032e" providerId="ADAL" clId="{90BDBF43-171F-4929-9407-4EEBC2BD779F}" dt="2023-10-11T15:49:12.563" v="6" actId="478"/>
          <ac:spMkLst>
            <pc:docMk/>
            <pc:sldMk cId="263270356" sldId="8511"/>
            <ac:spMk id="3" creationId="{97A76E70-131B-E741-71D4-5AEDAF747298}"/>
          </ac:spMkLst>
        </pc:spChg>
        <pc:spChg chg="mod">
          <ac:chgData name="Babak, Elena (MC2202)" userId="a8ac1605-f121-422c-976e-a7602c62032e" providerId="ADAL" clId="{90BDBF43-171F-4929-9407-4EEBC2BD779F}" dt="2023-10-11T15:49:28.286" v="9" actId="1076"/>
          <ac:spMkLst>
            <pc:docMk/>
            <pc:sldMk cId="263270356" sldId="8511"/>
            <ac:spMk id="12" creationId="{4B3F53EE-32A0-41C3-8873-37BB6EA472AE}"/>
          </ac:spMkLst>
        </pc:spChg>
      </pc:sldChg>
      <pc:sldChg chg="del">
        <pc:chgData name="Babak, Elena (MC2202)" userId="a8ac1605-f121-422c-976e-a7602c62032e" providerId="ADAL" clId="{90BDBF43-171F-4929-9407-4EEBC2BD779F}" dt="2023-10-11T15:50:53.918" v="13" actId="47"/>
        <pc:sldMkLst>
          <pc:docMk/>
          <pc:sldMk cId="3500015769" sldId="2147468884"/>
        </pc:sldMkLst>
      </pc:sldChg>
      <pc:sldChg chg="modNotesTx">
        <pc:chgData name="Babak, Elena (MC2202)" userId="a8ac1605-f121-422c-976e-a7602c62032e" providerId="ADAL" clId="{90BDBF43-171F-4929-9407-4EEBC2BD779F}" dt="2023-10-11T16:21:15.451" v="49"/>
        <pc:sldMkLst>
          <pc:docMk/>
          <pc:sldMk cId="1373589072" sldId="2147468908"/>
        </pc:sldMkLst>
      </pc:sldChg>
      <pc:sldChg chg="modSp mod modNotesTx">
        <pc:chgData name="Babak, Elena (MC2202)" userId="a8ac1605-f121-422c-976e-a7602c62032e" providerId="ADAL" clId="{90BDBF43-171F-4929-9407-4EEBC2BD779F}" dt="2023-10-11T16:41:23.750" v="61"/>
        <pc:sldMkLst>
          <pc:docMk/>
          <pc:sldMk cId="1393318770" sldId="2147468911"/>
        </pc:sldMkLst>
        <pc:spChg chg="mod">
          <ac:chgData name="Babak, Elena (MC2202)" userId="a8ac1605-f121-422c-976e-a7602c62032e" providerId="ADAL" clId="{90BDBF43-171F-4929-9407-4EEBC2BD779F}" dt="2023-10-11T16:41:23.750" v="61"/>
          <ac:spMkLst>
            <pc:docMk/>
            <pc:sldMk cId="1393318770" sldId="2147468911"/>
            <ac:spMk id="4" creationId="{D5B7C1EA-591B-41B4-88C5-482420394C16}"/>
          </ac:spMkLst>
        </pc:spChg>
      </pc:sldChg>
      <pc:sldChg chg="del">
        <pc:chgData name="Babak, Elena (MC2202)" userId="a8ac1605-f121-422c-976e-a7602c62032e" providerId="ADAL" clId="{90BDBF43-171F-4929-9407-4EEBC2BD779F}" dt="2023-10-11T15:50:00.793" v="11" actId="47"/>
        <pc:sldMkLst>
          <pc:docMk/>
          <pc:sldMk cId="630117068" sldId="2147468913"/>
        </pc:sldMkLst>
      </pc:sldChg>
      <pc:sldChg chg="delSp modSp mod delAnim modNotesTx">
        <pc:chgData name="Babak, Elena (MC2202)" userId="a8ac1605-f121-422c-976e-a7602c62032e" providerId="ADAL" clId="{90BDBF43-171F-4929-9407-4EEBC2BD779F}" dt="2023-10-11T16:13:58.327" v="42" actId="20577"/>
        <pc:sldMkLst>
          <pc:docMk/>
          <pc:sldMk cId="2735667255" sldId="2147471249"/>
        </pc:sldMkLst>
        <pc:spChg chg="mod">
          <ac:chgData name="Babak, Elena (MC2202)" userId="a8ac1605-f121-422c-976e-a7602c62032e" providerId="ADAL" clId="{90BDBF43-171F-4929-9407-4EEBC2BD779F}" dt="2023-10-11T16:13:58.327" v="42" actId="20577"/>
          <ac:spMkLst>
            <pc:docMk/>
            <pc:sldMk cId="2735667255" sldId="2147471249"/>
            <ac:spMk id="8" creationId="{FE00594A-FB74-C24E-8B1E-100A67102FFD}"/>
          </ac:spMkLst>
        </pc:spChg>
        <pc:spChg chg="del">
          <ac:chgData name="Babak, Elena (MC2202)" userId="a8ac1605-f121-422c-976e-a7602c62032e" providerId="ADAL" clId="{90BDBF43-171F-4929-9407-4EEBC2BD779F}" dt="2023-10-11T15:58:20.568" v="26" actId="478"/>
          <ac:spMkLst>
            <pc:docMk/>
            <pc:sldMk cId="2735667255" sldId="2147471249"/>
            <ac:spMk id="12" creationId="{C5F4EABE-721C-0912-896A-449717218465}"/>
          </ac:spMkLst>
        </pc:spChg>
        <pc:spChg chg="mod">
          <ac:chgData name="Babak, Elena (MC2202)" userId="a8ac1605-f121-422c-976e-a7602c62032e" providerId="ADAL" clId="{90BDBF43-171F-4929-9407-4EEBC2BD779F}" dt="2023-10-11T15:58:15.764" v="25" actId="1076"/>
          <ac:spMkLst>
            <pc:docMk/>
            <pc:sldMk cId="2735667255" sldId="2147471249"/>
            <ac:spMk id="21" creationId="{3D08FCCD-C0B9-E0B1-1F39-886EB561639C}"/>
          </ac:spMkLst>
        </pc:spChg>
        <pc:spChg chg="del">
          <ac:chgData name="Babak, Elena (MC2202)" userId="a8ac1605-f121-422c-976e-a7602c62032e" providerId="ADAL" clId="{90BDBF43-171F-4929-9407-4EEBC2BD779F}" dt="2023-10-11T15:57:50.617" v="22" actId="478"/>
          <ac:spMkLst>
            <pc:docMk/>
            <pc:sldMk cId="2735667255" sldId="2147471249"/>
            <ac:spMk id="31" creationId="{4F00E2CA-D7A6-A4DB-C4C0-C3DF97DA16A0}"/>
          </ac:spMkLst>
        </pc:spChg>
        <pc:spChg chg="del">
          <ac:chgData name="Babak, Elena (MC2202)" userId="a8ac1605-f121-422c-976e-a7602c62032e" providerId="ADAL" clId="{90BDBF43-171F-4929-9407-4EEBC2BD779F}" dt="2023-10-11T15:58:02.244" v="24" actId="478"/>
          <ac:spMkLst>
            <pc:docMk/>
            <pc:sldMk cId="2735667255" sldId="2147471249"/>
            <ac:spMk id="38" creationId="{0703ADFB-E6BF-E71E-632A-9344056D474A}"/>
          </ac:spMkLst>
        </pc:spChg>
        <pc:spChg chg="mod">
          <ac:chgData name="Babak, Elena (MC2202)" userId="a8ac1605-f121-422c-976e-a7602c62032e" providerId="ADAL" clId="{90BDBF43-171F-4929-9407-4EEBC2BD779F}" dt="2023-10-11T15:57:54.396" v="23" actId="20577"/>
          <ac:spMkLst>
            <pc:docMk/>
            <pc:sldMk cId="2735667255" sldId="2147471249"/>
            <ac:spMk id="105" creationId="{2BA56A7C-188C-4460-93EA-B207B7320778}"/>
          </ac:spMkLst>
        </pc:spChg>
      </pc:sldChg>
      <pc:sldChg chg="modSp mod modNotesTx">
        <pc:chgData name="Babak, Elena (MC2202)" userId="a8ac1605-f121-422c-976e-a7602c62032e" providerId="ADAL" clId="{90BDBF43-171F-4929-9407-4EEBC2BD779F}" dt="2023-10-11T15:58:56.251" v="28" actId="20577"/>
        <pc:sldMkLst>
          <pc:docMk/>
          <pc:sldMk cId="1033070748" sldId="2147471250"/>
        </pc:sldMkLst>
        <pc:spChg chg="mod">
          <ac:chgData name="Babak, Elena (MC2202)" userId="a8ac1605-f121-422c-976e-a7602c62032e" providerId="ADAL" clId="{90BDBF43-171F-4929-9407-4EEBC2BD779F}" dt="2023-10-11T15:55:03.008" v="16" actId="20577"/>
          <ac:spMkLst>
            <pc:docMk/>
            <pc:sldMk cId="1033070748" sldId="2147471250"/>
            <ac:spMk id="8" creationId="{1677679C-E2DC-4F6F-BB22-686E3DB9BEDD}"/>
          </ac:spMkLst>
        </pc:spChg>
      </pc:sldChg>
      <pc:sldChg chg="mod modShow">
        <pc:chgData name="Babak, Elena (MC2202)" userId="a8ac1605-f121-422c-976e-a7602c62032e" providerId="ADAL" clId="{90BDBF43-171F-4929-9407-4EEBC2BD779F}" dt="2023-10-11T16:24:13.299" v="54" actId="729"/>
        <pc:sldMkLst>
          <pc:docMk/>
          <pc:sldMk cId="569223551" sldId="2147471253"/>
        </pc:sldMkLst>
      </pc:sldChg>
      <pc:sldChg chg="mod modShow">
        <pc:chgData name="Babak, Elena (MC2202)" userId="a8ac1605-f121-422c-976e-a7602c62032e" providerId="ADAL" clId="{90BDBF43-171F-4929-9407-4EEBC2BD779F}" dt="2023-10-11T16:24:15.419" v="55" actId="729"/>
        <pc:sldMkLst>
          <pc:docMk/>
          <pc:sldMk cId="899172940" sldId="2147471254"/>
        </pc:sldMkLst>
      </pc:sldChg>
      <pc:sldChg chg="mod modShow">
        <pc:chgData name="Babak, Elena (MC2202)" userId="a8ac1605-f121-422c-976e-a7602c62032e" providerId="ADAL" clId="{90BDBF43-171F-4929-9407-4EEBC2BD779F}" dt="2023-10-11T16:24:27.229" v="56" actId="729"/>
        <pc:sldMkLst>
          <pc:docMk/>
          <pc:sldMk cId="2180445425" sldId="2147471255"/>
        </pc:sldMkLst>
      </pc:sldChg>
      <pc:sldChg chg="modNotesTx">
        <pc:chgData name="Babak, Elena (MC2202)" userId="a8ac1605-f121-422c-976e-a7602c62032e" providerId="ADAL" clId="{90BDBF43-171F-4929-9407-4EEBC2BD779F}" dt="2023-10-11T16:21:23.957" v="53" actId="113"/>
        <pc:sldMkLst>
          <pc:docMk/>
          <pc:sldMk cId="4121733050" sldId="2147471271"/>
        </pc:sldMkLst>
      </pc:sldChg>
      <pc:sldChg chg="modSp mod">
        <pc:chgData name="Babak, Elena (MC2202)" userId="a8ac1605-f121-422c-976e-a7602c62032e" providerId="ADAL" clId="{90BDBF43-171F-4929-9407-4EEBC2BD779F}" dt="2023-10-11T16:56:00.448" v="201" actId="20577"/>
        <pc:sldMkLst>
          <pc:docMk/>
          <pc:sldMk cId="3758194294" sldId="2147471282"/>
        </pc:sldMkLst>
        <pc:spChg chg="mod">
          <ac:chgData name="Babak, Elena (MC2202)" userId="a8ac1605-f121-422c-976e-a7602c62032e" providerId="ADAL" clId="{90BDBF43-171F-4929-9407-4EEBC2BD779F}" dt="2023-10-11T16:56:00.448" v="201" actId="20577"/>
          <ac:spMkLst>
            <pc:docMk/>
            <pc:sldMk cId="3758194294" sldId="2147471282"/>
            <ac:spMk id="2" creationId="{11B6D6BA-D76B-5479-BF7D-3DEDF6129818}"/>
          </ac:spMkLst>
        </pc:spChg>
      </pc:sldChg>
      <pc:sldChg chg="modSp mod">
        <pc:chgData name="Babak, Elena (MC2202)" userId="a8ac1605-f121-422c-976e-a7602c62032e" providerId="ADAL" clId="{90BDBF43-171F-4929-9407-4EEBC2BD779F}" dt="2023-10-11T16:55:42.883" v="199" actId="20577"/>
        <pc:sldMkLst>
          <pc:docMk/>
          <pc:sldMk cId="1733572052" sldId="2147471283"/>
        </pc:sldMkLst>
        <pc:spChg chg="mod">
          <ac:chgData name="Babak, Elena (MC2202)" userId="a8ac1605-f121-422c-976e-a7602c62032e" providerId="ADAL" clId="{90BDBF43-171F-4929-9407-4EEBC2BD779F}" dt="2023-10-11T16:55:42.883" v="199" actId="20577"/>
          <ac:spMkLst>
            <pc:docMk/>
            <pc:sldMk cId="1733572052" sldId="2147471283"/>
            <ac:spMk id="21" creationId="{1CE78FAF-63FF-35A8-CCA3-34BF1D0BA17D}"/>
          </ac:spMkLst>
        </pc:spChg>
      </pc:sldChg>
      <pc:sldChg chg="mod modShow">
        <pc:chgData name="Babak, Elena (MC2202)" userId="a8ac1605-f121-422c-976e-a7602c62032e" providerId="ADAL" clId="{90BDBF43-171F-4929-9407-4EEBC2BD779F}" dt="2023-10-11T16:26:22.421" v="57" actId="729"/>
        <pc:sldMkLst>
          <pc:docMk/>
          <pc:sldMk cId="990266356" sldId="2147471284"/>
        </pc:sldMkLst>
      </pc:sldChg>
      <pc:sldChg chg="addSp modSp new mod">
        <pc:chgData name="Babak, Elena (MC2202)" userId="a8ac1605-f121-422c-976e-a7602c62032e" providerId="ADAL" clId="{90BDBF43-171F-4929-9407-4EEBC2BD779F}" dt="2023-10-11T16:54:32.070" v="187" actId="20577"/>
        <pc:sldMkLst>
          <pc:docMk/>
          <pc:sldMk cId="1123848401" sldId="2147471285"/>
        </pc:sldMkLst>
        <pc:spChg chg="mod">
          <ac:chgData name="Babak, Elena (MC2202)" userId="a8ac1605-f121-422c-976e-a7602c62032e" providerId="ADAL" clId="{90BDBF43-171F-4929-9407-4EEBC2BD779F}" dt="2023-10-11T16:48:18.576" v="105" actId="20577"/>
          <ac:spMkLst>
            <pc:docMk/>
            <pc:sldMk cId="1123848401" sldId="2147471285"/>
            <ac:spMk id="2" creationId="{3FA587BD-9CE0-08FE-28E2-FD34DB959425}"/>
          </ac:spMkLst>
        </pc:spChg>
        <pc:spChg chg="mod">
          <ac:chgData name="Babak, Elena (MC2202)" userId="a8ac1605-f121-422c-976e-a7602c62032e" providerId="ADAL" clId="{90BDBF43-171F-4929-9407-4EEBC2BD779F}" dt="2023-10-11T16:54:32.070" v="187" actId="20577"/>
          <ac:spMkLst>
            <pc:docMk/>
            <pc:sldMk cId="1123848401" sldId="2147471285"/>
            <ac:spMk id="4" creationId="{9089D847-7E1D-B128-FBBA-C8D77910EB07}"/>
          </ac:spMkLst>
        </pc:spChg>
        <pc:spChg chg="add mod">
          <ac:chgData name="Babak, Elena (MC2202)" userId="a8ac1605-f121-422c-976e-a7602c62032e" providerId="ADAL" clId="{90BDBF43-171F-4929-9407-4EEBC2BD779F}" dt="2023-10-11T16:53:06.548" v="185" actId="20577"/>
          <ac:spMkLst>
            <pc:docMk/>
            <pc:sldMk cId="1123848401" sldId="2147471285"/>
            <ac:spMk id="5" creationId="{430DE942-F256-C1F6-5ECB-2FA81D63C1D4}"/>
          </ac:spMkLst>
        </pc:spChg>
      </pc:sldChg>
    </pc:docChg>
  </pc:docChgLst>
  <pc:docChgLst>
    <pc:chgData name="Kusdono, Hubert" userId="90bdefbb-2d17-4312-a5bc-bd8992e374c9" providerId="ADAL" clId="{FD92D1C6-3E7F-4AC7-8AC6-8B76A9E94DB9}"/>
    <pc:docChg chg="modSld">
      <pc:chgData name="Kusdono, Hubert" userId="90bdefbb-2d17-4312-a5bc-bd8992e374c9" providerId="ADAL" clId="{FD92D1C6-3E7F-4AC7-8AC6-8B76A9E94DB9}" dt="2023-10-10T22:32:51.726" v="1" actId="729"/>
      <pc:docMkLst>
        <pc:docMk/>
      </pc:docMkLst>
      <pc:sldChg chg="mod modShow">
        <pc:chgData name="Kusdono, Hubert" userId="90bdefbb-2d17-4312-a5bc-bd8992e374c9" providerId="ADAL" clId="{FD92D1C6-3E7F-4AC7-8AC6-8B76A9E94DB9}" dt="2023-10-10T22:32:51.726" v="1" actId="729"/>
        <pc:sldMkLst>
          <pc:docMk/>
          <pc:sldMk cId="3637326403" sldId="2147468917"/>
        </pc:sldMkLst>
      </pc:sldChg>
      <pc:sldChg chg="mod modShow">
        <pc:chgData name="Kusdono, Hubert" userId="90bdefbb-2d17-4312-a5bc-bd8992e374c9" providerId="ADAL" clId="{FD92D1C6-3E7F-4AC7-8AC6-8B76A9E94DB9}" dt="2023-10-10T22:32:48.221" v="0" actId="729"/>
        <pc:sldMkLst>
          <pc:docMk/>
          <pc:sldMk cId="658606328" sldId="2147471267"/>
        </pc:sldMkLst>
      </pc:sldChg>
    </pc:docChg>
  </pc:docChgLst>
  <pc:docChgLst>
    <pc:chgData name="Babak, Elena (MC2202)" userId="a8ac1605-f121-422c-976e-a7602c62032e" providerId="ADAL" clId="{A3587B19-6CCD-4B07-A50A-1B46CFA0ACA8}"/>
    <pc:docChg chg="undo custSel modSld">
      <pc:chgData name="Babak, Elena (MC2202)" userId="a8ac1605-f121-422c-976e-a7602c62032e" providerId="ADAL" clId="{A3587B19-6CCD-4B07-A50A-1B46CFA0ACA8}" dt="2023-10-13T18:47:34.610" v="144" actId="1037"/>
      <pc:docMkLst>
        <pc:docMk/>
      </pc:docMkLst>
      <pc:sldChg chg="delSp modSp mod">
        <pc:chgData name="Babak, Elena (MC2202)" userId="a8ac1605-f121-422c-976e-a7602c62032e" providerId="ADAL" clId="{A3587B19-6CCD-4B07-A50A-1B46CFA0ACA8}" dt="2023-10-13T18:47:34.610" v="144" actId="1037"/>
        <pc:sldMkLst>
          <pc:docMk/>
          <pc:sldMk cId="1733572052" sldId="2147471283"/>
        </pc:sldMkLst>
        <pc:spChg chg="mod">
          <ac:chgData name="Babak, Elena (MC2202)" userId="a8ac1605-f121-422c-976e-a7602c62032e" providerId="ADAL" clId="{A3587B19-6CCD-4B07-A50A-1B46CFA0ACA8}" dt="2023-10-13T18:47:23.728" v="71" actId="1076"/>
          <ac:spMkLst>
            <pc:docMk/>
            <pc:sldMk cId="1733572052" sldId="2147471283"/>
            <ac:spMk id="4" creationId="{7DBDF119-014F-FBEF-D828-641D39DE1C94}"/>
          </ac:spMkLst>
        </pc:spChg>
        <pc:spChg chg="del">
          <ac:chgData name="Babak, Elena (MC2202)" userId="a8ac1605-f121-422c-976e-a7602c62032e" providerId="ADAL" clId="{A3587B19-6CCD-4B07-A50A-1B46CFA0ACA8}" dt="2023-10-13T18:46:49.136" v="3" actId="478"/>
          <ac:spMkLst>
            <pc:docMk/>
            <pc:sldMk cId="1733572052" sldId="2147471283"/>
            <ac:spMk id="12" creationId="{4B3DD450-80D8-0320-24C7-CA1981D85496}"/>
          </ac:spMkLst>
        </pc:spChg>
        <pc:spChg chg="del">
          <ac:chgData name="Babak, Elena (MC2202)" userId="a8ac1605-f121-422c-976e-a7602c62032e" providerId="ADAL" clId="{A3587B19-6CCD-4B07-A50A-1B46CFA0ACA8}" dt="2023-10-13T18:46:49.136" v="3" actId="478"/>
          <ac:spMkLst>
            <pc:docMk/>
            <pc:sldMk cId="1733572052" sldId="2147471283"/>
            <ac:spMk id="14" creationId="{FC6E666A-3658-69CA-A1EB-81CE86665828}"/>
          </ac:spMkLst>
        </pc:spChg>
        <pc:spChg chg="del">
          <ac:chgData name="Babak, Elena (MC2202)" userId="a8ac1605-f121-422c-976e-a7602c62032e" providerId="ADAL" clId="{A3587B19-6CCD-4B07-A50A-1B46CFA0ACA8}" dt="2023-10-13T18:46:51.284" v="4" actId="478"/>
          <ac:spMkLst>
            <pc:docMk/>
            <pc:sldMk cId="1733572052" sldId="2147471283"/>
            <ac:spMk id="17" creationId="{BD3F42A6-4774-5890-46B1-9633204302AC}"/>
          </ac:spMkLst>
        </pc:spChg>
        <pc:spChg chg="mod">
          <ac:chgData name="Babak, Elena (MC2202)" userId="a8ac1605-f121-422c-976e-a7602c62032e" providerId="ADAL" clId="{A3587B19-6CCD-4B07-A50A-1B46CFA0ACA8}" dt="2023-10-13T18:46:42.867" v="0" actId="6549"/>
          <ac:spMkLst>
            <pc:docMk/>
            <pc:sldMk cId="1733572052" sldId="2147471283"/>
            <ac:spMk id="25" creationId="{3E4E1ABE-6E0B-AC4E-0C16-12200E72C651}"/>
          </ac:spMkLst>
        </pc:spChg>
        <pc:spChg chg="del">
          <ac:chgData name="Babak, Elena (MC2202)" userId="a8ac1605-f121-422c-976e-a7602c62032e" providerId="ADAL" clId="{A3587B19-6CCD-4B07-A50A-1B46CFA0ACA8}" dt="2023-10-13T18:46:45.834" v="2" actId="478"/>
          <ac:spMkLst>
            <pc:docMk/>
            <pc:sldMk cId="1733572052" sldId="2147471283"/>
            <ac:spMk id="29" creationId="{C999B587-A393-B224-5E44-7A276094AC12}"/>
          </ac:spMkLst>
        </pc:spChg>
        <pc:spChg chg="mod">
          <ac:chgData name="Babak, Elena (MC2202)" userId="a8ac1605-f121-422c-976e-a7602c62032e" providerId="ADAL" clId="{A3587B19-6CCD-4B07-A50A-1B46CFA0ACA8}" dt="2023-10-13T18:47:34.610" v="144" actId="1037"/>
          <ac:spMkLst>
            <pc:docMk/>
            <pc:sldMk cId="1733572052" sldId="2147471283"/>
            <ac:spMk id="32" creationId="{465D120E-1A03-80B2-B5F5-D5ECD7386BA1}"/>
          </ac:spMkLst>
        </pc:spChg>
        <pc:spChg chg="mod">
          <ac:chgData name="Babak, Elena (MC2202)" userId="a8ac1605-f121-422c-976e-a7602c62032e" providerId="ADAL" clId="{A3587B19-6CCD-4B07-A50A-1B46CFA0ACA8}" dt="2023-10-13T18:47:34.610" v="144" actId="1037"/>
          <ac:spMkLst>
            <pc:docMk/>
            <pc:sldMk cId="1733572052" sldId="2147471283"/>
            <ac:spMk id="33" creationId="{75EEF6F7-30BC-DD8E-F6E1-A61D4381DD3E}"/>
          </ac:spMkLst>
        </pc:spChg>
        <pc:spChg chg="mod">
          <ac:chgData name="Babak, Elena (MC2202)" userId="a8ac1605-f121-422c-976e-a7602c62032e" providerId="ADAL" clId="{A3587B19-6CCD-4B07-A50A-1B46CFA0ACA8}" dt="2023-10-13T18:47:34.610" v="144" actId="1037"/>
          <ac:spMkLst>
            <pc:docMk/>
            <pc:sldMk cId="1733572052" sldId="2147471283"/>
            <ac:spMk id="34" creationId="{6566B336-F5BA-53E8-FFA3-64E3D74D05BA}"/>
          </ac:spMkLst>
        </pc:spChg>
        <pc:spChg chg="mod">
          <ac:chgData name="Babak, Elena (MC2202)" userId="a8ac1605-f121-422c-976e-a7602c62032e" providerId="ADAL" clId="{A3587B19-6CCD-4B07-A50A-1B46CFA0ACA8}" dt="2023-10-13T18:47:34.610" v="144" actId="1037"/>
          <ac:spMkLst>
            <pc:docMk/>
            <pc:sldMk cId="1733572052" sldId="2147471283"/>
            <ac:spMk id="35" creationId="{9EAFAB38-3CB2-B220-0018-0B46F10290B3}"/>
          </ac:spMkLst>
        </pc:spChg>
        <pc:grpChg chg="del">
          <ac:chgData name="Babak, Elena (MC2202)" userId="a8ac1605-f121-422c-976e-a7602c62032e" providerId="ADAL" clId="{A3587B19-6CCD-4B07-A50A-1B46CFA0ACA8}" dt="2023-10-13T18:46:44.117" v="1" actId="478"/>
          <ac:grpSpMkLst>
            <pc:docMk/>
            <pc:sldMk cId="1733572052" sldId="2147471283"/>
            <ac:grpSpMk id="19" creationId="{9F2999EB-6C30-75FB-3C25-552FC1710C97}"/>
          </ac:grpSpMkLst>
        </pc:grpChg>
        <pc:grpChg chg="mod">
          <ac:chgData name="Babak, Elena (MC2202)" userId="a8ac1605-f121-422c-976e-a7602c62032e" providerId="ADAL" clId="{A3587B19-6CCD-4B07-A50A-1B46CFA0ACA8}" dt="2023-10-13T18:47:34.610" v="144" actId="1037"/>
          <ac:grpSpMkLst>
            <pc:docMk/>
            <pc:sldMk cId="1733572052" sldId="2147471283"/>
            <ac:grpSpMk id="36" creationId="{14235729-20B1-B2A4-27F6-FAF20A1C3824}"/>
          </ac:grpSpMkLst>
        </pc:grpChg>
        <pc:graphicFrameChg chg="del">
          <ac:chgData name="Babak, Elena (MC2202)" userId="a8ac1605-f121-422c-976e-a7602c62032e" providerId="ADAL" clId="{A3587B19-6CCD-4B07-A50A-1B46CFA0ACA8}" dt="2023-10-13T18:46:49.136" v="3" actId="478"/>
          <ac:graphicFrameMkLst>
            <pc:docMk/>
            <pc:sldMk cId="1733572052" sldId="2147471283"/>
            <ac:graphicFrameMk id="11" creationId="{1F2D5B4F-672D-FAC6-E64E-9291E7D1EFF4}"/>
          </ac:graphicFrameMkLst>
        </pc:graphicFrameChg>
        <pc:graphicFrameChg chg="mod">
          <ac:chgData name="Babak, Elena (MC2202)" userId="a8ac1605-f121-422c-976e-a7602c62032e" providerId="ADAL" clId="{A3587B19-6CCD-4B07-A50A-1B46CFA0ACA8}" dt="2023-10-13T18:47:34.610" v="144" actId="1037"/>
          <ac:graphicFrameMkLst>
            <pc:docMk/>
            <pc:sldMk cId="1733572052" sldId="2147471283"/>
            <ac:graphicFrameMk id="30" creationId="{2A143E8F-57CB-F1BC-7C43-EBFC14B9587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Patients hospitalized with FXa inhibitor-related bleeds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89684</c:v>
                </c:pt>
                <c:pt idx="1">
                  <c:v>117213</c:v>
                </c:pt>
                <c:pt idx="2">
                  <c:v>140916</c:v>
                </c:pt>
                <c:pt idx="3">
                  <c:v>150918</c:v>
                </c:pt>
                <c:pt idx="4">
                  <c:v>191894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6B-4150-A295-62FA7ABC8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831039"/>
        <c:axId val="351832703"/>
      </c:barChart>
      <c:catAx>
        <c:axId val="3518310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>
                    <a:solidFill>
                      <a:schemeClr val="tx1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57801139183153893"/>
              <c:y val="0.907556294696579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832703"/>
        <c:crosses val="autoZero"/>
        <c:auto val="1"/>
        <c:lblAlgn val="ctr"/>
        <c:lblOffset val="100"/>
        <c:noMultiLvlLbl val="0"/>
      </c:catAx>
      <c:valAx>
        <c:axId val="351832703"/>
        <c:scaling>
          <c:orientation val="minMax"/>
          <c:max val="200000"/>
        </c:scaling>
        <c:delete val="0"/>
        <c:axPos val="l"/>
        <c:title>
          <c:tx>
            <c:rich>
              <a:bodyPr rot="-5400000" spcFirstLastPara="1" vertOverflow="ellipsis" vert="horz" wrap="square" anchor="ctr" anchorCtr="0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>
                    <a:solidFill>
                      <a:schemeClr val="tx1"/>
                    </a:solidFill>
                  </a:rPr>
                  <a:t>Number of Bleeds</a:t>
                </a:r>
                <a:r>
                  <a:rPr lang="en-US" sz="1050" b="1" baseline="0">
                    <a:solidFill>
                      <a:schemeClr val="tx1"/>
                    </a:solidFill>
                  </a:rPr>
                  <a:t> requiring Hospitalizations</a:t>
                </a:r>
                <a:endParaRPr lang="en-US" sz="1050" b="1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2.0929374000637675E-2"/>
              <c:y val="0.137537047999597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0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1831039"/>
        <c:crosses val="autoZero"/>
        <c:crossBetween val="between"/>
        <c:majorUnit val="50000"/>
        <c:minorUnit val="5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3581329389732"/>
          <c:y val="3.9731452216416108E-2"/>
          <c:w val="0.68726989879649891"/>
          <c:h val="0.85700796676369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Mortality Rate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6A-4052-B023-3C5D9532068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6A-4052-B023-3C5D9532068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46A-4052-B023-3C5D9532068F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700" b="1" i="0" u="none" strike="noStrike" kern="1200" baseline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fld id="{62AAD551-7BFA-4802-AA11-2F03B69A9F44}" type="VALUE">
                      <a:rPr lang="en-US" smtClean="0"/>
                      <a:pPr>
                        <a:defRPr sz="1700" b="1">
                          <a:solidFill>
                            <a:schemeClr val="accent2"/>
                          </a:solidFill>
                          <a:latin typeface="+mj-lt"/>
                        </a:defRPr>
                      </a:pPr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chemeClr val="accent2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6A-4052-B023-3C5D9532068F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700" b="1" i="0" u="none" strike="noStrike" kern="1200" baseline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fld id="{5BBE5682-036C-44BE-B630-C6927A5F92EC}" type="VALUE">
                      <a:rPr lang="en-US" smtClean="0"/>
                      <a:pPr>
                        <a:defRPr sz="1700" b="1">
                          <a:solidFill>
                            <a:schemeClr val="accent2"/>
                          </a:solidFill>
                          <a:latin typeface="+mj-lt"/>
                        </a:defRPr>
                      </a:pPr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chemeClr val="accent2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6A-4052-B023-3C5D9532068F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700" b="1" i="0" u="none" strike="noStrike" kern="1200" baseline="0">
                        <a:solidFill>
                          <a:schemeClr val="accent2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fld id="{0CCAA588-08C7-40D4-9DAE-7D91DF994BBD}" type="VALUE">
                      <a:rPr lang="en-US" smtClean="0"/>
                      <a:pPr>
                        <a:defRPr sz="1700" b="1">
                          <a:solidFill>
                            <a:schemeClr val="accent2"/>
                          </a:solidFill>
                          <a:latin typeface="+mj-lt"/>
                        </a:defRPr>
                      </a:pPr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chemeClr val="accent2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46A-4052-B023-3C5D9532068F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700" b="1" i="0" u="none" strike="noStrike" kern="1200" baseline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fld id="{E27D21D6-E7D6-408D-AACA-C4E7EEFA9F69}" type="VALUE">
                      <a:rPr lang="en-US" smtClean="0"/>
                      <a:pPr>
                        <a:defRPr sz="1700" b="1">
                          <a:solidFill>
                            <a:schemeClr val="accent1"/>
                          </a:solidFill>
                          <a:latin typeface="+mj-lt"/>
                        </a:defRPr>
                      </a:pPr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chemeClr val="accent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46A-4052-B023-3C5D9532068F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700" b="1" i="0" u="none" strike="noStrike" kern="1200" baseline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/>
                      <a:t>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700" b="1" i="0" u="none" strike="noStrike" kern="1200" baseline="0">
                      <a:solidFill>
                        <a:schemeClr val="accent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46A-4052-B023-3C5D953206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Coleman et al</c:v>
                </c:pt>
                <c:pt idx="1">
                  <c:v>Miling et al</c:v>
                </c:pt>
                <c:pt idx="2">
                  <c:v>Xian et al</c:v>
                </c:pt>
                <c:pt idx="3">
                  <c:v>ARISTOTLE</c:v>
                </c:pt>
                <c:pt idx="4">
                  <c:v>ROCKET-AF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</c:v>
                </c:pt>
                <c:pt idx="1">
                  <c:v>26</c:v>
                </c:pt>
                <c:pt idx="2">
                  <c:v>27</c:v>
                </c:pt>
                <c:pt idx="3">
                  <c:v>45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6A-4052-B023-3C5D95320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8716632"/>
        <c:axId val="378719768"/>
      </c:barChart>
      <c:catAx>
        <c:axId val="378716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270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8719768"/>
        <c:crosses val="autoZero"/>
        <c:auto val="1"/>
        <c:lblAlgn val="ctr"/>
        <c:lblOffset val="100"/>
        <c:noMultiLvlLbl val="0"/>
      </c:catAx>
      <c:valAx>
        <c:axId val="378719768"/>
        <c:scaling>
          <c:orientation val="minMax"/>
          <c:max val="6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3787166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27172342869399E-2"/>
          <c:y val="4.2160001181843702E-2"/>
          <c:w val="0.76567088720320431"/>
          <c:h val="0.86008618367896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7E-462D-BA3B-E959B70D57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Andexanet alfa</c:v>
                </c:pt>
                <c:pt idx="1">
                  <c:v>Usual Care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0.63900000000000001</c:v>
                </c:pt>
                <c:pt idx="1">
                  <c:v>0.52400000000000002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7E-462D-BA3B-E959B70D57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-15"/>
        <c:axId val="1419123791"/>
        <c:axId val="1425985023"/>
      </c:barChart>
      <c:catAx>
        <c:axId val="1419123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1425985023"/>
        <c:crosses val="autoZero"/>
        <c:auto val="1"/>
        <c:lblAlgn val="ctr"/>
        <c:lblOffset val="100"/>
        <c:noMultiLvlLbl val="0"/>
      </c:catAx>
      <c:valAx>
        <c:axId val="1425985023"/>
        <c:scaling>
          <c:orientation val="minMax"/>
          <c:max val="0.8"/>
        </c:scaling>
        <c:delete val="0"/>
        <c:axPos val="l"/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9123791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94225721784783E-2"/>
          <c:y val="5.4738224316713241E-2"/>
          <c:w val="0.8444308836395451"/>
          <c:h val="0.8779099164388732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Y-Values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6"/>
            <c:spPr>
              <a:solidFill>
                <a:schemeClr val="tx1"/>
              </a:solidFill>
              <a:ln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DBC-4E1D-9F8A-7615E99CDD4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DBC-4E1D-9F8A-7615E99CDD4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DBC-4E1D-9F8A-7615E99CDD4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BDBC-4E1D-9F8A-7615E99CDD4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BDBC-4E1D-9F8A-7615E99CDD4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BDBC-4E1D-9F8A-7615E99CDD4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BDBC-4E1D-9F8A-7615E99CDD48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BDBC-4E1D-9F8A-7615E99CDD48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BDBC-4E1D-9F8A-7615E99CDD48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BDBC-4E1D-9F8A-7615E99CDD48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BDBC-4E1D-9F8A-7615E99CDD48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BDBC-4E1D-9F8A-7615E99CDD48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C-BDBC-4E1D-9F8A-7615E99CDD48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D-BDBC-4E1D-9F8A-7615E99CDD48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E-BDBC-4E1D-9F8A-7615E99CDD48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F-BDBC-4E1D-9F8A-7615E99CDD48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0-BDBC-4E1D-9F8A-7615E99CDD48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0-2641-4412-BEA6-B795D58E76CB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Sheet1!$I$2:$I$20</c:f>
                <c:numCache>
                  <c:formatCode>General</c:formatCode>
                  <c:ptCount val="19"/>
                  <c:pt idx="0">
                    <c:v>8.3000000000000007</c:v>
                  </c:pt>
                  <c:pt idx="1">
                    <c:v>16.600000000000001</c:v>
                  </c:pt>
                  <c:pt idx="2">
                    <c:v>9.5</c:v>
                  </c:pt>
                  <c:pt idx="3">
                    <c:v>10.500000000000002</c:v>
                  </c:pt>
                  <c:pt idx="4">
                    <c:v>13.099999999999998</c:v>
                  </c:pt>
                  <c:pt idx="5">
                    <c:v>12.3</c:v>
                  </c:pt>
                  <c:pt idx="6">
                    <c:v>12.100000000000001</c:v>
                  </c:pt>
                  <c:pt idx="7">
                    <c:v>11</c:v>
                  </c:pt>
                  <c:pt idx="8">
                    <c:v>11.799999999999999</c:v>
                  </c:pt>
                  <c:pt idx="9">
                    <c:v>11.799999999999999</c:v>
                  </c:pt>
                  <c:pt idx="10">
                    <c:v>11.2</c:v>
                  </c:pt>
                  <c:pt idx="11">
                    <c:v>14.8</c:v>
                  </c:pt>
                  <c:pt idx="12">
                    <c:v>10</c:v>
                  </c:pt>
                  <c:pt idx="13">
                    <c:v>9.9</c:v>
                  </c:pt>
                  <c:pt idx="14">
                    <c:v>15</c:v>
                  </c:pt>
                  <c:pt idx="15">
                    <c:v>9.3000000000000007</c:v>
                  </c:pt>
                  <c:pt idx="16">
                    <c:v>17.2</c:v>
                  </c:pt>
                  <c:pt idx="17">
                    <c:v>8.5999999999999979</c:v>
                  </c:pt>
                  <c:pt idx="18">
                    <c:v>17.400000000000002</c:v>
                  </c:pt>
                </c:numCache>
              </c:numRef>
            </c:plus>
            <c:minus>
              <c:numRef>
                <c:f>Sheet1!$H$2:$H$20</c:f>
                <c:numCache>
                  <c:formatCode>General</c:formatCode>
                  <c:ptCount val="19"/>
                  <c:pt idx="0">
                    <c:v>8.1999999999999993</c:v>
                  </c:pt>
                  <c:pt idx="1">
                    <c:v>16.5</c:v>
                  </c:pt>
                  <c:pt idx="2">
                    <c:v>9.5</c:v>
                  </c:pt>
                  <c:pt idx="3">
                    <c:v>10.6</c:v>
                  </c:pt>
                  <c:pt idx="4">
                    <c:v>13</c:v>
                  </c:pt>
                  <c:pt idx="5">
                    <c:v>12.3</c:v>
                  </c:pt>
                  <c:pt idx="6">
                    <c:v>12</c:v>
                  </c:pt>
                  <c:pt idx="7">
                    <c:v>11.1</c:v>
                  </c:pt>
                  <c:pt idx="8">
                    <c:v>11.8</c:v>
                  </c:pt>
                  <c:pt idx="9">
                    <c:v>11.7</c:v>
                  </c:pt>
                  <c:pt idx="10">
                    <c:v>11.2</c:v>
                  </c:pt>
                  <c:pt idx="11">
                    <c:v>14.700000000000001</c:v>
                  </c:pt>
                  <c:pt idx="12">
                    <c:v>10</c:v>
                  </c:pt>
                  <c:pt idx="13">
                    <c:v>9.9</c:v>
                  </c:pt>
                  <c:pt idx="14">
                    <c:v>15</c:v>
                  </c:pt>
                  <c:pt idx="15">
                    <c:v>9.1999999999999993</c:v>
                  </c:pt>
                  <c:pt idx="16">
                    <c:v>17.100000000000001</c:v>
                  </c:pt>
                  <c:pt idx="17">
                    <c:v>8.6000000000000014</c:v>
                  </c:pt>
                  <c:pt idx="18">
                    <c:v>17.399999999999999</c:v>
                  </c:pt>
                </c:numCache>
              </c:numRef>
            </c:minus>
            <c:spPr>
              <a:ln w="12700">
                <a:solidFill>
                  <a:schemeClr val="tx1"/>
                </a:solidFill>
              </a:ln>
            </c:spPr>
          </c:errBars>
          <c:xVal>
            <c:numRef>
              <c:f>Sheet1!$B$2:$B$20</c:f>
              <c:numCache>
                <c:formatCode>General</c:formatCode>
                <c:ptCount val="19"/>
                <c:pt idx="0">
                  <c:v>11</c:v>
                </c:pt>
                <c:pt idx="1">
                  <c:v>11.7</c:v>
                </c:pt>
                <c:pt idx="2">
                  <c:v>11</c:v>
                </c:pt>
                <c:pt idx="3">
                  <c:v>13.1</c:v>
                </c:pt>
                <c:pt idx="4">
                  <c:v>8.3000000000000007</c:v>
                </c:pt>
                <c:pt idx="5">
                  <c:v>11.3</c:v>
                </c:pt>
                <c:pt idx="6">
                  <c:v>15</c:v>
                </c:pt>
                <c:pt idx="7">
                  <c:v>12.7</c:v>
                </c:pt>
                <c:pt idx="8">
                  <c:v>10.9</c:v>
                </c:pt>
                <c:pt idx="9">
                  <c:v>7.6</c:v>
                </c:pt>
                <c:pt idx="10">
                  <c:v>16.2</c:v>
                </c:pt>
                <c:pt idx="11">
                  <c:v>13.3</c:v>
                </c:pt>
                <c:pt idx="12">
                  <c:v>10.199999999999999</c:v>
                </c:pt>
                <c:pt idx="13">
                  <c:v>12.4</c:v>
                </c:pt>
                <c:pt idx="14">
                  <c:v>8.6999999999999993</c:v>
                </c:pt>
                <c:pt idx="15">
                  <c:v>13.5</c:v>
                </c:pt>
                <c:pt idx="16">
                  <c:v>2.2000000000000002</c:v>
                </c:pt>
                <c:pt idx="17">
                  <c:v>12.3</c:v>
                </c:pt>
                <c:pt idx="18">
                  <c:v>2.9</c:v>
                </c:pt>
              </c:numCache>
            </c:numRef>
          </c:xVal>
          <c:yVal>
            <c:numRef>
              <c:f>Sheet1!$C$2:$C$20</c:f>
              <c:numCache>
                <c:formatCode>General</c:formatCode>
                <c:ptCount val="19"/>
                <c:pt idx="0">
                  <c:v>13.25</c:v>
                </c:pt>
                <c:pt idx="1">
                  <c:v>12.4</c:v>
                </c:pt>
                <c:pt idx="2">
                  <c:v>12</c:v>
                </c:pt>
                <c:pt idx="3">
                  <c:v>10.9</c:v>
                </c:pt>
                <c:pt idx="4">
                  <c:v>10.5</c:v>
                </c:pt>
                <c:pt idx="5">
                  <c:v>9.4</c:v>
                </c:pt>
                <c:pt idx="6">
                  <c:v>9</c:v>
                </c:pt>
                <c:pt idx="7">
                  <c:v>7.9</c:v>
                </c:pt>
                <c:pt idx="8">
                  <c:v>7.5</c:v>
                </c:pt>
                <c:pt idx="9">
                  <c:v>6.4</c:v>
                </c:pt>
                <c:pt idx="10">
                  <c:v>5.9</c:v>
                </c:pt>
                <c:pt idx="11">
                  <c:v>4.9000000000000004</c:v>
                </c:pt>
                <c:pt idx="12">
                  <c:v>4.5</c:v>
                </c:pt>
                <c:pt idx="13">
                  <c:v>3.4</c:v>
                </c:pt>
                <c:pt idx="14">
                  <c:v>3</c:v>
                </c:pt>
                <c:pt idx="15">
                  <c:v>1.9</c:v>
                </c:pt>
                <c:pt idx="16">
                  <c:v>1.4</c:v>
                </c:pt>
                <c:pt idx="17">
                  <c:v>0.6</c:v>
                </c:pt>
                <c:pt idx="18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BDBC-4E1D-9F8A-7615E99CDD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4561039"/>
        <c:axId val="1064551471"/>
      </c:scatterChart>
      <c:valAx>
        <c:axId val="1064561039"/>
        <c:scaling>
          <c:orientation val="minMax"/>
          <c:max val="50"/>
          <c:min val="-50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4551471"/>
        <c:crosses val="autoZero"/>
        <c:crossBetween val="midCat"/>
        <c:majorUnit val="20"/>
      </c:valAx>
      <c:valAx>
        <c:axId val="1064551471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bg1">
                <a:lumMod val="50000"/>
              </a:schemeClr>
            </a:solidFill>
            <a:prstDash val="solid"/>
          </a:ln>
        </c:spPr>
        <c:txPr>
          <a:bodyPr/>
          <a:lstStyle/>
          <a:p>
            <a:pPr>
              <a:defRPr>
                <a:noFill/>
              </a:defRPr>
            </a:pPr>
            <a:endParaRPr lang="en-US"/>
          </a:p>
        </c:txPr>
        <c:crossAx val="1064561039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94225721784783E-2"/>
          <c:y val="3.6655987363261623E-2"/>
          <c:w val="0.8444308836395451"/>
          <c:h val="0.9072936755958237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Y-Values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6"/>
            <c:spPr>
              <a:solidFill>
                <a:schemeClr val="tx1"/>
              </a:solidFill>
              <a:ln>
                <a:noFill/>
              </a:ln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7CD-405B-9C44-C6810D127FC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D7CD-405B-9C44-C6810D127FC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7CD-405B-9C44-C6810D127FC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D7CD-405B-9C44-C6810D127FC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D7CD-405B-9C44-C6810D127FC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D7CD-405B-9C44-C6810D127FC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D7CD-405B-9C44-C6810D127FC6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D7CD-405B-9C44-C6810D127FC6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D7CD-405B-9C44-C6810D127FC6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D7CD-405B-9C44-C6810D127FC6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D7CD-405B-9C44-C6810D127FC6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D7CD-405B-9C44-C6810D127FC6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C-D7CD-405B-9C44-C6810D127FC6}"/>
              </c:ext>
            </c:extLst>
          </c:dPt>
          <c:dPt>
            <c:idx val="13"/>
            <c:bubble3D val="0"/>
            <c:extLst>
              <c:ext xmlns:c16="http://schemas.microsoft.com/office/drawing/2014/chart" uri="{C3380CC4-5D6E-409C-BE32-E72D297353CC}">
                <c16:uniqueId val="{0000000D-D7CD-405B-9C44-C6810D127FC6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E-D7CD-405B-9C44-C6810D127FC6}"/>
              </c:ext>
            </c:extLst>
          </c:dPt>
          <c:dPt>
            <c:idx val="15"/>
            <c:bubble3D val="0"/>
            <c:extLst>
              <c:ext xmlns:c16="http://schemas.microsoft.com/office/drawing/2014/chart" uri="{C3380CC4-5D6E-409C-BE32-E72D297353CC}">
                <c16:uniqueId val="{0000000F-D7CD-405B-9C44-C6810D127FC6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10-D7CD-405B-9C44-C6810D127FC6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1-A7CA-4570-820B-55A35D05221E}"/>
              </c:ext>
            </c:extLst>
          </c:dPt>
          <c:dPt>
            <c:idx val="18"/>
            <c:bubble3D val="0"/>
            <c:extLst>
              <c:ext xmlns:c16="http://schemas.microsoft.com/office/drawing/2014/chart" uri="{C3380CC4-5D6E-409C-BE32-E72D297353CC}">
                <c16:uniqueId val="{00000000-A7CA-4570-820B-55A35D05221E}"/>
              </c:ext>
            </c:extLst>
          </c:dPt>
          <c:errBars>
            <c:errDir val="x"/>
            <c:errBarType val="both"/>
            <c:errValType val="cust"/>
            <c:noEndCap val="0"/>
            <c:plus>
              <c:numRef>
                <c:f>Sheet1!$I$2:$I$20</c:f>
                <c:numCache>
                  <c:formatCode>General</c:formatCode>
                  <c:ptCount val="19"/>
                  <c:pt idx="0">
                    <c:v>4.5999999999999996</c:v>
                  </c:pt>
                  <c:pt idx="1">
                    <c:v>9.3999999999999986</c:v>
                  </c:pt>
                  <c:pt idx="2">
                    <c:v>5.1999999999999993</c:v>
                  </c:pt>
                  <c:pt idx="3">
                    <c:v>5.6999999999999993</c:v>
                  </c:pt>
                  <c:pt idx="4">
                    <c:v>7.8000000000000007</c:v>
                  </c:pt>
                  <c:pt idx="5">
                    <c:v>6.9</c:v>
                  </c:pt>
                  <c:pt idx="6">
                    <c:v>6.4999999999999982</c:v>
                  </c:pt>
                  <c:pt idx="7">
                    <c:v>6.7</c:v>
                  </c:pt>
                  <c:pt idx="8">
                    <c:v>6.3000000000000007</c:v>
                  </c:pt>
                  <c:pt idx="9">
                    <c:v>7</c:v>
                  </c:pt>
                  <c:pt idx="10">
                    <c:v>5.8999999999999995</c:v>
                  </c:pt>
                  <c:pt idx="11">
                    <c:v>9.2000000000000011</c:v>
                  </c:pt>
                  <c:pt idx="12">
                    <c:v>5.1000000000000005</c:v>
                  </c:pt>
                  <c:pt idx="13">
                    <c:v>5.6000000000000005</c:v>
                  </c:pt>
                  <c:pt idx="14">
                    <c:v>8</c:v>
                  </c:pt>
                  <c:pt idx="15">
                    <c:v>5</c:v>
                  </c:pt>
                  <c:pt idx="16">
                    <c:v>10.7</c:v>
                  </c:pt>
                  <c:pt idx="17">
                    <c:v>4.5999999999999996</c:v>
                  </c:pt>
                  <c:pt idx="18">
                    <c:v>11.8</c:v>
                  </c:pt>
                </c:numCache>
              </c:numRef>
            </c:plus>
            <c:minus>
              <c:numRef>
                <c:f>Sheet1!$H$2:$H$20</c:f>
                <c:numCache>
                  <c:formatCode>General</c:formatCode>
                  <c:ptCount val="19"/>
                  <c:pt idx="0">
                    <c:v>4.5</c:v>
                  </c:pt>
                  <c:pt idx="1">
                    <c:v>9.5</c:v>
                  </c:pt>
                  <c:pt idx="2">
                    <c:v>5.2</c:v>
                  </c:pt>
                  <c:pt idx="3">
                    <c:v>5.6</c:v>
                  </c:pt>
                  <c:pt idx="4">
                    <c:v>7.7000000000000011</c:v>
                  </c:pt>
                  <c:pt idx="5">
                    <c:v>6.8999999999999995</c:v>
                  </c:pt>
                  <c:pt idx="6">
                    <c:v>6.5</c:v>
                  </c:pt>
                  <c:pt idx="7">
                    <c:v>6.7</c:v>
                  </c:pt>
                  <c:pt idx="8">
                    <c:v>6.1999999999999993</c:v>
                  </c:pt>
                  <c:pt idx="9">
                    <c:v>7.1</c:v>
                  </c:pt>
                  <c:pt idx="10">
                    <c:v>6</c:v>
                  </c:pt>
                  <c:pt idx="11">
                    <c:v>9.3000000000000007</c:v>
                  </c:pt>
                  <c:pt idx="12">
                    <c:v>5.1000000000000005</c:v>
                  </c:pt>
                  <c:pt idx="13">
                    <c:v>5.6</c:v>
                  </c:pt>
                  <c:pt idx="14">
                    <c:v>8</c:v>
                  </c:pt>
                  <c:pt idx="15">
                    <c:v>5</c:v>
                  </c:pt>
                  <c:pt idx="16">
                    <c:v>10.7</c:v>
                  </c:pt>
                  <c:pt idx="17">
                    <c:v>4.5999999999999996</c:v>
                  </c:pt>
                  <c:pt idx="18">
                    <c:v>11.7</c:v>
                  </c:pt>
                </c:numCache>
              </c:numRef>
            </c:minus>
            <c:spPr>
              <a:ln w="12700">
                <a:solidFill>
                  <a:schemeClr val="tx1"/>
                </a:solidFill>
              </a:ln>
            </c:spPr>
          </c:errBars>
          <c:xVal>
            <c:numRef>
              <c:f>Sheet1!$B$2:$B$20</c:f>
              <c:numCache>
                <c:formatCode>General</c:formatCode>
                <c:ptCount val="19"/>
                <c:pt idx="0">
                  <c:v>4.5999999999999996</c:v>
                </c:pt>
                <c:pt idx="1">
                  <c:v>1.3</c:v>
                </c:pt>
                <c:pt idx="2">
                  <c:v>5.9</c:v>
                </c:pt>
                <c:pt idx="3">
                  <c:v>2.5</c:v>
                </c:pt>
                <c:pt idx="4">
                  <c:v>8.3000000000000007</c:v>
                </c:pt>
                <c:pt idx="5">
                  <c:v>-0.7</c:v>
                </c:pt>
                <c:pt idx="6">
                  <c:v>11.9</c:v>
                </c:pt>
                <c:pt idx="7">
                  <c:v>3.7</c:v>
                </c:pt>
                <c:pt idx="8">
                  <c:v>5.6</c:v>
                </c:pt>
                <c:pt idx="9">
                  <c:v>4.5</c:v>
                </c:pt>
                <c:pt idx="10">
                  <c:v>4.3</c:v>
                </c:pt>
                <c:pt idx="11">
                  <c:v>4.0999999999999996</c:v>
                </c:pt>
                <c:pt idx="12">
                  <c:v>5.2</c:v>
                </c:pt>
                <c:pt idx="13">
                  <c:v>2.2999999999999998</c:v>
                </c:pt>
                <c:pt idx="14">
                  <c:v>10</c:v>
                </c:pt>
                <c:pt idx="15">
                  <c:v>3.5</c:v>
                </c:pt>
                <c:pt idx="16">
                  <c:v>8.5</c:v>
                </c:pt>
                <c:pt idx="17">
                  <c:v>5.5</c:v>
                </c:pt>
                <c:pt idx="18">
                  <c:v>-1.9</c:v>
                </c:pt>
              </c:numCache>
            </c:numRef>
          </c:xVal>
          <c:yVal>
            <c:numRef>
              <c:f>Sheet1!$C$2:$C$20</c:f>
              <c:numCache>
                <c:formatCode>General</c:formatCode>
                <c:ptCount val="19"/>
                <c:pt idx="0">
                  <c:v>11.2</c:v>
                </c:pt>
                <c:pt idx="1">
                  <c:v>10.7</c:v>
                </c:pt>
                <c:pt idx="2">
                  <c:v>10.3</c:v>
                </c:pt>
                <c:pt idx="3">
                  <c:v>9.4</c:v>
                </c:pt>
                <c:pt idx="4">
                  <c:v>9.0500000000000007</c:v>
                </c:pt>
                <c:pt idx="5">
                  <c:v>8.1</c:v>
                </c:pt>
                <c:pt idx="6">
                  <c:v>7.7</c:v>
                </c:pt>
                <c:pt idx="7">
                  <c:v>6.9</c:v>
                </c:pt>
                <c:pt idx="8">
                  <c:v>6.5</c:v>
                </c:pt>
                <c:pt idx="9">
                  <c:v>5.6</c:v>
                </c:pt>
                <c:pt idx="10">
                  <c:v>5.2</c:v>
                </c:pt>
                <c:pt idx="11">
                  <c:v>4.3499999999999996</c:v>
                </c:pt>
                <c:pt idx="12">
                  <c:v>4</c:v>
                </c:pt>
                <c:pt idx="13">
                  <c:v>3.1</c:v>
                </c:pt>
                <c:pt idx="14">
                  <c:v>2.7</c:v>
                </c:pt>
                <c:pt idx="15">
                  <c:v>1.8</c:v>
                </c:pt>
                <c:pt idx="16">
                  <c:v>1.4</c:v>
                </c:pt>
                <c:pt idx="17">
                  <c:v>0.7</c:v>
                </c:pt>
                <c:pt idx="18">
                  <c:v>0.35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D7CD-405B-9C44-C6810D127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4561039"/>
        <c:axId val="1064551471"/>
      </c:scatterChart>
      <c:valAx>
        <c:axId val="1064561039"/>
        <c:scaling>
          <c:orientation val="minMax"/>
          <c:max val="50"/>
          <c:min val="-50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4551471"/>
        <c:crosses val="autoZero"/>
        <c:crossBetween val="midCat"/>
        <c:majorUnit val="20"/>
      </c:valAx>
      <c:valAx>
        <c:axId val="1064551471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>
            <a:solidFill>
              <a:schemeClr val="bg1">
                <a:lumMod val="50000"/>
              </a:schemeClr>
            </a:solidFill>
            <a:prstDash val="solid"/>
          </a:ln>
        </c:spPr>
        <c:txPr>
          <a:bodyPr/>
          <a:lstStyle/>
          <a:p>
            <a:pPr>
              <a:defRPr>
                <a:noFill/>
              </a:defRPr>
            </a:pPr>
            <a:endParaRPr lang="en-US"/>
          </a:p>
        </c:txPr>
        <c:crossAx val="1064561039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1187C-FD7B-44A9-ACEE-A2ABFB031E6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0185AF-24DF-4B35-AC2F-38CB81365F00}">
      <dgm:prSet phldrT="[Text]"/>
      <dgm:spPr/>
      <dgm:t>
        <a:bodyPr/>
        <a:lstStyle/>
        <a:p>
          <a:r>
            <a:rPr lang="en-GB" baseline="0" dirty="0"/>
            <a:t>Patients with </a:t>
          </a:r>
          <a:r>
            <a:rPr lang="en-GB" baseline="0" dirty="0" err="1"/>
            <a:t>ICrH</a:t>
          </a:r>
          <a:r>
            <a:rPr lang="en-GB" baseline="0" dirty="0"/>
            <a:t> warrant early and aggressive management due to high risk of neurological impairment and mortality</a:t>
          </a:r>
          <a:r>
            <a:rPr lang="en-GB" baseline="30000" dirty="0"/>
            <a:t>1</a:t>
          </a:r>
          <a:endParaRPr lang="en-US" baseline="30000" dirty="0"/>
        </a:p>
      </dgm:t>
    </dgm:pt>
    <dgm:pt modelId="{919EFE38-C61F-4D75-8985-E1299FC9B0EC}" type="parTrans" cxnId="{DA2F9E86-772A-4E93-8CF8-B0550E52E912}">
      <dgm:prSet/>
      <dgm:spPr/>
      <dgm:t>
        <a:bodyPr/>
        <a:lstStyle/>
        <a:p>
          <a:endParaRPr lang="en-US"/>
        </a:p>
      </dgm:t>
    </dgm:pt>
    <dgm:pt modelId="{B30FF2E6-BACE-4035-9040-8F50CE7FDFA2}" type="sibTrans" cxnId="{DA2F9E86-772A-4E93-8CF8-B0550E52E912}">
      <dgm:prSet/>
      <dgm:spPr/>
      <dgm:t>
        <a:bodyPr/>
        <a:lstStyle/>
        <a:p>
          <a:endParaRPr lang="en-US"/>
        </a:p>
      </dgm:t>
    </dgm:pt>
    <dgm:pt modelId="{88D94184-6946-402F-B4B2-2E8A2BC92C63}">
      <dgm:prSet phldrT="[Text]"/>
      <dgm:spPr/>
      <dgm:t>
        <a:bodyPr/>
        <a:lstStyle/>
        <a:p>
          <a:r>
            <a:rPr lang="en-GB" dirty="0" err="1"/>
            <a:t>ANNEXa</a:t>
          </a:r>
          <a:r>
            <a:rPr lang="en-GB" dirty="0"/>
            <a:t>-I is the only head-to-head randomized trial of </a:t>
          </a:r>
          <a:r>
            <a:rPr lang="en-GB" dirty="0" err="1"/>
            <a:t>andexanet</a:t>
          </a:r>
          <a:r>
            <a:rPr lang="en-GB" dirty="0"/>
            <a:t> alfa vs usual care in patients with </a:t>
          </a:r>
          <a:r>
            <a:rPr lang="en-GB" dirty="0" err="1"/>
            <a:t>FXa</a:t>
          </a:r>
          <a:r>
            <a:rPr lang="en-GB" dirty="0"/>
            <a:t> inhibitor-related ICrH</a:t>
          </a:r>
          <a:r>
            <a:rPr lang="en-GB" baseline="30000" dirty="0"/>
            <a:t>2</a:t>
          </a:r>
          <a:endParaRPr lang="en-US" baseline="30000" dirty="0"/>
        </a:p>
      </dgm:t>
    </dgm:pt>
    <dgm:pt modelId="{4B5707B0-8B78-492E-907C-456E3AE6A2D8}" type="parTrans" cxnId="{D90A640E-8170-4D8D-BF74-0FD4252A913B}">
      <dgm:prSet/>
      <dgm:spPr/>
      <dgm:t>
        <a:bodyPr/>
        <a:lstStyle/>
        <a:p>
          <a:endParaRPr lang="en-US"/>
        </a:p>
      </dgm:t>
    </dgm:pt>
    <dgm:pt modelId="{9736C6CC-44A2-4205-9CF8-99F44EA28A52}" type="sibTrans" cxnId="{D90A640E-8170-4D8D-BF74-0FD4252A913B}">
      <dgm:prSet/>
      <dgm:spPr/>
      <dgm:t>
        <a:bodyPr/>
        <a:lstStyle/>
        <a:p>
          <a:endParaRPr lang="en-US"/>
        </a:p>
      </dgm:t>
    </dgm:pt>
    <dgm:pt modelId="{046DF6BC-DA2F-4170-BDB1-3D66B1794972}">
      <dgm:prSet phldrT="[Text]"/>
      <dgm:spPr/>
      <dgm:t>
        <a:bodyPr/>
        <a:lstStyle/>
        <a:p>
          <a:r>
            <a:rPr lang="en-GB"/>
            <a:t>Andexanet alfa is the only approved specific reversal agent for apixaban or rivaroxaban in patients with FXa inhibitor-related life-threatening or uncontrolled bleeding</a:t>
          </a:r>
          <a:r>
            <a:rPr lang="en-GB" baseline="30000"/>
            <a:t>3</a:t>
          </a:r>
          <a:endParaRPr lang="en-US" baseline="30000"/>
        </a:p>
      </dgm:t>
    </dgm:pt>
    <dgm:pt modelId="{08BEE0EC-098B-4A45-BC1E-1AA8A78C32E9}" type="parTrans" cxnId="{19774252-7093-4F58-9BAD-C7F53B7A2002}">
      <dgm:prSet/>
      <dgm:spPr/>
      <dgm:t>
        <a:bodyPr/>
        <a:lstStyle/>
        <a:p>
          <a:endParaRPr lang="en-US"/>
        </a:p>
      </dgm:t>
    </dgm:pt>
    <dgm:pt modelId="{BC43E3A1-04BD-42B9-8E1D-81065ADF0704}" type="sibTrans" cxnId="{19774252-7093-4F58-9BAD-C7F53B7A2002}">
      <dgm:prSet/>
      <dgm:spPr/>
      <dgm:t>
        <a:bodyPr/>
        <a:lstStyle/>
        <a:p>
          <a:endParaRPr lang="en-US"/>
        </a:p>
      </dgm:t>
    </dgm:pt>
    <dgm:pt modelId="{8350D07C-63B7-42C1-B21C-E4DF00DA895F}">
      <dgm:prSet phldrT="[Text]"/>
      <dgm:spPr/>
      <dgm:t>
        <a:bodyPr/>
        <a:lstStyle/>
        <a:p>
          <a:r>
            <a:rPr lang="en-US"/>
            <a:t>Achievement of Effective Hemostasis was significantly higher in patients treated with </a:t>
          </a:r>
          <a:r>
            <a:rPr lang="en-US" err="1"/>
            <a:t>andexanet</a:t>
          </a:r>
          <a:r>
            <a:rPr lang="en-US"/>
            <a:t> alfa vs usual care</a:t>
          </a:r>
          <a:r>
            <a:rPr lang="en-GB" baseline="30000"/>
            <a:t>2</a:t>
          </a:r>
          <a:endParaRPr lang="en-US" baseline="30000"/>
        </a:p>
      </dgm:t>
    </dgm:pt>
    <dgm:pt modelId="{C88C5793-BB57-4BFF-BDA7-EADAA6A4BDD1}" type="parTrans" cxnId="{5B5011FB-6842-44BE-B23F-481F269B685E}">
      <dgm:prSet/>
      <dgm:spPr/>
      <dgm:t>
        <a:bodyPr/>
        <a:lstStyle/>
        <a:p>
          <a:endParaRPr lang="en-US"/>
        </a:p>
      </dgm:t>
    </dgm:pt>
    <dgm:pt modelId="{0E9A7608-F1A4-458D-B361-737B0E19416C}" type="sibTrans" cxnId="{5B5011FB-6842-44BE-B23F-481F269B685E}">
      <dgm:prSet/>
      <dgm:spPr/>
      <dgm:t>
        <a:bodyPr/>
        <a:lstStyle/>
        <a:p>
          <a:endParaRPr lang="en-US"/>
        </a:p>
      </dgm:t>
    </dgm:pt>
    <dgm:pt modelId="{625B811D-BB99-4891-A529-F59DB2A36523}" type="pres">
      <dgm:prSet presAssocID="{4801187C-FD7B-44A9-ACEE-A2ABFB031E6A}" presName="Name0" presStyleCnt="0">
        <dgm:presLayoutVars>
          <dgm:chMax val="7"/>
          <dgm:chPref val="7"/>
          <dgm:dir/>
        </dgm:presLayoutVars>
      </dgm:prSet>
      <dgm:spPr/>
    </dgm:pt>
    <dgm:pt modelId="{09929E63-627F-45E0-9BB9-41D4C00A8CFD}" type="pres">
      <dgm:prSet presAssocID="{4801187C-FD7B-44A9-ACEE-A2ABFB031E6A}" presName="Name1" presStyleCnt="0"/>
      <dgm:spPr/>
    </dgm:pt>
    <dgm:pt modelId="{EB0A50B1-D216-4897-8A79-C94AA7ADE8BD}" type="pres">
      <dgm:prSet presAssocID="{4801187C-FD7B-44A9-ACEE-A2ABFB031E6A}" presName="cycle" presStyleCnt="0"/>
      <dgm:spPr/>
    </dgm:pt>
    <dgm:pt modelId="{A37094C1-A10D-4E2C-B187-54A4232B2886}" type="pres">
      <dgm:prSet presAssocID="{4801187C-FD7B-44A9-ACEE-A2ABFB031E6A}" presName="srcNode" presStyleLbl="node1" presStyleIdx="0" presStyleCnt="4"/>
      <dgm:spPr/>
    </dgm:pt>
    <dgm:pt modelId="{C2C90AE5-74D0-42A2-93B2-679E3A3C852D}" type="pres">
      <dgm:prSet presAssocID="{4801187C-FD7B-44A9-ACEE-A2ABFB031E6A}" presName="conn" presStyleLbl="parChTrans1D2" presStyleIdx="0" presStyleCnt="1"/>
      <dgm:spPr/>
    </dgm:pt>
    <dgm:pt modelId="{BD067CD7-2092-4270-B95D-15F5F85E5FCF}" type="pres">
      <dgm:prSet presAssocID="{4801187C-FD7B-44A9-ACEE-A2ABFB031E6A}" presName="extraNode" presStyleLbl="node1" presStyleIdx="0" presStyleCnt="4"/>
      <dgm:spPr/>
    </dgm:pt>
    <dgm:pt modelId="{449D5B1E-BB4A-4A21-8C79-1066F2F3267B}" type="pres">
      <dgm:prSet presAssocID="{4801187C-FD7B-44A9-ACEE-A2ABFB031E6A}" presName="dstNode" presStyleLbl="node1" presStyleIdx="0" presStyleCnt="4"/>
      <dgm:spPr/>
    </dgm:pt>
    <dgm:pt modelId="{60F1B56B-9AD3-4CD1-8CD9-C8976A915D4F}" type="pres">
      <dgm:prSet presAssocID="{F20185AF-24DF-4B35-AC2F-38CB81365F00}" presName="text_1" presStyleLbl="node1" presStyleIdx="0" presStyleCnt="4" custScaleX="98915">
        <dgm:presLayoutVars>
          <dgm:bulletEnabled val="1"/>
        </dgm:presLayoutVars>
      </dgm:prSet>
      <dgm:spPr/>
    </dgm:pt>
    <dgm:pt modelId="{7DC50563-8A53-43B8-BA01-26507E6F5B94}" type="pres">
      <dgm:prSet presAssocID="{F20185AF-24DF-4B35-AC2F-38CB81365F00}" presName="accent_1" presStyleCnt="0"/>
      <dgm:spPr/>
    </dgm:pt>
    <dgm:pt modelId="{0DDF37F7-08ED-4744-986C-73337ACB531D}" type="pres">
      <dgm:prSet presAssocID="{F20185AF-24DF-4B35-AC2F-38CB81365F00}" presName="accentRepeatNode" presStyleLbl="solidFgAcc1" presStyleIdx="0" presStyleCnt="4"/>
      <dgm:spPr/>
    </dgm:pt>
    <dgm:pt modelId="{3500DAC7-C496-44AE-8017-CC42004E6110}" type="pres">
      <dgm:prSet presAssocID="{88D94184-6946-402F-B4B2-2E8A2BC92C63}" presName="text_2" presStyleLbl="node1" presStyleIdx="1" presStyleCnt="4">
        <dgm:presLayoutVars>
          <dgm:bulletEnabled val="1"/>
        </dgm:presLayoutVars>
      </dgm:prSet>
      <dgm:spPr/>
    </dgm:pt>
    <dgm:pt modelId="{8BCC5359-D0F1-43AA-A8A0-22F49DB40C89}" type="pres">
      <dgm:prSet presAssocID="{88D94184-6946-402F-B4B2-2E8A2BC92C63}" presName="accent_2" presStyleCnt="0"/>
      <dgm:spPr/>
    </dgm:pt>
    <dgm:pt modelId="{D1A2ACF4-614C-42A6-8367-D74E846D4F15}" type="pres">
      <dgm:prSet presAssocID="{88D94184-6946-402F-B4B2-2E8A2BC92C63}" presName="accentRepeatNode" presStyleLbl="solidFgAcc1" presStyleIdx="1" presStyleCnt="4"/>
      <dgm:spPr/>
    </dgm:pt>
    <dgm:pt modelId="{6D0CADD5-4BF5-4789-97AA-D7EF168684CE}" type="pres">
      <dgm:prSet presAssocID="{8350D07C-63B7-42C1-B21C-E4DF00DA895F}" presName="text_3" presStyleLbl="node1" presStyleIdx="2" presStyleCnt="4">
        <dgm:presLayoutVars>
          <dgm:bulletEnabled val="1"/>
        </dgm:presLayoutVars>
      </dgm:prSet>
      <dgm:spPr/>
    </dgm:pt>
    <dgm:pt modelId="{973CBE4F-DB0D-4BC9-92C0-17B99756C977}" type="pres">
      <dgm:prSet presAssocID="{8350D07C-63B7-42C1-B21C-E4DF00DA895F}" presName="accent_3" presStyleCnt="0"/>
      <dgm:spPr/>
    </dgm:pt>
    <dgm:pt modelId="{29E71388-BE93-42E0-8966-A88AEFA8FF75}" type="pres">
      <dgm:prSet presAssocID="{8350D07C-63B7-42C1-B21C-E4DF00DA895F}" presName="accentRepeatNode" presStyleLbl="solidFgAcc1" presStyleIdx="2" presStyleCnt="4"/>
      <dgm:spPr/>
    </dgm:pt>
    <dgm:pt modelId="{10E47BC7-E5B5-47ED-8C31-824FCD189AEC}" type="pres">
      <dgm:prSet presAssocID="{046DF6BC-DA2F-4170-BDB1-3D66B1794972}" presName="text_4" presStyleLbl="node1" presStyleIdx="3" presStyleCnt="4">
        <dgm:presLayoutVars>
          <dgm:bulletEnabled val="1"/>
        </dgm:presLayoutVars>
      </dgm:prSet>
      <dgm:spPr/>
    </dgm:pt>
    <dgm:pt modelId="{154E1370-70D6-47F4-827F-7AD5B1BE5EC5}" type="pres">
      <dgm:prSet presAssocID="{046DF6BC-DA2F-4170-BDB1-3D66B1794972}" presName="accent_4" presStyleCnt="0"/>
      <dgm:spPr/>
    </dgm:pt>
    <dgm:pt modelId="{7D25AEB8-2373-41DF-B5AE-1161D681462E}" type="pres">
      <dgm:prSet presAssocID="{046DF6BC-DA2F-4170-BDB1-3D66B1794972}" presName="accentRepeatNode" presStyleLbl="solidFgAcc1" presStyleIdx="3" presStyleCnt="4"/>
      <dgm:spPr/>
    </dgm:pt>
  </dgm:ptLst>
  <dgm:cxnLst>
    <dgm:cxn modelId="{34041E0A-1CB0-472F-82C5-DA6BDA5D8E15}" type="presOf" srcId="{F20185AF-24DF-4B35-AC2F-38CB81365F00}" destId="{60F1B56B-9AD3-4CD1-8CD9-C8976A915D4F}" srcOrd="0" destOrd="0" presId="urn:microsoft.com/office/officeart/2008/layout/VerticalCurvedList"/>
    <dgm:cxn modelId="{D90A640E-8170-4D8D-BF74-0FD4252A913B}" srcId="{4801187C-FD7B-44A9-ACEE-A2ABFB031E6A}" destId="{88D94184-6946-402F-B4B2-2E8A2BC92C63}" srcOrd="1" destOrd="0" parTransId="{4B5707B0-8B78-492E-907C-456E3AE6A2D8}" sibTransId="{9736C6CC-44A2-4205-9CF8-99F44EA28A52}"/>
    <dgm:cxn modelId="{19774252-7093-4F58-9BAD-C7F53B7A2002}" srcId="{4801187C-FD7B-44A9-ACEE-A2ABFB031E6A}" destId="{046DF6BC-DA2F-4170-BDB1-3D66B1794972}" srcOrd="3" destOrd="0" parTransId="{08BEE0EC-098B-4A45-BC1E-1AA8A78C32E9}" sibTransId="{BC43E3A1-04BD-42B9-8E1D-81065ADF0704}"/>
    <dgm:cxn modelId="{7F59BF7A-4F98-4A9E-832D-53BB8480C3F4}" type="presOf" srcId="{4801187C-FD7B-44A9-ACEE-A2ABFB031E6A}" destId="{625B811D-BB99-4891-A529-F59DB2A36523}" srcOrd="0" destOrd="0" presId="urn:microsoft.com/office/officeart/2008/layout/VerticalCurvedList"/>
    <dgm:cxn modelId="{DA2F9E86-772A-4E93-8CF8-B0550E52E912}" srcId="{4801187C-FD7B-44A9-ACEE-A2ABFB031E6A}" destId="{F20185AF-24DF-4B35-AC2F-38CB81365F00}" srcOrd="0" destOrd="0" parTransId="{919EFE38-C61F-4D75-8985-E1299FC9B0EC}" sibTransId="{B30FF2E6-BACE-4035-9040-8F50CE7FDFA2}"/>
    <dgm:cxn modelId="{75F4DC8C-613E-4587-9BB3-69D3237A5B98}" type="presOf" srcId="{B30FF2E6-BACE-4035-9040-8F50CE7FDFA2}" destId="{C2C90AE5-74D0-42A2-93B2-679E3A3C852D}" srcOrd="0" destOrd="0" presId="urn:microsoft.com/office/officeart/2008/layout/VerticalCurvedList"/>
    <dgm:cxn modelId="{629040C0-444A-4289-8DC5-B03C22916134}" type="presOf" srcId="{046DF6BC-DA2F-4170-BDB1-3D66B1794972}" destId="{10E47BC7-E5B5-47ED-8C31-824FCD189AEC}" srcOrd="0" destOrd="0" presId="urn:microsoft.com/office/officeart/2008/layout/VerticalCurvedList"/>
    <dgm:cxn modelId="{47F2A5D4-203D-4B31-BFB3-92EC4F44DB47}" type="presOf" srcId="{8350D07C-63B7-42C1-B21C-E4DF00DA895F}" destId="{6D0CADD5-4BF5-4789-97AA-D7EF168684CE}" srcOrd="0" destOrd="0" presId="urn:microsoft.com/office/officeart/2008/layout/VerticalCurvedList"/>
    <dgm:cxn modelId="{1B9CF4F7-4276-4AF9-B92C-334A249F8EE4}" type="presOf" srcId="{88D94184-6946-402F-B4B2-2E8A2BC92C63}" destId="{3500DAC7-C496-44AE-8017-CC42004E6110}" srcOrd="0" destOrd="0" presId="urn:microsoft.com/office/officeart/2008/layout/VerticalCurvedList"/>
    <dgm:cxn modelId="{5B5011FB-6842-44BE-B23F-481F269B685E}" srcId="{4801187C-FD7B-44A9-ACEE-A2ABFB031E6A}" destId="{8350D07C-63B7-42C1-B21C-E4DF00DA895F}" srcOrd="2" destOrd="0" parTransId="{C88C5793-BB57-4BFF-BDA7-EADAA6A4BDD1}" sibTransId="{0E9A7608-F1A4-458D-B361-737B0E19416C}"/>
    <dgm:cxn modelId="{33EF6967-6BAB-457D-B9C5-0667521C0A52}" type="presParOf" srcId="{625B811D-BB99-4891-A529-F59DB2A36523}" destId="{09929E63-627F-45E0-9BB9-41D4C00A8CFD}" srcOrd="0" destOrd="0" presId="urn:microsoft.com/office/officeart/2008/layout/VerticalCurvedList"/>
    <dgm:cxn modelId="{4BE6D700-CE76-416C-A045-3CBDE3037960}" type="presParOf" srcId="{09929E63-627F-45E0-9BB9-41D4C00A8CFD}" destId="{EB0A50B1-D216-4897-8A79-C94AA7ADE8BD}" srcOrd="0" destOrd="0" presId="urn:microsoft.com/office/officeart/2008/layout/VerticalCurvedList"/>
    <dgm:cxn modelId="{DFCEB612-3C93-4E20-8517-777086ED837A}" type="presParOf" srcId="{EB0A50B1-D216-4897-8A79-C94AA7ADE8BD}" destId="{A37094C1-A10D-4E2C-B187-54A4232B2886}" srcOrd="0" destOrd="0" presId="urn:microsoft.com/office/officeart/2008/layout/VerticalCurvedList"/>
    <dgm:cxn modelId="{BAEBC276-06D3-4B5A-9F19-AE4C827597E0}" type="presParOf" srcId="{EB0A50B1-D216-4897-8A79-C94AA7ADE8BD}" destId="{C2C90AE5-74D0-42A2-93B2-679E3A3C852D}" srcOrd="1" destOrd="0" presId="urn:microsoft.com/office/officeart/2008/layout/VerticalCurvedList"/>
    <dgm:cxn modelId="{C88EC464-24D5-4049-ABB6-BEA9594546E6}" type="presParOf" srcId="{EB0A50B1-D216-4897-8A79-C94AA7ADE8BD}" destId="{BD067CD7-2092-4270-B95D-15F5F85E5FCF}" srcOrd="2" destOrd="0" presId="urn:microsoft.com/office/officeart/2008/layout/VerticalCurvedList"/>
    <dgm:cxn modelId="{976C0705-B56B-4A21-BAFF-6711EEFE4C5E}" type="presParOf" srcId="{EB0A50B1-D216-4897-8A79-C94AA7ADE8BD}" destId="{449D5B1E-BB4A-4A21-8C79-1066F2F3267B}" srcOrd="3" destOrd="0" presId="urn:microsoft.com/office/officeart/2008/layout/VerticalCurvedList"/>
    <dgm:cxn modelId="{85690C7D-3226-4599-BC5D-1033549B80E3}" type="presParOf" srcId="{09929E63-627F-45E0-9BB9-41D4C00A8CFD}" destId="{60F1B56B-9AD3-4CD1-8CD9-C8976A915D4F}" srcOrd="1" destOrd="0" presId="urn:microsoft.com/office/officeart/2008/layout/VerticalCurvedList"/>
    <dgm:cxn modelId="{A6B09B4C-0CF2-482A-858B-422FFF5E5E10}" type="presParOf" srcId="{09929E63-627F-45E0-9BB9-41D4C00A8CFD}" destId="{7DC50563-8A53-43B8-BA01-26507E6F5B94}" srcOrd="2" destOrd="0" presId="urn:microsoft.com/office/officeart/2008/layout/VerticalCurvedList"/>
    <dgm:cxn modelId="{B031CA36-D8EE-44B6-8C1A-2118D0B01B07}" type="presParOf" srcId="{7DC50563-8A53-43B8-BA01-26507E6F5B94}" destId="{0DDF37F7-08ED-4744-986C-73337ACB531D}" srcOrd="0" destOrd="0" presId="urn:microsoft.com/office/officeart/2008/layout/VerticalCurvedList"/>
    <dgm:cxn modelId="{7C5CB619-5D98-4DA2-A14A-372AAE12803F}" type="presParOf" srcId="{09929E63-627F-45E0-9BB9-41D4C00A8CFD}" destId="{3500DAC7-C496-44AE-8017-CC42004E6110}" srcOrd="3" destOrd="0" presId="urn:microsoft.com/office/officeart/2008/layout/VerticalCurvedList"/>
    <dgm:cxn modelId="{072A64F6-6711-4BA2-9B7D-64895584F47A}" type="presParOf" srcId="{09929E63-627F-45E0-9BB9-41D4C00A8CFD}" destId="{8BCC5359-D0F1-43AA-A8A0-22F49DB40C89}" srcOrd="4" destOrd="0" presId="urn:microsoft.com/office/officeart/2008/layout/VerticalCurvedList"/>
    <dgm:cxn modelId="{73199046-E101-4A36-9255-DBEAE0A38CEE}" type="presParOf" srcId="{8BCC5359-D0F1-43AA-A8A0-22F49DB40C89}" destId="{D1A2ACF4-614C-42A6-8367-D74E846D4F15}" srcOrd="0" destOrd="0" presId="urn:microsoft.com/office/officeart/2008/layout/VerticalCurvedList"/>
    <dgm:cxn modelId="{7A605527-CB52-457F-95CF-F6C3B299C430}" type="presParOf" srcId="{09929E63-627F-45E0-9BB9-41D4C00A8CFD}" destId="{6D0CADD5-4BF5-4789-97AA-D7EF168684CE}" srcOrd="5" destOrd="0" presId="urn:microsoft.com/office/officeart/2008/layout/VerticalCurvedList"/>
    <dgm:cxn modelId="{4537C7A3-7FFF-4CE5-920E-7F6D16620C5A}" type="presParOf" srcId="{09929E63-627F-45E0-9BB9-41D4C00A8CFD}" destId="{973CBE4F-DB0D-4BC9-92C0-17B99756C977}" srcOrd="6" destOrd="0" presId="urn:microsoft.com/office/officeart/2008/layout/VerticalCurvedList"/>
    <dgm:cxn modelId="{73892B4E-2552-40D6-974F-2CE24300C58D}" type="presParOf" srcId="{973CBE4F-DB0D-4BC9-92C0-17B99756C977}" destId="{29E71388-BE93-42E0-8966-A88AEFA8FF75}" srcOrd="0" destOrd="0" presId="urn:microsoft.com/office/officeart/2008/layout/VerticalCurvedList"/>
    <dgm:cxn modelId="{860D8327-E4D2-40CD-A781-518C4893F536}" type="presParOf" srcId="{09929E63-627F-45E0-9BB9-41D4C00A8CFD}" destId="{10E47BC7-E5B5-47ED-8C31-824FCD189AEC}" srcOrd="7" destOrd="0" presId="urn:microsoft.com/office/officeart/2008/layout/VerticalCurvedList"/>
    <dgm:cxn modelId="{E24B4A9F-E069-4612-B76C-7FA2A7A000DF}" type="presParOf" srcId="{09929E63-627F-45E0-9BB9-41D4C00A8CFD}" destId="{154E1370-70D6-47F4-827F-7AD5B1BE5EC5}" srcOrd="8" destOrd="0" presId="urn:microsoft.com/office/officeart/2008/layout/VerticalCurvedList"/>
    <dgm:cxn modelId="{BA073AC6-35F2-4CDC-B7AB-0E15F151D667}" type="presParOf" srcId="{154E1370-70D6-47F4-827F-7AD5B1BE5EC5}" destId="{7D25AEB8-2373-41DF-B5AE-1161D68146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90AE5-74D0-42A2-93B2-679E3A3C852D}">
      <dsp:nvSpPr>
        <dsp:cNvPr id="0" name=""/>
        <dsp:cNvSpPr/>
      </dsp:nvSpPr>
      <dsp:spPr>
        <a:xfrm>
          <a:off x="-5215433" y="-798831"/>
          <a:ext cx="6210635" cy="6210635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1B56B-9AD3-4CD1-8CD9-C8976A915D4F}">
      <dsp:nvSpPr>
        <dsp:cNvPr id="0" name=""/>
        <dsp:cNvSpPr/>
      </dsp:nvSpPr>
      <dsp:spPr>
        <a:xfrm>
          <a:off x="577598" y="354645"/>
          <a:ext cx="10307293" cy="70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29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baseline="0" dirty="0"/>
            <a:t>Patients with </a:t>
          </a:r>
          <a:r>
            <a:rPr lang="en-GB" sz="2000" kern="1200" baseline="0" dirty="0" err="1"/>
            <a:t>ICrH</a:t>
          </a:r>
          <a:r>
            <a:rPr lang="en-GB" sz="2000" kern="1200" baseline="0" dirty="0"/>
            <a:t> warrant early and aggressive management due to high risk of neurological impairment and mortality</a:t>
          </a:r>
          <a:r>
            <a:rPr lang="en-GB" sz="2000" kern="1200" baseline="30000" dirty="0"/>
            <a:t>1</a:t>
          </a:r>
          <a:endParaRPr lang="en-US" sz="2000" kern="1200" baseline="30000" dirty="0"/>
        </a:p>
      </dsp:txBody>
      <dsp:txXfrm>
        <a:off x="577598" y="354645"/>
        <a:ext cx="10307293" cy="709659"/>
      </dsp:txXfrm>
    </dsp:sp>
    <dsp:sp modelId="{0DDF37F7-08ED-4744-986C-73337ACB531D}">
      <dsp:nvSpPr>
        <dsp:cNvPr id="0" name=""/>
        <dsp:cNvSpPr/>
      </dsp:nvSpPr>
      <dsp:spPr>
        <a:xfrm>
          <a:off x="77530" y="265937"/>
          <a:ext cx="887074" cy="887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0DAC7-C496-44AE-8017-CC42004E6110}">
      <dsp:nvSpPr>
        <dsp:cNvPr id="0" name=""/>
        <dsp:cNvSpPr/>
      </dsp:nvSpPr>
      <dsp:spPr>
        <a:xfrm>
          <a:off x="927932" y="1419319"/>
          <a:ext cx="10013489" cy="70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29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 err="1"/>
            <a:t>ANNEXa</a:t>
          </a:r>
          <a:r>
            <a:rPr lang="en-GB" sz="2000" kern="1200" dirty="0"/>
            <a:t>-I is the only head-to-head randomized trial of </a:t>
          </a:r>
          <a:r>
            <a:rPr lang="en-GB" sz="2000" kern="1200" dirty="0" err="1"/>
            <a:t>andexanet</a:t>
          </a:r>
          <a:r>
            <a:rPr lang="en-GB" sz="2000" kern="1200" dirty="0"/>
            <a:t> alfa vs usual care in patients with </a:t>
          </a:r>
          <a:r>
            <a:rPr lang="en-GB" sz="2000" kern="1200" dirty="0" err="1"/>
            <a:t>FXa</a:t>
          </a:r>
          <a:r>
            <a:rPr lang="en-GB" sz="2000" kern="1200" dirty="0"/>
            <a:t> inhibitor-related ICrH</a:t>
          </a:r>
          <a:r>
            <a:rPr lang="en-GB" sz="2000" kern="1200" baseline="30000" dirty="0"/>
            <a:t>2</a:t>
          </a:r>
          <a:endParaRPr lang="en-US" sz="2000" kern="1200" baseline="30000" dirty="0"/>
        </a:p>
      </dsp:txBody>
      <dsp:txXfrm>
        <a:off x="927932" y="1419319"/>
        <a:ext cx="10013489" cy="709659"/>
      </dsp:txXfrm>
    </dsp:sp>
    <dsp:sp modelId="{D1A2ACF4-614C-42A6-8367-D74E846D4F15}">
      <dsp:nvSpPr>
        <dsp:cNvPr id="0" name=""/>
        <dsp:cNvSpPr/>
      </dsp:nvSpPr>
      <dsp:spPr>
        <a:xfrm>
          <a:off x="484394" y="1330612"/>
          <a:ext cx="887074" cy="887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0CADD5-4BF5-4789-97AA-D7EF168684CE}">
      <dsp:nvSpPr>
        <dsp:cNvPr id="0" name=""/>
        <dsp:cNvSpPr/>
      </dsp:nvSpPr>
      <dsp:spPr>
        <a:xfrm>
          <a:off x="927932" y="2483993"/>
          <a:ext cx="10013489" cy="70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29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Achievement of Effective Hemostasis was significantly higher in patients treated with </a:t>
          </a:r>
          <a:r>
            <a:rPr lang="en-US" sz="2000" kern="1200" err="1"/>
            <a:t>andexanet</a:t>
          </a:r>
          <a:r>
            <a:rPr lang="en-US" sz="2000" kern="1200"/>
            <a:t> alfa vs usual care</a:t>
          </a:r>
          <a:r>
            <a:rPr lang="en-GB" sz="2000" kern="1200" baseline="30000"/>
            <a:t>2</a:t>
          </a:r>
          <a:endParaRPr lang="en-US" sz="2000" kern="1200" baseline="30000"/>
        </a:p>
      </dsp:txBody>
      <dsp:txXfrm>
        <a:off x="927932" y="2483993"/>
        <a:ext cx="10013489" cy="709659"/>
      </dsp:txXfrm>
    </dsp:sp>
    <dsp:sp modelId="{29E71388-BE93-42E0-8966-A88AEFA8FF75}">
      <dsp:nvSpPr>
        <dsp:cNvPr id="0" name=""/>
        <dsp:cNvSpPr/>
      </dsp:nvSpPr>
      <dsp:spPr>
        <a:xfrm>
          <a:off x="484394" y="2395286"/>
          <a:ext cx="887074" cy="887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47BC7-E5B5-47ED-8C31-824FCD189AEC}">
      <dsp:nvSpPr>
        <dsp:cNvPr id="0" name=""/>
        <dsp:cNvSpPr/>
      </dsp:nvSpPr>
      <dsp:spPr>
        <a:xfrm>
          <a:off x="521067" y="3548667"/>
          <a:ext cx="10420354" cy="70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3292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Andexanet alfa is the only approved specific reversal agent for apixaban or rivaroxaban in patients with FXa inhibitor-related life-threatening or uncontrolled bleeding</a:t>
          </a:r>
          <a:r>
            <a:rPr lang="en-GB" sz="2000" kern="1200" baseline="30000"/>
            <a:t>3</a:t>
          </a:r>
          <a:endParaRPr lang="en-US" sz="2000" kern="1200" baseline="30000"/>
        </a:p>
      </dsp:txBody>
      <dsp:txXfrm>
        <a:off x="521067" y="3548667"/>
        <a:ext cx="10420354" cy="709659"/>
      </dsp:txXfrm>
    </dsp:sp>
    <dsp:sp modelId="{7D25AEB8-2373-41DF-B5AE-1161D681462E}">
      <dsp:nvSpPr>
        <dsp:cNvPr id="0" name=""/>
        <dsp:cNvSpPr/>
      </dsp:nvSpPr>
      <dsp:spPr>
        <a:xfrm>
          <a:off x="77530" y="3459960"/>
          <a:ext cx="887074" cy="8870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0F313-442B-4592-8D61-1BBD85CB607E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4877B-247C-4CDB-B827-9729DC646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5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3874168" y="800100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-3874168" y="7316788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87141-04D6-47C7-9B30-CFBA82E50253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2286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42900" y="3543300"/>
            <a:ext cx="6210300" cy="51130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3874168" y="868521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76737" y="8685213"/>
            <a:ext cx="479676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50487F27-F4AC-478C-A07B-A71CA0B862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8671592"/>
            <a:ext cx="54941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>
                <a:latin typeface="Arial" pitchFamily="34" charset="0"/>
                <a:cs typeface="Arial" pitchFamily="34" charset="0"/>
              </a:rPr>
              <a:t>Speaker notes are for internal use only </a:t>
            </a:r>
            <a:br>
              <a:rPr lang="en-US" sz="1100" b="1">
                <a:latin typeface="Arial" pitchFamily="34" charset="0"/>
                <a:cs typeface="Arial" pitchFamily="34" charset="0"/>
              </a:rPr>
            </a:br>
            <a:r>
              <a:rPr lang="en-US" sz="1100" b="1">
                <a:latin typeface="Arial" pitchFamily="34" charset="0"/>
                <a:cs typeface="Arial" pitchFamily="34" charset="0"/>
              </a:rPr>
              <a:t>and are not to be shown or disseminated outside of AstraZeneca.</a:t>
            </a:r>
          </a:p>
        </p:txBody>
      </p:sp>
    </p:spTree>
    <p:extLst>
      <p:ext uri="{BB962C8B-B14F-4D97-AF65-F5344CB8AC3E}">
        <p14:creationId xmlns:p14="http://schemas.microsoft.com/office/powerpoint/2010/main" val="48568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spcBef>
        <a:spcPts val="1000"/>
      </a:spcBef>
      <a:buClr>
        <a:schemeClr val="accent1"/>
      </a:buClr>
      <a:buSzPct val="100000"/>
      <a:buFont typeface="Arial" panose="020B0604020202020204" pitchFamily="34" charset="0"/>
      <a:buChar char="•"/>
      <a:defRPr sz="1000" b="0" kern="1200">
        <a:solidFill>
          <a:schemeClr val="tx1"/>
        </a:solidFill>
        <a:latin typeface="+mn-lt"/>
        <a:ea typeface="+mn-ea"/>
        <a:cs typeface="+mn-cs"/>
      </a:defRPr>
    </a:lvl1pPr>
    <a:lvl2pPr marL="171450" indent="-171450" algn="l" defTabSz="914400" rtl="0" eaLnBrk="1" latinLnBrk="0" hangingPunct="1">
      <a:lnSpc>
        <a:spcPct val="90000"/>
      </a:lnSpc>
      <a:spcBef>
        <a:spcPts val="40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00050" indent="-171450" algn="l" defTabSz="914400" rtl="0" eaLnBrk="1" latinLnBrk="0" hangingPunct="1">
      <a:lnSpc>
        <a:spcPct val="90000"/>
      </a:lnSpc>
      <a:spcBef>
        <a:spcPts val="40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628650" indent="-171450" algn="l" defTabSz="914400" rtl="0" eaLnBrk="1" latinLnBrk="0" hangingPunct="1">
      <a:lnSpc>
        <a:spcPct val="90000"/>
      </a:lnSpc>
      <a:spcBef>
        <a:spcPts val="40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57250" indent="-171450" algn="l" defTabSz="914400" rtl="0" eaLnBrk="1" latinLnBrk="0" hangingPunct="1">
      <a:spcBef>
        <a:spcPts val="400"/>
      </a:spcBef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pos="2160" userDrawn="1">
          <p15:clr>
            <a:srgbClr val="F26B43"/>
          </p15:clr>
        </p15:guide>
        <p15:guide id="2" orient="horz" pos="2232" userDrawn="1">
          <p15:clr>
            <a:srgbClr val="F26B43"/>
          </p15:clr>
        </p15:guide>
        <p15:guide id="3" orient="horz" pos="144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pos="4128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36/bmj.d124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trials.gov/study/NCT03661528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61/STROKEAHA.121.037974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oi.org/10.1161/01.str.28.1.1" TargetMode="External"/><Relationship Id="rId5" Type="http://schemas.openxmlformats.org/officeDocument/2006/relationships/hyperlink" Target="https://doi.org/10.1212/WNL.0b013e318260cbba" TargetMode="External"/><Relationship Id="rId4" Type="http://schemas.openxmlformats.org/officeDocument/2006/relationships/hyperlink" Target="https://doi.org/10.1212/01.wnl.0000208408.98482.99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trials.gov/study/NCT0366152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87F27-F4AC-478C-A07B-A71CA0B862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223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3850" y="3365879"/>
            <a:ext cx="6210300" cy="51130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Notes: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For both treatment groups, other permissible minimally invasive planned surgery or procedures included joint arthroscopy and arthrocentesis, cystoscopy, colonoscopy, endoscopy with cauterization/embolization, percutaneous biopsy, and </a:t>
            </a:r>
            <a:r>
              <a:rPr lang="en-US" dirty="0" err="1"/>
              <a:t>laparocentesis</a:t>
            </a:r>
            <a:r>
              <a:rPr lang="en-US" dirty="0"/>
              <a:t>. These are considered not directly related to the treatment of intracranial bleeding and are not expected to significantly affect hematoma volume.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References: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 In House Data, AstraZeneca. Clinical study protocol ALXN2070 18-513. December 1, 2022.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8B43B-2A7E-4B68-97D4-68B3AA105F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90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b="1" dirty="0"/>
              <a:t>Presenter Notes: 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/>
              <a:t>Rescue therapy was defined as any blood product [excluding packed red blood cells (PRBCs) and platelets], pro-coagulant factor infusions, or systemic </a:t>
            </a:r>
            <a:r>
              <a:rPr lang="en-GB" b="0" dirty="0" err="1"/>
              <a:t>hemostatic</a:t>
            </a:r>
            <a:r>
              <a:rPr lang="en-GB" b="0" dirty="0"/>
              <a:t> therapy (except tranexamic acid) specifically intended to address recurrent or continued bleeding initiated at least 3 hours after randomization and before the 12-hour </a:t>
            </a:r>
            <a:r>
              <a:rPr lang="en-GB" b="0" dirty="0" err="1"/>
              <a:t>hemostatic</a:t>
            </a:r>
            <a:r>
              <a:rPr lang="en-GB" b="0" dirty="0"/>
              <a:t> efficacy assessment.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/>
              <a:t>Blood products: Patients in each treatment group may have received PRBCs or platelet transfusions at any time.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/>
              <a:t>Pro-coagulant factor infusions: This includes 3- or 4-factor prothrombin coagulant complex concentrates (PCCs), activated PCC, recombinant Factor </a:t>
            </a:r>
            <a:r>
              <a:rPr lang="en-GB" b="0" dirty="0" err="1"/>
              <a:t>VIIa</a:t>
            </a:r>
            <a:r>
              <a:rPr lang="en-GB" b="0" dirty="0"/>
              <a:t>, plasma, fresh frozen plasma (FFP), or </a:t>
            </a:r>
            <a:r>
              <a:rPr lang="en-US" dirty="0"/>
              <a:t>anti-inhibitor coagulant complex (FEIBA).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Systemic hemostatic therapy: This includes aminocaproic acid other systemic hemostatic therapies. </a:t>
            </a:r>
            <a:endParaRPr lang="en-GB" b="1" dirty="0"/>
          </a:p>
          <a:p>
            <a:pPr marL="0" indent="0">
              <a:spcBef>
                <a:spcPts val="0"/>
              </a:spcBef>
              <a:buNone/>
            </a:pPr>
            <a:endParaRPr lang="en-GB" b="1" dirty="0"/>
          </a:p>
          <a:p>
            <a:pPr marL="0" indent="0">
              <a:spcBef>
                <a:spcPts val="0"/>
              </a:spcBef>
              <a:buNone/>
            </a:pPr>
            <a:r>
              <a:rPr lang="en-GB" b="1" dirty="0"/>
              <a:t>Reference: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/>
              <a:t>In House Data, AstraZeneca. Clinical study protocol ALXN2070 18-513. December 1, 2022.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8B43B-2A7E-4B68-97D4-68B3AA105FA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311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/>
              <a:t>References:</a:t>
            </a:r>
          </a:p>
          <a:p>
            <a:pPr marL="0" indent="0">
              <a:buNone/>
            </a:pPr>
            <a:r>
              <a:rPr lang="en-GB"/>
              <a:t>In House Data, AstraZeneca. Clinical study protocol ALXN2070 18-513. December 1, 2022.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8B43B-2A7E-4B68-97D4-68B3AA105FA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899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Reference: </a:t>
            </a:r>
          </a:p>
          <a:p>
            <a:pPr marL="0" indent="0">
              <a:buNone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In House Data, AstraZeneca. Clinical study protocol ALXN2070 18-513. December 1, 2022.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8B43B-2A7E-4B68-97D4-68B3AA105FA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2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23850" y="3440992"/>
            <a:ext cx="6210300" cy="441404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Presenter Notes: </a:t>
            </a:r>
          </a:p>
          <a:p>
            <a:pPr marL="171450" indent="-1714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Patients were randomly assigned 1:1 to receive </a:t>
            </a:r>
            <a:r>
              <a:rPr lang="en-US" sz="1000" b="0" err="1"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 alfa or usual care and stratified by the site’s intended-usual-care-agent response and by time from symptom onset to baseline scan (&lt;180 minutes vs. 180 minutes).</a:t>
            </a:r>
          </a:p>
          <a:p>
            <a:pPr marL="171450" indent="-1714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Andexanet alfa treatment arm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If a local anti-</a:t>
            </a:r>
            <a:r>
              <a:rPr lang="en-US" sz="1000" b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 activity obtained within 2 hours prior to consent is &gt;100 ng/mL and performed as a standard of care, the patient may be enrolled if the time of the last FXa inhibitor is unknown. The patient should then receive the </a:t>
            </a:r>
            <a:r>
              <a:rPr lang="en-US" sz="1000" b="0" err="1"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 alfa high dose regimen.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Andexanet alfa initiation was no later than 30 minutes after randomization and preferably within 2 hours from baseline CT/MRI.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Allowed concomitant medications and treatments</a:t>
            </a:r>
          </a:p>
          <a:p>
            <a:pPr marL="1085850" lvl="2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latelets and/or PRBC transfusions at any time</a:t>
            </a:r>
          </a:p>
          <a:p>
            <a:pPr marL="1085850" lvl="2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Blood products (3F-or 4F-PCC, </a:t>
            </a:r>
            <a:r>
              <a:rPr lang="en-US" sz="1000" b="0" err="1">
                <a:latin typeface="Arial" panose="020B0604020202020204" pitchFamily="34" charset="0"/>
                <a:cs typeface="Arial" panose="020B0604020202020204" pitchFamily="34" charset="0"/>
              </a:rPr>
              <a:t>aPCC</a:t>
            </a: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0" err="1">
                <a:latin typeface="Arial" panose="020B0604020202020204" pitchFamily="34" charset="0"/>
                <a:cs typeface="Arial" panose="020B0604020202020204" pitchFamily="34" charset="0"/>
              </a:rPr>
              <a:t>rfVIIa</a:t>
            </a: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, FFP, plasma, FEIBA, or whole blood) if a patient is found to have a hematoma expansion (&gt;35% increase in volume from baseline)</a:t>
            </a:r>
          </a:p>
          <a:p>
            <a:pPr marL="1085850" lvl="2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Local hemostatic agents and topical vasoconstrictors</a:t>
            </a:r>
            <a:endParaRPr lang="en-US" sz="10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Usual care treatment arm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Usual care consisted of any treatment(s), including no treatment, other than </a:t>
            </a:r>
            <a:r>
              <a:rPr lang="en-US" sz="1000" b="0" err="1"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 alfa initiated within 3 hours post-randomization.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Allowed medications and treatments</a:t>
            </a:r>
          </a:p>
          <a:p>
            <a:pPr marL="1085850" lvl="2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000" b="0">
                <a:latin typeface="Arial" panose="020B0604020202020204" pitchFamily="34" charset="0"/>
                <a:cs typeface="Arial" panose="020B0604020202020204" pitchFamily="34" charset="0"/>
              </a:rPr>
              <a:t>Patients in the usual care arm may receive platelets and/or PRBC transfusions at any time. </a:t>
            </a:r>
          </a:p>
          <a:p>
            <a:pPr marL="1085850" lvl="2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000" b="0">
                <a:latin typeface="Arial" panose="020B0604020202020204" pitchFamily="34" charset="0"/>
                <a:cs typeface="Arial" panose="020B0604020202020204" pitchFamily="34" charset="0"/>
              </a:rPr>
              <a:t>Blood products (3F-or 4F-PCC, </a:t>
            </a:r>
            <a:r>
              <a:rPr lang="en-GB" sz="1000" b="0" err="1">
                <a:latin typeface="Arial" panose="020B0604020202020204" pitchFamily="34" charset="0"/>
                <a:cs typeface="Arial" panose="020B0604020202020204" pitchFamily="34" charset="0"/>
              </a:rPr>
              <a:t>aPCC</a:t>
            </a:r>
            <a:r>
              <a:rPr lang="en-GB" sz="1000" b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b="0" err="1">
                <a:latin typeface="Arial" panose="020B0604020202020204" pitchFamily="34" charset="0"/>
                <a:cs typeface="Arial" panose="020B0604020202020204" pitchFamily="34" charset="0"/>
              </a:rPr>
              <a:t>rfVIIa</a:t>
            </a:r>
            <a:r>
              <a:rPr lang="en-GB" sz="1000" b="0">
                <a:latin typeface="Arial" panose="020B0604020202020204" pitchFamily="34" charset="0"/>
                <a:cs typeface="Arial" panose="020B0604020202020204" pitchFamily="34" charset="0"/>
              </a:rPr>
              <a:t>, FFP, plasma, FEIBA, or whole blood) may be administered within the initial 3-hour treatment window per institutional guidelines/local practice. </a:t>
            </a:r>
          </a:p>
          <a:p>
            <a:pPr marL="1085850" lvl="2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sz="1000" b="0">
                <a:latin typeface="Arial" panose="020B0604020202020204" pitchFamily="34" charset="0"/>
                <a:cs typeface="Arial" panose="020B0604020202020204" pitchFamily="34" charset="0"/>
              </a:rPr>
              <a:t>Systemic </a:t>
            </a:r>
            <a:r>
              <a:rPr lang="en-GB" sz="1000" b="0" err="1">
                <a:latin typeface="Arial" panose="020B0604020202020204" pitchFamily="34" charset="0"/>
                <a:cs typeface="Arial" panose="020B0604020202020204" pitchFamily="34" charset="0"/>
              </a:rPr>
              <a:t>hemostatic</a:t>
            </a:r>
            <a:r>
              <a:rPr lang="en-GB" sz="1000" b="0">
                <a:latin typeface="Arial" panose="020B0604020202020204" pitchFamily="34" charset="0"/>
                <a:cs typeface="Arial" panose="020B0604020202020204" pitchFamily="34" charset="0"/>
              </a:rPr>
              <a:t> agents (</a:t>
            </a:r>
            <a:r>
              <a:rPr lang="en-GB" sz="1000" b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1000" b="0">
                <a:latin typeface="Arial" panose="020B0604020202020204" pitchFamily="34" charset="0"/>
                <a:cs typeface="Arial" panose="020B0604020202020204" pitchFamily="34" charset="0"/>
              </a:rPr>
              <a:t>: aminocaproic acid and other systemic agents) may be administered per institutional guidelines/local practice. </a:t>
            </a:r>
          </a:p>
          <a:p>
            <a:pPr>
              <a:spcBef>
                <a:spcPts val="0"/>
              </a:spcBef>
            </a:pPr>
            <a:endParaRPr 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Reference: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sz="1000" b="0">
                <a:latin typeface="Arial" panose="020B0604020202020204" pitchFamily="34" charset="0"/>
                <a:cs typeface="Arial" panose="020B0604020202020204" pitchFamily="34" charset="0"/>
              </a:rPr>
              <a:t>In House Data, AstraZeneca. Clinical study protocol ALXN2070 18-513. December 1, 2022. </a:t>
            </a:r>
            <a:endParaRPr lang="en-US" sz="100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55C55C-E72E-4762-A784-89480927CB1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547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89547" y="3410953"/>
            <a:ext cx="5486400" cy="360045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lang="en-US"/>
              <a:t>Connolly SJ. Randomized trial of </a:t>
            </a:r>
            <a:r>
              <a:rPr lang="en-US" err="1"/>
              <a:t>andexanet</a:t>
            </a:r>
            <a:r>
              <a:rPr lang="en-US"/>
              <a:t> alfa versus usual care in patients with acute intracranial hemorrhage while on an oral factor </a:t>
            </a:r>
            <a:r>
              <a:rPr lang="en-US" err="1"/>
              <a:t>Xa</a:t>
            </a:r>
            <a:r>
              <a:rPr lang="en-US"/>
              <a:t> inhibitor: </a:t>
            </a:r>
            <a:r>
              <a:rPr lang="en-US" err="1"/>
              <a:t>ANNEXa</a:t>
            </a:r>
            <a:r>
              <a:rPr lang="en-US"/>
              <a:t>-I [presentation]. Presented at: World Stroke Congress (WSC); October 10-12, 2023; Toronto, Canada.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lang="en-US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Olesen JB, Lip GYH, Hansen ML, et al. Validation of risk stratification schemes for predicting stroke and thromboembolism in patients with atrial fibrillation: nationwide cohort study. </a:t>
            </a:r>
            <a:r>
              <a:rPr lang="en-US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BMJ</a:t>
            </a:r>
            <a:r>
              <a:rPr lang="en-US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2011;342:d124. doi:</a:t>
            </a:r>
            <a:r>
              <a:rPr lang="en-US"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10.1136/bmj.d124</a:t>
            </a:r>
            <a:r>
              <a:rPr lang="en-US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+mj-lt"/>
              <a:buAutoNum type="arabicPeriod"/>
              <a:tabLst/>
              <a:defRPr/>
            </a:pPr>
            <a:endParaRPr lang="en-US" sz="1800"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b="1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87F27-F4AC-478C-A07B-A71CA0B862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709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415658"/>
            <a:ext cx="5486400" cy="3600450"/>
          </a:xfrm>
        </p:spPr>
        <p:txBody>
          <a:bodyPr/>
          <a:lstStyle/>
          <a:p>
            <a:pPr marL="0" indent="0">
              <a:buNone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marL="342900" indent="-3429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/>
              <a:t>Connolly SJ. Randomized trial of </a:t>
            </a:r>
            <a:r>
              <a:rPr lang="en-US" err="1"/>
              <a:t>andexanet</a:t>
            </a:r>
            <a:r>
              <a:rPr lang="en-US"/>
              <a:t> alfa versus usual care in patients with acute intracranial hemorrhage while on an oral factor </a:t>
            </a:r>
            <a:r>
              <a:rPr lang="en-US" err="1"/>
              <a:t>Xa</a:t>
            </a:r>
            <a:r>
              <a:rPr lang="en-US"/>
              <a:t> inhibitor: </a:t>
            </a:r>
            <a:r>
              <a:rPr lang="en-US" err="1"/>
              <a:t>ANNEXa</a:t>
            </a:r>
            <a:r>
              <a:rPr lang="en-US"/>
              <a:t>-I [presentation]. Presented at: World Stroke Congress (WSC); October 10-12, 2023; Toronto, Canada.</a:t>
            </a:r>
            <a:endParaRPr lang="en-US" b="0" kern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indent="-342900" algn="l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In House Data, AstraZeneca. Clinical study protocol ALXN2070 18-513. December 1, 2022.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87F27-F4AC-478C-A07B-A71CA0B862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68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87F27-F4AC-478C-A07B-A71CA0B8625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60AFAE-D6E6-2E19-FCE8-D52BDD779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75" y="3620903"/>
            <a:ext cx="6210300" cy="511302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sz="1000" b="1" i="1">
                <a:latin typeface="Arial" panose="020B0604020202020204" pitchFamily="34" charset="0"/>
                <a:cs typeface="Arial" panose="020B0604020202020204" pitchFamily="34" charset="0"/>
              </a:rPr>
              <a:t>Presenter note: </a:t>
            </a:r>
            <a:r>
              <a:rPr lang="en-US" sz="1000" b="0" i="1">
                <a:latin typeface="Arial" panose="020B0604020202020204" pitchFamily="34" charset="0"/>
                <a:cs typeface="Arial" panose="020B0604020202020204" pitchFamily="34" charset="0"/>
              </a:rPr>
              <a:t>Click on bottom-right box to access hidden slide on the breakdown of hemostatic efficacy sensitivity analysis at 12 hours in the extended population (N=530). 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Reference:</a:t>
            </a: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Connolly SJ. Randomized trial of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andexanet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alfa versus usual care in patients with acute intracranial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hemorrhage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while on an oral factor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Xa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inhibitor: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ANNEXa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-I [presentation]. Presented at: World Stroke Congress (WSC); October 10-12, 2023; Toronto, Canada.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2. AstraZeneca; Alexion. Trial of </a:t>
            </a:r>
            <a:r>
              <a:rPr lang="en-US" sz="1000" err="1"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alfa in </a:t>
            </a:r>
            <a:r>
              <a:rPr lang="en-US" sz="1000" err="1">
                <a:latin typeface="Arial" panose="020B0604020202020204" pitchFamily="34" charset="0"/>
                <a:cs typeface="Arial" panose="020B0604020202020204" pitchFamily="34" charset="0"/>
              </a:rPr>
              <a:t>ICrH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patients receiving an oral </a:t>
            </a:r>
            <a:r>
              <a:rPr lang="en-US" sz="100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inhibitor. ClinicalTrials.gov website. Accessed October 2, 2023.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https://www.clinicaltrials.gov/study/NCT03661528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In House Data, AstraZeneca. </a:t>
            </a:r>
            <a:r>
              <a:rPr lang="en-US" sz="1000"/>
              <a:t>CSP ALXN2070 18-513.</a:t>
            </a:r>
            <a:r>
              <a:rPr lang="en-GB" sz="1000"/>
              <a:t> October 2023.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9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379210"/>
            <a:ext cx="5486400" cy="36004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</a:p>
          <a:p>
            <a:pPr marL="228600" indent="-2286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Connolly SJ. Randomized trial of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andexanet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alfa versus usual care in patients with acute intracranial hemorrhage while on an oral factor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Xa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inhibitor: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ANNEXa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-I [presentation]. Presented at: World Stroke Congress (WSC); October 10-12, 2023; Toronto, Canada.</a:t>
            </a:r>
          </a:p>
          <a:p>
            <a:pPr marL="228600" indent="-228600">
              <a:spcBef>
                <a:spcPts val="0"/>
              </a:spcBef>
              <a:buClrTx/>
              <a:buAutoNum type="arabicPeriod"/>
            </a:pP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In House Data, AstraZeneca. Clinical study protocol ALXN2070 18-513. December 1, 2022.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F1E4E-E4BC-4AE8-995C-639EE4D58A0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833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379210"/>
            <a:ext cx="5486400" cy="36004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</a:p>
          <a:p>
            <a:pPr marL="228600" indent="-2286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Connolly SJ. Randomized trial of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andexanet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alfa versus usual care in patients with acute intracranial hemorrhage while on an oral factor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Xa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inhibitor: </a:t>
            </a:r>
            <a:r>
              <a:rPr lang="en-GB" sz="1000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ANNEXa</a:t>
            </a:r>
            <a:r>
              <a:rPr lang="en-GB" sz="1000" b="0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-I [presentation]. Presented at: World Stroke Congress (WSC); October 10-12, 2023; Toronto, Canada.</a:t>
            </a:r>
          </a:p>
          <a:p>
            <a:pPr marL="228600" indent="-228600">
              <a:spcBef>
                <a:spcPts val="0"/>
              </a:spcBef>
              <a:buClrTx/>
              <a:buAutoNum type="arabicPeriod"/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In House Data, AstraZeneca. Statistical analysis plan 18-513. April 17, 2023.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FF1E4E-E4BC-4AE8-995C-639EE4D58A0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07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55C55C-E72E-4762-A784-89480927CB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682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Abbreviations: </a:t>
            </a:r>
            <a:r>
              <a:rPr lang="en-US" b="0">
                <a:latin typeface="Arial" panose="020B0604020202020204" pitchFamily="34" charset="0"/>
                <a:cs typeface="Arial" panose="020B0604020202020204" pitchFamily="34" charset="0"/>
              </a:rPr>
              <a:t>CHA</a:t>
            </a:r>
            <a:r>
              <a:rPr lang="en-US" b="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b="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>
                <a:latin typeface="Arial" panose="020B0604020202020204" pitchFamily="34" charset="0"/>
                <a:cs typeface="Arial" panose="020B0604020202020204" pitchFamily="34" charset="0"/>
              </a:rPr>
              <a:t>-VASc =</a:t>
            </a:r>
            <a:r>
              <a:rPr lang="en-GB" b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/>
              <a:t>congestive heart failure, hypertension, age ≥75 years, diabetes mellitus, previous stroke/transient ischaemic attack, vascular disease, age 65-74 years, and sex category; CI = confidence interval; MI = myocardial infarction; NIHSS = National Institutes of Health Stroke Scale; PCC = prothrombin complex concentrate. 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Reference: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Connolly SJ. Randomized trial of </a:t>
            </a:r>
            <a:r>
              <a:rPr lang="en-GB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alfa versus usual care in patients with acute intracranial hemorrhage while on an oral factor </a:t>
            </a:r>
            <a:r>
              <a:rPr lang="en-GB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inhibitor: </a:t>
            </a:r>
            <a:r>
              <a:rPr lang="en-GB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ANNEXa</a:t>
            </a: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-I [presentation]. Presented at: World Stroke Congress (WSC); October 10-12, 2023; Toronto, Canada.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87F27-F4AC-478C-A07B-A71CA0B8625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821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7090" y="3531762"/>
            <a:ext cx="5486400" cy="360045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marL="228600" marR="0" indent="-228600" algn="l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</a:pP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Connolly SJ. Randomized trial of </a:t>
            </a:r>
            <a:r>
              <a:rPr lang="en-GB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alfa versus usual care in patients with acute intracranial hemorrhage while on an oral factor </a:t>
            </a:r>
            <a:r>
              <a:rPr lang="en-GB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inhibitor: </a:t>
            </a:r>
            <a:r>
              <a:rPr lang="en-GB" b="0" kern="120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ANNEXa</a:t>
            </a:r>
            <a:r>
              <a:rPr lang="en-GB" b="0" kern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-I [presentation]. Presented at: World Stroke Congress (WSC); October 10-12, 2023; Toronto, Canada.</a:t>
            </a:r>
          </a:p>
          <a:p>
            <a:pPr marL="228600" indent="-228600">
              <a:spcBef>
                <a:spcPts val="0"/>
              </a:spcBef>
              <a:buClrTx/>
              <a:buAutoNum type="arabicPeriod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In House Data, AstraZeneca. Statistical analysis plan 18-513. April 17, 2023.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87F27-F4AC-478C-A07B-A71CA0B862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01252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Abbreviations: 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CHA</a:t>
            </a:r>
            <a:r>
              <a:rPr lang="en-US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b="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-VASc =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/>
              <a:t>congestive heart failure, hypertension, age ≥75 years, diabetes mellitus, previous stroke/transient ischaemic attack, vascular disease, age 65-74 years, and sex category;               CI = confidence interval; MI = myocardial infarction; NIHSS = National Institutes of Health Stroke Scale; PCC = prothrombin complex concentrate. 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Reference: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GB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Connolly SJ. Randomized trial of </a:t>
            </a:r>
            <a:r>
              <a:rPr lang="en-GB" b="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GB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alfa versus usual care in patients with acute intracranial </a:t>
            </a:r>
            <a:r>
              <a:rPr lang="en-GB" b="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hemorrhage</a:t>
            </a:r>
            <a:r>
              <a:rPr lang="en-GB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while on an oral factor </a:t>
            </a:r>
            <a:r>
              <a:rPr lang="en-GB" b="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GB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inhibitor: </a:t>
            </a:r>
            <a:r>
              <a:rPr lang="en-GB" b="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ANNEXa</a:t>
            </a:r>
            <a:r>
              <a:rPr lang="en-GB" b="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-I [presentation]. Presented at: World Stroke Congress (WSC); October 10-12, 2023; Toronto, Canada.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87F27-F4AC-478C-A07B-A71CA0B8625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175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References: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Malhotra K, </a:t>
            </a:r>
            <a:r>
              <a:rPr lang="en-GB" b="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Zompola</a:t>
            </a:r>
            <a:r>
              <a:rPr lang="en-GB" b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C, </a:t>
            </a:r>
            <a:r>
              <a:rPr lang="en-GB" b="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Theodorou</a:t>
            </a:r>
            <a:r>
              <a:rPr lang="en-GB" b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A et al. Prevalence, characteristics, and outcomes of undetermined intracerebral </a:t>
            </a:r>
            <a:r>
              <a:rPr lang="en-GB" b="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hemorrhage</a:t>
            </a:r>
            <a:r>
              <a:rPr lang="en-GB" b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 systematic review and meta-analysis. </a:t>
            </a:r>
            <a:r>
              <a:rPr lang="en-GB" b="0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Stroke</a:t>
            </a:r>
            <a:r>
              <a:rPr lang="en-GB" b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2021;51(11):3602-3612.</a:t>
            </a:r>
          </a:p>
          <a:p>
            <a:pPr marL="228600" marR="0" indent="-228600" algn="l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</a:pPr>
            <a:r>
              <a:rPr lang="en-GB" b="0" kern="1200" dirty="0">
                <a:solidFill>
                  <a:srgbClr val="000000"/>
                </a:solidFill>
                <a:effectLst/>
                <a:ea typeface="+mn-ea"/>
                <a:cs typeface="+mn-cs"/>
              </a:rPr>
              <a:t>Connolly SJ. Randomized trial of </a:t>
            </a:r>
            <a:r>
              <a:rPr lang="en-GB" b="0" kern="1200" dirty="0" err="1">
                <a:solidFill>
                  <a:srgbClr val="000000"/>
                </a:solidFill>
                <a:effectLst/>
                <a:ea typeface="+mn-ea"/>
                <a:cs typeface="+mn-cs"/>
              </a:rPr>
              <a:t>andexanet</a:t>
            </a:r>
            <a:r>
              <a:rPr lang="en-GB" b="0" kern="1200" dirty="0">
                <a:solidFill>
                  <a:srgbClr val="000000"/>
                </a:solidFill>
                <a:effectLst/>
                <a:ea typeface="+mn-ea"/>
                <a:cs typeface="+mn-cs"/>
              </a:rPr>
              <a:t> alfa versus usual care in patients with acute intracranial </a:t>
            </a:r>
            <a:r>
              <a:rPr lang="en-GB" b="0" kern="1200" dirty="0" err="1">
                <a:solidFill>
                  <a:srgbClr val="000000"/>
                </a:solidFill>
                <a:effectLst/>
                <a:ea typeface="+mn-ea"/>
                <a:cs typeface="+mn-cs"/>
              </a:rPr>
              <a:t>hemorrhage</a:t>
            </a:r>
            <a:r>
              <a:rPr lang="en-GB" b="0" kern="1200" dirty="0">
                <a:solidFill>
                  <a:srgbClr val="000000"/>
                </a:solidFill>
                <a:effectLst/>
                <a:ea typeface="+mn-ea"/>
                <a:cs typeface="+mn-cs"/>
              </a:rPr>
              <a:t> while on an oral factor </a:t>
            </a:r>
            <a:r>
              <a:rPr lang="en-GB" b="0" kern="1200" dirty="0" err="1">
                <a:solidFill>
                  <a:srgbClr val="000000"/>
                </a:solidFill>
                <a:effectLst/>
                <a:ea typeface="+mn-ea"/>
                <a:cs typeface="+mn-cs"/>
              </a:rPr>
              <a:t>Xa</a:t>
            </a:r>
            <a:r>
              <a:rPr lang="en-GB" b="0" kern="1200" dirty="0">
                <a:solidFill>
                  <a:srgbClr val="000000"/>
                </a:solidFill>
                <a:effectLst/>
                <a:ea typeface="+mn-ea"/>
                <a:cs typeface="+mn-cs"/>
              </a:rPr>
              <a:t> inhibitor: </a:t>
            </a:r>
            <a:r>
              <a:rPr lang="en-GB" b="0" kern="1200" dirty="0" err="1">
                <a:solidFill>
                  <a:srgbClr val="000000"/>
                </a:solidFill>
                <a:effectLst/>
                <a:ea typeface="+mn-ea"/>
                <a:cs typeface="+mn-cs"/>
              </a:rPr>
              <a:t>ANNEXa</a:t>
            </a:r>
            <a:r>
              <a:rPr lang="en-GB" b="0" kern="1200" dirty="0">
                <a:solidFill>
                  <a:srgbClr val="000000"/>
                </a:solidFill>
                <a:effectLst/>
                <a:ea typeface="+mn-ea"/>
                <a:cs typeface="+mn-cs"/>
              </a:rPr>
              <a:t>-I [presentation]. Presented at: World Stroke Congress (WSC); October 10-12, 2023; Toronto, Canada.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000" spc="-60" dirty="0" err="1">
                <a:latin typeface="Arial" panose="020B0604020202020204" pitchFamily="34" charset="0"/>
                <a:cs typeface="Arial" panose="020B0604020202020204" pitchFamily="34" charset="0"/>
              </a:rPr>
              <a:t>Ondexxya</a:t>
            </a:r>
            <a:r>
              <a:rPr lang="en-GB" sz="1000" spc="-60" dirty="0">
                <a:latin typeface="Arial" panose="020B0604020202020204" pitchFamily="34" charset="0"/>
                <a:cs typeface="Arial" panose="020B0604020202020204" pitchFamily="34" charset="0"/>
              </a:rPr>
              <a:t> Product Monograph, Canada: AstraZeneca Canada Inc;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08B43B-2A7E-4B68-97D4-68B3AA105FA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0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7525" y="5461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6275" y="3801586"/>
            <a:ext cx="6210300" cy="51130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Notes: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000" b="0">
                <a:solidFill>
                  <a:schemeClr val="tx1"/>
                </a:solidFill>
              </a:rPr>
              <a:t>DOACs are associated with a 50% reduction in the annual rate of </a:t>
            </a:r>
            <a:r>
              <a:rPr lang="en-US" sz="1000" b="0" err="1">
                <a:solidFill>
                  <a:schemeClr val="tx1"/>
                </a:solidFill>
              </a:rPr>
              <a:t>ICrH</a:t>
            </a:r>
            <a:r>
              <a:rPr lang="en-US" sz="1000" b="0">
                <a:solidFill>
                  <a:schemeClr val="tx1"/>
                </a:solidFill>
              </a:rPr>
              <a:t> compared to VKA therapy</a:t>
            </a:r>
            <a:r>
              <a:rPr lang="en-US" sz="1000" b="0" baseline="30000">
                <a:solidFill>
                  <a:schemeClr val="tx1"/>
                </a:solidFill>
              </a:rPr>
              <a:t>2-4,b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000" b="0" baseline="0">
                <a:solidFill>
                  <a:schemeClr val="tx1"/>
                </a:solidFill>
              </a:rPr>
              <a:t>However, there is still an unmet need for the treatment of DOAC-related </a:t>
            </a:r>
            <a:r>
              <a:rPr lang="en-US" sz="1000" b="0" baseline="0" err="1">
                <a:solidFill>
                  <a:schemeClr val="tx1"/>
                </a:solidFill>
              </a:rPr>
              <a:t>ICrH</a:t>
            </a:r>
            <a:r>
              <a:rPr lang="en-US" sz="1000" b="0" baseline="0">
                <a:solidFill>
                  <a:schemeClr val="tx1"/>
                </a:solidFill>
              </a:rPr>
              <a:t>, given that the utilization of DOACs has increased over time along with hospitalizations due to DOAC-related bleeds</a:t>
            </a:r>
          </a:p>
          <a:p>
            <a:pPr marL="0" indent="0">
              <a:spcBef>
                <a:spcPts val="0"/>
              </a:spcBef>
              <a:buNone/>
            </a:pPr>
            <a:endParaRPr lang="en-US" b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>
                <a:solidFill>
                  <a:schemeClr val="tx1"/>
                </a:solidFill>
              </a:rPr>
              <a:t>References:</a:t>
            </a:r>
          </a:p>
          <a:p>
            <a:pPr marL="228600" indent="-2286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sz="1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Troy A, Anderson TS. National trends in use of and spending on oral anticoagulants among US Medicare beneficiaries from 2011 to 2019. </a:t>
            </a:r>
            <a:r>
              <a:rPr lang="en-US" sz="1000" i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JAMA Health Forum</a:t>
            </a:r>
            <a:r>
              <a:rPr lang="en-US" sz="10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2021;2(7):e211693. doi:10.1001/jamahealthforum.2021.1693</a:t>
            </a:r>
          </a:p>
          <a:p>
            <a:pPr marL="228600" indent="-228600">
              <a:spcBef>
                <a:spcPts val="0"/>
              </a:spcBef>
              <a:buClrTx/>
              <a:buFont typeface="+mj-lt"/>
              <a:buAutoNum type="arabicPeriod"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on File. REF-138706. AstraZeneca Pharmaceuticals LP.</a:t>
            </a:r>
          </a:p>
          <a:p>
            <a:pPr marL="228600" indent="-2286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US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on File. REF-138707. AstraZeneca Pharmaceuticals LP. </a:t>
            </a: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indent="-228600">
              <a:spcBef>
                <a:spcPts val="0"/>
              </a:spcBef>
              <a:buClrTx/>
              <a:buFont typeface="+mj-lt"/>
              <a:buAutoNum type="arabicPeriod"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on File. REF-164770. AstraZeneca Pharmaceuticals LP.</a:t>
            </a:r>
          </a:p>
          <a:p>
            <a:pPr marL="228600" indent="-228600">
              <a:spcBef>
                <a:spcPts val="0"/>
              </a:spcBef>
              <a:buClrTx/>
              <a:buFont typeface="+mj-lt"/>
              <a:buAutoNum type="arabicPeriod"/>
            </a:pPr>
            <a:r>
              <a:rPr lang="en-GB" sz="100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Deitelzweig</a:t>
            </a:r>
            <a:r>
              <a:rPr lang="en-GB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S, Neuman WR, </a:t>
            </a:r>
            <a:r>
              <a:rPr lang="en-GB" sz="100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Lingohr</a:t>
            </a:r>
            <a:r>
              <a:rPr lang="en-GB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-Smith M, et al. Incremental economic burden associated with major bleeding among atrial fibrillation patients treated with factor Xa inhibitors. </a:t>
            </a:r>
            <a:r>
              <a:rPr lang="en-GB" sz="1000" i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 Med Econ</a:t>
            </a:r>
            <a:r>
              <a:rPr lang="en-GB" sz="100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2017;20(12):1217-1223. </a:t>
            </a:r>
          </a:p>
          <a:p>
            <a:pPr marL="228600" indent="-228600">
              <a:buFont typeface="+mj-lt"/>
              <a:buAutoNum type="arabicPeriod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87F27-F4AC-478C-A07B-A71CA0B862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90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78630"/>
            <a:ext cx="5518890" cy="4357053"/>
          </a:xfrm>
        </p:spPr>
        <p:txBody>
          <a:bodyPr/>
          <a:lstStyle/>
          <a:p>
            <a:pPr marL="0" indent="0" defTabSz="698830">
              <a:buNone/>
              <a:defRPr/>
            </a:pPr>
            <a:r>
              <a:rPr lang="en-US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defTabSz="698830">
              <a:buNone/>
              <a:defRPr/>
            </a:pP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receiving FXa inhibitors with intracranial hemorrhages are at risk of death</a:t>
            </a:r>
            <a:r>
              <a:rPr lang="en-US" sz="10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endParaRPr lang="en-US" sz="10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3736" defTabSz="698830">
              <a:buFont typeface="Arial" panose="020B0604020202020204" pitchFamily="34" charset="0"/>
              <a:buChar char="•"/>
              <a:defRPr/>
            </a:pP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30-day mortality in patients with intracranial hemorrhages was 45% in apixaban-treated patients in the ARISTOTLE trial and all-cause mortality was 48% in rivaroxaban-treated patients in the ROCKET AF trial</a:t>
            </a:r>
            <a:r>
              <a:rPr lang="en-US" sz="10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</a:p>
          <a:p>
            <a:pPr marL="174708" indent="-173736" defTabSz="698830">
              <a:buFont typeface="Arial" panose="020B0604020202020204" pitchFamily="34" charset="0"/>
              <a:buChar char="•"/>
              <a:defRPr/>
            </a:pP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Real-world evidence studies have found similar trends of high mortality rates among patients hospitalized for intracranial hemorrhage while treated with FXa inhibitors</a:t>
            </a:r>
            <a:r>
              <a:rPr lang="en-US" sz="10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1-3</a:t>
            </a:r>
          </a:p>
          <a:p>
            <a:pPr marL="0" indent="0">
              <a:buClr>
                <a:schemeClr val="accent1"/>
              </a:buClr>
              <a:buSzPct val="100000"/>
              <a:buNone/>
              <a:defRPr/>
            </a:pPr>
            <a:endParaRPr lang="en-GB" sz="1000" b="1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SzPct val="100000"/>
              <a:buNone/>
              <a:defRPr/>
            </a:pPr>
            <a:r>
              <a:rPr lang="en-GB" sz="1000" b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References: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Coleman CI, Dobesh PP, Danese S, et al. Real-world management of oral factor Xa inhibitor-related bleeds with reversal or replacement agents including andexanet alfa and four-factor prothrombin complex concentrate: a multicenter study. </a:t>
            </a:r>
            <a:r>
              <a:rPr lang="en-GB" sz="1000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Future Cardiol</a:t>
            </a:r>
            <a:r>
              <a:rPr lang="en-GB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2021;17(1):127-135. 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fr-FR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Milling TJ Jr, Clark CL, Feronti C, et al. </a:t>
            </a:r>
            <a:r>
              <a:rPr lang="en-GB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 of Factor Xa inhibitor-associated life-threatening major hemorrhage: A retrospective multi-center analysis. </a:t>
            </a:r>
            <a:r>
              <a:rPr lang="en-GB" sz="100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 J Emerg Med</a:t>
            </a:r>
            <a:r>
              <a:rPr lang="en-GB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2018;36(3):396-402.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00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Xian Y, Zhang S, Inohara T, et al. Clinical characteristics and outcomes associated with oral anticoagulant use among patients hospitalized with intracerebral hemorrhage. </a:t>
            </a:r>
            <a:r>
              <a:rPr lang="en-GB" sz="100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JAMA Netw Open</a:t>
            </a:r>
            <a:r>
              <a:rPr lang="en-GB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2021;4(2):e2037438. </a:t>
            </a:r>
            <a:r>
              <a:rPr lang="en-US" sz="1000" b="0" i="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000" b="0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:10.1001/jamanetworkopen.2020.37438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000">
                <a:solidFill>
                  <a:srgbClr val="21212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Held C, Hylek EM, Alexander JH, et al. Clinical outcomes and management associated with major bleeding in patients with atrial fibrillation treated with apixaban or warfarin: insights from the ARISTOTLE trial. </a:t>
            </a:r>
            <a:r>
              <a:rPr lang="en-GB" sz="1000" i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 Heart J</a:t>
            </a:r>
            <a:r>
              <a:rPr lang="en-GB" sz="10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2015;36(20):1264-1272.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GB" sz="1000"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Hankey GJ, Stevens SR, Piccini JP, et al. Intracranial hemorrhage among patients with atrial fibrillation anticoagulated with warfarin or rivaroxaban: the rivaroxaban once daily, oral, direct factor Xa inhibition compared with vitamin K antagonism for prevention of stroke and embolism trial in atrial fibrillation. </a:t>
            </a:r>
            <a:r>
              <a:rPr lang="en-GB" sz="1000" i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en-GB" sz="100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2014;45(5):1304-1312.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GB" sz="1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87F27-F4AC-478C-A07B-A71CA0B8625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71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5769" y="3425860"/>
            <a:ext cx="6681694" cy="36004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Presenter Notes: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en-US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Davis SM et al. Study</a:t>
            </a:r>
            <a:r>
              <a:rPr lang="en-US" sz="900" b="0" i="0" u="none" strike="noStrike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 pooled individual patient 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meta-analysis using data from 218 patients who did not receive </a:t>
            </a:r>
            <a:r>
              <a:rPr lang="en-GB" sz="9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hemostatic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therapy and who were all studied at similar times in the acute stage of ICH, </a:t>
            </a:r>
            <a:r>
              <a:rPr lang="en-GB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include CT scans and clinical measures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was conducted to determine if hematoma growth independently predicted poor outcomes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Placebo patients were pooled 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from three trials investigating dosing, safety, and efficacy of recombinant factor </a:t>
            </a:r>
            <a:r>
              <a:rPr lang="en-GB" sz="9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VIIa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9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rFVIIa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) (n=115), and 103 patients from another prospective, observational study evaluating outcomes associated with HE (known as the Cincinnati study) </a:t>
            </a:r>
            <a:r>
              <a:rPr lang="en-US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(total N=218)</a:t>
            </a:r>
            <a:r>
              <a:rPr lang="en-US" sz="900" b="0" i="0" u="none" strike="noStrike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 all studies, a baseline non-contrast 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CT scan of the head was performed within 3 hours of stroke onset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Further scans were performed at 1 hour and 20 hours later in the Cincinnati study; Repeat CT scans were performed at 1 hour and at 24 hours after study treatment in the pilot dose-ranging </a:t>
            </a:r>
            <a:r>
              <a:rPr lang="en-GB" sz="9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rFVIIa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studies and only at 24 hours in the </a:t>
            </a:r>
            <a:r>
              <a:rPr lang="en-US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proof-of-concept study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For all clinical endpoints (measured via </a:t>
            </a:r>
            <a:r>
              <a:rPr lang="en-GB" sz="9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), assessments were based on the scores at the end of the study period (day 90 in the case of </a:t>
            </a:r>
            <a:r>
              <a:rPr lang="en-GB" sz="9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rFVIIa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studies, and week 4 to 6 for the Cincinnati cohort)</a:t>
            </a:r>
            <a:endParaRPr lang="en-US" sz="9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en-US" sz="9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en-US" sz="900" b="0" dirty="0" err="1">
                <a:latin typeface="Arial" panose="020B0604020202020204" pitchFamily="34" charset="0"/>
                <a:cs typeface="Arial" panose="020B0604020202020204" pitchFamily="34" charset="0"/>
              </a:rPr>
              <a:t>Delcourt</a:t>
            </a:r>
            <a:r>
              <a:rPr lang="en-US" sz="900" b="0" dirty="0">
                <a:latin typeface="Arial" panose="020B0604020202020204" pitchFamily="34" charset="0"/>
                <a:cs typeface="Arial" panose="020B0604020202020204" pitchFamily="34" charset="0"/>
              </a:rPr>
              <a:t> C et al. (INTERACT1) Study</a:t>
            </a:r>
            <a:r>
              <a:rPr lang="en-US" sz="900" b="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900" b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 pilot phase, randomized clinical study was conducted in patients with spontaneous ICH who had both baseline and 24-hour brain CT 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Among the 404 patients included in the INTERACT1 study, 335 patients had sequential CTs clinical outcomes data for analysis</a:t>
            </a:r>
            <a:endParaRPr lang="en-GB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Associations between measures of absolute and relative hematoma growth and 90-day poor outcomes of death and dependency (</a:t>
            </a:r>
            <a:r>
              <a:rPr lang="en-GB" sz="9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GB" sz="9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score 3–5) were assessed in logistic regression models, with data reported as odds ratios (OR) and 95% confidence intervals (CI)</a:t>
            </a:r>
          </a:p>
          <a:p>
            <a:pPr marL="0" indent="0" algn="l">
              <a:spcBef>
                <a:spcPts val="0"/>
              </a:spcBef>
              <a:buNone/>
            </a:pPr>
            <a:endParaRPr lang="en-US" sz="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  <a:endParaRPr lang="en-US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Kuohn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LR, </a:t>
            </a:r>
            <a:r>
              <a:rPr lang="en-US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Witsch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J, Steiner T, et al. Early deterioration, hematoma expansion, and outcomes in deep versus lobar intracerebral hemorrhage: the FAST trial. </a:t>
            </a:r>
            <a:r>
              <a:rPr lang="en-US" sz="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2022;53(8):2441-2448. doi: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10.1161/STROKEAHA.121.037974</a:t>
            </a:r>
            <a:endParaRPr lang="en-US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GB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Davis SM, Broderick J, </a:t>
            </a:r>
            <a:r>
              <a:rPr lang="en-GB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Hennerici</a:t>
            </a:r>
            <a:r>
              <a:rPr lang="en-GB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M, et al. Hematoma growth is a determinant of mortality and poor outcome after intracerebral </a:t>
            </a:r>
            <a:r>
              <a:rPr lang="en-GB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hemorrhage</a:t>
            </a:r>
            <a:r>
              <a:rPr lang="en-GB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Neurology</a:t>
            </a:r>
            <a:r>
              <a:rPr lang="en-GB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2006;66(8):1175-1181. doi:</a:t>
            </a:r>
            <a:r>
              <a:rPr lang="en-GB" sz="90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10.1212/01.wnl.0000208408.98482.99</a:t>
            </a:r>
            <a:endParaRPr lang="en-GB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Delcourt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C, Huang Y, Arima H, et al. Hematoma growth and outcomes in intracerebral hemorrhage: the INTERACT1 study. </a:t>
            </a:r>
            <a:r>
              <a:rPr lang="en-US" sz="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Neurology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2012;79(4):314-319. doi: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10.1212/WNL.0b013e318260cbba</a:t>
            </a:r>
            <a:endParaRPr lang="en-US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r>
              <a:rPr lang="en-US" sz="9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Brott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T, Broderick J, Kothari R, et al. Early hemorrhage growth in patients with intracerebral hemorrhage. </a:t>
            </a:r>
            <a:r>
              <a:rPr lang="en-US" sz="9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1997;28(1):1-5. doi:</a:t>
            </a:r>
            <a:r>
              <a:rPr lang="en-US" sz="900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10.1161/01.str.28.1.1</a:t>
            </a:r>
            <a:endParaRPr lang="en-US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>
              <a:effectLst/>
              <a:latin typeface="+mj-lt"/>
            </a:endParaRPr>
          </a:p>
          <a:p>
            <a:pPr marL="0" indent="0">
              <a:spcBef>
                <a:spcPts val="0"/>
              </a:spcBef>
              <a:buFont typeface="+mj-lt"/>
              <a:buNone/>
            </a:pPr>
            <a:endParaRPr lang="en-GB" dirty="0">
              <a:effectLst/>
              <a:latin typeface="+mj-lt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>
              <a:effectLst/>
              <a:latin typeface="+mj-lt"/>
            </a:endParaRPr>
          </a:p>
          <a:p>
            <a:pPr marL="228600" indent="-228600">
              <a:spcBef>
                <a:spcPts val="0"/>
              </a:spcBef>
              <a:buFont typeface="+mj-lt"/>
              <a:buAutoNum type="arabicPeriod"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487F27-F4AC-478C-A07B-A71CA0B8625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203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47688" y="5334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47688" y="3724276"/>
            <a:ext cx="5486400" cy="36004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171450" indent="-1714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Andexanet alfa is a recombinant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decoy molecule that inhibits direct and indirect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inhibitors to allow the normal coagulation process to resume.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It was designed to retain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binding affinity to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inhibitors but lack enzymatic activity.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Another procoagulant effect of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alfa is its ability to bind to and inhibit the activity of TFPI. The inhibition of TFPI activity can increase TF-initiated thrombin generation.</a:t>
            </a:r>
            <a:r>
              <a:rPr lang="en-US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55C55C-E72E-4762-A784-89480927CB1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567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09625" y="1041400"/>
            <a:ext cx="5486400" cy="3086100"/>
          </a:xfrm>
          <a:ln>
            <a:solidFill>
              <a:schemeClr val="tx1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4403558"/>
            <a:ext cx="5962650" cy="41052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2121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5E957E-7BB6-2145-B7C8-3A4C95AB2E77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A096F8-9164-9F48-7187-0C6EDE5BE9A8}"/>
              </a:ext>
            </a:extLst>
          </p:cNvPr>
          <p:cNvSpPr txBox="1"/>
          <p:nvPr/>
        </p:nvSpPr>
        <p:spPr>
          <a:xfrm>
            <a:off x="2037272" y="4303530"/>
            <a:ext cx="1391728" cy="2000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700"/>
              <a:t>Deleted Kcentra and kept 4F-PCC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9D96716-7DBC-28B1-2A23-196868B31203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1720516" y="3332747"/>
            <a:ext cx="316756" cy="1070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02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55C55C-E72E-4762-A784-89480927CB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60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377825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08655" y="3602647"/>
            <a:ext cx="6210300" cy="511302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1000" b="1" u="none" dirty="0"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AstraZeneca; Alexion. Trial of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alfa in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ICrH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patients receiving an oral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inhibitor. ClinicalTrials.gov website. Accessed October 2, 2023.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https://www.clinicaltrials.gov/study/NCT03661528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Connolly SJ. Randomized trial of </a:t>
            </a:r>
            <a:r>
              <a:rPr lang="en-US" dirty="0" err="1"/>
              <a:t>andexanet</a:t>
            </a:r>
            <a:r>
              <a:rPr lang="en-US" dirty="0"/>
              <a:t> alfa versus usual care in patients with acute intracranial hemorrhage while on an oral factor </a:t>
            </a:r>
            <a:r>
              <a:rPr lang="en-US" dirty="0" err="1"/>
              <a:t>Xa</a:t>
            </a:r>
            <a:r>
              <a:rPr lang="en-US" dirty="0"/>
              <a:t> inhibitor: </a:t>
            </a:r>
            <a:r>
              <a:rPr lang="en-US" dirty="0" err="1"/>
              <a:t>ANNEXa</a:t>
            </a:r>
            <a:r>
              <a:rPr lang="en-US" dirty="0"/>
              <a:t>-I [presentation]. Presented at: World Stroke Congress (WSC); October 10-12, 2023; Toronto, Canada.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In House Data, AstraZeneca. Clinical study protocol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ALXN2070 18-513. December 1, 2022.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/>
              <a:t>Rescue therapy </a:t>
            </a:r>
            <a:r>
              <a:rPr lang="en-GB" b="0" dirty="0"/>
              <a:t>was defined as any blood product [excluding packed red blood cells (PRBCs) and platelets], pro-coagulant factor infusions, or systemic </a:t>
            </a:r>
            <a:r>
              <a:rPr lang="en-GB" b="0" dirty="0" err="1"/>
              <a:t>hemostatic</a:t>
            </a:r>
            <a:r>
              <a:rPr lang="en-GB" b="0" dirty="0"/>
              <a:t> therapy (except tranexamic acid) specifically intended to address recurrent or continued bleeding initiated at least 3 hours after randomization and before the 12-hour </a:t>
            </a:r>
            <a:r>
              <a:rPr lang="en-GB" b="0" dirty="0" err="1"/>
              <a:t>hemostatic</a:t>
            </a:r>
            <a:r>
              <a:rPr lang="en-GB" b="0" dirty="0"/>
              <a:t> efficacy assessment.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/>
              <a:t>Blood products: Patients in each treatment group may have received PRBCs or platelet transfusions at any time.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0" dirty="0"/>
              <a:t>Pro-coagulant factor infusions: This includes 3- or 4-factor prothrombin coagulant complex concentrates (PCCs), activated PCC, recombinant Factor </a:t>
            </a:r>
            <a:r>
              <a:rPr lang="en-GB" b="0" dirty="0" err="1"/>
              <a:t>VIIa</a:t>
            </a:r>
            <a:r>
              <a:rPr lang="en-GB" b="0" dirty="0"/>
              <a:t>, plasma, fresh frozen plasma (FFP), or </a:t>
            </a:r>
            <a:r>
              <a:rPr lang="en-US" dirty="0"/>
              <a:t>anti-inhibitor coagulant complex (FEIBA). </a:t>
            </a:r>
          </a:p>
          <a:p>
            <a:pPr marL="628650" lvl="1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Systemic hemostatic therapy: This includes aminocaproic acid other systemic hemostatic therapies. </a:t>
            </a:r>
            <a:endParaRPr lang="en-GB" b="1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AutoNum type="arabicPeriod"/>
              <a:tabLst/>
              <a:defRPr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6F0A19-F5F0-4978-9AE5-C5DE628846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59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B930-CE3F-4743-B072-2338D7EF26EF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9328397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3D9C-0853-494F-954A-AEC44A66CB01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11277600" cy="4800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625630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0EDE-1F01-4A88-89D9-A077A040CD42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01642302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9C31-8071-4657-BA84-2004C513102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229" y="5852160"/>
            <a:ext cx="10058398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2359176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287E9-EBEB-4648-982B-10337D55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650A-C38E-40FB-BCF6-2303E9A7CC69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B78B9-0DDE-46C9-8ACD-9F2A63B7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9C07F-8571-41D4-9A89-601A8B9C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5F5103-6F75-4D29-92B7-D96304B0DF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92426"/>
            <a:ext cx="11277600" cy="4736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07852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 Cover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86D12817-4053-40BC-82BB-7AF5EE51AEBA}"/>
              </a:ext>
            </a:extLst>
          </p:cNvPr>
          <p:cNvSpPr txBox="1"/>
          <p:nvPr userDrawn="1"/>
        </p:nvSpPr>
        <p:spPr>
          <a:xfrm>
            <a:off x="2893625" y="6314749"/>
            <a:ext cx="64047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400" b="1">
                <a:solidFill>
                  <a:schemeClr val="tx1"/>
                </a:solidFill>
              </a:rPr>
              <a:t>This Material is for Use by AstraZeneca Medical Personnel Only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000" b="0">
                <a:solidFill>
                  <a:schemeClr val="tx1"/>
                </a:solidFill>
              </a:rPr>
              <a:t>Speaker notes are for internal use only and are not to be shown or disseminated outside of AstraZeneca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83D05D04-05CE-47AA-8F7B-B08C33B32C3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10790233"/>
              </p:ext>
            </p:extLst>
          </p:nvPr>
        </p:nvGraphicFramePr>
        <p:xfrm>
          <a:off x="1128801" y="3577114"/>
          <a:ext cx="9949787" cy="7680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4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4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DCB22-4BDC-4256-9886-290008A41E5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56266423"/>
              </p:ext>
            </p:extLst>
          </p:nvPr>
        </p:nvGraphicFramePr>
        <p:xfrm>
          <a:off x="1128801" y="1039470"/>
          <a:ext cx="9949787" cy="229861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42139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83497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146587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63846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9C31-8071-4657-BA84-2004C513102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97A55-CB79-4D07-BEF1-54B1E974D126}"/>
              </a:ext>
            </a:extLst>
          </p:cNvPr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4EE36229-DA3E-40CD-B190-673CEA6DC5F4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E08680-4520-4EA6-B4A7-FD0062F8A6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2008" y="1102835"/>
            <a:ext cx="8106580" cy="228600"/>
          </a:xfrm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&lt;MARP/MAAZAP&gt; &lt;#######&gt; &lt;TA&gt; &lt;Asset Title&gt; 70 character limit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687FD7-F293-4468-AE23-E28EE46197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85854" y="1491653"/>
            <a:ext cx="1496779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A6C7CD-771E-461C-A133-67764B81E6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2006" y="1491653"/>
            <a:ext cx="1797602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Reactive or Proactive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33F1E3-ED30-4982-A86D-2C076E1C3B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85854" y="1880471"/>
            <a:ext cx="1496779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 (if &lt;1 year)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286C0F-7CF6-40B2-B8FA-7AF1D25B99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72008" y="2658107"/>
            <a:ext cx="891692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1F28B02-DF8E-4C7E-90E9-0214CD384E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93972" y="2658107"/>
            <a:ext cx="4221919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 If Yes - Reactive via MI, Reactive via MA </a:t>
            </a:r>
            <a:r>
              <a:rPr lang="en-US" err="1"/>
              <a:t>SciP</a:t>
            </a:r>
            <a:r>
              <a:rPr lang="en-US"/>
              <a:t>, or Proactive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77F15F9-6B04-4325-BA35-6D4FC8B30B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72005" y="3046924"/>
            <a:ext cx="393672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Any Medical Personnel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D881301-6455-4429-AC98-70F1B2B5BC8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85856" y="2269289"/>
            <a:ext cx="3284423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Any HCP, MM Only, Contracted EE, or Other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10857ED-F4F0-4AED-89F7-6595C2BD78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2008" y="2269289"/>
            <a:ext cx="8916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C3ADFAF-903D-45A8-9EC3-263C6B88C9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00044" y="2269289"/>
            <a:ext cx="1212311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If Yes - MM/YY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99D1E98-12E4-4111-B43B-8EF5E67629A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2006" y="5042742"/>
            <a:ext cx="8916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511FB73-1515-4896-A191-A9E5140DA2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72006" y="5379477"/>
            <a:ext cx="8106581" cy="258532"/>
          </a:xfrm>
        </p:spPr>
        <p:txBody>
          <a:bodyPr wrap="square" anchor="ctr">
            <a:sp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N/A or Enter Instructions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E7DEFF9-F91F-49E6-94A9-010D12455C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2005" y="4043882"/>
            <a:ext cx="445403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New, Renewal, or Renewal with Changes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A339AE6-73E5-47C9-8111-E129355C91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40224" y="4050835"/>
            <a:ext cx="201920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PromoMats/</a:t>
            </a:r>
            <a:r>
              <a:rPr lang="en-US" err="1"/>
              <a:t>MedComms</a:t>
            </a:r>
            <a:r>
              <a:rPr lang="en-US"/>
              <a:t> #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F085F8C8-CE31-4A7B-87E4-06397B5B41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972005" y="3657303"/>
            <a:ext cx="445403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Asset Owner Name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6785EC2-7CE7-4B29-BFA7-2A8950DFE9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72006" y="4646823"/>
            <a:ext cx="899316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2111F09-1B27-4A1F-9662-63D673AA517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89385" y="4646823"/>
            <a:ext cx="8777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31A21B67-AE66-4D44-8C58-A71F0B4E972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89386" y="5042742"/>
            <a:ext cx="127190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If Yes - $Value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FBD88D7-1F68-4A55-9958-01B92024FDF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72008" y="1880471"/>
            <a:ext cx="174709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Brand or TA Name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D75479AB-AB9C-4737-A1D0-F9E28AC4F1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991674" y="1494084"/>
            <a:ext cx="923131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5AA13-451C-453D-AD0D-E8AF815127C2}"/>
              </a:ext>
            </a:extLst>
          </p:cNvPr>
          <p:cNvSpPr txBox="1"/>
          <p:nvPr userDrawn="1"/>
        </p:nvSpPr>
        <p:spPr>
          <a:xfrm>
            <a:off x="1132578" y="1036716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88B6979-D240-45DF-8FFB-111611A15632}"/>
              </a:ext>
            </a:extLst>
          </p:cNvPr>
          <p:cNvSpPr txBox="1"/>
          <p:nvPr userDrawn="1"/>
        </p:nvSpPr>
        <p:spPr>
          <a:xfrm>
            <a:off x="5348628" y="1423839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Approval Date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F32247-E803-4B9D-8739-4086AE7EDFE5}"/>
              </a:ext>
            </a:extLst>
          </p:cNvPr>
          <p:cNvSpPr txBox="1"/>
          <p:nvPr userDrawn="1"/>
        </p:nvSpPr>
        <p:spPr>
          <a:xfrm>
            <a:off x="1132578" y="1423839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Intended Use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2B0649-53B3-4494-A56E-67DCF07E8290}"/>
              </a:ext>
            </a:extLst>
          </p:cNvPr>
          <p:cNvSpPr txBox="1"/>
          <p:nvPr userDrawn="1"/>
        </p:nvSpPr>
        <p:spPr>
          <a:xfrm>
            <a:off x="5348628" y="1810962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Expiration Date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49F3220-7D9B-445A-8058-358753CF9360}"/>
              </a:ext>
            </a:extLst>
          </p:cNvPr>
          <p:cNvSpPr txBox="1"/>
          <p:nvPr userDrawn="1"/>
        </p:nvSpPr>
        <p:spPr>
          <a:xfrm>
            <a:off x="1132578" y="2585208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Distribution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47AD0CF-AE31-45DA-96AF-9BF462D0EBD5}"/>
              </a:ext>
            </a:extLst>
          </p:cNvPr>
          <p:cNvSpPr txBox="1"/>
          <p:nvPr userDrawn="1"/>
        </p:nvSpPr>
        <p:spPr>
          <a:xfrm>
            <a:off x="1132578" y="2972330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Approved for Use By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74B5DD-D8E4-46DE-A3C8-C17D4C0070F8}"/>
              </a:ext>
            </a:extLst>
          </p:cNvPr>
          <p:cNvSpPr txBox="1"/>
          <p:nvPr userDrawn="1"/>
        </p:nvSpPr>
        <p:spPr>
          <a:xfrm>
            <a:off x="5348628" y="2198085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Audience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900F06-4765-44ED-A269-1CD58C5E952C}"/>
              </a:ext>
            </a:extLst>
          </p:cNvPr>
          <p:cNvSpPr txBox="1"/>
          <p:nvPr userDrawn="1"/>
        </p:nvSpPr>
        <p:spPr>
          <a:xfrm>
            <a:off x="1132578" y="2198085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One Time Use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A229345-0EF5-4489-BFD2-ED28EF6A19AF}"/>
              </a:ext>
            </a:extLst>
          </p:cNvPr>
          <p:cNvSpPr txBox="1"/>
          <p:nvPr userDrawn="1"/>
        </p:nvSpPr>
        <p:spPr>
          <a:xfrm>
            <a:off x="1132578" y="4974162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</a:rPr>
              <a:t>MSL Leave-behind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21D8C32-5CB3-4252-B385-54C66A9E1EE6}"/>
              </a:ext>
            </a:extLst>
          </p:cNvPr>
          <p:cNvSpPr txBox="1"/>
          <p:nvPr userDrawn="1"/>
        </p:nvSpPr>
        <p:spPr>
          <a:xfrm>
            <a:off x="3" y="123146"/>
            <a:ext cx="12191998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1"/>
                </a:solidFill>
              </a:rPr>
              <a:t>US Medical Asset Cover Sheet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1B402-BB33-4FBF-A25A-6A132332CC41}"/>
              </a:ext>
            </a:extLst>
          </p:cNvPr>
          <p:cNvSpPr txBox="1"/>
          <p:nvPr userDrawn="1"/>
        </p:nvSpPr>
        <p:spPr>
          <a:xfrm>
            <a:off x="1132578" y="5372146"/>
            <a:ext cx="1828800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Special Instructions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and/or Disclaimers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1A1B573-DC23-488B-93DB-AD4DD88A4651}"/>
              </a:ext>
            </a:extLst>
          </p:cNvPr>
          <p:cNvSpPr txBox="1"/>
          <p:nvPr userDrawn="1"/>
        </p:nvSpPr>
        <p:spPr>
          <a:xfrm>
            <a:off x="8451354" y="1423839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Website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94A206-A31C-476D-ACCB-00ABD9DE8B78}"/>
              </a:ext>
            </a:extLst>
          </p:cNvPr>
          <p:cNvSpPr txBox="1"/>
          <p:nvPr userDrawn="1"/>
        </p:nvSpPr>
        <p:spPr>
          <a:xfrm>
            <a:off x="1132578" y="3979411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New Asset/Renewal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9580AA-6B1E-4C65-9D3B-8A40CBD8E220}"/>
              </a:ext>
            </a:extLst>
          </p:cNvPr>
          <p:cNvSpPr txBox="1"/>
          <p:nvPr userDrawn="1"/>
        </p:nvSpPr>
        <p:spPr>
          <a:xfrm>
            <a:off x="7527637" y="3979411"/>
            <a:ext cx="1512587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Based On Asset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0EE63BC-019F-46D2-85ED-E2FABA47A87D}"/>
              </a:ext>
            </a:extLst>
          </p:cNvPr>
          <p:cNvSpPr txBox="1"/>
          <p:nvPr userDrawn="1"/>
        </p:nvSpPr>
        <p:spPr>
          <a:xfrm>
            <a:off x="1132578" y="3585295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Owner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8F3D524-8618-4B93-A131-5DAC4985A561}"/>
              </a:ext>
            </a:extLst>
          </p:cNvPr>
          <p:cNvSpPr txBox="1"/>
          <p:nvPr userDrawn="1"/>
        </p:nvSpPr>
        <p:spPr>
          <a:xfrm>
            <a:off x="1132578" y="4575502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Veeva CRM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BCA70B-07F3-4184-B119-07E8A73B0D29}"/>
              </a:ext>
            </a:extLst>
          </p:cNvPr>
          <p:cNvSpPr txBox="1"/>
          <p:nvPr userDrawn="1"/>
        </p:nvSpPr>
        <p:spPr>
          <a:xfrm>
            <a:off x="3961877" y="4575502"/>
            <a:ext cx="201168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Restricted Use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BC6F0CE-3EF3-4748-8537-A266C0CD9329}"/>
              </a:ext>
            </a:extLst>
          </p:cNvPr>
          <p:cNvSpPr txBox="1"/>
          <p:nvPr userDrawn="1"/>
        </p:nvSpPr>
        <p:spPr>
          <a:xfrm>
            <a:off x="3961877" y="4974162"/>
            <a:ext cx="201168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If Yes, Fair Market Value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001B95-73C8-4B7F-998E-B0AE7A43DE82}"/>
              </a:ext>
            </a:extLst>
          </p:cNvPr>
          <p:cNvSpPr txBox="1"/>
          <p:nvPr userDrawn="1"/>
        </p:nvSpPr>
        <p:spPr>
          <a:xfrm>
            <a:off x="1132578" y="1810962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Brand or TA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DE83F5-9900-4234-8A5B-4EFEB16F6D34}"/>
              </a:ext>
            </a:extLst>
          </p:cNvPr>
          <p:cNvSpPr txBox="1"/>
          <p:nvPr userDrawn="1"/>
        </p:nvSpPr>
        <p:spPr>
          <a:xfrm>
            <a:off x="7527637" y="3585295"/>
            <a:ext cx="1512587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Document #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26419F55-E696-4649-B99D-36B08665CB7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80601841"/>
              </p:ext>
            </p:extLst>
          </p:nvPr>
        </p:nvGraphicFramePr>
        <p:xfrm>
          <a:off x="1131937" y="4566546"/>
          <a:ext cx="9949787" cy="77899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9498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9498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99C3AD-3A79-4CAB-8984-EE85DD84E0A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9199" y="3656903"/>
            <a:ext cx="2020226" cy="238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ML-XXXX-US-XXXX</a:t>
            </a:r>
          </a:p>
        </p:txBody>
      </p:sp>
    </p:spTree>
    <p:extLst>
      <p:ext uri="{BB962C8B-B14F-4D97-AF65-F5344CB8AC3E}">
        <p14:creationId xmlns:p14="http://schemas.microsoft.com/office/powerpoint/2010/main" val="160000959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al Cover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86D12817-4053-40BC-82BB-7AF5EE51AEBA}"/>
              </a:ext>
            </a:extLst>
          </p:cNvPr>
          <p:cNvSpPr txBox="1"/>
          <p:nvPr userDrawn="1"/>
        </p:nvSpPr>
        <p:spPr>
          <a:xfrm>
            <a:off x="526473" y="6034668"/>
            <a:ext cx="112083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400" b="1">
                <a:solidFill>
                  <a:schemeClr val="tx1"/>
                </a:solidFill>
              </a:rPr>
              <a:t>External use of any of the content must be approved for release </a:t>
            </a:r>
            <a:br>
              <a:rPr lang="en-US" sz="1400" b="1">
                <a:solidFill>
                  <a:schemeClr val="tx1"/>
                </a:solidFill>
              </a:rPr>
            </a:br>
            <a:r>
              <a:rPr lang="en-US" sz="1400" b="1">
                <a:solidFill>
                  <a:schemeClr val="tx1"/>
                </a:solidFill>
              </a:rPr>
              <a:t>by your local nominated signatory/local medical process to ensure compliance with local regulations. 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000" b="0">
                <a:solidFill>
                  <a:schemeClr val="tx1"/>
                </a:solidFill>
              </a:rPr>
              <a:t>Refer to the General Properties for this asset in GMIP Content (Veeva Vault </a:t>
            </a:r>
            <a:r>
              <a:rPr lang="en-US" sz="1000" b="0" err="1">
                <a:solidFill>
                  <a:schemeClr val="tx1"/>
                </a:solidFill>
              </a:rPr>
              <a:t>MedComms</a:t>
            </a:r>
            <a:r>
              <a:rPr lang="en-US" sz="1000" b="0">
                <a:solidFill>
                  <a:schemeClr val="tx1"/>
                </a:solidFill>
              </a:rPr>
              <a:t>) for additional details. 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000" b="0">
                <a:solidFill>
                  <a:schemeClr val="tx1"/>
                </a:solidFill>
              </a:rPr>
              <a:t>Questions on this asset should be directed to asset owners.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83D05D04-05CE-47AA-8F7B-B08C33B32C3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9134625"/>
              </p:ext>
            </p:extLst>
          </p:nvPr>
        </p:nvGraphicFramePr>
        <p:xfrm>
          <a:off x="1128801" y="2274791"/>
          <a:ext cx="9949787" cy="152940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134820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25149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DCB22-4BDC-4256-9886-290008A41E5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20293828"/>
              </p:ext>
            </p:extLst>
          </p:nvPr>
        </p:nvGraphicFramePr>
        <p:xfrm>
          <a:off x="1128801" y="1039471"/>
          <a:ext cx="9949787" cy="114705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421394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834974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14658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9C31-8071-4657-BA84-2004C513102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97A55-CB79-4D07-BEF1-54B1E974D126}"/>
              </a:ext>
            </a:extLst>
          </p:cNvPr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E86B8DE1-4020-4A49-9267-F9ACDA6D789A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E08680-4520-4EA6-B4A7-FD0062F8A6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0437" y="1102835"/>
            <a:ext cx="7798987" cy="228600"/>
          </a:xfrm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&lt;Generic Name&gt; - &lt;Title from Veeva Vault&gt;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687FD7-F293-4468-AE23-E28EE46197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91826" y="3110879"/>
            <a:ext cx="720437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A6C7CD-771E-461C-A133-67764B81E6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0436" y="1491653"/>
            <a:ext cx="7620000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Reactive, Internal, or Reactive/Proactive by Local Nominated Signatory Review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33F1E3-ED30-4982-A86D-2C076E1C3B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3652" y="3507944"/>
            <a:ext cx="5850676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Yes, No, or N/A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286C0F-7CF6-40B2-B8FA-7AF1D25B99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03651" y="3119257"/>
            <a:ext cx="1795083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No/List 3rd Party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10857ED-F4F0-4AED-89F7-6595C2BD78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362377" y="3112464"/>
            <a:ext cx="71120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511FB73-1515-4896-A191-A9E5140DA2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1201" y="4843764"/>
            <a:ext cx="7808084" cy="258532"/>
          </a:xfrm>
        </p:spPr>
        <p:txBody>
          <a:bodyPr wrap="square" anchor="ctr">
            <a:sp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N/A or Enter Instructions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E7DEFF9-F91F-49E6-94A9-010D12455C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41821" y="2741564"/>
            <a:ext cx="2983416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New, Renewal, or Renewal with Changes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A339AE6-73E5-47C9-8111-E129355C91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58510" y="2748517"/>
            <a:ext cx="3800914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PromoMats/</a:t>
            </a:r>
            <a:r>
              <a:rPr lang="en-US" err="1"/>
              <a:t>MedComms</a:t>
            </a:r>
            <a:r>
              <a:rPr lang="en-US"/>
              <a:t> #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F085F8C8-CE31-4A7B-87E4-06397B5B41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741821" y="2354985"/>
            <a:ext cx="2983416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AZ MI Lead/Global Medical Affairs Lead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FBD88D7-1F68-4A55-9958-01B92024FDF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260438" y="1880471"/>
            <a:ext cx="3555167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No or Yes, Pending Local Market Approval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D75479AB-AB9C-4737-A1D0-F9E28AC4F1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91826" y="1881207"/>
            <a:ext cx="286759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Therapy Area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5AA13-451C-453D-AD0D-E8AF815127C2}"/>
              </a:ext>
            </a:extLst>
          </p:cNvPr>
          <p:cNvSpPr txBox="1"/>
          <p:nvPr userDrawn="1"/>
        </p:nvSpPr>
        <p:spPr>
          <a:xfrm>
            <a:off x="1127566" y="1036716"/>
            <a:ext cx="2044732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88B6979-D240-45DF-8FFB-111611A15632}"/>
              </a:ext>
            </a:extLst>
          </p:cNvPr>
          <p:cNvSpPr txBox="1"/>
          <p:nvPr userDrawn="1"/>
        </p:nvSpPr>
        <p:spPr>
          <a:xfrm>
            <a:off x="6898734" y="3043065"/>
            <a:ext cx="1209963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Approval Date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F32247-E803-4B9D-8739-4086AE7EDFE5}"/>
              </a:ext>
            </a:extLst>
          </p:cNvPr>
          <p:cNvSpPr txBox="1"/>
          <p:nvPr userDrawn="1"/>
        </p:nvSpPr>
        <p:spPr>
          <a:xfrm>
            <a:off x="1127566" y="1423839"/>
            <a:ext cx="2044732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Intended Use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2B0649-53B3-4494-A56E-67DCF07E8290}"/>
              </a:ext>
            </a:extLst>
          </p:cNvPr>
          <p:cNvSpPr txBox="1"/>
          <p:nvPr userDrawn="1"/>
        </p:nvSpPr>
        <p:spPr>
          <a:xfrm>
            <a:off x="1127567" y="3438435"/>
            <a:ext cx="3976084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Copyright Permissions Obtained for Graphics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900F06-4765-44ED-A269-1CD58C5E952C}"/>
              </a:ext>
            </a:extLst>
          </p:cNvPr>
          <p:cNvSpPr txBox="1"/>
          <p:nvPr userDrawn="1"/>
        </p:nvSpPr>
        <p:spPr>
          <a:xfrm>
            <a:off x="8920974" y="3041260"/>
            <a:ext cx="132133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</a:rPr>
              <a:t> Expiration Date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21D8C32-5CB3-4252-B385-54C66A9E1EE6}"/>
              </a:ext>
            </a:extLst>
          </p:cNvPr>
          <p:cNvSpPr txBox="1"/>
          <p:nvPr userDrawn="1"/>
        </p:nvSpPr>
        <p:spPr>
          <a:xfrm>
            <a:off x="3" y="123146"/>
            <a:ext cx="12191998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1"/>
                </a:solidFill>
              </a:rPr>
              <a:t>Global Medical Asset Cover Sheet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1B402-BB33-4FBF-A25A-6A132332CC41}"/>
              </a:ext>
            </a:extLst>
          </p:cNvPr>
          <p:cNvSpPr txBox="1"/>
          <p:nvPr userDrawn="1"/>
        </p:nvSpPr>
        <p:spPr>
          <a:xfrm>
            <a:off x="1127567" y="4808725"/>
            <a:ext cx="204473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Special Instructions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and/or Disclaimers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1A1B573-DC23-488B-93DB-AD4DD88A4651}"/>
              </a:ext>
            </a:extLst>
          </p:cNvPr>
          <p:cNvSpPr txBox="1"/>
          <p:nvPr userDrawn="1"/>
        </p:nvSpPr>
        <p:spPr>
          <a:xfrm>
            <a:off x="6898734" y="1810962"/>
            <a:ext cx="1209963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Therapy Area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94A206-A31C-476D-ACCB-00ABD9DE8B78}"/>
              </a:ext>
            </a:extLst>
          </p:cNvPr>
          <p:cNvSpPr txBox="1"/>
          <p:nvPr userDrawn="1"/>
        </p:nvSpPr>
        <p:spPr>
          <a:xfrm>
            <a:off x="1127566" y="2677093"/>
            <a:ext cx="163364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New Asset/Renewal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9580AA-6B1E-4C65-9D3B-8A40CBD8E220}"/>
              </a:ext>
            </a:extLst>
          </p:cNvPr>
          <p:cNvSpPr txBox="1"/>
          <p:nvPr userDrawn="1"/>
        </p:nvSpPr>
        <p:spPr>
          <a:xfrm>
            <a:off x="5835586" y="2677093"/>
            <a:ext cx="1431636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Based On Asset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0EE63BC-019F-46D2-85ED-E2FABA47A87D}"/>
              </a:ext>
            </a:extLst>
          </p:cNvPr>
          <p:cNvSpPr txBox="1"/>
          <p:nvPr userDrawn="1"/>
        </p:nvSpPr>
        <p:spPr>
          <a:xfrm>
            <a:off x="1127566" y="2282977"/>
            <a:ext cx="163364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Owner(s)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001B95-73C8-4B7F-998E-B0AE7A43DE82}"/>
              </a:ext>
            </a:extLst>
          </p:cNvPr>
          <p:cNvSpPr txBox="1"/>
          <p:nvPr userDrawn="1"/>
        </p:nvSpPr>
        <p:spPr>
          <a:xfrm>
            <a:off x="1127566" y="1810962"/>
            <a:ext cx="2044732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Approved for Distribution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DE83F5-9900-4234-8A5B-4EFEB16F6D34}"/>
              </a:ext>
            </a:extLst>
          </p:cNvPr>
          <p:cNvSpPr txBox="1"/>
          <p:nvPr userDrawn="1"/>
        </p:nvSpPr>
        <p:spPr>
          <a:xfrm>
            <a:off x="5835586" y="2282977"/>
            <a:ext cx="1431636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Document #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99C3AD-3A79-4CAB-8984-EE85DD84E0A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267222" y="2354585"/>
            <a:ext cx="3792203" cy="238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ML-XXXX-ALL-XXXX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1FDDFED-CF51-4158-8A3B-DD9E176FC125}"/>
              </a:ext>
            </a:extLst>
          </p:cNvPr>
          <p:cNvSpPr txBox="1"/>
          <p:nvPr userDrawn="1"/>
        </p:nvSpPr>
        <p:spPr>
          <a:xfrm>
            <a:off x="1127569" y="3060427"/>
            <a:ext cx="3976084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Technical Review/Fact Check by Medical Information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5509915-7361-4754-AA26-9EB5B15ABE0F}"/>
              </a:ext>
            </a:extLst>
          </p:cNvPr>
          <p:cNvSpPr txBox="1"/>
          <p:nvPr userDrawn="1"/>
        </p:nvSpPr>
        <p:spPr>
          <a:xfrm>
            <a:off x="1127568" y="4112135"/>
            <a:ext cx="9946009" cy="717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This material is globally approved for use by AstraZeneca Medical Personnel only. The local market is responsible for interpreting, 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reviewing, and approving the content according to their local label, rules, and regulations.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AstraZeneca does not, under any circumstances, promote its products for off-label or unapproved uses. </a:t>
            </a:r>
          </a:p>
        </p:txBody>
      </p:sp>
    </p:spTree>
    <p:extLst>
      <p:ext uri="{BB962C8B-B14F-4D97-AF65-F5344CB8AC3E}">
        <p14:creationId xmlns:p14="http://schemas.microsoft.com/office/powerpoint/2010/main" val="214809003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 Not Use-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56BE7-CD1E-4053-9515-31D954D7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0F18-88F3-4EF5-B415-6A2DEC6930B5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67D6A-BD1D-455C-A68F-2B5E1FF8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F02FB-EFBA-4E7D-9306-E2A3E6AEDB9F}"/>
              </a:ext>
            </a:extLst>
          </p:cNvPr>
          <p:cNvSpPr txBox="1"/>
          <p:nvPr userDrawn="1"/>
        </p:nvSpPr>
        <p:spPr>
          <a:xfrm>
            <a:off x="1842207" y="1928917"/>
            <a:ext cx="28921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Use These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chemeClr val="bg1"/>
                </a:solidFill>
              </a:rPr>
              <a:t>Layouts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43284-78F9-4E81-A97D-42F957CD6C75}"/>
              </a:ext>
            </a:extLst>
          </p:cNvPr>
          <p:cNvSpPr txBox="1"/>
          <p:nvPr userDrawn="1"/>
        </p:nvSpPr>
        <p:spPr>
          <a:xfrm>
            <a:off x="7640333" y="1313363"/>
            <a:ext cx="28921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DO NOT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Use These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chemeClr val="bg1"/>
                </a:solidFill>
              </a:rPr>
              <a:t>Layouts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A78AFAA-7418-4F48-AE4E-B278A265CE75}"/>
              </a:ext>
            </a:extLst>
          </p:cNvPr>
          <p:cNvSpPr/>
          <p:nvPr userDrawn="1"/>
        </p:nvSpPr>
        <p:spPr>
          <a:xfrm>
            <a:off x="6961910" y="3464646"/>
            <a:ext cx="4301836" cy="218209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04CDD4A-5E0D-4DF4-B3F7-19367E77F2F4}"/>
              </a:ext>
            </a:extLst>
          </p:cNvPr>
          <p:cNvSpPr/>
          <p:nvPr userDrawn="1"/>
        </p:nvSpPr>
        <p:spPr>
          <a:xfrm flipH="1">
            <a:off x="987139" y="3464646"/>
            <a:ext cx="4301836" cy="218209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3001249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8958-009D-4DBF-B832-ED56DBE2D232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128397747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273BA-89AD-4B2C-8B24-DE3113396BD3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77639210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1A3A9E4-E775-4D11-BE97-B8F8D958F7C0}"/>
              </a:ext>
            </a:extLst>
          </p:cNvPr>
          <p:cNvSpPr/>
          <p:nvPr userDrawn="1"/>
        </p:nvSpPr>
        <p:spPr>
          <a:xfrm>
            <a:off x="145126" y="1028700"/>
            <a:ext cx="12046875" cy="246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6B92B0-BBA8-4DE5-96E7-33C39886776B}"/>
              </a:ext>
            </a:extLst>
          </p:cNvPr>
          <p:cNvSpPr/>
          <p:nvPr userDrawn="1"/>
        </p:nvSpPr>
        <p:spPr>
          <a:xfrm>
            <a:off x="192001" y="3566964"/>
            <a:ext cx="11795760" cy="3148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821B-B01C-4FBE-AF05-AB3563EAF1A5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122716" y="6458243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39F5C83C-1E44-4047-9084-36AFF1D4CA96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902256"/>
            <a:ext cx="11277602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42016"/>
            <a:ext cx="10021888" cy="885825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9370"/>
            <a:ext cx="11277600" cy="2129630"/>
          </a:xfrm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FD11EC-1541-4B25-81BF-16EE90C3A467}"/>
              </a:ext>
            </a:extLst>
          </p:cNvPr>
          <p:cNvSpPr/>
          <p:nvPr userDrawn="1"/>
        </p:nvSpPr>
        <p:spPr>
          <a:xfrm>
            <a:off x="192001" y="3566964"/>
            <a:ext cx="11795760" cy="1063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802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713D-D566-4186-9787-C5E97CA19282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64694462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E445F51E-6EF7-4382-9185-F5C0694DB7D1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CB33-94CF-4740-8CCE-D567E9934160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647270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57301"/>
            <a:ext cx="5562601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7301"/>
            <a:ext cx="5562601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FCFE-D3E5-4D84-9C62-26803E9B11B4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/>
            </a:lvl2pPr>
            <a:lvl3pPr marL="457189" indent="0">
              <a:spcBef>
                <a:spcPts val="300"/>
              </a:spcBef>
              <a:buNone/>
              <a:defRPr/>
            </a:lvl3pPr>
            <a:lvl4pPr marL="685783" indent="0">
              <a:spcBef>
                <a:spcPts val="300"/>
              </a:spcBef>
              <a:buNone/>
              <a:defRPr/>
            </a:lvl4pPr>
            <a:lvl5pPr marL="914378" indent="0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148922799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33" y="228601"/>
            <a:ext cx="11257867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931" y="1274765"/>
            <a:ext cx="5520644" cy="54864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931" y="1823406"/>
            <a:ext cx="5520644" cy="4005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274765"/>
            <a:ext cx="5562599" cy="54864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823406"/>
            <a:ext cx="5562597" cy="4005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7E17-A0B7-4242-B32B-6908C8F94C81}" type="datetime1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6931" y="5852160"/>
            <a:ext cx="10038667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090874370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31"/>
            <a:ext cx="11277600" cy="4100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500B6-B931-4B94-AA26-1EB7EF8E58F4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06289" y="5424412"/>
            <a:ext cx="9601200" cy="377976"/>
          </a:xfrm>
          <a:prstGeom prst="roundRect">
            <a:avLst/>
          </a:prstGeom>
          <a:solidFill>
            <a:schemeClr val="accent2"/>
          </a:solidFill>
        </p:spPr>
        <p:txBody>
          <a:bodyPr anchor="b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411967283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D92B-FD7C-40FB-871D-B89EDC4BE036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29300"/>
            <a:ext cx="10058400" cy="102870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299034" y="5428720"/>
            <a:ext cx="9601200" cy="377976"/>
          </a:xfrm>
          <a:prstGeom prst="roundRect">
            <a:avLst/>
          </a:prstGeom>
          <a:solidFill>
            <a:schemeClr val="accent2"/>
          </a:solidFill>
        </p:spPr>
        <p:txBody>
          <a:bodyPr anchor="b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228594" indent="0" algn="ctr">
              <a:buNone/>
              <a:defRPr b="1">
                <a:solidFill>
                  <a:schemeClr val="bg1"/>
                </a:solidFill>
              </a:defRPr>
            </a:lvl2pPr>
            <a:lvl3pPr marL="457189" indent="0" algn="ctr">
              <a:buNone/>
              <a:defRPr b="1">
                <a:solidFill>
                  <a:schemeClr val="bg1"/>
                </a:solidFill>
              </a:defRPr>
            </a:lvl3pPr>
            <a:lvl4pPr marL="685783" indent="0" algn="ctr">
              <a:buNone/>
              <a:defRPr b="1">
                <a:solidFill>
                  <a:schemeClr val="bg1"/>
                </a:solidFill>
              </a:defRPr>
            </a:lvl4pPr>
            <a:lvl5pPr marL="914378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185434429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1D7-D952-4B51-A13F-E2181E8C0D7D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11277600" cy="4800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83448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9D5EB-3CD6-4D07-9483-0155CF1A1897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29363225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B49-8F18-4657-8355-303DBFA4F33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229" y="5852160"/>
            <a:ext cx="10058398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1665637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DBAD0D-523E-451F-87EF-6881E23B560B}"/>
              </a:ext>
            </a:extLst>
          </p:cNvPr>
          <p:cNvSpPr/>
          <p:nvPr userDrawn="1"/>
        </p:nvSpPr>
        <p:spPr>
          <a:xfrm>
            <a:off x="145126" y="1028700"/>
            <a:ext cx="12046875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287E9-EBEB-4648-982B-10337D55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ECEF-6372-4873-9410-B0D622CCC340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B78B9-0DDE-46C9-8ACD-9F2A63B7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9C07F-8571-41D4-9A89-601A8B9C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5F5103-6F75-4D29-92B7-D96304B0DF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28701"/>
            <a:ext cx="11277600" cy="4800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1E6CA6-DB87-42EC-B477-B412A859FEBB}"/>
              </a:ext>
            </a:extLst>
          </p:cNvPr>
          <p:cNvSpPr/>
          <p:nvPr userDrawn="1"/>
        </p:nvSpPr>
        <p:spPr>
          <a:xfrm>
            <a:off x="10040060" y="6492876"/>
            <a:ext cx="2151941" cy="303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9271577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 Cover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86D12817-4053-40BC-82BB-7AF5EE51AEBA}"/>
              </a:ext>
            </a:extLst>
          </p:cNvPr>
          <p:cNvSpPr txBox="1"/>
          <p:nvPr userDrawn="1"/>
        </p:nvSpPr>
        <p:spPr>
          <a:xfrm>
            <a:off x="2893625" y="6314749"/>
            <a:ext cx="64047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400" b="1">
                <a:solidFill>
                  <a:schemeClr val="tx1"/>
                </a:solidFill>
              </a:rPr>
              <a:t>This Material is for Use by AstraZeneca Medical Personnel Only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000" b="0">
                <a:solidFill>
                  <a:schemeClr val="tx1"/>
                </a:solidFill>
              </a:rPr>
              <a:t>Speaker notes are for internal use only and are not to be shown or disseminated outside of AstraZeneca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83D05D04-05CE-47AA-8F7B-B08C33B32C3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60933324"/>
              </p:ext>
            </p:extLst>
          </p:nvPr>
        </p:nvGraphicFramePr>
        <p:xfrm>
          <a:off x="1128801" y="3577114"/>
          <a:ext cx="9949787" cy="7680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4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4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DCB22-4BDC-4256-9886-290008A41E5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71620503"/>
              </p:ext>
            </p:extLst>
          </p:nvPr>
        </p:nvGraphicFramePr>
        <p:xfrm>
          <a:off x="1128801" y="1039470"/>
          <a:ext cx="9949787" cy="229861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42139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83497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146587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63846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9C31-8071-4657-BA84-2004C513102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97A55-CB79-4D07-BEF1-54B1E974D126}"/>
              </a:ext>
            </a:extLst>
          </p:cNvPr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4EE36229-DA3E-40CD-B190-673CEA6DC5F4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E08680-4520-4EA6-B4A7-FD0062F8A6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2008" y="1102835"/>
            <a:ext cx="8106580" cy="228600"/>
          </a:xfrm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&lt;MARP/MAAZAP&gt; &lt;#######&gt; &lt;TA&gt; &lt;Asset Title&gt; 70 character limit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687FD7-F293-4468-AE23-E28EE46197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85854" y="1491653"/>
            <a:ext cx="1496779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A6C7CD-771E-461C-A133-67764B81E6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2006" y="1491653"/>
            <a:ext cx="1797602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Reactive or Proactive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33F1E3-ED30-4982-A86D-2C076E1C3B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85854" y="1880471"/>
            <a:ext cx="1496779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 (if &lt;1 year)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286C0F-7CF6-40B2-B8FA-7AF1D25B99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72008" y="2658107"/>
            <a:ext cx="891692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1F28B02-DF8E-4C7E-90E9-0214CD384E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93973" y="2658107"/>
            <a:ext cx="4159180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 If Yes - Reactive via MI, Reactive via MI </a:t>
            </a:r>
            <a:r>
              <a:rPr lang="en-US" err="1"/>
              <a:t>SciP</a:t>
            </a:r>
            <a:r>
              <a:rPr lang="en-US"/>
              <a:t>, or Proactive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77F15F9-6B04-4325-BA35-6D4FC8B30B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72005" y="3046924"/>
            <a:ext cx="393672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Any Medical Personnel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D881301-6455-4429-AC98-70F1B2B5BC8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85856" y="2269289"/>
            <a:ext cx="3284423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Any HCP, MM Only, Contracted EE, or Other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10857ED-F4F0-4AED-89F7-6595C2BD78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2008" y="2269289"/>
            <a:ext cx="8916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C3ADFAF-903D-45A8-9EC3-263C6B88C9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00044" y="2269289"/>
            <a:ext cx="1212311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If Yes - MM/YY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99D1E98-12E4-4111-B43B-8EF5E67629A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2006" y="5042742"/>
            <a:ext cx="8916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511FB73-1515-4896-A191-A9E5140DA2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72006" y="5379477"/>
            <a:ext cx="8106581" cy="258532"/>
          </a:xfrm>
        </p:spPr>
        <p:txBody>
          <a:bodyPr wrap="square" anchor="ctr">
            <a:sp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N/A or Enter Instructions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E7DEFF9-F91F-49E6-94A9-010D12455C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2005" y="4043882"/>
            <a:ext cx="445403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New, Renewal, or Renewal with Changes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A339AE6-73E5-47C9-8111-E129355C91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40224" y="4050835"/>
            <a:ext cx="201920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PromoMats/</a:t>
            </a:r>
            <a:r>
              <a:rPr lang="en-US" err="1"/>
              <a:t>MedComms</a:t>
            </a:r>
            <a:r>
              <a:rPr lang="en-US"/>
              <a:t> #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F085F8C8-CE31-4A7B-87E4-06397B5B41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972005" y="3657303"/>
            <a:ext cx="445403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Asset Owner Name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6785EC2-7CE7-4B29-BFA7-2A8950DFE9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72006" y="4646823"/>
            <a:ext cx="899316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2111F09-1B27-4A1F-9662-63D673AA517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89385" y="4646823"/>
            <a:ext cx="8777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31A21B67-AE66-4D44-8C58-A71F0B4E972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89386" y="5042742"/>
            <a:ext cx="127190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If Yes - $Value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FBD88D7-1F68-4A55-9958-01B92024FDF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72008" y="1880471"/>
            <a:ext cx="174709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Brand or TA Name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D75479AB-AB9C-4737-A1D0-F9E28AC4F1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991674" y="1494084"/>
            <a:ext cx="923131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5AA13-451C-453D-AD0D-E8AF815127C2}"/>
              </a:ext>
            </a:extLst>
          </p:cNvPr>
          <p:cNvSpPr txBox="1"/>
          <p:nvPr userDrawn="1"/>
        </p:nvSpPr>
        <p:spPr>
          <a:xfrm>
            <a:off x="1132578" y="1036716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88B6979-D240-45DF-8FFB-111611A15632}"/>
              </a:ext>
            </a:extLst>
          </p:cNvPr>
          <p:cNvSpPr txBox="1"/>
          <p:nvPr userDrawn="1"/>
        </p:nvSpPr>
        <p:spPr>
          <a:xfrm>
            <a:off x="5348628" y="1423839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Approval Date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F32247-E803-4B9D-8739-4086AE7EDFE5}"/>
              </a:ext>
            </a:extLst>
          </p:cNvPr>
          <p:cNvSpPr txBox="1"/>
          <p:nvPr userDrawn="1"/>
        </p:nvSpPr>
        <p:spPr>
          <a:xfrm>
            <a:off x="1132578" y="1423839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Intended Use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2B0649-53B3-4494-A56E-67DCF07E8290}"/>
              </a:ext>
            </a:extLst>
          </p:cNvPr>
          <p:cNvSpPr txBox="1"/>
          <p:nvPr userDrawn="1"/>
        </p:nvSpPr>
        <p:spPr>
          <a:xfrm>
            <a:off x="5348628" y="1810962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Expiration Date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49F3220-7D9B-445A-8058-358753CF9360}"/>
              </a:ext>
            </a:extLst>
          </p:cNvPr>
          <p:cNvSpPr txBox="1"/>
          <p:nvPr userDrawn="1"/>
        </p:nvSpPr>
        <p:spPr>
          <a:xfrm>
            <a:off x="1132578" y="2585208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Distribution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47AD0CF-AE31-45DA-96AF-9BF462D0EBD5}"/>
              </a:ext>
            </a:extLst>
          </p:cNvPr>
          <p:cNvSpPr txBox="1"/>
          <p:nvPr userDrawn="1"/>
        </p:nvSpPr>
        <p:spPr>
          <a:xfrm>
            <a:off x="1132578" y="2972330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Approved for Use By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74B5DD-D8E4-46DE-A3C8-C17D4C0070F8}"/>
              </a:ext>
            </a:extLst>
          </p:cNvPr>
          <p:cNvSpPr txBox="1"/>
          <p:nvPr userDrawn="1"/>
        </p:nvSpPr>
        <p:spPr>
          <a:xfrm>
            <a:off x="5348628" y="2198085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Audience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900F06-4765-44ED-A269-1CD58C5E952C}"/>
              </a:ext>
            </a:extLst>
          </p:cNvPr>
          <p:cNvSpPr txBox="1"/>
          <p:nvPr userDrawn="1"/>
        </p:nvSpPr>
        <p:spPr>
          <a:xfrm>
            <a:off x="1132578" y="2198085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One Time Use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A229345-0EF5-4489-BFD2-ED28EF6A19AF}"/>
              </a:ext>
            </a:extLst>
          </p:cNvPr>
          <p:cNvSpPr txBox="1"/>
          <p:nvPr userDrawn="1"/>
        </p:nvSpPr>
        <p:spPr>
          <a:xfrm>
            <a:off x="1132578" y="4974162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</a:rPr>
              <a:t>MSL Leave-behind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21D8C32-5CB3-4252-B385-54C66A9E1EE6}"/>
              </a:ext>
            </a:extLst>
          </p:cNvPr>
          <p:cNvSpPr txBox="1"/>
          <p:nvPr userDrawn="1"/>
        </p:nvSpPr>
        <p:spPr>
          <a:xfrm>
            <a:off x="3" y="123146"/>
            <a:ext cx="12191998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1"/>
                </a:solidFill>
              </a:rPr>
              <a:t>US Medical Asset Cover Sheet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1B402-BB33-4FBF-A25A-6A132332CC41}"/>
              </a:ext>
            </a:extLst>
          </p:cNvPr>
          <p:cNvSpPr txBox="1"/>
          <p:nvPr userDrawn="1"/>
        </p:nvSpPr>
        <p:spPr>
          <a:xfrm>
            <a:off x="1132578" y="5372146"/>
            <a:ext cx="1828800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Special Instructions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and/or Disclaimers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1A1B573-DC23-488B-93DB-AD4DD88A4651}"/>
              </a:ext>
            </a:extLst>
          </p:cNvPr>
          <p:cNvSpPr txBox="1"/>
          <p:nvPr userDrawn="1"/>
        </p:nvSpPr>
        <p:spPr>
          <a:xfrm>
            <a:off x="8451354" y="1423839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Website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94A206-A31C-476D-ACCB-00ABD9DE8B78}"/>
              </a:ext>
            </a:extLst>
          </p:cNvPr>
          <p:cNvSpPr txBox="1"/>
          <p:nvPr userDrawn="1"/>
        </p:nvSpPr>
        <p:spPr>
          <a:xfrm>
            <a:off x="1132578" y="3979411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New Asset/Renewal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9580AA-6B1E-4C65-9D3B-8A40CBD8E220}"/>
              </a:ext>
            </a:extLst>
          </p:cNvPr>
          <p:cNvSpPr txBox="1"/>
          <p:nvPr userDrawn="1"/>
        </p:nvSpPr>
        <p:spPr>
          <a:xfrm>
            <a:off x="7527637" y="3979411"/>
            <a:ext cx="1512587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Based On Asset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0EE63BC-019F-46D2-85ED-E2FABA47A87D}"/>
              </a:ext>
            </a:extLst>
          </p:cNvPr>
          <p:cNvSpPr txBox="1"/>
          <p:nvPr userDrawn="1"/>
        </p:nvSpPr>
        <p:spPr>
          <a:xfrm>
            <a:off x="1132578" y="3585295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Owner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8F3D524-8618-4B93-A131-5DAC4985A561}"/>
              </a:ext>
            </a:extLst>
          </p:cNvPr>
          <p:cNvSpPr txBox="1"/>
          <p:nvPr userDrawn="1"/>
        </p:nvSpPr>
        <p:spPr>
          <a:xfrm>
            <a:off x="1132578" y="4575502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Veeva CRM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BCA70B-07F3-4184-B119-07E8A73B0D29}"/>
              </a:ext>
            </a:extLst>
          </p:cNvPr>
          <p:cNvSpPr txBox="1"/>
          <p:nvPr userDrawn="1"/>
        </p:nvSpPr>
        <p:spPr>
          <a:xfrm>
            <a:off x="3961877" y="4575502"/>
            <a:ext cx="201168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Restricted Use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BC6F0CE-3EF3-4748-8537-A266C0CD9329}"/>
              </a:ext>
            </a:extLst>
          </p:cNvPr>
          <p:cNvSpPr txBox="1"/>
          <p:nvPr userDrawn="1"/>
        </p:nvSpPr>
        <p:spPr>
          <a:xfrm>
            <a:off x="3961877" y="4974162"/>
            <a:ext cx="201168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If Yes, Fair Market Value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001B95-73C8-4B7F-998E-B0AE7A43DE82}"/>
              </a:ext>
            </a:extLst>
          </p:cNvPr>
          <p:cNvSpPr txBox="1"/>
          <p:nvPr userDrawn="1"/>
        </p:nvSpPr>
        <p:spPr>
          <a:xfrm>
            <a:off x="1132578" y="1810962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Brand or TA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DE83F5-9900-4234-8A5B-4EFEB16F6D34}"/>
              </a:ext>
            </a:extLst>
          </p:cNvPr>
          <p:cNvSpPr txBox="1"/>
          <p:nvPr userDrawn="1"/>
        </p:nvSpPr>
        <p:spPr>
          <a:xfrm>
            <a:off x="7527637" y="3585295"/>
            <a:ext cx="1512587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Document #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26419F55-E696-4649-B99D-36B08665CB7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71315600"/>
              </p:ext>
            </p:extLst>
          </p:nvPr>
        </p:nvGraphicFramePr>
        <p:xfrm>
          <a:off x="1131937" y="4566546"/>
          <a:ext cx="9949787" cy="77899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9498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9498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99C3AD-3A79-4CAB-8984-EE85DD84E0A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9199" y="3656903"/>
            <a:ext cx="2020226" cy="238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ML-XXXX-US-XXXX</a:t>
            </a:r>
          </a:p>
        </p:txBody>
      </p:sp>
    </p:spTree>
    <p:extLst>
      <p:ext uri="{BB962C8B-B14F-4D97-AF65-F5344CB8AC3E}">
        <p14:creationId xmlns:p14="http://schemas.microsoft.com/office/powerpoint/2010/main" val="427006775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2001" y="3566964"/>
            <a:ext cx="11795760" cy="3148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0D45-D70F-4565-90F4-8B70029F68B1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122716" y="6458243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14C37AE1-B0D7-4988-87D2-C1230745B1AF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902256"/>
            <a:ext cx="11277602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36501"/>
            <a:ext cx="10021888" cy="885825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9370"/>
            <a:ext cx="11277600" cy="2129630"/>
          </a:xfrm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EA1B75-62AE-479F-A417-ACF060C05D1E}"/>
              </a:ext>
            </a:extLst>
          </p:cNvPr>
          <p:cNvSpPr/>
          <p:nvPr userDrawn="1"/>
        </p:nvSpPr>
        <p:spPr>
          <a:xfrm>
            <a:off x="192001" y="3566964"/>
            <a:ext cx="11795760" cy="1063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6072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 Not Use-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56BE7-CD1E-4053-9515-31D954D7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0F18-88F3-4EF5-B415-6A2DEC6930B5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67D6A-BD1D-455C-A68F-2B5E1FF8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F02FB-EFBA-4E7D-9306-E2A3E6AEDB9F}"/>
              </a:ext>
            </a:extLst>
          </p:cNvPr>
          <p:cNvSpPr txBox="1"/>
          <p:nvPr userDrawn="1"/>
        </p:nvSpPr>
        <p:spPr>
          <a:xfrm>
            <a:off x="1842207" y="1928917"/>
            <a:ext cx="28921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Use These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chemeClr val="bg1"/>
                </a:solidFill>
              </a:rPr>
              <a:t>Layouts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43284-78F9-4E81-A97D-42F957CD6C75}"/>
              </a:ext>
            </a:extLst>
          </p:cNvPr>
          <p:cNvSpPr txBox="1"/>
          <p:nvPr userDrawn="1"/>
        </p:nvSpPr>
        <p:spPr>
          <a:xfrm>
            <a:off x="7640333" y="1313363"/>
            <a:ext cx="28921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DO NOT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Use These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chemeClr val="bg1"/>
                </a:solidFill>
              </a:rPr>
              <a:t>Layouts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A78AFAA-7418-4F48-AE4E-B278A265CE75}"/>
              </a:ext>
            </a:extLst>
          </p:cNvPr>
          <p:cNvSpPr/>
          <p:nvPr userDrawn="1"/>
        </p:nvSpPr>
        <p:spPr>
          <a:xfrm>
            <a:off x="6961910" y="3464646"/>
            <a:ext cx="4301836" cy="218209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04CDD4A-5E0D-4DF4-B3F7-19367E77F2F4}"/>
              </a:ext>
            </a:extLst>
          </p:cNvPr>
          <p:cNvSpPr/>
          <p:nvPr userDrawn="1"/>
        </p:nvSpPr>
        <p:spPr>
          <a:xfrm flipH="1">
            <a:off x="987139" y="3464646"/>
            <a:ext cx="4301836" cy="218209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76288166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C7432E5-F8E0-41AE-9A6B-AD730338B005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872"/>
            <a:ext cx="1127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364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93500" y="156117"/>
            <a:ext cx="11808000" cy="6455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0365"/>
            <a:ext cx="11277600" cy="535531"/>
          </a:xfrm>
        </p:spPr>
        <p:txBody>
          <a:bodyPr anchor="t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divider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C290D6F0-A744-4762-BA4F-BBADC0F285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590502"/>
            <a:ext cx="112776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965589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64115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1872"/>
            <a:ext cx="5638800" cy="455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261872"/>
            <a:ext cx="5638800" cy="45570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482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112776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4716"/>
            <a:ext cx="5638800" cy="42828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1264716"/>
            <a:ext cx="5638800" cy="428283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92998"/>
            <a:ext cx="5638800" cy="41363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692998"/>
            <a:ext cx="5638800" cy="41363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22882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1277600" cy="8001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70432" y="5440680"/>
            <a:ext cx="9875520" cy="365760"/>
          </a:xfrm>
          <a:prstGeom prst="round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enter 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0476"/>
            <a:ext cx="11277600" cy="418522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8107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CC7432E5-F8E0-41AE-9A6B-AD730338B005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70432" y="5440680"/>
            <a:ext cx="9875520" cy="361950"/>
          </a:xfrm>
          <a:prstGeom prst="roundRect">
            <a:avLst/>
          </a:prstGeom>
          <a:solidFill>
            <a:schemeClr val="accent2"/>
          </a:solidFill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Click to enter caption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102983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93501" y="1028700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11277600" cy="4805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91614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952511" y="6521477"/>
            <a:ext cx="2143300" cy="332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193501" y="1028700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11277600" cy="4805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912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a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Z_RGB_H_COL.jpg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13" y="142425"/>
            <a:ext cx="2664000" cy="87997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41013" y="1692146"/>
            <a:ext cx="11808000" cy="49710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88002" y="1848643"/>
            <a:ext cx="9097012" cy="6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90000"/>
              </a:lnSpc>
              <a:defRPr sz="3733" b="1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/>
              <a:t>Click to add presentation title</a:t>
            </a:r>
          </a:p>
        </p:txBody>
      </p:sp>
      <p:sp>
        <p:nvSpPr>
          <p:cNvPr id="9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288002" y="3190257"/>
            <a:ext cx="9097012" cy="159429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>
              <a:lnSpc>
                <a:spcPts val="1467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/>
              <a:t>Click to add subtitle if necessary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483441-21AE-4117-994A-6649DC930E5E}"/>
              </a:ext>
            </a:extLst>
          </p:cNvPr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E63621C8-499B-49C1-9996-8B424FAB77AA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FCA5801-9220-4E7B-9EDF-28B499B9CC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3730" y="5865464"/>
            <a:ext cx="1451150" cy="182880"/>
          </a:xfrm>
        </p:spPr>
        <p:txBody>
          <a:bodyPr anchor="t">
            <a:no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ML-XXXX-ALL-XXXX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E57FD-B4CA-4FEC-8695-AC40C5080EF3}"/>
              </a:ext>
            </a:extLst>
          </p:cNvPr>
          <p:cNvSpPr txBox="1"/>
          <p:nvPr userDrawn="1"/>
        </p:nvSpPr>
        <p:spPr>
          <a:xfrm>
            <a:off x="288003" y="5803221"/>
            <a:ext cx="2855248" cy="75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>
                <a:solidFill>
                  <a:schemeClr val="bg1"/>
                </a:solidFill>
              </a:rPr>
              <a:t>Veeva Vault MedComms Document Number: </a:t>
            </a:r>
            <a:br>
              <a:rPr lang="en-US" sz="1000">
                <a:solidFill>
                  <a:schemeClr val="bg1"/>
                </a:solidFill>
              </a:rPr>
            </a:br>
            <a:r>
              <a:rPr lang="en-US" sz="1000">
                <a:solidFill>
                  <a:schemeClr val="bg1"/>
                </a:solidFill>
              </a:rPr>
              <a:t>Approval Date:</a:t>
            </a:r>
            <a:br>
              <a:rPr lang="en-US" sz="1000">
                <a:solidFill>
                  <a:schemeClr val="bg1"/>
                </a:solidFill>
              </a:rPr>
            </a:br>
            <a:r>
              <a:rPr lang="en-US" sz="1000">
                <a:solidFill>
                  <a:schemeClr val="bg1"/>
                </a:solidFill>
              </a:rPr>
              <a:t>Expiration Date: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15AE65CC-53A8-4B6D-A45D-F840C8C137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9189" y="6321258"/>
            <a:ext cx="1451150" cy="182880"/>
          </a:xfrm>
        </p:spPr>
        <p:txBody>
          <a:bodyPr anchor="t">
            <a:no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46DDC66-D58B-400F-82BF-795384A740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4733" y="6097533"/>
            <a:ext cx="1451150" cy="183970"/>
          </a:xfrm>
        </p:spPr>
        <p:txBody>
          <a:bodyPr anchor="t">
            <a:no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MM/YY</a:t>
            </a:r>
          </a:p>
        </p:txBody>
      </p:sp>
    </p:spTree>
    <p:extLst>
      <p:ext uri="{BB962C8B-B14F-4D97-AF65-F5344CB8AC3E}">
        <p14:creationId xmlns:p14="http://schemas.microsoft.com/office/powerpoint/2010/main" val="984302430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93501" y="1028700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1602"/>
            <a:ext cx="112776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600" indent="0">
              <a:buNone/>
              <a:defRPr sz="1000"/>
            </a:lvl2pPr>
            <a:lvl3pPr marL="457200" indent="0">
              <a:buNone/>
              <a:defRPr sz="10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13425456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B930-CE3F-4743-B072-2338D7EF26EF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746521433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5713D-D566-4186-9787-C5E97CA19282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519233262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2001" y="3566964"/>
            <a:ext cx="11795760" cy="31481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0D45-D70F-4565-90F4-8B70029F68B1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122716" y="6458243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14C37AE1-B0D7-4988-87D2-C1230745B1AF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902256"/>
            <a:ext cx="11277602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36501"/>
            <a:ext cx="10021888" cy="885825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9370"/>
            <a:ext cx="11277600" cy="2129630"/>
          </a:xfrm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6" name="Picture 15">
            <a:hlinkClick r:id="" action="ppaction://noaction"/>
            <a:extLst>
              <a:ext uri="{FF2B5EF4-FFF2-40B4-BE49-F238E27FC236}">
                <a16:creationId xmlns:a16="http://schemas.microsoft.com/office/drawing/2014/main" id="{F7275879-818A-4413-9B9E-9312C8A2BE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0621" y="5729425"/>
            <a:ext cx="567956" cy="65380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DEA1B75-62AE-479F-A417-ACF060C05D1E}"/>
              </a:ext>
            </a:extLst>
          </p:cNvPr>
          <p:cNvSpPr/>
          <p:nvPr userDrawn="1"/>
        </p:nvSpPr>
        <p:spPr>
          <a:xfrm>
            <a:off x="192001" y="3566964"/>
            <a:ext cx="11795760" cy="1063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28277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a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Z_RGB_H_COL.jpg"/>
          <p:cNvPicPr>
            <a:picLocks noChangeAspect="1"/>
          </p:cNvPicPr>
          <p:nvPr userDrawn="1"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013" y="142425"/>
            <a:ext cx="2664000" cy="87997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241013" y="1692146"/>
            <a:ext cx="11808000" cy="49710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effectLst/>
            </a:endParaRPr>
          </a:p>
        </p:txBody>
      </p:sp>
      <p:sp>
        <p:nvSpPr>
          <p:cNvPr id="13" name="Title 8"/>
          <p:cNvSpPr>
            <a:spLocks noGrp="1"/>
          </p:cNvSpPr>
          <p:nvPr>
            <p:ph type="title" hasCustomPrompt="1"/>
          </p:nvPr>
        </p:nvSpPr>
        <p:spPr>
          <a:xfrm>
            <a:off x="288002" y="1848643"/>
            <a:ext cx="9097012" cy="672000"/>
          </a:xfrm>
          <a:prstGeom prst="rect">
            <a:avLst/>
          </a:prstGeom>
        </p:spPr>
        <p:txBody>
          <a:bodyPr vert="horz" anchor="t"/>
          <a:lstStyle>
            <a:lvl1pPr algn="l">
              <a:lnSpc>
                <a:spcPct val="90000"/>
              </a:lnSpc>
              <a:defRPr sz="3733" b="1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/>
              <a:t>Click to add presentation title</a:t>
            </a:r>
          </a:p>
        </p:txBody>
      </p:sp>
      <p:sp>
        <p:nvSpPr>
          <p:cNvPr id="9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288002" y="3190257"/>
            <a:ext cx="9097012" cy="1594294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>
              <a:lnSpc>
                <a:spcPts val="1467"/>
              </a:lnSpc>
              <a:spcBef>
                <a:spcPts val="0"/>
              </a:spcBef>
              <a:buNone/>
              <a:defRPr sz="30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/>
              <a:t>Click to add subtitle if necessary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483441-21AE-4117-994A-6649DC930E5E}"/>
              </a:ext>
            </a:extLst>
          </p:cNvPr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E63621C8-499B-49C1-9996-8B424FAB77AA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FCA5801-9220-4E7B-9EDF-28B499B9CC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83730" y="5865464"/>
            <a:ext cx="1451150" cy="182880"/>
          </a:xfrm>
        </p:spPr>
        <p:txBody>
          <a:bodyPr anchor="t">
            <a:no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ML-XXXX-ALL-XXXX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E57FD-B4CA-4FEC-8695-AC40C5080EF3}"/>
              </a:ext>
            </a:extLst>
          </p:cNvPr>
          <p:cNvSpPr txBox="1"/>
          <p:nvPr userDrawn="1"/>
        </p:nvSpPr>
        <p:spPr>
          <a:xfrm>
            <a:off x="288003" y="5803221"/>
            <a:ext cx="2855248" cy="75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000">
                <a:solidFill>
                  <a:schemeClr val="bg1"/>
                </a:solidFill>
              </a:rPr>
              <a:t>Veeva Vault </a:t>
            </a:r>
            <a:r>
              <a:rPr lang="en-US" sz="1000" err="1">
                <a:solidFill>
                  <a:schemeClr val="bg1"/>
                </a:solidFill>
              </a:rPr>
              <a:t>MedComms</a:t>
            </a:r>
            <a:r>
              <a:rPr lang="en-US" sz="1000">
                <a:solidFill>
                  <a:schemeClr val="bg1"/>
                </a:solidFill>
              </a:rPr>
              <a:t> Document Number: </a:t>
            </a:r>
            <a:br>
              <a:rPr lang="en-US" sz="1000">
                <a:solidFill>
                  <a:schemeClr val="bg1"/>
                </a:solidFill>
              </a:rPr>
            </a:br>
            <a:r>
              <a:rPr lang="en-US" sz="1000">
                <a:solidFill>
                  <a:schemeClr val="bg1"/>
                </a:solidFill>
              </a:rPr>
              <a:t>Approval Date:</a:t>
            </a:r>
            <a:br>
              <a:rPr lang="en-US" sz="1000">
                <a:solidFill>
                  <a:schemeClr val="bg1"/>
                </a:solidFill>
              </a:rPr>
            </a:br>
            <a:r>
              <a:rPr lang="en-US" sz="1000">
                <a:solidFill>
                  <a:schemeClr val="bg1"/>
                </a:solidFill>
              </a:rPr>
              <a:t>Expiration Date: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15AE65CC-53A8-4B6D-A45D-F840C8C137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09189" y="6321258"/>
            <a:ext cx="1451150" cy="182880"/>
          </a:xfrm>
        </p:spPr>
        <p:txBody>
          <a:bodyPr anchor="t">
            <a:no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C46DDC66-D58B-400F-82BF-795384A740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04733" y="6097533"/>
            <a:ext cx="1451150" cy="183970"/>
          </a:xfrm>
        </p:spPr>
        <p:txBody>
          <a:bodyPr anchor="t">
            <a:no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MM/YY</a:t>
            </a:r>
          </a:p>
        </p:txBody>
      </p:sp>
    </p:spTree>
    <p:extLst>
      <p:ext uri="{BB962C8B-B14F-4D97-AF65-F5344CB8AC3E}">
        <p14:creationId xmlns:p14="http://schemas.microsoft.com/office/powerpoint/2010/main" val="4169951501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A4958079-C8E6-44E1-A683-939A710283EE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D-928B-42CB-AB33-238AA66A31C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042076372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A4958079-C8E6-44E1-A683-939A710283EE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D-928B-42CB-AB33-238AA66A31C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1353298058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A4958079-C8E6-44E1-A683-939A710283EE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D-928B-42CB-AB33-238AA66A31C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555881446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A4958079-C8E6-44E1-A683-939A710283EE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D-928B-42CB-AB33-238AA66A31C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862388237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A4958079-C8E6-44E1-A683-939A710283EE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D-928B-42CB-AB33-238AA66A31C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347904508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A4958079-C8E6-44E1-A683-939A710283EE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D-928B-42CB-AB33-238AA66A31C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435238589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027466" y="6531200"/>
            <a:ext cx="2069284" cy="257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193500" y="156117"/>
            <a:ext cx="11808000" cy="6559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0122716" y="6453514"/>
            <a:ext cx="1878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>
                <a:solidFill>
                  <a:srgbClr val="FFFFFF"/>
                </a:solidFill>
                <a:cs typeface="Arial" pitchFamily="34" charset="0"/>
              </a:rPr>
              <a:t>© AstraZeneca </a:t>
            </a:r>
            <a:fld id="{A4958079-C8E6-44E1-A683-939A710283EE}" type="datetimeyyyy">
              <a:rPr lang="en-US" sz="1000" smtClean="0">
                <a:solidFill>
                  <a:srgbClr val="FFFFFF"/>
                </a:solidFill>
                <a:cs typeface="Arial" pitchFamily="34" charset="0"/>
              </a:rPr>
              <a:t>2023</a:t>
            </a:fld>
            <a:endParaRPr lang="en-US" sz="10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1" y="1295176"/>
            <a:ext cx="11258549" cy="914400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1" y="3435620"/>
            <a:ext cx="11258549" cy="155448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7EDD-928B-42CB-AB33-238AA66A31C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5829301"/>
            <a:ext cx="10058400" cy="885825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bg1"/>
                </a:solidFill>
              </a:defRPr>
            </a:lvl1pPr>
            <a:lvl2pPr marL="228594" indent="0">
              <a:buNone/>
              <a:defRPr>
                <a:solidFill>
                  <a:schemeClr val="bg1"/>
                </a:solidFill>
              </a:defRPr>
            </a:lvl2pPr>
            <a:lvl3pPr marL="457189" indent="0">
              <a:buNone/>
              <a:defRPr>
                <a:solidFill>
                  <a:schemeClr val="bg1"/>
                </a:solidFill>
              </a:defRPr>
            </a:lvl3pPr>
            <a:lvl4pPr marL="685783" indent="0">
              <a:buNone/>
              <a:defRPr>
                <a:solidFill>
                  <a:schemeClr val="bg1"/>
                </a:solidFill>
              </a:defRPr>
            </a:lvl4pPr>
            <a:lvl5pPr marL="91437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1996283134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57301"/>
            <a:ext cx="5562601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7301"/>
            <a:ext cx="5562601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1F25-382D-4CE5-99D2-D389D07019C3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/>
            </a:lvl2pPr>
            <a:lvl3pPr marL="457189" indent="0">
              <a:spcBef>
                <a:spcPts val="300"/>
              </a:spcBef>
              <a:buNone/>
              <a:defRPr/>
            </a:lvl3pPr>
            <a:lvl4pPr marL="685783" indent="0">
              <a:spcBef>
                <a:spcPts val="300"/>
              </a:spcBef>
              <a:buNone/>
              <a:defRPr/>
            </a:lvl4pPr>
            <a:lvl5pPr marL="914378" indent="0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1828176259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33" y="228601"/>
            <a:ext cx="11257867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931" y="1274765"/>
            <a:ext cx="5520644" cy="54864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931" y="1823406"/>
            <a:ext cx="5520644" cy="4005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274765"/>
            <a:ext cx="5562599" cy="54864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823406"/>
            <a:ext cx="5562597" cy="4005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3010-457D-497C-BC1F-8982A0CFCC8F}" type="datetime1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6931" y="5852160"/>
            <a:ext cx="10038667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152020300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31"/>
            <a:ext cx="11277600" cy="4100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1DF4-9EBB-415C-A0BA-652D75990D6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06289" y="5424412"/>
            <a:ext cx="9601200" cy="377976"/>
          </a:xfrm>
          <a:prstGeom prst="roundRect">
            <a:avLst/>
          </a:prstGeom>
          <a:solidFill>
            <a:schemeClr val="accent2"/>
          </a:solidFill>
        </p:spPr>
        <p:txBody>
          <a:bodyPr anchor="b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881402012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5CC-DF79-4C1F-BC9C-A9BAE87DA578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29300"/>
            <a:ext cx="10058400" cy="102870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299034" y="5428720"/>
            <a:ext cx="9601200" cy="377976"/>
          </a:xfrm>
          <a:prstGeom prst="roundRect">
            <a:avLst/>
          </a:prstGeom>
          <a:solidFill>
            <a:schemeClr val="accent2"/>
          </a:solidFill>
        </p:spPr>
        <p:txBody>
          <a:bodyPr anchor="b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228594" indent="0" algn="ctr">
              <a:buNone/>
              <a:defRPr b="1">
                <a:solidFill>
                  <a:schemeClr val="bg1"/>
                </a:solidFill>
              </a:defRPr>
            </a:lvl2pPr>
            <a:lvl3pPr marL="457189" indent="0" algn="ctr">
              <a:buNone/>
              <a:defRPr b="1">
                <a:solidFill>
                  <a:schemeClr val="bg1"/>
                </a:solidFill>
              </a:defRPr>
            </a:lvl3pPr>
            <a:lvl4pPr marL="685783" indent="0" algn="ctr">
              <a:buNone/>
              <a:defRPr b="1">
                <a:solidFill>
                  <a:schemeClr val="bg1"/>
                </a:solidFill>
              </a:defRPr>
            </a:lvl4pPr>
            <a:lvl5pPr marL="914378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2223485146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3D9C-0853-494F-954A-AEC44A66CB01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1"/>
            <a:ext cx="11277600" cy="4800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0597083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0EDE-1F01-4A88-89D9-A077A040CD42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204616048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9C31-8071-4657-BA84-2004C513102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229" y="5852160"/>
            <a:ext cx="10058398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93500" y="1028701"/>
            <a:ext cx="11998500" cy="2505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73766465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287E9-EBEB-4648-982B-10337D55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650A-C38E-40FB-BCF6-2303E9A7CC69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B78B9-0DDE-46C9-8ACD-9F2A63B7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9C07F-8571-41D4-9A89-601A8B9C5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5F5103-6F75-4D29-92B7-D96304B0DF9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92426"/>
            <a:ext cx="11277600" cy="4736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9403155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 Cover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86D12817-4053-40BC-82BB-7AF5EE51AEBA}"/>
              </a:ext>
            </a:extLst>
          </p:cNvPr>
          <p:cNvSpPr txBox="1"/>
          <p:nvPr userDrawn="1"/>
        </p:nvSpPr>
        <p:spPr>
          <a:xfrm>
            <a:off x="2893625" y="6314749"/>
            <a:ext cx="640474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400" b="1">
                <a:solidFill>
                  <a:schemeClr val="tx1"/>
                </a:solidFill>
              </a:rPr>
              <a:t>This Material is for Use by AstraZeneca Medical Personnel Only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000" b="0">
                <a:solidFill>
                  <a:schemeClr val="tx1"/>
                </a:solidFill>
              </a:rPr>
              <a:t>Speaker notes are for internal use only and are not to be shown or disseminated outside of AstraZeneca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83D05D04-05CE-47AA-8F7B-B08C33B32C3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8597403"/>
              </p:ext>
            </p:extLst>
          </p:nvPr>
        </p:nvGraphicFramePr>
        <p:xfrm>
          <a:off x="1128801" y="3577114"/>
          <a:ext cx="9949787" cy="7680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4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4029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DCB22-4BDC-4256-9886-290008A41E5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09631738"/>
              </p:ext>
            </p:extLst>
          </p:nvPr>
        </p:nvGraphicFramePr>
        <p:xfrm>
          <a:off x="1128801" y="1039470"/>
          <a:ext cx="9949787" cy="229861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42139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83497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146587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63846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9C31-8071-4657-BA84-2004C513102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97A55-CB79-4D07-BEF1-54B1E974D126}"/>
              </a:ext>
            </a:extLst>
          </p:cNvPr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4EE36229-DA3E-40CD-B190-673CEA6DC5F4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E08680-4520-4EA6-B4A7-FD0062F8A6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72008" y="1102835"/>
            <a:ext cx="8106580" cy="228600"/>
          </a:xfrm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&lt;MARP/MAAZAP&gt; &lt;#######&gt; &lt;TA&gt; &lt;Asset Title&gt; 70 character limit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687FD7-F293-4468-AE23-E28EE46197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85854" y="1491653"/>
            <a:ext cx="1496779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A6C7CD-771E-461C-A133-67764B81E6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72006" y="1491653"/>
            <a:ext cx="1797602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Reactive or Proactive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33F1E3-ED30-4982-A86D-2C076E1C3B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85854" y="1880471"/>
            <a:ext cx="1496779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 (if &lt;1 year)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286C0F-7CF6-40B2-B8FA-7AF1D25B99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972008" y="2658107"/>
            <a:ext cx="891692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1F28B02-DF8E-4C7E-90E9-0214CD384E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93973" y="2658107"/>
            <a:ext cx="4159180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 If Yes - Reactive via MI, Reactive via MI </a:t>
            </a:r>
            <a:r>
              <a:rPr lang="en-US" err="1"/>
              <a:t>SciP</a:t>
            </a:r>
            <a:r>
              <a:rPr lang="en-US"/>
              <a:t>, or Proactive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277F15F9-6B04-4325-BA35-6D4FC8B30B7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72005" y="3046924"/>
            <a:ext cx="393672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Any Medical Personnel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DD881301-6455-4429-AC98-70F1B2B5BC8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85856" y="2269289"/>
            <a:ext cx="3284423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Any HCP, MM Only, Contracted EE, or Other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10857ED-F4F0-4AED-89F7-6595C2BD78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2008" y="2269289"/>
            <a:ext cx="8916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C3ADFAF-903D-45A8-9EC3-263C6B88C9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00044" y="2269289"/>
            <a:ext cx="1212311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If Yes - MM/YY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99D1E98-12E4-4111-B43B-8EF5E67629A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2006" y="5042742"/>
            <a:ext cx="8916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511FB73-1515-4896-A191-A9E5140DA2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972006" y="5379477"/>
            <a:ext cx="8106581" cy="258532"/>
          </a:xfrm>
        </p:spPr>
        <p:txBody>
          <a:bodyPr wrap="square" anchor="ctr">
            <a:sp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N/A or Enter Instructions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E7DEFF9-F91F-49E6-94A9-010D12455C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2005" y="4043882"/>
            <a:ext cx="445403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New, Renewal, or Renewal with Changes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A339AE6-73E5-47C9-8111-E129355C91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40224" y="4050835"/>
            <a:ext cx="201920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PromoMats/</a:t>
            </a:r>
            <a:r>
              <a:rPr lang="en-US" err="1"/>
              <a:t>MedComms</a:t>
            </a:r>
            <a:r>
              <a:rPr lang="en-US"/>
              <a:t> #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F085F8C8-CE31-4A7B-87E4-06397B5B41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972005" y="3657303"/>
            <a:ext cx="445403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Asset Owner Name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D6785EC2-7CE7-4B29-BFA7-2A8950DFE9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72006" y="4646823"/>
            <a:ext cx="899316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2111F09-1B27-4A1F-9662-63D673AA517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89385" y="4646823"/>
            <a:ext cx="877792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31A21B67-AE66-4D44-8C58-A71F0B4E972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989386" y="5042742"/>
            <a:ext cx="127190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If Yes - $Value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FBD88D7-1F68-4A55-9958-01B92024FDF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72008" y="1880471"/>
            <a:ext cx="174709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Brand or TA Name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D75479AB-AB9C-4737-A1D0-F9E28AC4F1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991674" y="1494084"/>
            <a:ext cx="923131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5AA13-451C-453D-AD0D-E8AF815127C2}"/>
              </a:ext>
            </a:extLst>
          </p:cNvPr>
          <p:cNvSpPr txBox="1"/>
          <p:nvPr userDrawn="1"/>
        </p:nvSpPr>
        <p:spPr>
          <a:xfrm>
            <a:off x="1132578" y="1036716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88B6979-D240-45DF-8FFB-111611A15632}"/>
              </a:ext>
            </a:extLst>
          </p:cNvPr>
          <p:cNvSpPr txBox="1"/>
          <p:nvPr userDrawn="1"/>
        </p:nvSpPr>
        <p:spPr>
          <a:xfrm>
            <a:off x="5348628" y="1423839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Approval Date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F32247-E803-4B9D-8739-4086AE7EDFE5}"/>
              </a:ext>
            </a:extLst>
          </p:cNvPr>
          <p:cNvSpPr txBox="1"/>
          <p:nvPr userDrawn="1"/>
        </p:nvSpPr>
        <p:spPr>
          <a:xfrm>
            <a:off x="1132578" y="1423839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Intended Use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2B0649-53B3-4494-A56E-67DCF07E8290}"/>
              </a:ext>
            </a:extLst>
          </p:cNvPr>
          <p:cNvSpPr txBox="1"/>
          <p:nvPr userDrawn="1"/>
        </p:nvSpPr>
        <p:spPr>
          <a:xfrm>
            <a:off x="5348628" y="1810962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Expiration Date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49F3220-7D9B-445A-8058-358753CF9360}"/>
              </a:ext>
            </a:extLst>
          </p:cNvPr>
          <p:cNvSpPr txBox="1"/>
          <p:nvPr userDrawn="1"/>
        </p:nvSpPr>
        <p:spPr>
          <a:xfrm>
            <a:off x="1132578" y="2585208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Distribution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47AD0CF-AE31-45DA-96AF-9BF462D0EBD5}"/>
              </a:ext>
            </a:extLst>
          </p:cNvPr>
          <p:cNvSpPr txBox="1"/>
          <p:nvPr userDrawn="1"/>
        </p:nvSpPr>
        <p:spPr>
          <a:xfrm>
            <a:off x="1132578" y="2972330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Approved for Use By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C74B5DD-D8E4-46DE-A3C8-C17D4C0070F8}"/>
              </a:ext>
            </a:extLst>
          </p:cNvPr>
          <p:cNvSpPr txBox="1"/>
          <p:nvPr userDrawn="1"/>
        </p:nvSpPr>
        <p:spPr>
          <a:xfrm>
            <a:off x="5348628" y="2198085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Audience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900F06-4765-44ED-A269-1CD58C5E952C}"/>
              </a:ext>
            </a:extLst>
          </p:cNvPr>
          <p:cNvSpPr txBox="1"/>
          <p:nvPr userDrawn="1"/>
        </p:nvSpPr>
        <p:spPr>
          <a:xfrm>
            <a:off x="1132578" y="2198085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One Time Use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A229345-0EF5-4489-BFD2-ED28EF6A19AF}"/>
              </a:ext>
            </a:extLst>
          </p:cNvPr>
          <p:cNvSpPr txBox="1"/>
          <p:nvPr userDrawn="1"/>
        </p:nvSpPr>
        <p:spPr>
          <a:xfrm>
            <a:off x="1132578" y="4974162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</a:rPr>
              <a:t>MSL Leave-behind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21D8C32-5CB3-4252-B385-54C66A9E1EE6}"/>
              </a:ext>
            </a:extLst>
          </p:cNvPr>
          <p:cNvSpPr txBox="1"/>
          <p:nvPr userDrawn="1"/>
        </p:nvSpPr>
        <p:spPr>
          <a:xfrm>
            <a:off x="3" y="123146"/>
            <a:ext cx="12191998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1"/>
                </a:solidFill>
              </a:rPr>
              <a:t>US Medical Asset Cover Sheet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1B402-BB33-4FBF-A25A-6A132332CC41}"/>
              </a:ext>
            </a:extLst>
          </p:cNvPr>
          <p:cNvSpPr txBox="1"/>
          <p:nvPr userDrawn="1"/>
        </p:nvSpPr>
        <p:spPr>
          <a:xfrm>
            <a:off x="1132578" y="5372146"/>
            <a:ext cx="1828800" cy="4616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Special Instructions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and/or Disclaimers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1A1B573-DC23-488B-93DB-AD4DD88A4651}"/>
              </a:ext>
            </a:extLst>
          </p:cNvPr>
          <p:cNvSpPr txBox="1"/>
          <p:nvPr userDrawn="1"/>
        </p:nvSpPr>
        <p:spPr>
          <a:xfrm>
            <a:off x="8451354" y="1423839"/>
            <a:ext cx="13716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Website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94A206-A31C-476D-ACCB-00ABD9DE8B78}"/>
              </a:ext>
            </a:extLst>
          </p:cNvPr>
          <p:cNvSpPr txBox="1"/>
          <p:nvPr userDrawn="1"/>
        </p:nvSpPr>
        <p:spPr>
          <a:xfrm>
            <a:off x="1132578" y="3979411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New Asset/Renewal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9580AA-6B1E-4C65-9D3B-8A40CBD8E220}"/>
              </a:ext>
            </a:extLst>
          </p:cNvPr>
          <p:cNvSpPr txBox="1"/>
          <p:nvPr userDrawn="1"/>
        </p:nvSpPr>
        <p:spPr>
          <a:xfrm>
            <a:off x="7527637" y="3979411"/>
            <a:ext cx="1512587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Based On Asset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0EE63BC-019F-46D2-85ED-E2FABA47A87D}"/>
              </a:ext>
            </a:extLst>
          </p:cNvPr>
          <p:cNvSpPr txBox="1"/>
          <p:nvPr userDrawn="1"/>
        </p:nvSpPr>
        <p:spPr>
          <a:xfrm>
            <a:off x="1132578" y="3585295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Owner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8F3D524-8618-4B93-A131-5DAC4985A561}"/>
              </a:ext>
            </a:extLst>
          </p:cNvPr>
          <p:cNvSpPr txBox="1"/>
          <p:nvPr userDrawn="1"/>
        </p:nvSpPr>
        <p:spPr>
          <a:xfrm>
            <a:off x="1132578" y="4575502"/>
            <a:ext cx="182880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Veeva CRM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9BCA70B-07F3-4184-B119-07E8A73B0D29}"/>
              </a:ext>
            </a:extLst>
          </p:cNvPr>
          <p:cNvSpPr txBox="1"/>
          <p:nvPr userDrawn="1"/>
        </p:nvSpPr>
        <p:spPr>
          <a:xfrm>
            <a:off x="3961877" y="4575502"/>
            <a:ext cx="201168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Restricted Use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BC6F0CE-3EF3-4748-8537-A266C0CD9329}"/>
              </a:ext>
            </a:extLst>
          </p:cNvPr>
          <p:cNvSpPr txBox="1"/>
          <p:nvPr userDrawn="1"/>
        </p:nvSpPr>
        <p:spPr>
          <a:xfrm>
            <a:off x="3961877" y="4974162"/>
            <a:ext cx="201168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If Yes, Fair Market Value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001B95-73C8-4B7F-998E-B0AE7A43DE82}"/>
              </a:ext>
            </a:extLst>
          </p:cNvPr>
          <p:cNvSpPr txBox="1"/>
          <p:nvPr userDrawn="1"/>
        </p:nvSpPr>
        <p:spPr>
          <a:xfrm>
            <a:off x="1132578" y="1810962"/>
            <a:ext cx="18288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Brand or TA 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DE83F5-9900-4234-8A5B-4EFEB16F6D34}"/>
              </a:ext>
            </a:extLst>
          </p:cNvPr>
          <p:cNvSpPr txBox="1"/>
          <p:nvPr userDrawn="1"/>
        </p:nvSpPr>
        <p:spPr>
          <a:xfrm>
            <a:off x="7527637" y="3585295"/>
            <a:ext cx="1512587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Document #</a:t>
            </a:r>
          </a:p>
        </p:txBody>
      </p:sp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26419F55-E696-4649-B99D-36B08665CB7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8469828"/>
              </p:ext>
            </p:extLst>
          </p:nvPr>
        </p:nvGraphicFramePr>
        <p:xfrm>
          <a:off x="1131937" y="4566546"/>
          <a:ext cx="9949787" cy="77899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9498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9498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99C3AD-3A79-4CAB-8984-EE85DD84E0A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9199" y="3656903"/>
            <a:ext cx="2020226" cy="238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ML-XXXX-US-XXXX</a:t>
            </a:r>
          </a:p>
        </p:txBody>
      </p:sp>
    </p:spTree>
    <p:extLst>
      <p:ext uri="{BB962C8B-B14F-4D97-AF65-F5344CB8AC3E}">
        <p14:creationId xmlns:p14="http://schemas.microsoft.com/office/powerpoint/2010/main" val="9286119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57301"/>
            <a:ext cx="5562601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7301"/>
            <a:ext cx="5562601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1F25-382D-4CE5-99D2-D389D07019C3}" type="datetime1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/>
            </a:lvl2pPr>
            <a:lvl3pPr marL="457189" indent="0">
              <a:spcBef>
                <a:spcPts val="300"/>
              </a:spcBef>
              <a:buNone/>
              <a:defRPr/>
            </a:lvl3pPr>
            <a:lvl4pPr marL="685783" indent="0">
              <a:spcBef>
                <a:spcPts val="300"/>
              </a:spcBef>
              <a:buNone/>
              <a:defRPr/>
            </a:lvl4pPr>
            <a:lvl5pPr marL="914378" indent="0">
              <a:spcBef>
                <a:spcPts val="300"/>
              </a:spcBef>
              <a:buNone/>
              <a:defRPr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466303195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al Cover 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>
            <a:extLst>
              <a:ext uri="{FF2B5EF4-FFF2-40B4-BE49-F238E27FC236}">
                <a16:creationId xmlns:a16="http://schemas.microsoft.com/office/drawing/2014/main" id="{86D12817-4053-40BC-82BB-7AF5EE51AEBA}"/>
              </a:ext>
            </a:extLst>
          </p:cNvPr>
          <p:cNvSpPr txBox="1"/>
          <p:nvPr userDrawn="1"/>
        </p:nvSpPr>
        <p:spPr>
          <a:xfrm>
            <a:off x="526473" y="6034668"/>
            <a:ext cx="1120832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400" b="1">
                <a:solidFill>
                  <a:schemeClr val="tx1"/>
                </a:solidFill>
              </a:rPr>
              <a:t>External use of any of the content must be approved for release </a:t>
            </a:r>
            <a:br>
              <a:rPr lang="en-US" sz="1400" b="1">
                <a:solidFill>
                  <a:schemeClr val="tx1"/>
                </a:solidFill>
              </a:rPr>
            </a:br>
            <a:r>
              <a:rPr lang="en-US" sz="1400" b="1">
                <a:solidFill>
                  <a:schemeClr val="tx1"/>
                </a:solidFill>
              </a:rPr>
              <a:t>by your local nominated signatory/local medical process to ensure compliance with local regulations. 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000" b="0">
                <a:solidFill>
                  <a:schemeClr val="tx1"/>
                </a:solidFill>
              </a:rPr>
              <a:t>Refer to the General Properties for this asset in GMIP Content (Veeva Vault </a:t>
            </a:r>
            <a:r>
              <a:rPr lang="en-US" sz="1000" b="0" err="1">
                <a:solidFill>
                  <a:schemeClr val="tx1"/>
                </a:solidFill>
              </a:rPr>
              <a:t>MedComms</a:t>
            </a:r>
            <a:r>
              <a:rPr lang="en-US" sz="1000" b="0">
                <a:solidFill>
                  <a:schemeClr val="tx1"/>
                </a:solidFill>
              </a:rPr>
              <a:t>) for additional details. 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000" b="0">
                <a:solidFill>
                  <a:schemeClr val="tx1"/>
                </a:solidFill>
              </a:rPr>
              <a:t>Questions on this asset should be directed to asset owners.</a:t>
            </a: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83D05D04-05CE-47AA-8F7B-B08C33B32C3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84500570"/>
              </p:ext>
            </p:extLst>
          </p:nvPr>
        </p:nvGraphicFramePr>
        <p:xfrm>
          <a:off x="1128801" y="2274791"/>
          <a:ext cx="9949787" cy="152940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134820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25149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524754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26302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8DCB22-4BDC-4256-9886-290008A41E5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08792165"/>
              </p:ext>
            </p:extLst>
          </p:nvPr>
        </p:nvGraphicFramePr>
        <p:xfrm>
          <a:off x="1128801" y="1039471"/>
          <a:ext cx="9949787" cy="114705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31948">
                  <a:extLst>
                    <a:ext uri="{9D8B030D-6E8A-4147-A177-3AD203B41FA5}">
                      <a16:colId xmlns:a16="http://schemas.microsoft.com/office/drawing/2014/main" val="3458750997"/>
                    </a:ext>
                  </a:extLst>
                </a:gridCol>
                <a:gridCol w="3701243">
                  <a:extLst>
                    <a:ext uri="{9D8B030D-6E8A-4147-A177-3AD203B41FA5}">
                      <a16:colId xmlns:a16="http://schemas.microsoft.com/office/drawing/2014/main" val="4071395440"/>
                    </a:ext>
                  </a:extLst>
                </a:gridCol>
                <a:gridCol w="3316596">
                  <a:extLst>
                    <a:ext uri="{9D8B030D-6E8A-4147-A177-3AD203B41FA5}">
                      <a16:colId xmlns:a16="http://schemas.microsoft.com/office/drawing/2014/main" val="668771908"/>
                    </a:ext>
                  </a:extLst>
                </a:gridCol>
              </a:tblGrid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421394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834974"/>
                  </a:ext>
                </a:extLst>
              </a:tr>
              <a:tr h="38235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1146587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59C31-8071-4657-BA84-2004C5131029}" type="datetime1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97A55-CB79-4D07-BEF1-54B1E974D126}"/>
              </a:ext>
            </a:extLst>
          </p:cNvPr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E86B8DE1-4020-4A49-9267-F9ACDA6D789A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E08680-4520-4EA6-B4A7-FD0062F8A6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0437" y="1102835"/>
            <a:ext cx="7798987" cy="228600"/>
          </a:xfrm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&lt;Generic Name&gt; - &lt;Title from Veeva Vault&gt;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F687FD7-F293-4468-AE23-E28EE46197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91826" y="3110879"/>
            <a:ext cx="720437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BA6C7CD-771E-461C-A133-67764B81E6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60436" y="1491653"/>
            <a:ext cx="7620000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Reactive, Internal, or Reactive/Proactive by Local Nominated Signatory Review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E33F1E3-ED30-4982-A86D-2C076E1C3B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3652" y="3507944"/>
            <a:ext cx="5850676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Yes, No, or N/A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2286C0F-7CF6-40B2-B8FA-7AF1D25B99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03651" y="3119257"/>
            <a:ext cx="1795083" cy="228600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Yes or No/List 3rd Party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10857ED-F4F0-4AED-89F7-6595C2BD78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362377" y="3112464"/>
            <a:ext cx="711200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MM/YY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511FB73-1515-4896-A191-A9E5140DA2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1201" y="4843764"/>
            <a:ext cx="7808084" cy="258532"/>
          </a:xfrm>
        </p:spPr>
        <p:txBody>
          <a:bodyPr wrap="square" anchor="ctr">
            <a:sp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N/A or Enter Instructions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E7DEFF9-F91F-49E6-94A9-010D12455C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41821" y="2741564"/>
            <a:ext cx="2983416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New, Renewal, or Renewal with Changes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A339AE6-73E5-47C9-8111-E129355C91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58510" y="2748517"/>
            <a:ext cx="3800914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PromoMats/</a:t>
            </a:r>
            <a:r>
              <a:rPr lang="en-US" err="1"/>
              <a:t>MedComms</a:t>
            </a:r>
            <a:r>
              <a:rPr lang="en-US"/>
              <a:t> #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F085F8C8-CE31-4A7B-87E4-06397B5B41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741821" y="2354985"/>
            <a:ext cx="2983416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AZ MI Lead/Global Medical Affairs Lead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FBD88D7-1F68-4A55-9958-01B92024FDF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260438" y="1880471"/>
            <a:ext cx="3555167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No or Yes, Pending Local Market Approval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D75479AB-AB9C-4737-A1D0-F9E28AC4F16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91826" y="1881207"/>
            <a:ext cx="2867599" cy="228600"/>
          </a:xfrm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 sz="1200"/>
            </a:lvl2pPr>
            <a:lvl3pPr marL="457189" indent="0">
              <a:buNone/>
              <a:defRPr sz="1200"/>
            </a:lvl3pPr>
            <a:lvl4pPr marL="685783" indent="0">
              <a:buNone/>
              <a:defRPr sz="1200"/>
            </a:lvl4pPr>
            <a:lvl5pPr marL="914378" indent="0">
              <a:buNone/>
              <a:defRPr sz="1200"/>
            </a:lvl5pPr>
          </a:lstStyle>
          <a:p>
            <a:pPr lvl="0"/>
            <a:r>
              <a:rPr lang="en-US"/>
              <a:t>Therapy Area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085AA13-451C-453D-AD0D-E8AF815127C2}"/>
              </a:ext>
            </a:extLst>
          </p:cNvPr>
          <p:cNvSpPr txBox="1"/>
          <p:nvPr userDrawn="1"/>
        </p:nvSpPr>
        <p:spPr>
          <a:xfrm>
            <a:off x="1127566" y="1036716"/>
            <a:ext cx="2044732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Title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88B6979-D240-45DF-8FFB-111611A15632}"/>
              </a:ext>
            </a:extLst>
          </p:cNvPr>
          <p:cNvSpPr txBox="1"/>
          <p:nvPr userDrawn="1"/>
        </p:nvSpPr>
        <p:spPr>
          <a:xfrm>
            <a:off x="6898734" y="3043065"/>
            <a:ext cx="1209963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Approval Date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F32247-E803-4B9D-8739-4086AE7EDFE5}"/>
              </a:ext>
            </a:extLst>
          </p:cNvPr>
          <p:cNvSpPr txBox="1"/>
          <p:nvPr userDrawn="1"/>
        </p:nvSpPr>
        <p:spPr>
          <a:xfrm>
            <a:off x="1127566" y="1423839"/>
            <a:ext cx="2044732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Intended Use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42B0649-53B3-4494-A56E-67DCF07E8290}"/>
              </a:ext>
            </a:extLst>
          </p:cNvPr>
          <p:cNvSpPr txBox="1"/>
          <p:nvPr userDrawn="1"/>
        </p:nvSpPr>
        <p:spPr>
          <a:xfrm>
            <a:off x="1127567" y="3438435"/>
            <a:ext cx="3976084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Copyright Permissions Obtained for Graphics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900F06-4765-44ED-A269-1CD58C5E952C}"/>
              </a:ext>
            </a:extLst>
          </p:cNvPr>
          <p:cNvSpPr txBox="1"/>
          <p:nvPr userDrawn="1"/>
        </p:nvSpPr>
        <p:spPr>
          <a:xfrm>
            <a:off x="8920974" y="3041260"/>
            <a:ext cx="132133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>
                <a:solidFill>
                  <a:schemeClr val="bg1"/>
                </a:solidFill>
              </a:rPr>
              <a:t> Expiration Date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21D8C32-5CB3-4252-B385-54C66A9E1EE6}"/>
              </a:ext>
            </a:extLst>
          </p:cNvPr>
          <p:cNvSpPr txBox="1"/>
          <p:nvPr userDrawn="1"/>
        </p:nvSpPr>
        <p:spPr>
          <a:xfrm>
            <a:off x="3" y="123146"/>
            <a:ext cx="12191998" cy="461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2400" b="1">
                <a:solidFill>
                  <a:schemeClr val="bg1"/>
                </a:solidFill>
              </a:rPr>
              <a:t>Global Medical Asset Cover Sheet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811B402-BB33-4FBF-A25A-6A132332CC41}"/>
              </a:ext>
            </a:extLst>
          </p:cNvPr>
          <p:cNvSpPr txBox="1"/>
          <p:nvPr userDrawn="1"/>
        </p:nvSpPr>
        <p:spPr>
          <a:xfrm>
            <a:off x="1127567" y="4808725"/>
            <a:ext cx="2044731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Special Instructions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and/or Disclaimers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1A1B573-DC23-488B-93DB-AD4DD88A4651}"/>
              </a:ext>
            </a:extLst>
          </p:cNvPr>
          <p:cNvSpPr txBox="1"/>
          <p:nvPr userDrawn="1"/>
        </p:nvSpPr>
        <p:spPr>
          <a:xfrm>
            <a:off x="6898734" y="1810962"/>
            <a:ext cx="1209963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Therapy Area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294A206-A31C-476D-ACCB-00ABD9DE8B78}"/>
              </a:ext>
            </a:extLst>
          </p:cNvPr>
          <p:cNvSpPr txBox="1"/>
          <p:nvPr userDrawn="1"/>
        </p:nvSpPr>
        <p:spPr>
          <a:xfrm>
            <a:off x="1127566" y="2677093"/>
            <a:ext cx="163364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New Asset/Renewal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59580AA-6B1E-4C65-9D3B-8A40CBD8E220}"/>
              </a:ext>
            </a:extLst>
          </p:cNvPr>
          <p:cNvSpPr txBox="1"/>
          <p:nvPr userDrawn="1"/>
        </p:nvSpPr>
        <p:spPr>
          <a:xfrm>
            <a:off x="5835586" y="2677093"/>
            <a:ext cx="1431636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Based On Asset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0EE63BC-019F-46D2-85ED-E2FABA47A87D}"/>
              </a:ext>
            </a:extLst>
          </p:cNvPr>
          <p:cNvSpPr txBox="1"/>
          <p:nvPr userDrawn="1"/>
        </p:nvSpPr>
        <p:spPr>
          <a:xfrm>
            <a:off x="1127566" y="2282977"/>
            <a:ext cx="1633640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Asset Owner(s)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001B95-73C8-4B7F-998E-B0AE7A43DE82}"/>
              </a:ext>
            </a:extLst>
          </p:cNvPr>
          <p:cNvSpPr txBox="1"/>
          <p:nvPr userDrawn="1"/>
        </p:nvSpPr>
        <p:spPr>
          <a:xfrm>
            <a:off x="1127566" y="1810962"/>
            <a:ext cx="2044732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Approved for Distribution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DE83F5-9900-4234-8A5B-4EFEB16F6D34}"/>
              </a:ext>
            </a:extLst>
          </p:cNvPr>
          <p:cNvSpPr txBox="1"/>
          <p:nvPr userDrawn="1"/>
        </p:nvSpPr>
        <p:spPr>
          <a:xfrm>
            <a:off x="5835586" y="2282977"/>
            <a:ext cx="1431636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Document #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99C3AD-3A79-4CAB-8984-EE85DD84E0A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267222" y="2354585"/>
            <a:ext cx="3792203" cy="238125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ML-XXXX-ALL-XXXX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1FDDFED-CF51-4158-8A3B-DD9E176FC125}"/>
              </a:ext>
            </a:extLst>
          </p:cNvPr>
          <p:cNvSpPr txBox="1"/>
          <p:nvPr userDrawn="1"/>
        </p:nvSpPr>
        <p:spPr>
          <a:xfrm>
            <a:off x="1127569" y="3060427"/>
            <a:ext cx="3976084" cy="36576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Technical Review/Fact Check by Medical Information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5509915-7361-4754-AA26-9EB5B15ABE0F}"/>
              </a:ext>
            </a:extLst>
          </p:cNvPr>
          <p:cNvSpPr txBox="1"/>
          <p:nvPr userDrawn="1"/>
        </p:nvSpPr>
        <p:spPr>
          <a:xfrm>
            <a:off x="1127568" y="4112135"/>
            <a:ext cx="9946009" cy="717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 anchor="ctr">
            <a:no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This material is globally approved for use by AstraZeneca Medical Personnel only. The local market is responsible for interpreting, 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reviewing, and approving the content according to their local label, rules, and regulations.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AstraZeneca does not, under any circumstances, promote its products for off-label or unapproved uses. </a:t>
            </a:r>
          </a:p>
        </p:txBody>
      </p:sp>
    </p:spTree>
    <p:extLst>
      <p:ext uri="{BB962C8B-B14F-4D97-AF65-F5344CB8AC3E}">
        <p14:creationId xmlns:p14="http://schemas.microsoft.com/office/powerpoint/2010/main" val="2967866731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 Not Use-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56BE7-CD1E-4053-9515-31D954D7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0F18-88F3-4EF5-B415-6A2DEC6930B5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67D6A-BD1D-455C-A68F-2B5E1FF8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F02FB-EFBA-4E7D-9306-E2A3E6AEDB9F}"/>
              </a:ext>
            </a:extLst>
          </p:cNvPr>
          <p:cNvSpPr txBox="1"/>
          <p:nvPr userDrawn="1"/>
        </p:nvSpPr>
        <p:spPr>
          <a:xfrm>
            <a:off x="1842207" y="1928917"/>
            <a:ext cx="28921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Use These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chemeClr val="bg1"/>
                </a:solidFill>
              </a:rPr>
              <a:t>Layouts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043284-78F9-4E81-A97D-42F957CD6C75}"/>
              </a:ext>
            </a:extLst>
          </p:cNvPr>
          <p:cNvSpPr txBox="1"/>
          <p:nvPr userDrawn="1"/>
        </p:nvSpPr>
        <p:spPr>
          <a:xfrm>
            <a:off x="7640333" y="1313363"/>
            <a:ext cx="28921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DO NOT</a:t>
            </a:r>
          </a:p>
          <a:p>
            <a:pPr marL="0" indent="0" algn="ctr"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bg1"/>
                </a:solidFill>
              </a:rPr>
              <a:t>Use These </a:t>
            </a:r>
            <a:br>
              <a:rPr lang="en-US" sz="4000" b="1">
                <a:solidFill>
                  <a:schemeClr val="bg1"/>
                </a:solidFill>
              </a:rPr>
            </a:br>
            <a:r>
              <a:rPr lang="en-US" sz="4000" b="1">
                <a:solidFill>
                  <a:schemeClr val="bg1"/>
                </a:solidFill>
              </a:rPr>
              <a:t>Layouts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A78AFAA-7418-4F48-AE4E-B278A265CE75}"/>
              </a:ext>
            </a:extLst>
          </p:cNvPr>
          <p:cNvSpPr/>
          <p:nvPr userDrawn="1"/>
        </p:nvSpPr>
        <p:spPr>
          <a:xfrm>
            <a:off x="6961910" y="3464646"/>
            <a:ext cx="4301836" cy="218209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04CDD4A-5E0D-4DF4-B3F7-19367E77F2F4}"/>
              </a:ext>
            </a:extLst>
          </p:cNvPr>
          <p:cNvSpPr/>
          <p:nvPr userDrawn="1"/>
        </p:nvSpPr>
        <p:spPr>
          <a:xfrm flipH="1">
            <a:off x="987139" y="3464646"/>
            <a:ext cx="4301836" cy="218209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5353276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33" y="228601"/>
            <a:ext cx="11257867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931" y="1274765"/>
            <a:ext cx="5520644" cy="54864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931" y="1823406"/>
            <a:ext cx="5520644" cy="4005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274765"/>
            <a:ext cx="5562599" cy="54864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1823406"/>
            <a:ext cx="5562597" cy="40058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3010-457D-497C-BC1F-8982A0CFCC8F}" type="datetime1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6931" y="5852160"/>
            <a:ext cx="10038667" cy="100584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</p:spTree>
    <p:extLst>
      <p:ext uri="{BB962C8B-B14F-4D97-AF65-F5344CB8AC3E}">
        <p14:creationId xmlns:p14="http://schemas.microsoft.com/office/powerpoint/2010/main" val="77808847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131"/>
            <a:ext cx="11277600" cy="4100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1DF4-9EBB-415C-A0BA-652D75990D66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52160"/>
            <a:ext cx="10058400" cy="1005840"/>
          </a:xfrm>
        </p:spPr>
        <p:txBody>
          <a:bodyPr anchor="b">
            <a:normAutofit/>
          </a:bodyPr>
          <a:lstStyle>
            <a:lvl1pPr marL="0" indent="0">
              <a:spcBef>
                <a:spcPts val="300"/>
              </a:spcBef>
              <a:buNone/>
              <a:defRPr sz="1000">
                <a:solidFill>
                  <a:schemeClr val="tx1"/>
                </a:solidFill>
              </a:defRPr>
            </a:lvl1pPr>
            <a:lvl2pPr marL="228594" indent="0">
              <a:buNone/>
              <a:defRPr>
                <a:solidFill>
                  <a:schemeClr val="tx1"/>
                </a:solidFill>
              </a:defRPr>
            </a:lvl2pPr>
            <a:lvl3pPr marL="457189" indent="0">
              <a:buNone/>
              <a:defRPr>
                <a:solidFill>
                  <a:schemeClr val="tx1"/>
                </a:solidFill>
              </a:defRPr>
            </a:lvl3pPr>
            <a:lvl4pPr marL="685783" indent="0">
              <a:buNone/>
              <a:defRPr>
                <a:solidFill>
                  <a:schemeClr val="tx1"/>
                </a:solidFill>
              </a:defRPr>
            </a:lvl4pPr>
            <a:lvl5pPr marL="91437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06289" y="5424412"/>
            <a:ext cx="9601200" cy="377976"/>
          </a:xfrm>
          <a:prstGeom prst="roundRect">
            <a:avLst/>
          </a:prstGeom>
          <a:solidFill>
            <a:schemeClr val="accent2"/>
          </a:solidFill>
        </p:spPr>
        <p:txBody>
          <a:bodyPr anchor="b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228594" indent="0">
              <a:buNone/>
              <a:defRPr/>
            </a:lvl2pPr>
            <a:lvl3pPr marL="457189" indent="0">
              <a:buNone/>
              <a:defRPr/>
            </a:lvl3pPr>
            <a:lvl4pPr marL="685783" indent="0">
              <a:buNone/>
              <a:defRPr/>
            </a:lvl4pPr>
            <a:lvl5pPr marL="914378" indent="0">
              <a:buNone/>
              <a:defRPr/>
            </a:lvl5pPr>
          </a:lstStyle>
          <a:p>
            <a:pPr lvl="0"/>
            <a:r>
              <a:rPr lang="en-US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294302114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A5CC-DF79-4C1F-BC9C-A9BAE87DA578}" type="datetime1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29300"/>
            <a:ext cx="10058400" cy="1028700"/>
          </a:xfrm>
        </p:spPr>
        <p:txBody>
          <a:bodyPr anchor="b">
            <a:noAutofit/>
          </a:bodyPr>
          <a:lstStyle>
            <a:lvl1pPr marL="0" indent="0">
              <a:spcBef>
                <a:spcPts val="300"/>
              </a:spcBef>
              <a:buNone/>
              <a:defRPr sz="1000"/>
            </a:lvl1pPr>
            <a:lvl2pPr marL="228594" indent="0">
              <a:spcBef>
                <a:spcPts val="300"/>
              </a:spcBef>
              <a:buNone/>
              <a:defRPr sz="1000"/>
            </a:lvl2pPr>
            <a:lvl3pPr marL="457189" indent="0">
              <a:spcBef>
                <a:spcPts val="300"/>
              </a:spcBef>
              <a:buNone/>
              <a:defRPr sz="1000"/>
            </a:lvl3pPr>
            <a:lvl4pPr marL="685783" indent="0">
              <a:spcBef>
                <a:spcPts val="300"/>
              </a:spcBef>
              <a:buNone/>
              <a:defRPr sz="1000"/>
            </a:lvl4pPr>
            <a:lvl5pPr marL="914378" indent="0">
              <a:spcBef>
                <a:spcPts val="300"/>
              </a:spcBef>
              <a:buNone/>
              <a:defRPr sz="1000"/>
            </a:lvl5pPr>
          </a:lstStyle>
          <a:p>
            <a:pPr lvl="0"/>
            <a:r>
              <a:rPr lang="en-US"/>
              <a:t>Reference(s)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299034" y="5428720"/>
            <a:ext cx="9601200" cy="377976"/>
          </a:xfrm>
          <a:prstGeom prst="roundRect">
            <a:avLst/>
          </a:prstGeom>
          <a:solidFill>
            <a:schemeClr val="accent2"/>
          </a:solidFill>
        </p:spPr>
        <p:txBody>
          <a:bodyPr anchor="b" anchorCtr="0">
            <a:sp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  <a:lvl2pPr marL="228594" indent="0" algn="ctr">
              <a:buNone/>
              <a:defRPr b="1">
                <a:solidFill>
                  <a:schemeClr val="bg1"/>
                </a:solidFill>
              </a:defRPr>
            </a:lvl2pPr>
            <a:lvl3pPr marL="457189" indent="0" algn="ctr">
              <a:buNone/>
              <a:defRPr b="1">
                <a:solidFill>
                  <a:schemeClr val="bg1"/>
                </a:solidFill>
              </a:defRPr>
            </a:lvl3pPr>
            <a:lvl4pPr marL="685783" indent="0" algn="ctr">
              <a:buNone/>
              <a:defRPr b="1">
                <a:solidFill>
                  <a:schemeClr val="bg1"/>
                </a:solidFill>
              </a:defRPr>
            </a:lvl4pPr>
            <a:lvl5pPr marL="914378" indent="0" algn="ctr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caption</a:t>
            </a:r>
          </a:p>
        </p:txBody>
      </p:sp>
    </p:spTree>
    <p:extLst>
      <p:ext uri="{BB962C8B-B14F-4D97-AF65-F5344CB8AC3E}">
        <p14:creationId xmlns:p14="http://schemas.microsoft.com/office/powerpoint/2010/main" val="28355285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slideLayout" Target="../slideLayouts/slideLayout61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11277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4131"/>
            <a:ext cx="11277600" cy="4545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3585211" y="56467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D760F18-88F3-4EF5-B415-6A2DEC6930B5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4956810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92876"/>
            <a:ext cx="457200" cy="365125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B373A2DE-D3D0-4038-AC1D-6F999C464BE0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57201" y="1129284"/>
            <a:ext cx="11734800" cy="18288"/>
          </a:xfrm>
          <a:prstGeom prst="rect">
            <a:avLst/>
          </a:prstGeom>
          <a:gradFill flip="none" rotWithShape="1">
            <a:gsLst>
              <a:gs pos="26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8914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1" r:id="rId2"/>
    <p:sldLayoutId id="2147483676" r:id="rId3"/>
    <p:sldLayoutId id="2147483711" r:id="rId4"/>
    <p:sldLayoutId id="2147483678" r:id="rId5"/>
    <p:sldLayoutId id="2147483679" r:id="rId6"/>
    <p:sldLayoutId id="2147483680" r:id="rId7"/>
    <p:sldLayoutId id="2147483683" r:id="rId8"/>
    <p:sldLayoutId id="2147483684" r:id="rId9"/>
    <p:sldLayoutId id="2147483685" r:id="rId10"/>
    <p:sldLayoutId id="2147483686" r:id="rId11"/>
    <p:sldLayoutId id="2147483682" r:id="rId12"/>
    <p:sldLayoutId id="2147483699" r:id="rId13"/>
    <p:sldLayoutId id="2147483708" r:id="rId14"/>
    <p:sldLayoutId id="2147483716" r:id="rId15"/>
    <p:sldLayoutId id="2147483703" r:id="rId16"/>
  </p:sldLayoutIdLst>
  <p:transition>
    <p:fade/>
  </p:transition>
  <p:hf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8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7392" userDrawn="1">
          <p15:clr>
            <a:srgbClr val="F26B43"/>
          </p15:clr>
        </p15:guide>
        <p15:guide id="5" orient="horz" pos="144" userDrawn="1">
          <p15:clr>
            <a:srgbClr val="F26B43"/>
          </p15:clr>
        </p15:guide>
        <p15:guide id="6" orient="horz" pos="648" userDrawn="1">
          <p15:clr>
            <a:srgbClr val="F26B43"/>
          </p15:clr>
        </p15:guide>
        <p15:guide id="7" orient="horz" pos="792" userDrawn="1">
          <p15:clr>
            <a:srgbClr val="F26B43"/>
          </p15:clr>
        </p15:guide>
        <p15:guide id="8" orient="horz" pos="36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11277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4131"/>
            <a:ext cx="11277600" cy="4545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3585211" y="56467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2910E70-1FB2-4D6A-A99C-9984B48553E7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4956810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92876"/>
            <a:ext cx="457200" cy="365125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367F8ECF-F751-4D48-A2D6-9F615E41B617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57201" y="1129284"/>
            <a:ext cx="11734800" cy="18288"/>
          </a:xfrm>
          <a:prstGeom prst="rect">
            <a:avLst/>
          </a:prstGeom>
          <a:gradFill flip="none" rotWithShape="1">
            <a:gsLst>
              <a:gs pos="26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45687-4DDC-49FE-9043-3F36C5259E81}"/>
              </a:ext>
            </a:extLst>
          </p:cNvPr>
          <p:cNvSpPr txBox="1"/>
          <p:nvPr userDrawn="1"/>
        </p:nvSpPr>
        <p:spPr>
          <a:xfrm>
            <a:off x="1" y="12700"/>
            <a:ext cx="6346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>
                <a:solidFill>
                  <a:schemeClr val="accent1"/>
                </a:solidFill>
              </a:rPr>
              <a:t>&lt;&lt;Brand Name&gt;&gt;&lt;&lt;</a:t>
            </a:r>
            <a:r>
              <a:rPr lang="en-US" sz="1400" b="0" baseline="30000">
                <a:solidFill>
                  <a:schemeClr val="accent1"/>
                </a:solidFill>
              </a:rPr>
              <a:t>®</a:t>
            </a:r>
            <a:r>
              <a:rPr lang="en-US" sz="1400" b="0">
                <a:solidFill>
                  <a:schemeClr val="accent1"/>
                </a:solidFill>
              </a:rPr>
              <a:t> or ™ Symbol&gt;&gt; (&lt;&lt;Generic Name&gt;&gt;) &lt;&lt;Formulation&gt;&gt;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1789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  <p:sldLayoutId id="2147483717" r:id="rId13"/>
    <p:sldLayoutId id="2147483704" r:id="rId14"/>
  </p:sldLayoutIdLst>
  <p:transition>
    <p:fade/>
  </p:transition>
  <p:hf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8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7392" userDrawn="1">
          <p15:clr>
            <a:srgbClr val="F26B43"/>
          </p15:clr>
        </p15:guide>
        <p15:guide id="5" orient="horz" pos="144" userDrawn="1">
          <p15:clr>
            <a:srgbClr val="F26B43"/>
          </p15:clr>
        </p15:guide>
        <p15:guide id="6" orient="horz" pos="648" userDrawn="1">
          <p15:clr>
            <a:srgbClr val="F26B43"/>
          </p15:clr>
        </p15:guide>
        <p15:guide id="7" orient="horz" pos="792" userDrawn="1">
          <p15:clr>
            <a:srgbClr val="F26B43"/>
          </p15:clr>
        </p15:guide>
        <p15:guide id="8" orient="horz" pos="367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591300"/>
            <a:ext cx="487680" cy="266700"/>
          </a:xfrm>
          <a:prstGeom prst="rect">
            <a:avLst/>
          </a:prstGeom>
        </p:spPr>
        <p:txBody>
          <a:bodyPr vert="horz" lIns="91440" tIns="45720" rIns="45720" bIns="45720" rtlCol="0" anchor="b" anchorCtr="0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2"/>
            <a:ext cx="11277600" cy="8000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11277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1871133" y="6534150"/>
            <a:ext cx="1295400" cy="323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871133" y="6004515"/>
            <a:ext cx="1295400" cy="427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" y="1129284"/>
            <a:ext cx="11734800" cy="18288"/>
          </a:xfrm>
          <a:prstGeom prst="rect">
            <a:avLst/>
          </a:prstGeom>
          <a:gradFill flip="none" rotWithShape="1">
            <a:gsLst>
              <a:gs pos="26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5583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orient="horz" pos="144">
          <p15:clr>
            <a:srgbClr val="F26B43"/>
          </p15:clr>
        </p15:guide>
        <p15:guide id="6" orient="horz" pos="648">
          <p15:clr>
            <a:srgbClr val="F26B43"/>
          </p15:clr>
        </p15:guide>
        <p15:guide id="7" orient="horz" pos="792">
          <p15:clr>
            <a:srgbClr val="F26B43"/>
          </p15:clr>
        </p15:guide>
        <p15:guide id="8" orient="horz" pos="367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1"/>
            <a:ext cx="11277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4131"/>
            <a:ext cx="11277600" cy="4545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3585211" y="56467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CD760F18-88F3-4EF5-B415-6A2DEC6930B5}" type="datetime1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4956810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92876"/>
            <a:ext cx="457200" cy="365125"/>
          </a:xfrm>
          <a:prstGeom prst="rect">
            <a:avLst/>
          </a:prstGeom>
        </p:spPr>
        <p:txBody>
          <a:bodyPr vert="horz" lIns="91440" tIns="45720" rIns="9144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7432E5-F8E0-41AE-9A6B-AD730338B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160000" y="6611780"/>
            <a:ext cx="2032000" cy="246221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r"/>
            <a:r>
              <a:rPr lang="en-US" sz="10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AstraZeneca </a:t>
            </a:r>
            <a:fld id="{B373A2DE-D3D0-4038-AC1D-6F999C464BE0}" type="datetimeyyyy">
              <a:rPr lang="en-US" sz="1000" b="0" baseline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fld>
            <a:endParaRPr lang="en-US" sz="1000" b="0" baseline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57201" y="1129284"/>
            <a:ext cx="11734800" cy="18288"/>
          </a:xfrm>
          <a:prstGeom prst="rect">
            <a:avLst/>
          </a:prstGeom>
          <a:gradFill flip="none" rotWithShape="1">
            <a:gsLst>
              <a:gs pos="26000">
                <a:schemeClr val="accent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171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transition>
    <p:fade/>
  </p:transition>
  <p:hf hdr="0" ft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8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72" indent="-228594" algn="l" defTabSz="914378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orient="horz" pos="144">
          <p15:clr>
            <a:srgbClr val="F26B43"/>
          </p15:clr>
        </p15:guide>
        <p15:guide id="6" orient="horz" pos="648">
          <p15:clr>
            <a:srgbClr val="F26B43"/>
          </p15:clr>
        </p15:guide>
        <p15:guide id="7" orient="horz" pos="792">
          <p15:clr>
            <a:srgbClr val="F26B43"/>
          </p15:clr>
        </p15:guide>
        <p15:guide id="8" orient="horz" pos="36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sv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28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32.svg"/><Relationship Id="rId10" Type="http://schemas.openxmlformats.org/officeDocument/2006/relationships/image" Target="../media/image27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6.svg"/><Relationship Id="rId1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thrombosiscanada.ca/hcp/practice/clinical_guides?language=en-ca&amp;guideID=MANAGEMENTOFBLEEDINGINPATIEN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4B3F53EE-32A0-41C3-8873-37BB6EA4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232" y="1232564"/>
            <a:ext cx="11277600" cy="3028521"/>
          </a:xfrm>
        </p:spPr>
        <p:txBody>
          <a:bodyPr/>
          <a:lstStyle/>
          <a:p>
            <a:r>
              <a:rPr lang="en-US" sz="4000" dirty="0" err="1">
                <a:ea typeface="ヒラギノ角ゴ Pro W3"/>
                <a:cs typeface="Arial"/>
              </a:rPr>
              <a:t>ANNEXa</a:t>
            </a:r>
            <a:r>
              <a:rPr lang="en-US" sz="4000" dirty="0">
                <a:ea typeface="ヒラギノ角ゴ Pro W3"/>
                <a:cs typeface="Arial"/>
              </a:rPr>
              <a:t>-I : </a:t>
            </a:r>
            <a:r>
              <a:rPr lang="en-US" sz="4000" dirty="0"/>
              <a:t>A Phase 4 Study of Andexanet Alfa in Acute Intracranial Hemorrhage in Patients Receiving an Oral Factor </a:t>
            </a:r>
            <a:r>
              <a:rPr lang="en-US" sz="4000" dirty="0" err="1"/>
              <a:t>Xa</a:t>
            </a:r>
            <a:r>
              <a:rPr lang="en-US" sz="4000" dirty="0"/>
              <a:t> Inhibitor</a:t>
            </a:r>
            <a:br>
              <a:rPr lang="en-US" sz="4400" dirty="0"/>
            </a:br>
            <a:r>
              <a:rPr lang="en-US" sz="2400" dirty="0">
                <a:solidFill>
                  <a:srgbClr val="FFFFFF"/>
                </a:solidFill>
                <a:latin typeface="Arial"/>
                <a:ea typeface="+mj-ea"/>
                <a:cs typeface="Arial"/>
              </a:rPr>
              <a:t>Phase 3b/4 Study of Andexanet Alfa for Bleeding Associated With Factor </a:t>
            </a:r>
            <a:r>
              <a:rPr lang="en-US" sz="2400" dirty="0" err="1">
                <a:solidFill>
                  <a:srgbClr val="FFFFFF"/>
                </a:solidFill>
                <a:latin typeface="Arial"/>
                <a:ea typeface="+mj-ea"/>
                <a:cs typeface="Arial"/>
              </a:rPr>
              <a:t>Xa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+mj-ea"/>
                <a:cs typeface="Arial"/>
              </a:rPr>
              <a:t> Inhibitors</a:t>
            </a:r>
            <a:br>
              <a:rPr lang="en-US" sz="2400" dirty="0">
                <a:solidFill>
                  <a:srgbClr val="FFFFFF"/>
                </a:solidFill>
                <a:latin typeface="Arial"/>
                <a:ea typeface="+mj-ea"/>
                <a:cs typeface="Arial"/>
              </a:rPr>
            </a:br>
            <a:endParaRPr lang="en-US" sz="4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483EA2-26E9-4E51-804E-193AE65A657A}"/>
              </a:ext>
            </a:extLst>
          </p:cNvPr>
          <p:cNvSpPr/>
          <p:nvPr/>
        </p:nvSpPr>
        <p:spPr>
          <a:xfrm>
            <a:off x="457200" y="5718468"/>
            <a:ext cx="11277599" cy="73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slide presentation may include evolving scientific information that has not been reviewed and approved by Health Canada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slides are intended for educational purposes only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heSans B4 SemiLigh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60958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AstraZeneca Canada Inc.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does not, under any circumstances, promote its products for off-label or unapproved uses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7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2E735-916C-4DD4-B73D-5DA9338A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Key Inclusion and Exclusion Criteria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C8C08C-D0BD-46A9-8885-0A48CEB0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D8FED-2A5A-46FF-BD68-3BF7A907A3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852160"/>
            <a:ext cx="11444748" cy="1005840"/>
          </a:xfrm>
        </p:spPr>
        <p:txBody>
          <a:bodyPr/>
          <a:lstStyle/>
          <a:p>
            <a:r>
              <a:rPr lang="en-US" sz="800" baseline="30000" dirty="0" err="1"/>
              <a:t>a</a:t>
            </a:r>
            <a:r>
              <a:rPr lang="en-US" sz="800" dirty="0" err="1"/>
              <a:t>Patients</a:t>
            </a:r>
            <a:r>
              <a:rPr lang="en-US" sz="800" dirty="0"/>
              <a:t> may have extracerebral bleeding (subdural, subarachnoid, epidural) or extracranial (GI, intraspinal), but the ICH must be considered the most clinically significant bleed at the time of enrollment; </a:t>
            </a:r>
            <a:r>
              <a:rPr lang="en-US" sz="800" baseline="30000" dirty="0" err="1"/>
              <a:t>b</a:t>
            </a:r>
            <a:r>
              <a:rPr lang="en-US" sz="800" dirty="0" err="1"/>
              <a:t>Recent</a:t>
            </a:r>
            <a:r>
              <a:rPr lang="en-US" sz="800" dirty="0"/>
              <a:t> history is defined as within 2 weeks.</a:t>
            </a:r>
          </a:p>
          <a:p>
            <a:r>
              <a:rPr lang="en-US" sz="800" dirty="0"/>
              <a:t>ACS = acute coronary syndrome; CT = computed tomography; CVA = cerebral vascular accident; DIC = disseminated intravascular coagulation; EBV = estimated blood volume; FEIBA = anti-inhibitor coagulant complex; FFP = fresh frozen plasma;     GCS = </a:t>
            </a:r>
            <a:r>
              <a:rPr lang="en-US" sz="800" dirty="0" err="1"/>
              <a:t>Glascow</a:t>
            </a:r>
            <a:r>
              <a:rPr lang="en-US" sz="800" dirty="0"/>
              <a:t> Coma Scale; GI = gastrointestinal; HF = heart failure; ICH = intracerebral hemorrhage; ICP = intracranial pressure; MI= myocardial infarction; MRI = magnetic resonance imaging; NIHSS = </a:t>
            </a:r>
            <a:r>
              <a:rPr lang="en-GB" sz="800" dirty="0"/>
              <a:t>National Institutes of Health Stroke Scale;    PCC = prothrombin complex concentrate; </a:t>
            </a:r>
            <a:r>
              <a:rPr lang="en-GB" sz="800" dirty="0" err="1"/>
              <a:t>rfVIIa</a:t>
            </a:r>
            <a:r>
              <a:rPr lang="en-GB" sz="800" dirty="0"/>
              <a:t> = recombinant Factor </a:t>
            </a:r>
            <a:r>
              <a:rPr lang="en-GB" sz="800" dirty="0" err="1"/>
              <a:t>VIIa</a:t>
            </a:r>
            <a:r>
              <a:rPr lang="en-GB" sz="800" dirty="0"/>
              <a:t>; TE = thrombotic event; TIA = transient ischemic stroke; VKA = vitamin K antagonist; VTE = venous thromboembolism. </a:t>
            </a:r>
          </a:p>
          <a:p>
            <a:r>
              <a:rPr lang="en-US" sz="800" dirty="0"/>
              <a:t>In House Data, AstraZeneca. ALXN2070 18-513.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948BF0-A967-4581-8429-87CF43090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108573"/>
              </p:ext>
            </p:extLst>
          </p:nvPr>
        </p:nvGraphicFramePr>
        <p:xfrm>
          <a:off x="500626" y="1456549"/>
          <a:ext cx="5403644" cy="158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644">
                  <a:extLst>
                    <a:ext uri="{9D8B030D-6E8A-4147-A177-3AD203B41FA5}">
                      <a16:colId xmlns:a16="http://schemas.microsoft.com/office/drawing/2014/main" val="1103664853"/>
                    </a:ext>
                  </a:extLst>
                </a:gridCol>
              </a:tblGrid>
              <a:tr h="415241"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Key Inclusion Criteria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29167680"/>
                  </a:ext>
                </a:extLst>
              </a:tr>
              <a:tr h="419127">
                <a:tc>
                  <a:txBody>
                    <a:bodyPr/>
                    <a:lstStyle/>
                    <a:p>
                      <a:r>
                        <a:rPr lang="en-US" sz="1600"/>
                        <a:t>Acute intracerebral EBV of 0.5 mL to 60 mL on CT/MRI</a:t>
                      </a:r>
                      <a:r>
                        <a:rPr lang="en-US" sz="1600" baseline="30000"/>
                        <a:t>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6242139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NIHSS score </a:t>
                      </a:r>
                      <a:r>
                        <a:rPr lang="en-US" sz="1600" u="sng"/>
                        <a:t>&lt;</a:t>
                      </a:r>
                      <a:r>
                        <a:rPr lang="en-US" sz="1600"/>
                        <a:t>35 at time of consent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86490966"/>
                  </a:ext>
                </a:extLst>
              </a:tr>
              <a:tr h="380092">
                <a:tc>
                  <a:txBody>
                    <a:bodyPr/>
                    <a:lstStyle/>
                    <a:p>
                      <a:r>
                        <a:rPr lang="en-US" sz="1600"/>
                        <a:t>Negative pregnancy test and not lactating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12359120"/>
                  </a:ext>
                </a:extLst>
              </a:tr>
            </a:tbl>
          </a:graphicData>
        </a:graphic>
      </p:graphicFrame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C428A6A-2A31-41FD-9E4D-71DCD514DF22}"/>
              </a:ext>
            </a:extLst>
          </p:cNvPr>
          <p:cNvGraphicFramePr>
            <a:graphicFrameLocks noGrp="1"/>
          </p:cNvGraphicFramePr>
          <p:nvPr/>
        </p:nvGraphicFramePr>
        <p:xfrm>
          <a:off x="6508956" y="1428425"/>
          <a:ext cx="5392993" cy="455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92993">
                  <a:extLst>
                    <a:ext uri="{9D8B030D-6E8A-4147-A177-3AD203B41FA5}">
                      <a16:colId xmlns:a16="http://schemas.microsoft.com/office/drawing/2014/main" val="110366485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Key Exclusion Criteria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2916768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Recent history of a diagnosed TE or clinically relevant symptom including VTE, MI, DIC, CVA, TIA, ACS, or arterial systemic</a:t>
                      </a:r>
                      <a:r>
                        <a:rPr lang="en-US" sz="1600" baseline="30000"/>
                        <a:t>b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62421394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Acute decompensated HF, cardiogenic or septic shock, or severe sepsis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1235912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Receipt if a VKA, dabigatran, PCC, rfVIIa, FEIBA, FFP, or whole blood within 7 days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404414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GCS &lt;7 at time of consent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514131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Past use of andexanet alfa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2092748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Any tumor-related bleeding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5531587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Expected survival of &lt;1 month (not related to intracranial bleed)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854551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sz="1600"/>
                        <a:t>Planned surgery within 12 hours after randomization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912440491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BC2BEFF-CEF1-4BE4-BF8E-3C5B6E20CD65}"/>
              </a:ext>
            </a:extLst>
          </p:cNvPr>
          <p:cNvSpPr/>
          <p:nvPr/>
        </p:nvSpPr>
        <p:spPr>
          <a:xfrm>
            <a:off x="290053" y="3429000"/>
            <a:ext cx="5614217" cy="261986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FA7517-9353-43CB-8A16-4D91339A003C}"/>
              </a:ext>
            </a:extLst>
          </p:cNvPr>
          <p:cNvSpPr txBox="1"/>
          <p:nvPr/>
        </p:nvSpPr>
        <p:spPr>
          <a:xfrm>
            <a:off x="408035" y="3566268"/>
            <a:ext cx="5496235" cy="248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n-US" sz="1787" b="1" u="sng"/>
              <a:t>Key Permissible Planned Surgeries/Procedures</a:t>
            </a:r>
          </a:p>
          <a:p>
            <a:pPr algn="ctr">
              <a:buClr>
                <a:schemeClr val="accent1"/>
              </a:buClr>
            </a:pPr>
            <a:endParaRPr lang="en-US" sz="1867" b="1" u="sng"/>
          </a:p>
          <a:p>
            <a:pPr marL="228594" indent="-22859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93"/>
              <a:t>Neurological interventions for reasons beyond hematoma evacuation (ie: Burr hole/craniotomy for ICP monitoring)</a:t>
            </a:r>
          </a:p>
          <a:p>
            <a:pPr marL="228594" indent="-22859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93"/>
              <a:t>Lumbar punction</a:t>
            </a:r>
          </a:p>
          <a:p>
            <a:pPr marL="228594" indent="-22859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93"/>
              <a:t>Pericardial drainage or thoracentesis</a:t>
            </a:r>
          </a:p>
          <a:p>
            <a:pPr marL="228594" indent="-22859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93"/>
              <a:t>Embolization</a:t>
            </a:r>
          </a:p>
          <a:p>
            <a:pPr marL="228594" indent="-228594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93"/>
              <a:t>CT-guided abscess drainage</a:t>
            </a:r>
          </a:p>
          <a:p>
            <a:pPr marL="228594" indent="-228594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600"/>
          </a:p>
          <a:p>
            <a:pPr>
              <a:buClr>
                <a:schemeClr val="accent1"/>
              </a:buClr>
            </a:pPr>
            <a:endParaRPr lang="en-US" sz="1333" b="1" u="sng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36E15-7139-4C06-9765-6241B28AA1D6}"/>
              </a:ext>
            </a:extLst>
          </p:cNvPr>
          <p:cNvCxnSpPr>
            <a:cxnSpLocks/>
          </p:cNvCxnSpPr>
          <p:nvPr/>
        </p:nvCxnSpPr>
        <p:spPr>
          <a:xfrm flipH="1">
            <a:off x="5841005" y="5852160"/>
            <a:ext cx="667951" cy="0"/>
          </a:xfrm>
          <a:prstGeom prst="line">
            <a:avLst/>
          </a:prstGeom>
          <a:ln w="2857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58907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38E19-5531-4641-AD2A-5AED2605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Efficacy Objectives and Endpoints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CAA0BB-BEBA-459A-8EF8-B42BCA5C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59267-E5F7-46FA-878D-180E70D5BA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6782" y="5889521"/>
            <a:ext cx="11854425" cy="10058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33" baseline="30000" err="1"/>
              <a:t>a</a:t>
            </a:r>
            <a:r>
              <a:rPr lang="en-US" sz="933" err="1"/>
              <a:t>Defined</a:t>
            </a:r>
            <a:r>
              <a:rPr lang="en-US" sz="933"/>
              <a:t> as NIHSS score increase </a:t>
            </a:r>
            <a:r>
              <a:rPr lang="en-US" sz="933" u="sng"/>
              <a:t>&gt;</a:t>
            </a:r>
            <a:r>
              <a:rPr lang="en-US" sz="933"/>
              <a:t>4 or a GCS score decrease </a:t>
            </a:r>
            <a:r>
              <a:rPr lang="en-US" sz="933" u="sng"/>
              <a:t>&gt;</a:t>
            </a:r>
            <a:r>
              <a:rPr lang="en-US" sz="933"/>
              <a:t>2.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33"/>
              <a:t>EQ-5D = </a:t>
            </a:r>
            <a:r>
              <a:rPr lang="en-US" sz="933" err="1"/>
              <a:t>EuroQol</a:t>
            </a:r>
            <a:r>
              <a:rPr lang="en-US" sz="933"/>
              <a:t> Group 5-Dimension; ETP = endogenous thrombin potential; FXa = Factor </a:t>
            </a:r>
            <a:r>
              <a:rPr lang="en-US" sz="933" err="1"/>
              <a:t>Xa</a:t>
            </a:r>
            <a:r>
              <a:rPr lang="en-US" sz="933"/>
              <a:t>; GCS = Glasgow Coma Scale; </a:t>
            </a:r>
            <a:r>
              <a:rPr lang="en-US" sz="933" err="1"/>
              <a:t>mRS</a:t>
            </a:r>
            <a:r>
              <a:rPr lang="en-US" sz="933"/>
              <a:t> = modified Rankin Scale; NIHSS = National Institutes of Health Stroke Scale;             UW-</a:t>
            </a:r>
            <a:r>
              <a:rPr lang="en-US" sz="933" err="1"/>
              <a:t>mRS</a:t>
            </a:r>
            <a:r>
              <a:rPr lang="en-US" sz="933"/>
              <a:t> = utility-weighted Modified Rankin Scale.</a:t>
            </a:r>
          </a:p>
          <a:p>
            <a:r>
              <a:rPr lang="en-US" sz="1000"/>
              <a:t>In House Data, AstraZeneca. ALXN2070 18-513.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A8747D1-A419-433D-8ECD-5913090500B2}"/>
              </a:ext>
            </a:extLst>
          </p:cNvPr>
          <p:cNvGraphicFramePr>
            <a:graphicFrameLocks noGrp="1"/>
          </p:cNvGraphicFramePr>
          <p:nvPr/>
        </p:nvGraphicFramePr>
        <p:xfrm>
          <a:off x="217949" y="1503524"/>
          <a:ext cx="11756101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3984">
                  <a:extLst>
                    <a:ext uri="{9D8B030D-6E8A-4147-A177-3AD203B41FA5}">
                      <a16:colId xmlns:a16="http://schemas.microsoft.com/office/drawing/2014/main" val="2576199209"/>
                    </a:ext>
                  </a:extLst>
                </a:gridCol>
                <a:gridCol w="7512117">
                  <a:extLst>
                    <a:ext uri="{9D8B030D-6E8A-4147-A177-3AD203B41FA5}">
                      <a16:colId xmlns:a16="http://schemas.microsoft.com/office/drawing/2014/main" val="3873864016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2200"/>
                        <a:t>Objective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Endpoint Evaluation Post-Randomization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78219370"/>
                  </a:ext>
                </a:extLst>
              </a:tr>
              <a:tr h="316504">
                <a:tc>
                  <a:txBody>
                    <a:bodyPr/>
                    <a:lstStyle/>
                    <a:p>
                      <a:r>
                        <a:rPr lang="en-US" sz="2000"/>
                        <a:t>Thrombin generation utilizing ETP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Change from baseline at 1 and 12 hours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20461936"/>
                  </a:ext>
                </a:extLst>
              </a:tr>
              <a:tr h="1372897">
                <a:tc>
                  <a:txBody>
                    <a:bodyPr/>
                    <a:lstStyle/>
                    <a:p>
                      <a:r>
                        <a:rPr lang="en-US" sz="2000"/>
                        <a:t>Neurological function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/>
                        <a:t>Neurologic deterioration</a:t>
                      </a:r>
                      <a:r>
                        <a:rPr lang="en-US" sz="2000" baseline="30000"/>
                        <a:t>a</a:t>
                      </a:r>
                      <a:r>
                        <a:rPr lang="en-US" sz="2000"/>
                        <a:t> at 24 hours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/>
                        <a:t>Change in mRS score at 30 days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/>
                        <a:t>Change in NIHSS and GCS scores at 2, 3, 6, 12, 24, and 72 hours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/>
                        <a:t>Proportion of patients receiving rescue therapy between 3 and 12 hours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29492614"/>
                  </a:ext>
                </a:extLst>
              </a:tr>
              <a:tr h="158157">
                <a:tc>
                  <a:txBody>
                    <a:bodyPr/>
                    <a:lstStyle/>
                    <a:p>
                      <a:r>
                        <a:rPr lang="en-US" sz="2000"/>
                        <a:t>Relationship between anti-FXa levels and hemostatic efficacy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Correlation analysis of anti-fXa activity and achievement of hemostatic efficacy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8372866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r>
                        <a:rPr lang="en-US" sz="2000"/>
                        <a:t>Health-related quality of life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EQ-5D questionnaire and UW-mRS score at 30 days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64515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2235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38E19-5531-4641-AD2A-5AED2605B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Objectives and Endpoints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CAA0BB-BEBA-459A-8EF8-B42BCA5C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B59267-E5F7-46FA-878D-180E70D5BA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6270446"/>
            <a:ext cx="10350230" cy="58755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 dirty="0" err="1"/>
              <a:t>a</a:t>
            </a:r>
            <a:r>
              <a:rPr lang="en-US" dirty="0" err="1"/>
              <a:t>Confirmed</a:t>
            </a:r>
            <a:r>
              <a:rPr lang="en-US" dirty="0"/>
              <a:t> by a blinded adjudication committee; </a:t>
            </a:r>
            <a:r>
              <a:rPr lang="en-US" baseline="30000" dirty="0" err="1"/>
              <a:t>b</a:t>
            </a:r>
            <a:r>
              <a:rPr lang="en-US" dirty="0" err="1"/>
              <a:t>Bleeding</a:t>
            </a:r>
            <a:r>
              <a:rPr lang="en-US" dirty="0"/>
              <a:t>-related mortality defined as any death within 72 hours from randomization and not associated to the occurrence of an identified TE.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CV = cardiovascular; FX = Factor X; </a:t>
            </a:r>
            <a:r>
              <a:rPr lang="en-US" dirty="0" err="1"/>
              <a:t>FXa</a:t>
            </a:r>
            <a:r>
              <a:rPr lang="en-US" dirty="0"/>
              <a:t> = Factor </a:t>
            </a:r>
            <a:r>
              <a:rPr lang="en-US" dirty="0" err="1"/>
              <a:t>Xa</a:t>
            </a:r>
            <a:r>
              <a:rPr lang="en-US" dirty="0"/>
              <a:t>; ICU = intensive care unit; LOS = length of stay.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 House Data, AstraZeneca. ALXN2070 18-513.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A8747D1-A419-433D-8ECD-5913090500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20169"/>
              </p:ext>
            </p:extLst>
          </p:nvPr>
        </p:nvGraphicFramePr>
        <p:xfrm>
          <a:off x="217949" y="1251539"/>
          <a:ext cx="11756102" cy="47141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610723">
                  <a:extLst>
                    <a:ext uri="{9D8B030D-6E8A-4147-A177-3AD203B41FA5}">
                      <a16:colId xmlns:a16="http://schemas.microsoft.com/office/drawing/2014/main" val="2576199209"/>
                    </a:ext>
                  </a:extLst>
                </a:gridCol>
                <a:gridCol w="7145379">
                  <a:extLst>
                    <a:ext uri="{9D8B030D-6E8A-4147-A177-3AD203B41FA5}">
                      <a16:colId xmlns:a16="http://schemas.microsoft.com/office/drawing/2014/main" val="3873864016"/>
                    </a:ext>
                  </a:extLst>
                </a:gridCol>
              </a:tblGrid>
              <a:tr h="467294">
                <a:tc>
                  <a:txBody>
                    <a:bodyPr/>
                    <a:lstStyle/>
                    <a:p>
                      <a:pPr algn="l"/>
                      <a:r>
                        <a:rPr lang="en-US" sz="2200"/>
                        <a:t>Objective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Endpoint Evaluation Post-Randomization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78219370"/>
                  </a:ext>
                </a:extLst>
              </a:tr>
              <a:tr h="408883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Thrombotic </a:t>
                      </a:r>
                      <a:r>
                        <a:rPr lang="en-US" sz="2000" err="1"/>
                        <a:t>events</a:t>
                      </a:r>
                      <a:r>
                        <a:rPr lang="en-US" sz="2000" baseline="30000" err="1"/>
                        <a:t>a</a:t>
                      </a:r>
                      <a:endParaRPr lang="en-US" sz="2000" baseline="3000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Occurrence of thrombotic events through 30 days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56528000"/>
                  </a:ext>
                </a:extLst>
              </a:tr>
              <a:tr h="700942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Mortality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/>
                        <a:t>In-hospital, 30-day all-cause, CV, and bleeding-related mortality</a:t>
                      </a:r>
                      <a:r>
                        <a:rPr lang="en-US" sz="2000" baseline="30000"/>
                        <a:t>b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20461936"/>
                  </a:ext>
                </a:extLst>
              </a:tr>
              <a:tr h="700942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Invasive intracranial procedures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/>
                        <a:t>Number of invasive intracranial procedures required to manage intracranial hematoma and/or its complications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29492614"/>
                  </a:ext>
                </a:extLst>
              </a:tr>
              <a:tr h="467294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Length of stay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/>
                        <a:t>Hospital and ICU LOS during initial hospitalization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83728661"/>
                  </a:ext>
                </a:extLst>
              </a:tr>
              <a:tr h="700942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Re-hospitalizations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/>
                        <a:t>Number of re-hospitalizations and total days re-hospitalized at 30 days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364515266"/>
                  </a:ext>
                </a:extLst>
              </a:tr>
              <a:tr h="70094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Immunogenicity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/>
                        <a:t>Antibodies and neutralizing antibodies to FX, FXa, and andexanet alfa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625652912"/>
                  </a:ext>
                </a:extLst>
              </a:tr>
              <a:tr h="351793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Other safety monitoring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/>
                        <a:t>Adverse events and vital signs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477145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17294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6EFCB79-988A-43A0-9607-71FB25F1A5D8}"/>
              </a:ext>
            </a:extLst>
          </p:cNvPr>
          <p:cNvSpPr/>
          <p:nvPr/>
        </p:nvSpPr>
        <p:spPr>
          <a:xfrm>
            <a:off x="6368640" y="1324009"/>
            <a:ext cx="5325533" cy="331335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71B32C2-BF90-40ED-85C9-E6B2332B990C}"/>
              </a:ext>
            </a:extLst>
          </p:cNvPr>
          <p:cNvSpPr/>
          <p:nvPr/>
        </p:nvSpPr>
        <p:spPr>
          <a:xfrm>
            <a:off x="228598" y="1333096"/>
            <a:ext cx="5325533" cy="331335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A37A40-F26E-4229-9DA0-DE16BA908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Timing Considerations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2176B5-6CF8-4F50-92A5-2C19408F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32E08-3330-447F-833A-F9D2516A34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860948"/>
            <a:ext cx="10058400" cy="100584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CT = computed tomography; </a:t>
            </a:r>
            <a:r>
              <a:rPr lang="en-US" dirty="0" err="1"/>
              <a:t>FXa</a:t>
            </a:r>
            <a:r>
              <a:rPr lang="en-US" dirty="0"/>
              <a:t> = Factor </a:t>
            </a:r>
            <a:r>
              <a:rPr lang="en-US" dirty="0" err="1"/>
              <a:t>Xa</a:t>
            </a:r>
            <a:r>
              <a:rPr lang="en-US" dirty="0"/>
              <a:t>; MRI = magnetic resonance imaging. </a:t>
            </a:r>
          </a:p>
          <a:p>
            <a:r>
              <a:rPr lang="en-US" dirty="0"/>
              <a:t>In House Data, AstraZeneca. ALXN2070 18-513.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C5361E-017F-46EC-88AC-9BA933B2FE3D}"/>
              </a:ext>
            </a:extLst>
          </p:cNvPr>
          <p:cNvSpPr/>
          <p:nvPr/>
        </p:nvSpPr>
        <p:spPr>
          <a:xfrm>
            <a:off x="1630377" y="1466024"/>
            <a:ext cx="2521975" cy="5526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4D6EAE-4CCC-4D23-8751-95D495865020}"/>
              </a:ext>
            </a:extLst>
          </p:cNvPr>
          <p:cNvSpPr txBox="1"/>
          <p:nvPr/>
        </p:nvSpPr>
        <p:spPr>
          <a:xfrm>
            <a:off x="1777859" y="1537175"/>
            <a:ext cx="222700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8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Head CT or MRI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E69629E-0FC7-48FB-9E9C-6AF9F5F67B8A}"/>
              </a:ext>
            </a:extLst>
          </p:cNvPr>
          <p:cNvSpPr/>
          <p:nvPr/>
        </p:nvSpPr>
        <p:spPr>
          <a:xfrm>
            <a:off x="7804747" y="1402899"/>
            <a:ext cx="2521975" cy="55267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E6D749-5E16-43D9-8B43-2FBDBDD6235E}"/>
              </a:ext>
            </a:extLst>
          </p:cNvPr>
          <p:cNvSpPr txBox="1"/>
          <p:nvPr/>
        </p:nvSpPr>
        <p:spPr>
          <a:xfrm>
            <a:off x="7917903" y="1455847"/>
            <a:ext cx="222700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8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Treatment</a:t>
            </a:r>
          </a:p>
        </p:txBody>
      </p:sp>
      <p:pic>
        <p:nvPicPr>
          <p:cNvPr id="7" name="Graphic 6" descr="Brain in head with solid fill">
            <a:extLst>
              <a:ext uri="{FF2B5EF4-FFF2-40B4-BE49-F238E27FC236}">
                <a16:creationId xmlns:a16="http://schemas.microsoft.com/office/drawing/2014/main" id="{0B27EC16-DC66-45B8-BB79-323BF834CC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5335" y="2355243"/>
            <a:ext cx="467032" cy="4670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095406-645D-475E-909B-98A5657D03A0}"/>
              </a:ext>
            </a:extLst>
          </p:cNvPr>
          <p:cNvSpPr txBox="1"/>
          <p:nvPr/>
        </p:nvSpPr>
        <p:spPr>
          <a:xfrm>
            <a:off x="794674" y="2382961"/>
            <a:ext cx="4827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Must occur within 2 hours prior to randomization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83EB58-FE03-401B-A212-325BCC7F73DC}"/>
              </a:ext>
            </a:extLst>
          </p:cNvPr>
          <p:cNvSpPr txBox="1"/>
          <p:nvPr/>
        </p:nvSpPr>
        <p:spPr>
          <a:xfrm>
            <a:off x="794673" y="3146289"/>
            <a:ext cx="4862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Required within 6 hours of bleeding symptom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onset</a:t>
            </a:r>
          </a:p>
        </p:txBody>
      </p:sp>
      <p:pic>
        <p:nvPicPr>
          <p:cNvPr id="25" name="Graphic 24" descr="IV with solid fill">
            <a:extLst>
              <a:ext uri="{FF2B5EF4-FFF2-40B4-BE49-F238E27FC236}">
                <a16:creationId xmlns:a16="http://schemas.microsoft.com/office/drawing/2014/main" id="{87C4FFB0-B46C-4D25-B795-0804F6DD00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48374" y="2020296"/>
            <a:ext cx="371645" cy="37164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C82E887-1026-481D-845C-B6377178C688}"/>
              </a:ext>
            </a:extLst>
          </p:cNvPr>
          <p:cNvSpPr txBox="1"/>
          <p:nvPr/>
        </p:nvSpPr>
        <p:spPr>
          <a:xfrm>
            <a:off x="7220019" y="1993489"/>
            <a:ext cx="435048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Last oral FXa inhibitor dose occurred within 15 hours of randomization</a:t>
            </a:r>
          </a:p>
        </p:txBody>
      </p:sp>
      <p:pic>
        <p:nvPicPr>
          <p:cNvPr id="27" name="Graphic 26" descr="IV with solid fill">
            <a:extLst>
              <a:ext uri="{FF2B5EF4-FFF2-40B4-BE49-F238E27FC236}">
                <a16:creationId xmlns:a16="http://schemas.microsoft.com/office/drawing/2014/main" id="{A96B657F-1A68-4BE7-9D61-9D69A9DF02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48374" y="2636452"/>
            <a:ext cx="371645" cy="37164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A31F147D-F267-4ABB-B3CA-43C5474978BB}"/>
              </a:ext>
            </a:extLst>
          </p:cNvPr>
          <p:cNvSpPr txBox="1"/>
          <p:nvPr/>
        </p:nvSpPr>
        <p:spPr>
          <a:xfrm>
            <a:off x="7228773" y="2555484"/>
            <a:ext cx="4350483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last FXa inhibitor dose is unknown or &gt;15 hours, a local and standard anti-FXa activity level must be performed within 2 hours of consent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D8B0F5-4BB4-4193-9E31-9582011B23FB}"/>
              </a:ext>
            </a:extLst>
          </p:cNvPr>
          <p:cNvSpPr txBox="1"/>
          <p:nvPr/>
        </p:nvSpPr>
        <p:spPr>
          <a:xfrm>
            <a:off x="7228773" y="3297840"/>
            <a:ext cx="435048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Andexanet alfa dosing initiated between 0.5 to 2 hours of baseline CT/MRI</a:t>
            </a:r>
          </a:p>
        </p:txBody>
      </p:sp>
      <p:pic>
        <p:nvPicPr>
          <p:cNvPr id="30" name="Graphic 29" descr="IV with solid fill">
            <a:extLst>
              <a:ext uri="{FF2B5EF4-FFF2-40B4-BE49-F238E27FC236}">
                <a16:creationId xmlns:a16="http://schemas.microsoft.com/office/drawing/2014/main" id="{8145AE89-1C3C-42C0-A304-91FF3B8063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7128" y="3364452"/>
            <a:ext cx="371645" cy="37164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31" name="Graphic 30" descr="IV with solid fill">
            <a:extLst>
              <a:ext uri="{FF2B5EF4-FFF2-40B4-BE49-F238E27FC236}">
                <a16:creationId xmlns:a16="http://schemas.microsoft.com/office/drawing/2014/main" id="{AC258EDF-C02F-4C0F-BC2A-D8A7331ACC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48374" y="4000907"/>
            <a:ext cx="371645" cy="37164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E1288BC-943B-4225-BBB6-737D704AF75B}"/>
              </a:ext>
            </a:extLst>
          </p:cNvPr>
          <p:cNvSpPr txBox="1"/>
          <p:nvPr/>
        </p:nvSpPr>
        <p:spPr>
          <a:xfrm>
            <a:off x="7228773" y="3901598"/>
            <a:ext cx="4350483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333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 patients initiate treatment as soon as possible after randomization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8EBE958-E81C-4733-A804-DEACD0F04906}"/>
              </a:ext>
            </a:extLst>
          </p:cNvPr>
          <p:cNvSpPr/>
          <p:nvPr/>
        </p:nvSpPr>
        <p:spPr>
          <a:xfrm>
            <a:off x="228600" y="1331028"/>
            <a:ext cx="5325533" cy="3313353"/>
          </a:xfrm>
          <a:prstGeom prst="round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0322DA0-1502-4992-9375-524E4C6B6322}"/>
              </a:ext>
            </a:extLst>
          </p:cNvPr>
          <p:cNvSpPr/>
          <p:nvPr/>
        </p:nvSpPr>
        <p:spPr>
          <a:xfrm>
            <a:off x="6368640" y="1343788"/>
            <a:ext cx="5325533" cy="3313353"/>
          </a:xfrm>
          <a:prstGeom prst="roundRect">
            <a:avLst/>
          </a:prstGeom>
          <a:noFill/>
          <a:ln w="1905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37" name="Graphic 36" descr="Brain in head with solid fill">
            <a:extLst>
              <a:ext uri="{FF2B5EF4-FFF2-40B4-BE49-F238E27FC236}">
                <a16:creationId xmlns:a16="http://schemas.microsoft.com/office/drawing/2014/main" id="{127932A1-72A6-4B8B-8C09-26BC03E71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2161" y="3168380"/>
            <a:ext cx="467032" cy="467032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Stopwatch 25% with solid fill">
            <a:extLst>
              <a:ext uri="{FF2B5EF4-FFF2-40B4-BE49-F238E27FC236}">
                <a16:creationId xmlns:a16="http://schemas.microsoft.com/office/drawing/2014/main" id="{2F247331-4BDA-4947-BFB1-C570C0757D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79155" y="224865"/>
            <a:ext cx="800101" cy="800101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EBC8CFC0-C988-4274-A6BA-655C7BBB6E7A}"/>
              </a:ext>
            </a:extLst>
          </p:cNvPr>
          <p:cNvSpPr/>
          <p:nvPr/>
        </p:nvSpPr>
        <p:spPr>
          <a:xfrm>
            <a:off x="1077440" y="4881691"/>
            <a:ext cx="10319877" cy="755499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Flowchart: Extract 32">
            <a:extLst>
              <a:ext uri="{FF2B5EF4-FFF2-40B4-BE49-F238E27FC236}">
                <a16:creationId xmlns:a16="http://schemas.microsoft.com/office/drawing/2014/main" id="{DEE1265D-D77B-446C-8699-82568D0D18A0}"/>
              </a:ext>
            </a:extLst>
          </p:cNvPr>
          <p:cNvSpPr/>
          <p:nvPr/>
        </p:nvSpPr>
        <p:spPr>
          <a:xfrm>
            <a:off x="1003339" y="5217139"/>
            <a:ext cx="148203" cy="92020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Flowchart: Extract 38">
            <a:extLst>
              <a:ext uri="{FF2B5EF4-FFF2-40B4-BE49-F238E27FC236}">
                <a16:creationId xmlns:a16="http://schemas.microsoft.com/office/drawing/2014/main" id="{68896943-9C91-4B93-B05C-43732CECED16}"/>
              </a:ext>
            </a:extLst>
          </p:cNvPr>
          <p:cNvSpPr/>
          <p:nvPr/>
        </p:nvSpPr>
        <p:spPr>
          <a:xfrm>
            <a:off x="5190871" y="5194882"/>
            <a:ext cx="148203" cy="92020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Flowchart: Extract 39">
            <a:extLst>
              <a:ext uri="{FF2B5EF4-FFF2-40B4-BE49-F238E27FC236}">
                <a16:creationId xmlns:a16="http://schemas.microsoft.com/office/drawing/2014/main" id="{50050AD7-5A14-44DC-86D4-73D03F9C19BE}"/>
              </a:ext>
            </a:extLst>
          </p:cNvPr>
          <p:cNvSpPr/>
          <p:nvPr/>
        </p:nvSpPr>
        <p:spPr>
          <a:xfrm>
            <a:off x="8646236" y="5234481"/>
            <a:ext cx="148203" cy="92020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1" name="Flowchart: Extract 40">
            <a:extLst>
              <a:ext uri="{FF2B5EF4-FFF2-40B4-BE49-F238E27FC236}">
                <a16:creationId xmlns:a16="http://schemas.microsoft.com/office/drawing/2014/main" id="{8982BA23-80EC-4B50-A348-E9AEE30458D2}"/>
              </a:ext>
            </a:extLst>
          </p:cNvPr>
          <p:cNvSpPr/>
          <p:nvPr/>
        </p:nvSpPr>
        <p:spPr>
          <a:xfrm>
            <a:off x="9752424" y="5227066"/>
            <a:ext cx="148203" cy="92020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2" name="Flowchart: Extract 41">
            <a:extLst>
              <a:ext uri="{FF2B5EF4-FFF2-40B4-BE49-F238E27FC236}">
                <a16:creationId xmlns:a16="http://schemas.microsoft.com/office/drawing/2014/main" id="{83B8D968-ED15-4DFC-96E7-25F45B465FB2}"/>
              </a:ext>
            </a:extLst>
          </p:cNvPr>
          <p:cNvSpPr/>
          <p:nvPr/>
        </p:nvSpPr>
        <p:spPr>
          <a:xfrm>
            <a:off x="9904137" y="5221734"/>
            <a:ext cx="148203" cy="92020"/>
          </a:xfrm>
          <a:prstGeom prst="flowChartExtra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74EA81-A0D7-4EAC-A9E3-F46A5C679819}"/>
              </a:ext>
            </a:extLst>
          </p:cNvPr>
          <p:cNvSpPr txBox="1"/>
          <p:nvPr/>
        </p:nvSpPr>
        <p:spPr>
          <a:xfrm>
            <a:off x="9810395" y="5619967"/>
            <a:ext cx="1103712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Andexanet Dosing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F3A6AEE-3AD1-4500-AD9B-B21F94E262C1}"/>
              </a:ext>
            </a:extLst>
          </p:cNvPr>
          <p:cNvSpPr txBox="1"/>
          <p:nvPr/>
        </p:nvSpPr>
        <p:spPr>
          <a:xfrm>
            <a:off x="9366214" y="4796158"/>
            <a:ext cx="111566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Randomization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6B9363-D453-43B0-A8B6-9997205041C8}"/>
              </a:ext>
            </a:extLst>
          </p:cNvPr>
          <p:cNvSpPr txBox="1"/>
          <p:nvPr/>
        </p:nvSpPr>
        <p:spPr>
          <a:xfrm>
            <a:off x="8162506" y="4690310"/>
            <a:ext cx="1115663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Head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Imaging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8208E7-0B76-44CE-A633-BB0837CF6786}"/>
              </a:ext>
            </a:extLst>
          </p:cNvPr>
          <p:cNvSpPr txBox="1"/>
          <p:nvPr/>
        </p:nvSpPr>
        <p:spPr>
          <a:xfrm>
            <a:off x="4707142" y="4698671"/>
            <a:ext cx="111566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Symptom Onset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2F6096-3BCA-4F00-991B-6DEC0D543A65}"/>
              </a:ext>
            </a:extLst>
          </p:cNvPr>
          <p:cNvSpPr txBox="1"/>
          <p:nvPr/>
        </p:nvSpPr>
        <p:spPr>
          <a:xfrm>
            <a:off x="662197" y="4678543"/>
            <a:ext cx="1115663" cy="379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Last FXa Inhibitor Dose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E50C1B-B133-4AAE-9D4A-7EF67A208A13}"/>
              </a:ext>
            </a:extLst>
          </p:cNvPr>
          <p:cNvCxnSpPr>
            <a:cxnSpLocks/>
          </p:cNvCxnSpPr>
          <p:nvPr/>
        </p:nvCxnSpPr>
        <p:spPr>
          <a:xfrm>
            <a:off x="8732940" y="5652999"/>
            <a:ext cx="109873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91955CC-DC8A-4CBA-903B-47D2AA1D0028}"/>
              </a:ext>
            </a:extLst>
          </p:cNvPr>
          <p:cNvCxnSpPr>
            <a:cxnSpLocks/>
          </p:cNvCxnSpPr>
          <p:nvPr/>
        </p:nvCxnSpPr>
        <p:spPr>
          <a:xfrm flipV="1">
            <a:off x="8754188" y="5913118"/>
            <a:ext cx="1224051" cy="6617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2E562E-C002-4970-B9C2-A773E167152E}"/>
              </a:ext>
            </a:extLst>
          </p:cNvPr>
          <p:cNvCxnSpPr>
            <a:cxnSpLocks/>
          </p:cNvCxnSpPr>
          <p:nvPr/>
        </p:nvCxnSpPr>
        <p:spPr>
          <a:xfrm flipH="1" flipV="1">
            <a:off x="5264973" y="6153578"/>
            <a:ext cx="3489216" cy="2343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962DF43-600B-499C-8203-5455B72ABAED}"/>
              </a:ext>
            </a:extLst>
          </p:cNvPr>
          <p:cNvCxnSpPr>
            <a:cxnSpLocks/>
          </p:cNvCxnSpPr>
          <p:nvPr/>
        </p:nvCxnSpPr>
        <p:spPr>
          <a:xfrm flipH="1">
            <a:off x="1077440" y="6419624"/>
            <a:ext cx="8786163" cy="18673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585CB7F-EB23-456A-A05A-A8514C728943}"/>
              </a:ext>
            </a:extLst>
          </p:cNvPr>
          <p:cNvCxnSpPr>
            <a:cxnSpLocks/>
          </p:cNvCxnSpPr>
          <p:nvPr/>
        </p:nvCxnSpPr>
        <p:spPr>
          <a:xfrm>
            <a:off x="8739972" y="5498354"/>
            <a:ext cx="0" cy="1546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A973EEC-02EA-4128-8057-55AC6344E4AE}"/>
              </a:ext>
            </a:extLst>
          </p:cNvPr>
          <p:cNvCxnSpPr>
            <a:cxnSpLocks/>
          </p:cNvCxnSpPr>
          <p:nvPr/>
        </p:nvCxnSpPr>
        <p:spPr>
          <a:xfrm>
            <a:off x="9831676" y="5498354"/>
            <a:ext cx="0" cy="1546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7DD3602-1A98-46A6-905F-9C91D25770A2}"/>
              </a:ext>
            </a:extLst>
          </p:cNvPr>
          <p:cNvCxnSpPr>
            <a:cxnSpLocks/>
          </p:cNvCxnSpPr>
          <p:nvPr/>
        </p:nvCxnSpPr>
        <p:spPr>
          <a:xfrm>
            <a:off x="8759683" y="5762058"/>
            <a:ext cx="0" cy="154645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2B895F7-8FB7-4F26-AB84-1C0EFD990DE5}"/>
              </a:ext>
            </a:extLst>
          </p:cNvPr>
          <p:cNvCxnSpPr>
            <a:cxnSpLocks/>
          </p:cNvCxnSpPr>
          <p:nvPr/>
        </p:nvCxnSpPr>
        <p:spPr>
          <a:xfrm>
            <a:off x="9982103" y="5738850"/>
            <a:ext cx="0" cy="154645"/>
          </a:xfrm>
          <a:prstGeom prst="line">
            <a:avLst/>
          </a:prstGeom>
          <a:ln w="1905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5CA62E0-7C1E-47F2-B0FB-F6A74BE61987}"/>
              </a:ext>
            </a:extLst>
          </p:cNvPr>
          <p:cNvCxnSpPr>
            <a:cxnSpLocks/>
          </p:cNvCxnSpPr>
          <p:nvPr/>
        </p:nvCxnSpPr>
        <p:spPr>
          <a:xfrm>
            <a:off x="5264973" y="5990440"/>
            <a:ext cx="0" cy="15464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2085C81-BE08-4DB8-BA17-A1C4A78BE447}"/>
              </a:ext>
            </a:extLst>
          </p:cNvPr>
          <p:cNvCxnSpPr>
            <a:cxnSpLocks/>
          </p:cNvCxnSpPr>
          <p:nvPr/>
        </p:nvCxnSpPr>
        <p:spPr>
          <a:xfrm>
            <a:off x="8759793" y="5990440"/>
            <a:ext cx="0" cy="154645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D8BFE51-3C75-4FE2-A27E-30817A3DDC31}"/>
              </a:ext>
            </a:extLst>
          </p:cNvPr>
          <p:cNvCxnSpPr>
            <a:cxnSpLocks/>
          </p:cNvCxnSpPr>
          <p:nvPr/>
        </p:nvCxnSpPr>
        <p:spPr>
          <a:xfrm>
            <a:off x="9863601" y="6264978"/>
            <a:ext cx="0" cy="154645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8EDD68A-BAF1-4163-9DEE-0D82E5B90907}"/>
              </a:ext>
            </a:extLst>
          </p:cNvPr>
          <p:cNvCxnSpPr>
            <a:cxnSpLocks/>
          </p:cNvCxnSpPr>
          <p:nvPr/>
        </p:nvCxnSpPr>
        <p:spPr>
          <a:xfrm>
            <a:off x="1077440" y="6264978"/>
            <a:ext cx="0" cy="173319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081E6F6-80C4-4295-9A3E-618D344B19B9}"/>
              </a:ext>
            </a:extLst>
          </p:cNvPr>
          <p:cNvSpPr txBox="1"/>
          <p:nvPr/>
        </p:nvSpPr>
        <p:spPr>
          <a:xfrm>
            <a:off x="8733478" y="5429013"/>
            <a:ext cx="111566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 hours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68F34D2-EC74-4C77-8251-06A1B6F68755}"/>
              </a:ext>
            </a:extLst>
          </p:cNvPr>
          <p:cNvSpPr txBox="1"/>
          <p:nvPr/>
        </p:nvSpPr>
        <p:spPr>
          <a:xfrm>
            <a:off x="8785455" y="5687600"/>
            <a:ext cx="1236172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0.5 – 2 hours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A18ACB-10F5-45CE-B460-8E02A06932AB}"/>
              </a:ext>
            </a:extLst>
          </p:cNvPr>
          <p:cNvSpPr txBox="1"/>
          <p:nvPr/>
        </p:nvSpPr>
        <p:spPr>
          <a:xfrm>
            <a:off x="6592417" y="5916426"/>
            <a:ext cx="800720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6 hours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7DC9B4C-F3D2-47FE-96F6-BC045001D6EE}"/>
              </a:ext>
            </a:extLst>
          </p:cNvPr>
          <p:cNvSpPr txBox="1"/>
          <p:nvPr/>
        </p:nvSpPr>
        <p:spPr>
          <a:xfrm>
            <a:off x="4912690" y="6199376"/>
            <a:ext cx="111566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93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15 hours</a:t>
            </a:r>
          </a:p>
        </p:txBody>
      </p:sp>
    </p:spTree>
    <p:extLst>
      <p:ext uri="{BB962C8B-B14F-4D97-AF65-F5344CB8AC3E}">
        <p14:creationId xmlns:p14="http://schemas.microsoft.com/office/powerpoint/2010/main" val="218044542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8D82F66-7E74-494D-B3EE-3992C500DC53}"/>
              </a:ext>
            </a:extLst>
          </p:cNvPr>
          <p:cNvSpPr/>
          <p:nvPr/>
        </p:nvSpPr>
        <p:spPr>
          <a:xfrm>
            <a:off x="6592350" y="2015976"/>
            <a:ext cx="5032587" cy="301527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AB6594-8CC2-430C-9724-F6F01C6379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025" y="5870137"/>
            <a:ext cx="11542673" cy="1005840"/>
          </a:xfrm>
        </p:spPr>
        <p:txBody>
          <a:bodyPr/>
          <a:lstStyle/>
          <a:p>
            <a:r>
              <a:rPr lang="en-US" sz="933" baseline="30000" err="1"/>
              <a:t>a</a:t>
            </a:r>
            <a:r>
              <a:rPr lang="en-US" sz="933" err="1"/>
              <a:t>High</a:t>
            </a:r>
            <a:r>
              <a:rPr lang="en-US" sz="933"/>
              <a:t> dose </a:t>
            </a:r>
            <a:r>
              <a:rPr lang="en-US" sz="933" err="1"/>
              <a:t>andexanet</a:t>
            </a:r>
            <a:r>
              <a:rPr lang="en-US" sz="933"/>
              <a:t> alfa administered if &gt;15 hours or unknown timing since last FXa inhibitor dose, only if local anti-</a:t>
            </a:r>
            <a:r>
              <a:rPr lang="en-US" sz="933" err="1"/>
              <a:t>fXa</a:t>
            </a:r>
            <a:r>
              <a:rPr lang="en-US" sz="933"/>
              <a:t> activity &gt;100 ng/mL and was obtained within 2 hours prior to consent and performed as per standard of care; </a:t>
            </a:r>
            <a:r>
              <a:rPr lang="en-US" sz="933" baseline="30000" err="1"/>
              <a:t>b</a:t>
            </a:r>
            <a:r>
              <a:rPr lang="en-US" sz="933" err="1"/>
              <a:t>Patients</a:t>
            </a:r>
            <a:r>
              <a:rPr lang="en-US" sz="933"/>
              <a:t> randomized to usual care may receive platelets and/or PRBCs at any time, pro-coagulant blood products (3F-PCC, 4F-PCC, </a:t>
            </a:r>
            <a:r>
              <a:rPr lang="en-US" sz="933" err="1"/>
              <a:t>aPCC</a:t>
            </a:r>
            <a:r>
              <a:rPr lang="en-US" sz="933"/>
              <a:t>, </a:t>
            </a:r>
            <a:r>
              <a:rPr lang="en-US" sz="933" err="1"/>
              <a:t>rfVIIa</a:t>
            </a:r>
            <a:r>
              <a:rPr lang="en-US" sz="933"/>
              <a:t>, FFP, FEIBA, whole blood, local/systemic </a:t>
            </a:r>
            <a:r>
              <a:rPr lang="en-US" sz="933" err="1"/>
              <a:t>hemostatics</a:t>
            </a:r>
            <a:r>
              <a:rPr lang="en-US" sz="933"/>
              <a:t> (</a:t>
            </a:r>
            <a:r>
              <a:rPr lang="en-US" sz="933" err="1"/>
              <a:t>ie</a:t>
            </a:r>
            <a:r>
              <a:rPr lang="en-US" sz="933"/>
              <a:t>: aminocaproic acid) according to standard institutional/local practice guidelines.</a:t>
            </a:r>
          </a:p>
          <a:p>
            <a:r>
              <a:rPr lang="en-US" sz="933"/>
              <a:t>3F-PCC = 3-factor prothrombin complex concentrate; 4F-PCC; 4-factor prothrombin complex concentrate; </a:t>
            </a:r>
            <a:r>
              <a:rPr lang="en-US" sz="933" err="1"/>
              <a:t>aPCC</a:t>
            </a:r>
            <a:r>
              <a:rPr lang="en-US" sz="933"/>
              <a:t> = activated prothrombin complex concentrate; FEIBA = anti-inhibitor coagulant complex;                 FXa = Factor Xa; IV = intravenous; PRBC = packed red blood cells; </a:t>
            </a:r>
            <a:r>
              <a:rPr lang="en-US" sz="933" err="1"/>
              <a:t>rfVIIa</a:t>
            </a:r>
            <a:r>
              <a:rPr lang="en-US" sz="933"/>
              <a:t> = recombinant Factor </a:t>
            </a:r>
            <a:r>
              <a:rPr lang="en-US" sz="933" err="1"/>
              <a:t>VIIa</a:t>
            </a:r>
            <a:r>
              <a:rPr lang="en-US" sz="933"/>
              <a:t>. </a:t>
            </a:r>
          </a:p>
          <a:p>
            <a:r>
              <a:rPr lang="en-US" sz="933"/>
              <a:t>In House Data, AstraZeneca. CSP ALXN2070 18-513.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E00C5AC-3A33-4BDF-9A4F-212C45CFCDED}"/>
              </a:ext>
            </a:extLst>
          </p:cNvPr>
          <p:cNvSpPr/>
          <p:nvPr/>
        </p:nvSpPr>
        <p:spPr>
          <a:xfrm>
            <a:off x="376676" y="1319154"/>
            <a:ext cx="11394598" cy="49961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440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Andexanet alfa dose is based on the specific FXa inhibitor, dose of FXa inhibitor and time since the patient’s last dose</a:t>
            </a: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C84EF5B3-C20C-4EBF-B0F8-44D17B960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864181"/>
              </p:ext>
            </p:extLst>
          </p:nvPr>
        </p:nvGraphicFramePr>
        <p:xfrm>
          <a:off x="360680" y="2100692"/>
          <a:ext cx="5992424" cy="2845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303">
                  <a:extLst>
                    <a:ext uri="{9D8B030D-6E8A-4147-A177-3AD203B41FA5}">
                      <a16:colId xmlns:a16="http://schemas.microsoft.com/office/drawing/2014/main" val="2038453933"/>
                    </a:ext>
                  </a:extLst>
                </a:gridCol>
                <a:gridCol w="1242339">
                  <a:extLst>
                    <a:ext uri="{9D8B030D-6E8A-4147-A177-3AD203B41FA5}">
                      <a16:colId xmlns:a16="http://schemas.microsoft.com/office/drawing/2014/main" val="2604451766"/>
                    </a:ext>
                  </a:extLst>
                </a:gridCol>
                <a:gridCol w="1822891">
                  <a:extLst>
                    <a:ext uri="{9D8B030D-6E8A-4147-A177-3AD203B41FA5}">
                      <a16:colId xmlns:a16="http://schemas.microsoft.com/office/drawing/2014/main" val="4032862097"/>
                    </a:ext>
                  </a:extLst>
                </a:gridCol>
                <a:gridCol w="1822891">
                  <a:extLst>
                    <a:ext uri="{9D8B030D-6E8A-4147-A177-3AD203B41FA5}">
                      <a16:colId xmlns:a16="http://schemas.microsoft.com/office/drawing/2014/main" val="3600411484"/>
                    </a:ext>
                  </a:extLst>
                </a:gridCol>
              </a:tblGrid>
              <a:tr h="6281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/>
                        <a:t>FXa Inhibitor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/>
                        <a:t>FXa Inhibitor</a:t>
                      </a:r>
                    </a:p>
                    <a:p>
                      <a:pPr algn="ctr"/>
                      <a:r>
                        <a:rPr lang="en-US" sz="1300"/>
                        <a:t> Last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/>
                        <a:t>Timing of FXa Inhibitor Last Dose before </a:t>
                      </a:r>
                    </a:p>
                    <a:p>
                      <a:pPr algn="ctr"/>
                      <a:r>
                        <a:rPr lang="en-US" sz="1300"/>
                        <a:t>Andexanet alfa Initiation</a:t>
                      </a:r>
                      <a:r>
                        <a:rPr lang="en-US" sz="1300" baseline="30000"/>
                        <a:t>a</a:t>
                      </a:r>
                      <a:endParaRPr lang="en-US" sz="13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477935"/>
                  </a:ext>
                </a:extLst>
              </a:tr>
              <a:tr h="497840">
                <a:tc v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>
                          <a:solidFill>
                            <a:schemeClr val="bg1"/>
                          </a:solidFill>
                        </a:rPr>
                        <a:t>&lt;8 hours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>
                          <a:solidFill>
                            <a:schemeClr val="bg1"/>
                          </a:solidFill>
                        </a:rPr>
                        <a:t>≥8 hours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207636"/>
                  </a:ext>
                </a:extLst>
              </a:tr>
              <a:tr h="286637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Rivaroxaban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10 mg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Low dose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300"/>
                        <a:t>Low dose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190378"/>
                  </a:ext>
                </a:extLst>
              </a:tr>
              <a:tr h="286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&gt;10 mg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High dose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/>
                        <a:t>Low dose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747198"/>
                  </a:ext>
                </a:extLst>
              </a:tr>
              <a:tr h="286637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Apixaban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≤5 mg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Low dose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800"/>
                        <a:t>Low dose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016229"/>
                  </a:ext>
                </a:extLst>
              </a:tr>
              <a:tr h="286637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&gt;5 mg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High dose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729717"/>
                  </a:ext>
                </a:extLst>
              </a:tr>
              <a:tr h="286637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/>
                        <a:t>Edoxaban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30 mg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Low dose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800"/>
                        <a:t>Low dose</a:t>
                      </a:r>
                    </a:p>
                  </a:txBody>
                  <a:tcPr marL="68580" marR="68580"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66189"/>
                  </a:ext>
                </a:extLst>
              </a:tr>
              <a:tr h="286637">
                <a:tc vMerge="1">
                  <a:txBody>
                    <a:bodyPr/>
                    <a:lstStyle/>
                    <a:p>
                      <a:pPr algn="ctr"/>
                      <a:endParaRPr lang="en-US" sz="800" b="1"/>
                    </a:p>
                  </a:txBody>
                  <a:tcPr marL="68580" marR="68580" marT="34290" marB="3429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&gt;30 mg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High dose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67251"/>
                  </a:ext>
                </a:extLst>
              </a:tr>
            </a:tbl>
          </a:graphicData>
        </a:graphic>
      </p:graphicFrame>
      <p:pic>
        <p:nvPicPr>
          <p:cNvPr id="23" name="Graphic 22" descr="IV outline">
            <a:extLst>
              <a:ext uri="{FF2B5EF4-FFF2-40B4-BE49-F238E27FC236}">
                <a16:creationId xmlns:a16="http://schemas.microsoft.com/office/drawing/2014/main" id="{F5ABFC54-CFE4-4D31-B29A-EEE0DE961A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07083" y="2062523"/>
            <a:ext cx="584200" cy="614680"/>
          </a:xfrm>
          <a:prstGeom prst="rect">
            <a:avLst/>
          </a:prstGeom>
        </p:spPr>
      </p:pic>
      <p:sp>
        <p:nvSpPr>
          <p:cNvPr id="12" name="Flowchart: Delay 11">
            <a:extLst>
              <a:ext uri="{FF2B5EF4-FFF2-40B4-BE49-F238E27FC236}">
                <a16:creationId xmlns:a16="http://schemas.microsoft.com/office/drawing/2014/main" id="{10B5D875-E129-4213-9161-95AECE9F28EC}"/>
              </a:ext>
            </a:extLst>
          </p:cNvPr>
          <p:cNvSpPr>
            <a:spLocks/>
          </p:cNvSpPr>
          <p:nvPr/>
        </p:nvSpPr>
        <p:spPr>
          <a:xfrm>
            <a:off x="6592350" y="2603207"/>
            <a:ext cx="756517" cy="614680"/>
          </a:xfrm>
          <a:prstGeom prst="flowChartDelay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5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Low dose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1198BC93-8CBC-4187-B34B-CAE0AA4B3F45}"/>
              </a:ext>
            </a:extLst>
          </p:cNvPr>
          <p:cNvSpPr>
            <a:spLocks/>
          </p:cNvSpPr>
          <p:nvPr/>
        </p:nvSpPr>
        <p:spPr>
          <a:xfrm>
            <a:off x="9373453" y="2741778"/>
            <a:ext cx="294640" cy="406400"/>
          </a:xfrm>
          <a:prstGeom prst="chevr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29BB4F-4D22-4A44-9E9C-DF232C2115BE}"/>
              </a:ext>
            </a:extLst>
          </p:cNvPr>
          <p:cNvSpPr/>
          <p:nvPr/>
        </p:nvSpPr>
        <p:spPr>
          <a:xfrm>
            <a:off x="7382826" y="2573357"/>
            <a:ext cx="2057580" cy="766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400 mg at a target rate of 30 mg/min for ~15 minutes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35BAFD2-D89C-4965-B056-C8C673052C92}"/>
              </a:ext>
            </a:extLst>
          </p:cNvPr>
          <p:cNvSpPr/>
          <p:nvPr/>
        </p:nvSpPr>
        <p:spPr>
          <a:xfrm>
            <a:off x="9615339" y="2627135"/>
            <a:ext cx="2153479" cy="6482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480 mg at a target rate of 4mg/min for 120 minutes</a:t>
            </a: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42E0CF2D-F5EA-484B-9C44-3E7450D32CDB}"/>
              </a:ext>
            </a:extLst>
          </p:cNvPr>
          <p:cNvSpPr>
            <a:spLocks/>
          </p:cNvSpPr>
          <p:nvPr/>
        </p:nvSpPr>
        <p:spPr>
          <a:xfrm>
            <a:off x="9349928" y="4031690"/>
            <a:ext cx="294640" cy="406400"/>
          </a:xfrm>
          <a:prstGeom prst="chevron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618D1A-C544-4494-9C0F-42C6376D033F}"/>
              </a:ext>
            </a:extLst>
          </p:cNvPr>
          <p:cNvSpPr>
            <a:spLocks/>
          </p:cNvSpPr>
          <p:nvPr/>
        </p:nvSpPr>
        <p:spPr>
          <a:xfrm>
            <a:off x="7239758" y="3881827"/>
            <a:ext cx="2210625" cy="741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800 mg at a target rate of 30 mg/min for ~30 minutes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B2B1D9-F4FE-4B9F-9EC4-7700BD3CC251}"/>
              </a:ext>
            </a:extLst>
          </p:cNvPr>
          <p:cNvSpPr/>
          <p:nvPr/>
        </p:nvSpPr>
        <p:spPr>
          <a:xfrm>
            <a:off x="9597703" y="3875516"/>
            <a:ext cx="2010379" cy="741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960 mg at a target rate of 8 mg/min for 120 minutes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E6C271F-F689-4A2A-9C51-0EAA61853D2F}"/>
              </a:ext>
            </a:extLst>
          </p:cNvPr>
          <p:cNvCxnSpPr>
            <a:cxnSpLocks/>
          </p:cNvCxnSpPr>
          <p:nvPr/>
        </p:nvCxnSpPr>
        <p:spPr>
          <a:xfrm>
            <a:off x="6612593" y="3574850"/>
            <a:ext cx="4995489" cy="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Graphic 32" descr="IV outline">
            <a:extLst>
              <a:ext uri="{FF2B5EF4-FFF2-40B4-BE49-F238E27FC236}">
                <a16:creationId xmlns:a16="http://schemas.microsoft.com/office/drawing/2014/main" id="{5D89C643-A198-4B5C-A52A-8FCB81B0DE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31469" y="2071896"/>
            <a:ext cx="584200" cy="61468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2D35E9F-F104-486A-AB1D-EA0500AE6985}"/>
              </a:ext>
            </a:extLst>
          </p:cNvPr>
          <p:cNvSpPr>
            <a:spLocks/>
          </p:cNvSpPr>
          <p:nvPr/>
        </p:nvSpPr>
        <p:spPr>
          <a:xfrm>
            <a:off x="7998757" y="2121578"/>
            <a:ext cx="1203960" cy="467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Initial </a:t>
            </a: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IV Bolus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3A6571-52E2-4554-A1DF-299E227057B6}"/>
              </a:ext>
            </a:extLst>
          </p:cNvPr>
          <p:cNvSpPr/>
          <p:nvPr/>
        </p:nvSpPr>
        <p:spPr>
          <a:xfrm>
            <a:off x="10250632" y="2159775"/>
            <a:ext cx="1203960" cy="467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Follow-On </a:t>
            </a:r>
            <a:b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IV Infusion</a:t>
            </a:r>
          </a:p>
        </p:txBody>
      </p:sp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2EE10437-5980-4D45-96FF-2FC296CE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6492876"/>
            <a:ext cx="457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6084479-D3F5-41E3-8B02-FD1A2D0367EF}"/>
              </a:ext>
            </a:extLst>
          </p:cNvPr>
          <p:cNvSpPr txBox="1">
            <a:spLocks/>
          </p:cNvSpPr>
          <p:nvPr/>
        </p:nvSpPr>
        <p:spPr>
          <a:xfrm>
            <a:off x="360680" y="147067"/>
            <a:ext cx="11277600" cy="800100"/>
          </a:xfrm>
          <a:prstGeom prst="rect">
            <a:avLst/>
          </a:prstGeom>
        </p:spPr>
        <p:txBody>
          <a:bodyPr vert="horz" lIns="121920" tIns="60960" rIns="121920" bIns="6096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7F134C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Patients Randomized 1:1 to Either Andexanet Alfa or Usual Care</a:t>
            </a:r>
          </a:p>
        </p:txBody>
      </p:sp>
      <p:sp>
        <p:nvSpPr>
          <p:cNvPr id="31" name="Flowchart: Delay 30">
            <a:extLst>
              <a:ext uri="{FF2B5EF4-FFF2-40B4-BE49-F238E27FC236}">
                <a16:creationId xmlns:a16="http://schemas.microsoft.com/office/drawing/2014/main" id="{1041F62B-A573-4EEE-A155-86DC756B6C6D}"/>
              </a:ext>
            </a:extLst>
          </p:cNvPr>
          <p:cNvSpPr>
            <a:spLocks/>
          </p:cNvSpPr>
          <p:nvPr/>
        </p:nvSpPr>
        <p:spPr>
          <a:xfrm>
            <a:off x="6592350" y="3924466"/>
            <a:ext cx="756517" cy="614680"/>
          </a:xfrm>
          <a:prstGeom prst="flowChartDelay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5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High dose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DA6B18-2FDC-45A3-9381-AF956493AAA4}"/>
              </a:ext>
            </a:extLst>
          </p:cNvPr>
          <p:cNvSpPr/>
          <p:nvPr/>
        </p:nvSpPr>
        <p:spPr>
          <a:xfrm>
            <a:off x="374023" y="5229937"/>
            <a:ext cx="11394599" cy="71469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Usual care consisted of any treatment(s), including no treatment, other than andexanet alfa, that is initiated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within 3 hours post-</a:t>
            </a:r>
            <a:r>
              <a:rPr kumimoji="0" lang="en-US" sz="16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randomization</a:t>
            </a:r>
            <a:r>
              <a:rPr kumimoji="0" lang="en-US" sz="1600" b="0" i="0" u="none" strike="noStrike" kern="1200" cap="none" spc="0" normalizeH="0" baseline="3000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</a:t>
            </a:r>
            <a:endParaRPr kumimoji="0" lang="en-US" sz="1600" b="0" i="0" u="none" strike="noStrike" kern="1200" cap="none" spc="0" normalizeH="0" baseline="30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81446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45AAF-F99E-178C-39F3-291990CD9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Baseline Characteristics and Demographics</a:t>
            </a:r>
            <a:r>
              <a:rPr lang="en-US" baseline="30000"/>
              <a:t>1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6BB29A-6484-0375-7A94-4683019B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AEC21-FBCF-FADE-9054-28B52E023C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6067231"/>
            <a:ext cx="11121526" cy="8000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baseline="30000" dirty="0" err="1"/>
              <a:t>a</a:t>
            </a:r>
            <a:r>
              <a:rPr lang="en-GB" sz="900" dirty="0" err="1"/>
              <a:t>Score</a:t>
            </a:r>
            <a:r>
              <a:rPr lang="en-GB" sz="900" dirty="0"/>
              <a:t> that stratifies the risk of stroke in patients with atrial fibrillation with the following risk factors: congestive heart failure, hypertension, age ≥75 years, diabetes mellitus, previous stroke/transient ischaemic attack, vascular disease, age 65-74 years, and sex category.</a:t>
            </a:r>
            <a:r>
              <a:rPr lang="en-GB" sz="900" baseline="30000" dirty="0"/>
              <a:t>2</a:t>
            </a:r>
            <a:endParaRPr lang="en-GB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/>
              <a:t>hrs = hours; IQR = interquartile range; NIHSS = National Institutes of Health Stroke Scale; PCC = prothrombin complex concentrate; SD = standard deviation.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/>
              <a:t>1. Connolly SJ. Presented at: WSC; October 10-12, 2023; Toronto, Canada; 2. Olesen JB et al. </a:t>
            </a:r>
            <a:r>
              <a:rPr lang="en-US" sz="900" i="1" dirty="0">
                <a:effectLst/>
              </a:rPr>
              <a:t>BMJ</a:t>
            </a:r>
            <a:r>
              <a:rPr lang="en-US" sz="900" dirty="0">
                <a:effectLst/>
              </a:rPr>
              <a:t>. 2011;342:d124. </a:t>
            </a:r>
            <a:endParaRPr lang="en-US" sz="900" dirty="0">
              <a:highlight>
                <a:srgbClr val="FFFF00"/>
              </a:highligh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ED0BC68-C192-6007-D7C4-1FE9BDA8A520}"/>
              </a:ext>
            </a:extLst>
          </p:cNvPr>
          <p:cNvSpPr txBox="1"/>
          <p:nvPr/>
        </p:nvSpPr>
        <p:spPr>
          <a:xfrm>
            <a:off x="4055113" y="1132574"/>
            <a:ext cx="392569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-2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Extended Population (N=530)</a:t>
            </a:r>
            <a:endParaRPr kumimoji="0" lang="en-GB" sz="1400" b="1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27" name="Table 19">
            <a:extLst>
              <a:ext uri="{FF2B5EF4-FFF2-40B4-BE49-F238E27FC236}">
                <a16:creationId xmlns:a16="http://schemas.microsoft.com/office/drawing/2014/main" id="{0CE3F309-C54A-C2EF-D1E9-D2B0078945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75384"/>
              </p:ext>
            </p:extLst>
          </p:nvPr>
        </p:nvGraphicFramePr>
        <p:xfrm>
          <a:off x="532872" y="1432326"/>
          <a:ext cx="10970179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90367">
                  <a:extLst>
                    <a:ext uri="{9D8B030D-6E8A-4147-A177-3AD203B41FA5}">
                      <a16:colId xmlns:a16="http://schemas.microsoft.com/office/drawing/2014/main" val="3190773548"/>
                    </a:ext>
                  </a:extLst>
                </a:gridCol>
                <a:gridCol w="2889906">
                  <a:extLst>
                    <a:ext uri="{9D8B030D-6E8A-4147-A177-3AD203B41FA5}">
                      <a16:colId xmlns:a16="http://schemas.microsoft.com/office/drawing/2014/main" val="1357449117"/>
                    </a:ext>
                  </a:extLst>
                </a:gridCol>
                <a:gridCol w="2889906">
                  <a:extLst>
                    <a:ext uri="{9D8B030D-6E8A-4147-A177-3AD203B41FA5}">
                      <a16:colId xmlns:a16="http://schemas.microsoft.com/office/drawing/2014/main" val="2116842216"/>
                    </a:ext>
                  </a:extLst>
                </a:gridCol>
              </a:tblGrid>
              <a:tr h="368830"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/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Andexanet alfa</a:t>
                      </a:r>
                    </a:p>
                    <a:p>
                      <a:pPr algn="ctr"/>
                      <a:r>
                        <a:rPr lang="en-US" sz="1400"/>
                        <a:t>(n=263)</a:t>
                      </a:r>
                      <a:endParaRPr lang="en-SE" sz="140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Usual care</a:t>
                      </a:r>
                      <a:br>
                        <a:rPr lang="en-US" sz="1400"/>
                      </a:br>
                      <a:r>
                        <a:rPr lang="en-US" sz="1400"/>
                        <a:t>(n=267)</a:t>
                      </a:r>
                      <a:endParaRPr lang="en-SE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008912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algn="l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Age (years), mean (SD)</a:t>
                      </a:r>
                      <a:endParaRPr lang="en-SE" sz="1200" b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551940" algn="l"/>
                        </a:tabLst>
                      </a:pPr>
                      <a:r>
                        <a:rPr lang="en-US" sz="1200" b="0" i="0" baseline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79.4 (8.5)</a:t>
                      </a:r>
                      <a:endParaRPr sz="1200" b="0" i="0" baseline="0">
                        <a:solidFill>
                          <a:schemeClr val="tx1"/>
                        </a:solidFill>
                        <a:latin typeface="+mn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51940" algn="l"/>
                        </a:tabLst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Arial"/>
                        </a:rPr>
                        <a:t>78.7 (8.6)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3252199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51940" algn="l"/>
                        </a:tabLst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Female, n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/>
                        <a:t>117 (44.5)</a:t>
                      </a:r>
                      <a:endParaRPr lang="en-SE" sz="1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/>
                        <a:t>128 (47.9)</a:t>
                      </a:r>
                      <a:endParaRPr lang="en-SE" sz="12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9232875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Myocardial infarction, n (%)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29 (11.0%)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36 (13.5%)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7570894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Stroke, n (%)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59 (22.4%)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54 (20.2%)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507635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Deep vein thrombosis, n (%)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20 (7.6%)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27 (10.1%)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6684012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Pulmonary embolism, n (%)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21 (8.0%)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24 (9.0%)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9645936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Atrial fibrillation, n (%)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238 (90.5%)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225 (84.3%)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8300463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baseline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</a:t>
                      </a:r>
                      <a:r>
                        <a:rPr lang="en-US" sz="1200" b="0" baseline="-25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0" baseline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</a:t>
                      </a:r>
                      <a:r>
                        <a:rPr lang="en-US" sz="1200" b="0" baseline="-25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0" baseline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-VASc</a:t>
                      </a:r>
                      <a:r>
                        <a:rPr lang="en-US" sz="12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score, median (IQR)</a:t>
                      </a:r>
                      <a:r>
                        <a:rPr lang="en-US" sz="1200" b="0" baseline="300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(3, 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(3, 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184468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Hematoma volume, median (IQR)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10.5 (4.1, 25.0)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 (3.3, 23.1)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109413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Baseline NIHSS, </a:t>
                      </a:r>
                      <a:r>
                        <a:rPr lang="en-US" sz="12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median (IQR)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9.0 (5.0, 16.0)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9.0 (4.0, 15.0)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5646961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Symptom-to-baseline scan time (hrs), median (IQR)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 (1.3, 3.8)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 (1.4, 3.7)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261893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Scan-to-randomization time (hrs), median (IQR)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 (0.7, 1.5)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 (0.7, 1.7)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8501669"/>
                  </a:ext>
                </a:extLst>
              </a:tr>
              <a:tr h="2169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+mn-lt"/>
                        </a:rPr>
                        <a:t>Door-to-needle time (hrs), median (IQR)</a:t>
                      </a:r>
                      <a:endParaRPr lang="en-CA" sz="12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 (1.6, 2.8)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 (1.7, 3.1)</a:t>
                      </a:r>
                      <a:endParaRPr lang="en-CA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657298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081CB1-724B-1442-A6A5-CD8188774605}"/>
              </a:ext>
            </a:extLst>
          </p:cNvPr>
          <p:cNvSpPr/>
          <p:nvPr/>
        </p:nvSpPr>
        <p:spPr>
          <a:xfrm>
            <a:off x="8638049" y="5536507"/>
            <a:ext cx="2838519" cy="55978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232 (86.9%)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2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received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PCC </a:t>
            </a:r>
            <a:r>
              <a:rPr kumimoji="0" lang="en-US" sz="12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 part of usual care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E0C3213-11BD-12BC-C130-96ACE98CD5EB}"/>
              </a:ext>
            </a:extLst>
          </p:cNvPr>
          <p:cNvSpPr/>
          <p:nvPr/>
        </p:nvSpPr>
        <p:spPr>
          <a:xfrm>
            <a:off x="5754013" y="5536507"/>
            <a:ext cx="2838519" cy="559781"/>
          </a:xfrm>
          <a:prstGeom prst="roundRect">
            <a:avLst/>
          </a:prstGeom>
          <a:solidFill>
            <a:srgbClr val="830051"/>
          </a:solidFill>
          <a:ln>
            <a:solidFill>
              <a:srgbClr val="83005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199 (75.7%)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patients in the andexanet alfa group </a:t>
            </a: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received low dose andexanet alfa</a:t>
            </a:r>
          </a:p>
        </p:txBody>
      </p:sp>
    </p:spTree>
    <p:extLst>
      <p:ext uri="{BB962C8B-B14F-4D97-AF65-F5344CB8AC3E}">
        <p14:creationId xmlns:p14="http://schemas.microsoft.com/office/powerpoint/2010/main" val="73717917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6D6BA-D76B-5479-BF7D-3DEDF6129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0511"/>
            <a:ext cx="11277600" cy="800100"/>
          </a:xfrm>
        </p:spPr>
        <p:txBody>
          <a:bodyPr>
            <a:normAutofit fontScale="90000"/>
          </a:bodyPr>
          <a:lstStyle/>
          <a:p>
            <a:r>
              <a:rPr lang="en-US" dirty="0"/>
              <a:t>Anti-</a:t>
            </a:r>
            <a:r>
              <a:rPr lang="en-US" dirty="0" err="1"/>
              <a:t>FXa</a:t>
            </a:r>
            <a:r>
              <a:rPr lang="en-US" dirty="0"/>
              <a:t> Activity in Patients Treated with Andexanet Alfa vs Usual Care</a:t>
            </a:r>
            <a:r>
              <a:rPr lang="en-US" baseline="30000" dirty="0"/>
              <a:t>1</a:t>
            </a:r>
            <a:br>
              <a:rPr lang="en-US" baseline="30000" dirty="0"/>
            </a:br>
            <a:endParaRPr lang="en-US" baseline="30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2C955A-D5F5-D055-E506-A6AC7B10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E4D205-2035-1CCD-5B6C-02D2F2F8B8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852160"/>
            <a:ext cx="11734799" cy="10058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aseline="30000" dirty="0" err="1"/>
              <a:t>a</a:t>
            </a:r>
            <a:r>
              <a:rPr lang="en-GB" dirty="0" err="1"/>
              <a:t>Nadir</a:t>
            </a:r>
            <a:r>
              <a:rPr lang="en-GB" dirty="0"/>
              <a:t> was defined as the minimum anti-</a:t>
            </a:r>
            <a:r>
              <a:rPr lang="en-GB" dirty="0" err="1"/>
              <a:t>FXa</a:t>
            </a:r>
            <a:r>
              <a:rPr lang="en-GB" dirty="0"/>
              <a:t> activity post-randomization</a:t>
            </a:r>
            <a:r>
              <a:rPr lang="en-GB" baseline="30000" dirty="0"/>
              <a:t>2</a:t>
            </a:r>
            <a:r>
              <a:rPr lang="en-GB" dirty="0"/>
              <a:t>; </a:t>
            </a:r>
            <a:r>
              <a:rPr lang="en-GB" baseline="30000" dirty="0" err="1"/>
              <a:t>b</a:t>
            </a:r>
            <a:r>
              <a:rPr lang="en-GB" dirty="0" err="1"/>
              <a:t>Analysis</a:t>
            </a:r>
            <a:r>
              <a:rPr lang="en-GB" dirty="0"/>
              <a:t> was performed with ANCOVA on the ranked data, including time from symptom onset to baseline imaging scan (&lt;180 min vs ≥180 min) and baseline anti-</a:t>
            </a:r>
            <a:r>
              <a:rPr lang="en-GB" dirty="0" err="1"/>
              <a:t>FXa</a:t>
            </a:r>
            <a:r>
              <a:rPr lang="en-GB" dirty="0"/>
              <a:t> activity as covariates.</a:t>
            </a:r>
            <a:r>
              <a:rPr lang="en-GB" baseline="30000" dirty="0"/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ANCOVA = Analysis of Covariance; </a:t>
            </a:r>
            <a:r>
              <a:rPr lang="en-GB" dirty="0" err="1"/>
              <a:t>FXa</a:t>
            </a:r>
            <a:r>
              <a:rPr lang="en-GB" dirty="0"/>
              <a:t> = factor </a:t>
            </a:r>
            <a:r>
              <a:rPr lang="en-GB" dirty="0" err="1"/>
              <a:t>Xa</a:t>
            </a:r>
            <a:r>
              <a:rPr lang="en-GB" dirty="0"/>
              <a:t>; Hr = hour; </a:t>
            </a:r>
            <a:r>
              <a:rPr lang="en-GB" dirty="0" err="1"/>
              <a:t>ICrH</a:t>
            </a:r>
            <a:r>
              <a:rPr lang="en-GB" dirty="0"/>
              <a:t> = intracranial </a:t>
            </a:r>
            <a:r>
              <a:rPr lang="en-GB" dirty="0" err="1"/>
              <a:t>hemorrhage</a:t>
            </a:r>
            <a:r>
              <a:rPr lang="en-GB" dirty="0"/>
              <a:t>; IQR = interquartile range; min = minutes.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1. Connolly SJ. Presented at: WSC; October 10-12, 2023; Toronto, Canada; 2. </a:t>
            </a:r>
            <a:r>
              <a:rPr lang="en-US" dirty="0"/>
              <a:t>In House Data, AstraZeneca. CSP ALXN2070 18-513. </a:t>
            </a:r>
            <a:r>
              <a:rPr lang="en-GB" dirty="0"/>
              <a:t>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9249A28-F52E-3BE1-9CC2-E5165548E951}"/>
              </a:ext>
            </a:extLst>
          </p:cNvPr>
          <p:cNvGrpSpPr/>
          <p:nvPr/>
        </p:nvGrpSpPr>
        <p:grpSpPr>
          <a:xfrm>
            <a:off x="9240819" y="-27459"/>
            <a:ext cx="2970431" cy="259404"/>
            <a:chOff x="9573927" y="-27459"/>
            <a:chExt cx="2575157" cy="259404"/>
          </a:xfrm>
        </p:grpSpPr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96EFDB17-860F-1916-2723-D03FCA60350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73927" y="3345"/>
              <a:ext cx="2560320" cy="228600"/>
            </a:xfrm>
            <a:custGeom>
              <a:avLst/>
              <a:gdLst>
                <a:gd name="T0" fmla="*/ 668 w 681"/>
                <a:gd name="T1" fmla="*/ 25 h 68"/>
                <a:gd name="T2" fmla="*/ 633 w 681"/>
                <a:gd name="T3" fmla="*/ 0 h 68"/>
                <a:gd name="T4" fmla="*/ 595 w 681"/>
                <a:gd name="T5" fmla="*/ 0 h 68"/>
                <a:gd name="T6" fmla="*/ 87 w 681"/>
                <a:gd name="T7" fmla="*/ 0 h 68"/>
                <a:gd name="T8" fmla="*/ 48 w 681"/>
                <a:gd name="T9" fmla="*/ 0 h 68"/>
                <a:gd name="T10" fmla="*/ 13 w 681"/>
                <a:gd name="T11" fmla="*/ 25 h 68"/>
                <a:gd name="T12" fmla="*/ 0 w 681"/>
                <a:gd name="T13" fmla="*/ 68 h 68"/>
                <a:gd name="T14" fmla="*/ 78 w 681"/>
                <a:gd name="T15" fmla="*/ 68 h 68"/>
                <a:gd name="T16" fmla="*/ 603 w 681"/>
                <a:gd name="T17" fmla="*/ 68 h 68"/>
                <a:gd name="T18" fmla="*/ 681 w 681"/>
                <a:gd name="T19" fmla="*/ 68 h 68"/>
                <a:gd name="T20" fmla="*/ 668 w 681"/>
                <a:gd name="T21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68">
                  <a:moveTo>
                    <a:pt x="668" y="25"/>
                  </a:moveTo>
                  <a:cubicBezTo>
                    <a:pt x="663" y="6"/>
                    <a:pt x="645" y="0"/>
                    <a:pt x="633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6" y="0"/>
                    <a:pt x="18" y="6"/>
                    <a:pt x="13" y="2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603" y="68"/>
                    <a:pt x="603" y="68"/>
                    <a:pt x="603" y="68"/>
                  </a:cubicBezTo>
                  <a:cubicBezTo>
                    <a:pt x="681" y="68"/>
                    <a:pt x="681" y="68"/>
                    <a:pt x="681" y="68"/>
                  </a:cubicBezTo>
                  <a:lnTo>
                    <a:pt x="668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FB6E37F-6432-5CBA-2603-450645192C7E}"/>
                </a:ext>
              </a:extLst>
            </p:cNvPr>
            <p:cNvSpPr>
              <a:spLocks/>
            </p:cNvSpPr>
            <p:nvPr/>
          </p:nvSpPr>
          <p:spPr>
            <a:xfrm>
              <a:off x="9588764" y="-27459"/>
              <a:ext cx="256032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</a:rPr>
                <a:t>Patients With ICrH Taking a FXa Inhibitor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4B4D885-F08B-DC47-B472-E61DDFFF2B00}"/>
              </a:ext>
            </a:extLst>
          </p:cNvPr>
          <p:cNvSpPr txBox="1"/>
          <p:nvPr/>
        </p:nvSpPr>
        <p:spPr>
          <a:xfrm>
            <a:off x="1703994" y="1224526"/>
            <a:ext cx="86065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GB" sz="1600" b="1" spc="-20"/>
              <a:t>Secondary Endpoint: Change in Anti-</a:t>
            </a:r>
            <a:r>
              <a:rPr lang="en-GB" sz="1600" b="1" spc="-20" err="1"/>
              <a:t>FXa</a:t>
            </a:r>
            <a:r>
              <a:rPr lang="en-GB" sz="1600" b="1" spc="-20"/>
              <a:t> Activity From Baseline to Nadir at 2 Hours</a:t>
            </a:r>
            <a:r>
              <a:rPr lang="en-GB" sz="1600" b="1" spc="-20" baseline="30000"/>
              <a:t>1,a</a:t>
            </a:r>
            <a:endParaRPr lang="en-GB" sz="1600" b="1" spc="-20" baseline="30000">
              <a:cs typeface="Arial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86F118AC-06EB-6233-FFD3-6315728DF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24641"/>
              </p:ext>
            </p:extLst>
          </p:nvPr>
        </p:nvGraphicFramePr>
        <p:xfrm>
          <a:off x="1348711" y="5069199"/>
          <a:ext cx="9317139" cy="10428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1829">
                  <a:extLst>
                    <a:ext uri="{9D8B030D-6E8A-4147-A177-3AD203B41FA5}">
                      <a16:colId xmlns:a16="http://schemas.microsoft.com/office/drawing/2014/main" val="2940039876"/>
                    </a:ext>
                  </a:extLst>
                </a:gridCol>
                <a:gridCol w="1963264">
                  <a:extLst>
                    <a:ext uri="{9D8B030D-6E8A-4147-A177-3AD203B41FA5}">
                      <a16:colId xmlns:a16="http://schemas.microsoft.com/office/drawing/2014/main" val="3004964160"/>
                    </a:ext>
                  </a:extLst>
                </a:gridCol>
                <a:gridCol w="1963264">
                  <a:extLst>
                    <a:ext uri="{9D8B030D-6E8A-4147-A177-3AD203B41FA5}">
                      <a16:colId xmlns:a16="http://schemas.microsoft.com/office/drawing/2014/main" val="3950485424"/>
                    </a:ext>
                  </a:extLst>
                </a:gridCol>
                <a:gridCol w="3368782">
                  <a:extLst>
                    <a:ext uri="{9D8B030D-6E8A-4147-A177-3AD203B41FA5}">
                      <a16:colId xmlns:a16="http://schemas.microsoft.com/office/drawing/2014/main" val="1311597976"/>
                    </a:ext>
                  </a:extLst>
                </a:gridCol>
              </a:tblGrid>
              <a:tr h="4529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CA" sz="110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Andexanet alfa</a:t>
                      </a:r>
                      <a:endParaRPr lang="en-CA" sz="110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Usual care</a:t>
                      </a:r>
                      <a:endParaRPr lang="en-CA" sz="110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Anti-</a:t>
                      </a:r>
                      <a:r>
                        <a:rPr lang="en-GB" sz="110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FXa</a:t>
                      </a: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activity reduction with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andexanet</a:t>
                      </a:r>
                      <a:r>
                        <a:rPr lang="en-GB" sz="110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alfa (%), median (IQR</a:t>
                      </a: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100" baseline="30000" err="1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a,b</a:t>
                      </a:r>
                      <a:endParaRPr lang="en-CA" sz="110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64120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Patients on apixaban, n (%)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  162 (61.6%)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  158 (59.2%)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94.0% (96.4, 88.8)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2451220912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Patients on rivaroxaban, n (%)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   79 (30.0%)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   75 (28.1%)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96.4% (97.9, 93.2)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2992853984"/>
                  </a:ext>
                </a:extLst>
              </a:tr>
              <a:tr h="1966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Patients on edoxaban, n (%)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   22 (8.4%)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effectLst/>
                          <a:latin typeface="+mj-lt"/>
                        </a:rPr>
                        <a:t>   31 (11.6%)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72.3% (78.9, 37.4)</a:t>
                      </a:r>
                      <a:endParaRPr lang="en-CA" sz="110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4010502705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49D6213E-BB16-3C4C-1829-5518B7C6284B}"/>
              </a:ext>
            </a:extLst>
          </p:cNvPr>
          <p:cNvGrpSpPr/>
          <p:nvPr/>
        </p:nvGrpSpPr>
        <p:grpSpPr>
          <a:xfrm>
            <a:off x="2141413" y="1588198"/>
            <a:ext cx="7909169" cy="3427421"/>
            <a:chOff x="1978873" y="1478399"/>
            <a:chExt cx="9172504" cy="390610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E010B-1C45-CA3C-4E0E-529F0FEB46C8}"/>
                </a:ext>
              </a:extLst>
            </p:cNvPr>
            <p:cNvGrpSpPr/>
            <p:nvPr/>
          </p:nvGrpSpPr>
          <p:grpSpPr>
            <a:xfrm>
              <a:off x="1978873" y="1478399"/>
              <a:ext cx="7650230" cy="3906104"/>
              <a:chOff x="1978873" y="1478399"/>
              <a:chExt cx="7650230" cy="3906104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BD1745B4-3CA3-461A-69EE-845241B1550B}"/>
                  </a:ext>
                </a:extLst>
              </p:cNvPr>
              <p:cNvGrpSpPr/>
              <p:nvPr/>
            </p:nvGrpSpPr>
            <p:grpSpPr>
              <a:xfrm>
                <a:off x="2419839" y="1478399"/>
                <a:ext cx="7209264" cy="3534458"/>
                <a:chOff x="2419839" y="1478399"/>
                <a:chExt cx="7209264" cy="3534458"/>
              </a:xfrm>
            </p:grpSpPr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B81871E0-BEB0-F08D-8032-7C8DCB42C9AF}"/>
                    </a:ext>
                  </a:extLst>
                </p:cNvPr>
                <p:cNvGrpSpPr/>
                <p:nvPr/>
              </p:nvGrpSpPr>
              <p:grpSpPr>
                <a:xfrm>
                  <a:off x="2419839" y="1478399"/>
                  <a:ext cx="235642" cy="3238232"/>
                  <a:chOff x="2419839" y="1478399"/>
                  <a:chExt cx="235642" cy="3238232"/>
                </a:xfrm>
              </p:grpSpPr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C7A03CAC-1AF8-78C7-6A7C-55180DA2430E}"/>
                      </a:ext>
                    </a:extLst>
                  </p:cNvPr>
                  <p:cNvSpPr txBox="1"/>
                  <p:nvPr/>
                </p:nvSpPr>
                <p:spPr>
                  <a:xfrm>
                    <a:off x="2419839" y="1478399"/>
                    <a:ext cx="235642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250</a:t>
                    </a:r>
                    <a:endParaRPr lang="en-IN" sz="1100"/>
                  </a:p>
                </p:txBody>
              </p:sp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D0F40D13-7841-92B2-EF67-B8849E2C3D2D}"/>
                      </a:ext>
                    </a:extLst>
                  </p:cNvPr>
                  <p:cNvSpPr txBox="1"/>
                  <p:nvPr/>
                </p:nvSpPr>
                <p:spPr>
                  <a:xfrm>
                    <a:off x="2419839" y="2091809"/>
                    <a:ext cx="235642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200</a:t>
                    </a:r>
                    <a:endParaRPr lang="en-IN" sz="1100"/>
                  </a:p>
                </p:txBody>
              </p:sp>
              <p:sp>
                <p:nvSpPr>
                  <p:cNvPr id="78" name="TextBox 77">
                    <a:extLst>
                      <a:ext uri="{FF2B5EF4-FFF2-40B4-BE49-F238E27FC236}">
                        <a16:creationId xmlns:a16="http://schemas.microsoft.com/office/drawing/2014/main" id="{F8B33039-91DA-D28E-515D-94D9E0DE59E1}"/>
                      </a:ext>
                    </a:extLst>
                  </p:cNvPr>
                  <p:cNvSpPr txBox="1"/>
                  <p:nvPr/>
                </p:nvSpPr>
                <p:spPr>
                  <a:xfrm>
                    <a:off x="2419839" y="2703314"/>
                    <a:ext cx="235642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150</a:t>
                    </a:r>
                    <a:endParaRPr lang="en-IN" sz="1100"/>
                  </a:p>
                </p:txBody>
              </p:sp>
              <p:sp>
                <p:nvSpPr>
                  <p:cNvPr id="79" name="TextBox 78">
                    <a:extLst>
                      <a:ext uri="{FF2B5EF4-FFF2-40B4-BE49-F238E27FC236}">
                        <a16:creationId xmlns:a16="http://schemas.microsoft.com/office/drawing/2014/main" id="{8EF89E75-DDE3-F3A2-A027-6FCAFA464E16}"/>
                      </a:ext>
                    </a:extLst>
                  </p:cNvPr>
                  <p:cNvSpPr txBox="1"/>
                  <p:nvPr/>
                </p:nvSpPr>
                <p:spPr>
                  <a:xfrm>
                    <a:off x="2419839" y="3316724"/>
                    <a:ext cx="235642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100</a:t>
                    </a:r>
                    <a:endParaRPr lang="en-IN" sz="1100"/>
                  </a:p>
                </p:txBody>
              </p:sp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67BB10E9-F363-42BC-937D-6D5DBB5442F7}"/>
                      </a:ext>
                    </a:extLst>
                  </p:cNvPr>
                  <p:cNvSpPr txBox="1"/>
                  <p:nvPr/>
                </p:nvSpPr>
                <p:spPr>
                  <a:xfrm>
                    <a:off x="2498387" y="3924419"/>
                    <a:ext cx="157094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50</a:t>
                    </a:r>
                    <a:endParaRPr lang="en-IN" sz="1100"/>
                  </a:p>
                </p:txBody>
              </p:sp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4743DCD3-195D-0FC7-9524-A9FF29B0D5DE}"/>
                      </a:ext>
                    </a:extLst>
                  </p:cNvPr>
                  <p:cNvSpPr txBox="1"/>
                  <p:nvPr/>
                </p:nvSpPr>
                <p:spPr>
                  <a:xfrm>
                    <a:off x="2576933" y="4547354"/>
                    <a:ext cx="78548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0</a:t>
                    </a:r>
                    <a:endParaRPr lang="en-IN" sz="1100"/>
                  </a:p>
                </p:txBody>
              </p:sp>
            </p:grp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6B9A0D95-1497-E36A-29D5-DA29F89585B0}"/>
                    </a:ext>
                  </a:extLst>
                </p:cNvPr>
                <p:cNvGrpSpPr/>
                <p:nvPr/>
              </p:nvGrpSpPr>
              <p:grpSpPr>
                <a:xfrm>
                  <a:off x="2718435" y="1570732"/>
                  <a:ext cx="6765597" cy="3247013"/>
                  <a:chOff x="2718435" y="1570732"/>
                  <a:chExt cx="6765597" cy="3247013"/>
                </a:xfrm>
              </p:grpSpPr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id="{10660FA8-4679-11D2-009A-198CB773102F}"/>
                      </a:ext>
                    </a:extLst>
                  </p:cNvPr>
                  <p:cNvSpPr/>
                  <p:nvPr/>
                </p:nvSpPr>
                <p:spPr>
                  <a:xfrm>
                    <a:off x="2804160" y="1572768"/>
                    <a:ext cx="6679870" cy="3151631"/>
                  </a:xfrm>
                  <a:custGeom>
                    <a:avLst/>
                    <a:gdLst>
                      <a:gd name="connsiteX0" fmla="*/ 0 w 6690360"/>
                      <a:gd name="connsiteY0" fmla="*/ 0 h 3246120"/>
                      <a:gd name="connsiteX1" fmla="*/ 0 w 6690360"/>
                      <a:gd name="connsiteY1" fmla="*/ 3246120 h 3246120"/>
                      <a:gd name="connsiteX2" fmla="*/ 6690360 w 6690360"/>
                      <a:gd name="connsiteY2" fmla="*/ 3246120 h 32461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6690360" h="3246120">
                        <a:moveTo>
                          <a:pt x="0" y="0"/>
                        </a:moveTo>
                        <a:lnTo>
                          <a:pt x="0" y="3246120"/>
                        </a:lnTo>
                        <a:lnTo>
                          <a:pt x="6690360" y="3246120"/>
                        </a:lnTo>
                      </a:path>
                    </a:pathLst>
                  </a:custGeom>
                  <a:noFill/>
                  <a:ln cap="sq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/>
                  </a:p>
                </p:txBody>
              </p:sp>
              <p:cxnSp>
                <p:nvCxnSpPr>
                  <p:cNvPr id="67" name="Straight Connector 66">
                    <a:extLst>
                      <a:ext uri="{FF2B5EF4-FFF2-40B4-BE49-F238E27FC236}">
                        <a16:creationId xmlns:a16="http://schemas.microsoft.com/office/drawing/2014/main" id="{8803A9CB-EF9E-29BB-689B-1A1D241342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18435" y="1570732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>
                    <a:extLst>
                      <a:ext uri="{FF2B5EF4-FFF2-40B4-BE49-F238E27FC236}">
                        <a16:creationId xmlns:a16="http://schemas.microsoft.com/office/drawing/2014/main" id="{3E6E675D-235C-3F7A-D412-B9145D49C60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18435" y="2184142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>
                    <a:extLst>
                      <a:ext uri="{FF2B5EF4-FFF2-40B4-BE49-F238E27FC236}">
                        <a16:creationId xmlns:a16="http://schemas.microsoft.com/office/drawing/2014/main" id="{D4FF18EF-5341-ABE2-1BEE-A59DFAEA01D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18435" y="2795647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>
                    <a:extLst>
                      <a:ext uri="{FF2B5EF4-FFF2-40B4-BE49-F238E27FC236}">
                        <a16:creationId xmlns:a16="http://schemas.microsoft.com/office/drawing/2014/main" id="{69B04EDC-9000-AA05-6000-A7D052E3C5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18435" y="3409057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9A1DB856-2246-76AA-36E6-CDFBA3E1F1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18435" y="4016752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>
                    <a:extLst>
                      <a:ext uri="{FF2B5EF4-FFF2-40B4-BE49-F238E27FC236}">
                        <a16:creationId xmlns:a16="http://schemas.microsoft.com/office/drawing/2014/main" id="{66EFCC2A-D048-7293-E7AF-DD1766271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18435" y="4639687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49ECB4B4-4258-DD4B-E80C-3067D69E5F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2893694" y="4774883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8B8C57F1-AD91-5AB7-E43A-12F65CD3F8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6164569" y="4774883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>
                    <a:extLst>
                      <a:ext uri="{FF2B5EF4-FFF2-40B4-BE49-F238E27FC236}">
                        <a16:creationId xmlns:a16="http://schemas.microsoft.com/office/drawing/2014/main" id="{214DABDC-95D6-6026-B477-0DA47DF0F91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>
                    <a:off x="9441169" y="4774883"/>
                    <a:ext cx="85725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1396E553-2775-9ABD-E9D5-030738824DBE}"/>
                    </a:ext>
                  </a:extLst>
                </p:cNvPr>
                <p:cNvGrpSpPr/>
                <p:nvPr/>
              </p:nvGrpSpPr>
              <p:grpSpPr>
                <a:xfrm>
                  <a:off x="2686488" y="4843580"/>
                  <a:ext cx="6942615" cy="169277"/>
                  <a:chOff x="2686488" y="4843580"/>
                  <a:chExt cx="6942615" cy="169277"/>
                </a:xfrm>
              </p:grpSpPr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A8DE960D-8901-2E0C-55D5-0DF136CCA5EE}"/>
                      </a:ext>
                    </a:extLst>
                  </p:cNvPr>
                  <p:cNvSpPr txBox="1"/>
                  <p:nvPr/>
                </p:nvSpPr>
                <p:spPr>
                  <a:xfrm>
                    <a:off x="2686488" y="4843580"/>
                    <a:ext cx="543418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Baseline</a:t>
                    </a:r>
                    <a:endParaRPr lang="en-IN" sz="1100"/>
                  </a:p>
                </p:txBody>
              </p:sp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8EDC5B35-31E4-96AB-9614-8135059C9B59}"/>
                      </a:ext>
                    </a:extLst>
                  </p:cNvPr>
                  <p:cNvSpPr txBox="1"/>
                  <p:nvPr/>
                </p:nvSpPr>
                <p:spPr>
                  <a:xfrm>
                    <a:off x="6086405" y="4843580"/>
                    <a:ext cx="266098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1 Hr</a:t>
                    </a:r>
                    <a:endParaRPr lang="en-IN" sz="1100"/>
                  </a:p>
                </p:txBody>
              </p:sp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869BE978-89EA-C5DC-AB55-F55522415DBD}"/>
                      </a:ext>
                    </a:extLst>
                  </p:cNvPr>
                  <p:cNvSpPr txBox="1"/>
                  <p:nvPr/>
                </p:nvSpPr>
                <p:spPr>
                  <a:xfrm>
                    <a:off x="9363005" y="4843580"/>
                    <a:ext cx="266098" cy="1692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r">
                      <a:buClr>
                        <a:schemeClr val="accent1"/>
                      </a:buClr>
                    </a:pPr>
                    <a:r>
                      <a:rPr lang="en-GB" sz="1100"/>
                      <a:t>2 Hr</a:t>
                    </a:r>
                    <a:endParaRPr lang="en-IN" sz="1100"/>
                  </a:p>
                </p:txBody>
              </p:sp>
            </p:grpSp>
          </p:grp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8937869F-CD29-2A83-7CA4-727092E408B5}"/>
                  </a:ext>
                </a:extLst>
              </p:cNvPr>
              <p:cNvSpPr/>
              <p:nvPr/>
            </p:nvSpPr>
            <p:spPr>
              <a:xfrm>
                <a:off x="2918460" y="3063240"/>
                <a:ext cx="6568440" cy="495300"/>
              </a:xfrm>
              <a:custGeom>
                <a:avLst/>
                <a:gdLst>
                  <a:gd name="connsiteX0" fmla="*/ 0 w 6568440"/>
                  <a:gd name="connsiteY0" fmla="*/ 0 h 495300"/>
                  <a:gd name="connsiteX1" fmla="*/ 3284220 w 6568440"/>
                  <a:gd name="connsiteY1" fmla="*/ 373380 h 495300"/>
                  <a:gd name="connsiteX2" fmla="*/ 6568440 w 6568440"/>
                  <a:gd name="connsiteY2" fmla="*/ 495300 h 495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68440" h="495300">
                    <a:moveTo>
                      <a:pt x="0" y="0"/>
                    </a:moveTo>
                    <a:lnTo>
                      <a:pt x="3284220" y="373380"/>
                    </a:lnTo>
                    <a:lnTo>
                      <a:pt x="6568440" y="495300"/>
                    </a:lnTo>
                  </a:path>
                </a:pathLst>
              </a:custGeom>
              <a:noFill/>
              <a:ln w="38100">
                <a:solidFill>
                  <a:srgbClr val="0D375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F679BCB-C29A-D7C9-6CA1-8C35F0F3ECE9}"/>
                  </a:ext>
                </a:extLst>
              </p:cNvPr>
              <p:cNvGrpSpPr/>
              <p:nvPr/>
            </p:nvGrpSpPr>
            <p:grpSpPr>
              <a:xfrm>
                <a:off x="2851785" y="1969770"/>
                <a:ext cx="6715262" cy="1960245"/>
                <a:chOff x="2851785" y="1969770"/>
                <a:chExt cx="6715262" cy="1960245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FB6F304F-2BCE-190B-3643-B9B3F76D05D3}"/>
                    </a:ext>
                  </a:extLst>
                </p:cNvPr>
                <p:cNvGrpSpPr/>
                <p:nvPr/>
              </p:nvGrpSpPr>
              <p:grpSpPr>
                <a:xfrm>
                  <a:off x="2851785" y="1969770"/>
                  <a:ext cx="165735" cy="1781175"/>
                  <a:chOff x="2851785" y="1969770"/>
                  <a:chExt cx="165735" cy="1781175"/>
                </a:xfrm>
              </p:grpSpPr>
              <p:grpSp>
                <p:nvGrpSpPr>
                  <p:cNvPr id="55" name="Group 54">
                    <a:extLst>
                      <a:ext uri="{FF2B5EF4-FFF2-40B4-BE49-F238E27FC236}">
                        <a16:creationId xmlns:a16="http://schemas.microsoft.com/office/drawing/2014/main" id="{0973C590-DE53-0DCA-45F6-EF8B1387A6B9}"/>
                      </a:ext>
                    </a:extLst>
                  </p:cNvPr>
                  <p:cNvGrpSpPr/>
                  <p:nvPr/>
                </p:nvGrpSpPr>
                <p:grpSpPr>
                  <a:xfrm>
                    <a:off x="2851785" y="1969770"/>
                    <a:ext cx="165735" cy="1781175"/>
                    <a:chOff x="2851785" y="1969770"/>
                    <a:chExt cx="165735" cy="1781175"/>
                  </a:xfrm>
                </p:grpSpPr>
                <p:cxnSp>
                  <p:nvCxnSpPr>
                    <p:cNvPr id="57" name="Straight Connector 56">
                      <a:extLst>
                        <a:ext uri="{FF2B5EF4-FFF2-40B4-BE49-F238E27FC236}">
                          <a16:creationId xmlns:a16="http://schemas.microsoft.com/office/drawing/2014/main" id="{D58FA375-75FC-E1E0-0053-7345476DBBC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1785" y="1969770"/>
                      <a:ext cx="165735" cy="0"/>
                    </a:xfrm>
                    <a:prstGeom prst="line">
                      <a:avLst/>
                    </a:prstGeom>
                    <a:ln w="12700">
                      <a:solidFill>
                        <a:srgbClr val="0D375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>
                      <a:extLst>
                        <a:ext uri="{FF2B5EF4-FFF2-40B4-BE49-F238E27FC236}">
                          <a16:creationId xmlns:a16="http://schemas.microsoft.com/office/drawing/2014/main" id="{5699D7C3-3EF3-DA34-BFEC-4B630C55B6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1785" y="3750945"/>
                      <a:ext cx="165735" cy="0"/>
                    </a:xfrm>
                    <a:prstGeom prst="line">
                      <a:avLst/>
                    </a:prstGeom>
                    <a:ln w="12700">
                      <a:solidFill>
                        <a:srgbClr val="0D375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9" name="Straight Connector 58">
                      <a:extLst>
                        <a:ext uri="{FF2B5EF4-FFF2-40B4-BE49-F238E27FC236}">
                          <a16:creationId xmlns:a16="http://schemas.microsoft.com/office/drawing/2014/main" id="{62176827-FA3B-4DB9-EA61-933043CEC7C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34652" y="1969770"/>
                      <a:ext cx="0" cy="1781175"/>
                    </a:xfrm>
                    <a:prstGeom prst="line">
                      <a:avLst/>
                    </a:prstGeom>
                    <a:ln w="12700">
                      <a:solidFill>
                        <a:srgbClr val="0D375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6" name="Oval 55">
                    <a:extLst>
                      <a:ext uri="{FF2B5EF4-FFF2-40B4-BE49-F238E27FC236}">
                        <a16:creationId xmlns:a16="http://schemas.microsoft.com/office/drawing/2014/main" id="{8E3732C1-87B4-7B21-4BFB-F15D2BFAC5BD}"/>
                      </a:ext>
                    </a:extLst>
                  </p:cNvPr>
                  <p:cNvSpPr/>
                  <p:nvPr/>
                </p:nvSpPr>
                <p:spPr>
                  <a:xfrm>
                    <a:off x="2889313" y="3021330"/>
                    <a:ext cx="91440" cy="91440"/>
                  </a:xfrm>
                  <a:prstGeom prst="ellipse">
                    <a:avLst/>
                  </a:prstGeom>
                  <a:solidFill>
                    <a:srgbClr val="0D3759"/>
                  </a:solidFill>
                  <a:ln>
                    <a:solidFill>
                      <a:srgbClr val="0D3759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/>
                  </a:p>
                </p:txBody>
              </p:sp>
            </p:grpSp>
            <p:grpSp>
              <p:nvGrpSpPr>
                <p:cNvPr id="44" name="Group 43">
                  <a:extLst>
                    <a:ext uri="{FF2B5EF4-FFF2-40B4-BE49-F238E27FC236}">
                      <a16:creationId xmlns:a16="http://schemas.microsoft.com/office/drawing/2014/main" id="{E45D19DF-6B2B-4B87-0204-D0FF94AFDD00}"/>
                    </a:ext>
                  </a:extLst>
                </p:cNvPr>
                <p:cNvGrpSpPr/>
                <p:nvPr/>
              </p:nvGrpSpPr>
              <p:grpSpPr>
                <a:xfrm>
                  <a:off x="6124575" y="2495550"/>
                  <a:ext cx="165735" cy="1434465"/>
                  <a:chOff x="6124575" y="2495550"/>
                  <a:chExt cx="165735" cy="1434465"/>
                </a:xfrm>
              </p:grpSpPr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EDBA74D4-781A-F046-D818-E0075DA53F0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24575" y="2495550"/>
                    <a:ext cx="165735" cy="0"/>
                  </a:xfrm>
                  <a:prstGeom prst="line">
                    <a:avLst/>
                  </a:prstGeom>
                  <a:ln w="12700">
                    <a:solidFill>
                      <a:srgbClr val="0D375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>
                    <a:extLst>
                      <a:ext uri="{FF2B5EF4-FFF2-40B4-BE49-F238E27FC236}">
                        <a16:creationId xmlns:a16="http://schemas.microsoft.com/office/drawing/2014/main" id="{4F174387-FDAE-01EE-0298-74DC265953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6207442" y="2495550"/>
                    <a:ext cx="0" cy="1434465"/>
                  </a:xfrm>
                  <a:prstGeom prst="line">
                    <a:avLst/>
                  </a:prstGeom>
                  <a:ln w="12700">
                    <a:solidFill>
                      <a:srgbClr val="0D375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>
                    <a:extLst>
                      <a:ext uri="{FF2B5EF4-FFF2-40B4-BE49-F238E27FC236}">
                        <a16:creationId xmlns:a16="http://schemas.microsoft.com/office/drawing/2014/main" id="{5F660BCE-992B-7E23-F1BE-83EB10FE68C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124575" y="3930015"/>
                    <a:ext cx="165735" cy="0"/>
                  </a:xfrm>
                  <a:prstGeom prst="line">
                    <a:avLst/>
                  </a:prstGeom>
                  <a:ln w="12700">
                    <a:solidFill>
                      <a:srgbClr val="0D375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Oval 53">
                    <a:extLst>
                      <a:ext uri="{FF2B5EF4-FFF2-40B4-BE49-F238E27FC236}">
                        <a16:creationId xmlns:a16="http://schemas.microsoft.com/office/drawing/2014/main" id="{C7FA0A7A-8EB8-8167-ADD3-71AC931C92A5}"/>
                      </a:ext>
                    </a:extLst>
                  </p:cNvPr>
                  <p:cNvSpPr/>
                  <p:nvPr/>
                </p:nvSpPr>
                <p:spPr>
                  <a:xfrm>
                    <a:off x="6161722" y="3383280"/>
                    <a:ext cx="91440" cy="91440"/>
                  </a:xfrm>
                  <a:prstGeom prst="ellipse">
                    <a:avLst/>
                  </a:prstGeom>
                  <a:solidFill>
                    <a:srgbClr val="0D3759"/>
                  </a:solidFill>
                  <a:ln>
                    <a:solidFill>
                      <a:srgbClr val="0D3759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/>
                  </a:p>
                </p:txBody>
              </p:sp>
            </p:grp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1595D342-A4BA-78C8-55D5-4D5D16B5619E}"/>
                    </a:ext>
                  </a:extLst>
                </p:cNvPr>
                <p:cNvGrpSpPr/>
                <p:nvPr/>
              </p:nvGrpSpPr>
              <p:grpSpPr>
                <a:xfrm>
                  <a:off x="9401312" y="3091528"/>
                  <a:ext cx="165735" cy="832891"/>
                  <a:chOff x="9401312" y="3091528"/>
                  <a:chExt cx="165735" cy="832891"/>
                </a:xfrm>
              </p:grpSpPr>
              <p:grpSp>
                <p:nvGrpSpPr>
                  <p:cNvPr id="46" name="Group 45">
                    <a:extLst>
                      <a:ext uri="{FF2B5EF4-FFF2-40B4-BE49-F238E27FC236}">
                        <a16:creationId xmlns:a16="http://schemas.microsoft.com/office/drawing/2014/main" id="{5E4EE7E3-37F8-909A-FF41-2DA3D780CAC6}"/>
                      </a:ext>
                    </a:extLst>
                  </p:cNvPr>
                  <p:cNvGrpSpPr/>
                  <p:nvPr/>
                </p:nvGrpSpPr>
                <p:grpSpPr>
                  <a:xfrm>
                    <a:off x="9401312" y="3091528"/>
                    <a:ext cx="165735" cy="832891"/>
                    <a:chOff x="9401312" y="1814667"/>
                    <a:chExt cx="165735" cy="832891"/>
                  </a:xfrm>
                </p:grpSpPr>
                <p:cxnSp>
                  <p:nvCxnSpPr>
                    <p:cNvPr id="49" name="Straight Connector 48">
                      <a:extLst>
                        <a:ext uri="{FF2B5EF4-FFF2-40B4-BE49-F238E27FC236}">
                          <a16:creationId xmlns:a16="http://schemas.microsoft.com/office/drawing/2014/main" id="{12A95186-21D1-67E2-060E-41792787432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01312" y="1818261"/>
                      <a:ext cx="165735" cy="0"/>
                    </a:xfrm>
                    <a:prstGeom prst="line">
                      <a:avLst/>
                    </a:prstGeom>
                    <a:ln w="12700">
                      <a:solidFill>
                        <a:srgbClr val="0D375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id="{CCF9F2CA-7D5F-022E-B210-50002E18B18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482264" y="1814667"/>
                      <a:ext cx="0" cy="832891"/>
                    </a:xfrm>
                    <a:prstGeom prst="line">
                      <a:avLst/>
                    </a:prstGeom>
                    <a:ln w="12700">
                      <a:solidFill>
                        <a:srgbClr val="0D3759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F047D910-5F9B-5641-E0F8-1E535AB22E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401312" y="3924419"/>
                    <a:ext cx="165735" cy="0"/>
                  </a:xfrm>
                  <a:prstGeom prst="line">
                    <a:avLst/>
                  </a:prstGeom>
                  <a:ln w="12700">
                    <a:solidFill>
                      <a:srgbClr val="0D375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6C0CAF4F-4538-8117-805E-4CD0EFE9018B}"/>
                      </a:ext>
                    </a:extLst>
                  </p:cNvPr>
                  <p:cNvSpPr/>
                  <p:nvPr/>
                </p:nvSpPr>
                <p:spPr>
                  <a:xfrm>
                    <a:off x="9433505" y="3509010"/>
                    <a:ext cx="91440" cy="91440"/>
                  </a:xfrm>
                  <a:prstGeom prst="ellipse">
                    <a:avLst/>
                  </a:prstGeom>
                  <a:solidFill>
                    <a:srgbClr val="0D3759"/>
                  </a:solidFill>
                  <a:ln>
                    <a:solidFill>
                      <a:srgbClr val="0D3759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IN" sz="1600"/>
                  </a:p>
                </p:txBody>
              </p:sp>
            </p:grpSp>
          </p:grp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A69DCD1-C3E6-F9E3-EDBF-4E9496C836F2}"/>
                  </a:ext>
                </a:extLst>
              </p:cNvPr>
              <p:cNvSpPr/>
              <p:nvPr/>
            </p:nvSpPr>
            <p:spPr>
              <a:xfrm>
                <a:off x="2932176" y="3236976"/>
                <a:ext cx="6553200" cy="1341120"/>
              </a:xfrm>
              <a:custGeom>
                <a:avLst/>
                <a:gdLst>
                  <a:gd name="connsiteX0" fmla="*/ 0 w 6553200"/>
                  <a:gd name="connsiteY0" fmla="*/ 0 h 1341120"/>
                  <a:gd name="connsiteX1" fmla="*/ 3279648 w 6553200"/>
                  <a:gd name="connsiteY1" fmla="*/ 1267968 h 1341120"/>
                  <a:gd name="connsiteX2" fmla="*/ 6553200 w 6553200"/>
                  <a:gd name="connsiteY2" fmla="*/ 1341120 h 1341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53200" h="1341120">
                    <a:moveTo>
                      <a:pt x="0" y="0"/>
                    </a:moveTo>
                    <a:lnTo>
                      <a:pt x="3279648" y="1267968"/>
                    </a:lnTo>
                    <a:lnTo>
                      <a:pt x="6553200" y="1341120"/>
                    </a:lnTo>
                  </a:path>
                </a:pathLst>
              </a:cu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6B6BA2A3-1D9F-FC4F-7568-8A698561BB6B}"/>
                  </a:ext>
                </a:extLst>
              </p:cNvPr>
              <p:cNvGrpSpPr/>
              <p:nvPr/>
            </p:nvGrpSpPr>
            <p:grpSpPr>
              <a:xfrm>
                <a:off x="9399397" y="4505939"/>
                <a:ext cx="165735" cy="100151"/>
                <a:chOff x="9399397" y="4505939"/>
                <a:chExt cx="165735" cy="100151"/>
              </a:xfrm>
            </p:grpSpPr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FDEF0AD-A5A4-F8D0-B6EE-518494FD5A11}"/>
                    </a:ext>
                  </a:extLst>
                </p:cNvPr>
                <p:cNvGrpSpPr/>
                <p:nvPr/>
              </p:nvGrpSpPr>
              <p:grpSpPr>
                <a:xfrm>
                  <a:off x="9399397" y="4505939"/>
                  <a:ext cx="165735" cy="100151"/>
                  <a:chOff x="2851785" y="2418109"/>
                  <a:chExt cx="165735" cy="1633708"/>
                </a:xfrm>
              </p:grpSpPr>
              <p:grpSp>
                <p:nvGrpSpPr>
                  <p:cNvPr id="39" name="Group 38">
                    <a:extLst>
                      <a:ext uri="{FF2B5EF4-FFF2-40B4-BE49-F238E27FC236}">
                        <a16:creationId xmlns:a16="http://schemas.microsoft.com/office/drawing/2014/main" id="{B685AD13-C75D-7A12-C9D7-BF97EA82B904}"/>
                      </a:ext>
                    </a:extLst>
                  </p:cNvPr>
                  <p:cNvGrpSpPr/>
                  <p:nvPr/>
                </p:nvGrpSpPr>
                <p:grpSpPr>
                  <a:xfrm>
                    <a:off x="2851785" y="2418109"/>
                    <a:ext cx="165735" cy="1481685"/>
                    <a:chOff x="2851785" y="2570126"/>
                    <a:chExt cx="165735" cy="1481685"/>
                  </a:xfrm>
                </p:grpSpPr>
                <p:cxnSp>
                  <p:nvCxnSpPr>
                    <p:cNvPr id="41" name="Straight Connector 40">
                      <a:extLst>
                        <a:ext uri="{FF2B5EF4-FFF2-40B4-BE49-F238E27FC236}">
                          <a16:creationId xmlns:a16="http://schemas.microsoft.com/office/drawing/2014/main" id="{A35DB98B-C42D-0A6E-5CC6-777F89DEB7B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1785" y="2570126"/>
                      <a:ext cx="165735" cy="0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>
                      <a:extLst>
                        <a:ext uri="{FF2B5EF4-FFF2-40B4-BE49-F238E27FC236}">
                          <a16:creationId xmlns:a16="http://schemas.microsoft.com/office/drawing/2014/main" id="{837ECD09-EB2F-CC44-5510-433BE7D1B03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34652" y="2617346"/>
                      <a:ext cx="0" cy="1434465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0B4C5DE8-1BE7-FCC5-7FDF-D062D5AB58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51785" y="4051817"/>
                    <a:ext cx="165735" cy="0"/>
                  </a:xfrm>
                  <a:prstGeom prst="lin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" name="Diamond 37">
                  <a:extLst>
                    <a:ext uri="{FF2B5EF4-FFF2-40B4-BE49-F238E27FC236}">
                      <a16:creationId xmlns:a16="http://schemas.microsoft.com/office/drawing/2014/main" id="{6AE7A04F-1C3C-A784-1FF6-8A9D2BDC8ED4}"/>
                    </a:ext>
                  </a:extLst>
                </p:cNvPr>
                <p:cNvSpPr/>
                <p:nvPr/>
              </p:nvSpPr>
              <p:spPr>
                <a:xfrm>
                  <a:off x="9436544" y="4514501"/>
                  <a:ext cx="91440" cy="91440"/>
                </a:xfrm>
                <a:prstGeom prst="diamond">
                  <a:avLst/>
                </a:prstGeom>
                <a:solidFill>
                  <a:schemeClr val="accent1"/>
                </a:solidFill>
                <a:ln cap="sq">
                  <a:solidFill>
                    <a:schemeClr val="accent1"/>
                  </a:solidFill>
                  <a:round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600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469D87FE-9D35-4F94-9479-750216FBF55F}"/>
                  </a:ext>
                </a:extLst>
              </p:cNvPr>
              <p:cNvGrpSpPr/>
              <p:nvPr/>
            </p:nvGrpSpPr>
            <p:grpSpPr>
              <a:xfrm>
                <a:off x="6123178" y="4295195"/>
                <a:ext cx="165735" cy="296428"/>
                <a:chOff x="6123178" y="4295195"/>
                <a:chExt cx="165735" cy="296428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CF1A4D7B-C7F1-29EC-73BD-4A3518BC5E60}"/>
                    </a:ext>
                  </a:extLst>
                </p:cNvPr>
                <p:cNvGrpSpPr/>
                <p:nvPr/>
              </p:nvGrpSpPr>
              <p:grpSpPr>
                <a:xfrm>
                  <a:off x="6123178" y="4295195"/>
                  <a:ext cx="165735" cy="296428"/>
                  <a:chOff x="2851785" y="2229233"/>
                  <a:chExt cx="165735" cy="1586482"/>
                </a:xfrm>
              </p:grpSpPr>
              <p:grpSp>
                <p:nvGrpSpPr>
                  <p:cNvPr id="33" name="Group 32">
                    <a:extLst>
                      <a:ext uri="{FF2B5EF4-FFF2-40B4-BE49-F238E27FC236}">
                        <a16:creationId xmlns:a16="http://schemas.microsoft.com/office/drawing/2014/main" id="{0CDD4B5A-1F2C-F081-23AC-472A9EB6AC4E}"/>
                      </a:ext>
                    </a:extLst>
                  </p:cNvPr>
                  <p:cNvGrpSpPr/>
                  <p:nvPr/>
                </p:nvGrpSpPr>
                <p:grpSpPr>
                  <a:xfrm>
                    <a:off x="2851785" y="2229233"/>
                    <a:ext cx="165735" cy="1586482"/>
                    <a:chOff x="2851785" y="2381250"/>
                    <a:chExt cx="165735" cy="1586482"/>
                  </a:xfrm>
                </p:grpSpPr>
                <p:cxnSp>
                  <p:nvCxnSpPr>
                    <p:cNvPr id="35" name="Straight Connector 34">
                      <a:extLst>
                        <a:ext uri="{FF2B5EF4-FFF2-40B4-BE49-F238E27FC236}">
                          <a16:creationId xmlns:a16="http://schemas.microsoft.com/office/drawing/2014/main" id="{0FAA2D77-2F0D-7AC3-36C0-B247CE3F00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1785" y="2381250"/>
                      <a:ext cx="165735" cy="0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>
                      <a:extLst>
                        <a:ext uri="{FF2B5EF4-FFF2-40B4-BE49-F238E27FC236}">
                          <a16:creationId xmlns:a16="http://schemas.microsoft.com/office/drawing/2014/main" id="{2C1A2D43-48B9-819E-4245-2CECCC5F3B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931287" y="2381250"/>
                      <a:ext cx="3365" cy="1586482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4" name="Straight Connector 33">
                    <a:extLst>
                      <a:ext uri="{FF2B5EF4-FFF2-40B4-BE49-F238E27FC236}">
                        <a16:creationId xmlns:a16="http://schemas.microsoft.com/office/drawing/2014/main" id="{C5821A3C-9A38-38B3-4319-6B225299B6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51785" y="3815715"/>
                    <a:ext cx="165735" cy="0"/>
                  </a:xfrm>
                  <a:prstGeom prst="lin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Diamond 31">
                  <a:extLst>
                    <a:ext uri="{FF2B5EF4-FFF2-40B4-BE49-F238E27FC236}">
                      <a16:creationId xmlns:a16="http://schemas.microsoft.com/office/drawing/2014/main" id="{051ABD76-BDE7-3AEC-2EB3-FE1F64399F2B}"/>
                    </a:ext>
                  </a:extLst>
                </p:cNvPr>
                <p:cNvSpPr/>
                <p:nvPr/>
              </p:nvSpPr>
              <p:spPr>
                <a:xfrm>
                  <a:off x="6160325" y="4457505"/>
                  <a:ext cx="91440" cy="91440"/>
                </a:xfrm>
                <a:prstGeom prst="diamond">
                  <a:avLst/>
                </a:prstGeom>
                <a:solidFill>
                  <a:schemeClr val="accent1"/>
                </a:solidFill>
                <a:ln cap="sq">
                  <a:solidFill>
                    <a:schemeClr val="accent1"/>
                  </a:solidFill>
                  <a:round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600"/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8110FF72-6249-C337-D20E-7E63A638C5A7}"/>
                  </a:ext>
                </a:extLst>
              </p:cNvPr>
              <p:cNvGrpSpPr/>
              <p:nvPr/>
            </p:nvGrpSpPr>
            <p:grpSpPr>
              <a:xfrm>
                <a:off x="2851785" y="2256776"/>
                <a:ext cx="165735" cy="1558939"/>
                <a:chOff x="2851785" y="2256776"/>
                <a:chExt cx="165735" cy="1558939"/>
              </a:xfrm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0DEBF673-BA13-51A7-3AF0-5DCDA1BAB1F5}"/>
                    </a:ext>
                  </a:extLst>
                </p:cNvPr>
                <p:cNvGrpSpPr/>
                <p:nvPr/>
              </p:nvGrpSpPr>
              <p:grpSpPr>
                <a:xfrm>
                  <a:off x="2851785" y="2256776"/>
                  <a:ext cx="165735" cy="1558939"/>
                  <a:chOff x="2851785" y="2256776"/>
                  <a:chExt cx="165735" cy="1558939"/>
                </a:xfrm>
              </p:grpSpPr>
              <p:grpSp>
                <p:nvGrpSpPr>
                  <p:cNvPr id="23" name="Group 22">
                    <a:extLst>
                      <a:ext uri="{FF2B5EF4-FFF2-40B4-BE49-F238E27FC236}">
                        <a16:creationId xmlns:a16="http://schemas.microsoft.com/office/drawing/2014/main" id="{3639014D-53C3-8533-F8EF-78863BC3E06D}"/>
                      </a:ext>
                    </a:extLst>
                  </p:cNvPr>
                  <p:cNvGrpSpPr/>
                  <p:nvPr/>
                </p:nvGrpSpPr>
                <p:grpSpPr>
                  <a:xfrm>
                    <a:off x="2851785" y="2256776"/>
                    <a:ext cx="165735" cy="1558939"/>
                    <a:chOff x="2851785" y="2408793"/>
                    <a:chExt cx="165735" cy="1558939"/>
                  </a:xfrm>
                </p:grpSpPr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B2372676-C8C6-37CA-2AB8-60E48B9692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2930652" y="2408793"/>
                      <a:ext cx="3429" cy="1558939"/>
                    </a:xfrm>
                    <a:prstGeom prst="line">
                      <a:avLst/>
                    </a:prstGeom>
                    <a:ln w="12700">
                      <a:solidFill>
                        <a:srgbClr val="7F134C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" name="Straight Connector 29">
                      <a:extLst>
                        <a:ext uri="{FF2B5EF4-FFF2-40B4-BE49-F238E27FC236}">
                          <a16:creationId xmlns:a16="http://schemas.microsoft.com/office/drawing/2014/main" id="{6B88A7E0-C609-F123-8F50-D7DB2A5F35D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2851785" y="2415987"/>
                      <a:ext cx="165735" cy="0"/>
                    </a:xfrm>
                    <a:prstGeom prst="line">
                      <a:avLst/>
                    </a:prstGeom>
                    <a:ln w="127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1A19B1E7-778B-3F71-4661-4819B3284D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51785" y="3815715"/>
                    <a:ext cx="165735" cy="0"/>
                  </a:xfrm>
                  <a:prstGeom prst="line">
                    <a:avLst/>
                  </a:prstGeom>
                  <a:ln w="127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Diamond 21">
                  <a:extLst>
                    <a:ext uri="{FF2B5EF4-FFF2-40B4-BE49-F238E27FC236}">
                      <a16:creationId xmlns:a16="http://schemas.microsoft.com/office/drawing/2014/main" id="{77CF5A34-D2AF-2FBD-D1B3-B3765CF44A01}"/>
                    </a:ext>
                  </a:extLst>
                </p:cNvPr>
                <p:cNvSpPr/>
                <p:nvPr/>
              </p:nvSpPr>
              <p:spPr>
                <a:xfrm>
                  <a:off x="2888932" y="3194685"/>
                  <a:ext cx="91440" cy="91440"/>
                </a:xfrm>
                <a:prstGeom prst="diamond">
                  <a:avLst/>
                </a:prstGeom>
                <a:solidFill>
                  <a:schemeClr val="accent1"/>
                </a:solidFill>
                <a:ln cap="sq">
                  <a:solidFill>
                    <a:schemeClr val="accent1"/>
                  </a:solidFill>
                  <a:round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sz="1600"/>
                </a:p>
              </p:txBody>
            </p: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4ECAFAE-32D9-BE3F-DA50-410A1A4400B6}"/>
                  </a:ext>
                </a:extLst>
              </p:cNvPr>
              <p:cNvSpPr txBox="1"/>
              <p:nvPr/>
            </p:nvSpPr>
            <p:spPr>
              <a:xfrm>
                <a:off x="5841555" y="5199837"/>
                <a:ext cx="72225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GB" sz="1200" b="1"/>
                  <a:t>Visit Time</a:t>
                </a:r>
                <a:endParaRPr lang="en-IN" sz="1200" b="1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F1F5431-EC85-B7BC-AD86-79F554B97839}"/>
                  </a:ext>
                </a:extLst>
              </p:cNvPr>
              <p:cNvSpPr txBox="1"/>
              <p:nvPr/>
            </p:nvSpPr>
            <p:spPr>
              <a:xfrm rot="16200000">
                <a:off x="1025827" y="3060103"/>
                <a:ext cx="2090758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GB" sz="1200" b="1"/>
                  <a:t>Anti-</a:t>
                </a:r>
                <a:r>
                  <a:rPr lang="en-GB" sz="1200" b="1" err="1"/>
                  <a:t>FXa</a:t>
                </a:r>
                <a:r>
                  <a:rPr lang="en-GB" sz="1200" b="1"/>
                  <a:t> Activity (ng/mL)</a:t>
                </a:r>
                <a:endParaRPr lang="en-IN" sz="1200" b="1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1D25C27-B619-7104-27F5-82448B2C1160}"/>
                </a:ext>
              </a:extLst>
            </p:cNvPr>
            <p:cNvSpPr txBox="1"/>
            <p:nvPr/>
          </p:nvSpPr>
          <p:spPr>
            <a:xfrm>
              <a:off x="7279928" y="3116636"/>
              <a:ext cx="1461215" cy="2455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en-GB" sz="1400" b="1">
                  <a:solidFill>
                    <a:schemeClr val="accent2"/>
                  </a:solidFill>
                </a:rPr>
                <a:t>23.5% </a:t>
              </a:r>
              <a:r>
                <a:rPr lang="en-GB" sz="1200" b="1">
                  <a:solidFill>
                    <a:schemeClr val="accent2"/>
                  </a:solidFill>
                </a:rPr>
                <a:t>reduction</a:t>
              </a:r>
              <a:endParaRPr lang="en-IN" sz="1200" b="1">
                <a:solidFill>
                  <a:schemeClr val="accent2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C9BEEE-CAA8-6CAA-8FD9-75A487645C84}"/>
                </a:ext>
              </a:extLst>
            </p:cNvPr>
            <p:cNvSpPr txBox="1"/>
            <p:nvPr/>
          </p:nvSpPr>
          <p:spPr>
            <a:xfrm>
              <a:off x="7380555" y="4171934"/>
              <a:ext cx="1259961" cy="24553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buClr>
                  <a:schemeClr val="accent1"/>
                </a:buClr>
              </a:pPr>
              <a:r>
                <a:rPr lang="en-GB" sz="1400" b="1">
                  <a:solidFill>
                    <a:schemeClr val="accent1"/>
                  </a:solidFill>
                </a:rPr>
                <a:t>94.4% </a:t>
              </a:r>
              <a:r>
                <a:rPr lang="en-GB" sz="1200" b="1">
                  <a:solidFill>
                    <a:schemeClr val="accent1"/>
                  </a:solidFill>
                </a:rPr>
                <a:t>reduction</a:t>
              </a:r>
              <a:endParaRPr lang="en-IN" sz="1200" b="1">
                <a:solidFill>
                  <a:schemeClr val="accent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B9C286-EC44-0266-FC04-F07528B4C375}"/>
                </a:ext>
              </a:extLst>
            </p:cNvPr>
            <p:cNvSpPr txBox="1"/>
            <p:nvPr/>
          </p:nvSpPr>
          <p:spPr>
            <a:xfrm>
              <a:off x="9705052" y="3475066"/>
              <a:ext cx="1240546" cy="2104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GB" sz="1200" b="1">
                  <a:solidFill>
                    <a:schemeClr val="accent2"/>
                  </a:solidFill>
                </a:rPr>
                <a:t>Usual care</a:t>
              </a:r>
              <a:endParaRPr lang="en-IN" sz="1200" b="1">
                <a:solidFill>
                  <a:schemeClr val="accent2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335C12-35BA-5270-48C8-0A28369D46EC}"/>
                </a:ext>
              </a:extLst>
            </p:cNvPr>
            <p:cNvSpPr txBox="1"/>
            <p:nvPr/>
          </p:nvSpPr>
          <p:spPr>
            <a:xfrm>
              <a:off x="9677742" y="4464993"/>
              <a:ext cx="1473635" cy="2104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GB" sz="1200" b="1">
                  <a:solidFill>
                    <a:schemeClr val="accent1"/>
                  </a:solidFill>
                </a:rPr>
                <a:t>Andexanet alfa</a:t>
              </a:r>
              <a:endParaRPr lang="en-IN" sz="1200" b="1">
                <a:solidFill>
                  <a:schemeClr val="accent1"/>
                </a:solidFill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33D9B299-F938-B90B-F84F-C2206E574265}"/>
              </a:ext>
            </a:extLst>
          </p:cNvPr>
          <p:cNvSpPr txBox="1"/>
          <p:nvPr/>
        </p:nvSpPr>
        <p:spPr>
          <a:xfrm>
            <a:off x="10050585" y="3670208"/>
            <a:ext cx="124054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GB" sz="1400" b="1"/>
              <a:t>p&lt;0.0001</a:t>
            </a:r>
            <a:endParaRPr lang="en-IN" sz="1400" b="1"/>
          </a:p>
        </p:txBody>
      </p:sp>
    </p:spTree>
    <p:extLst>
      <p:ext uri="{BB962C8B-B14F-4D97-AF65-F5344CB8AC3E}">
        <p14:creationId xmlns:p14="http://schemas.microsoft.com/office/powerpoint/2010/main" val="375819429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58BA1B-1CD1-3FDC-61FC-D32974DB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DF119-014F-FBEF-D828-641D39DE1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852160"/>
            <a:ext cx="9871436" cy="10058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baseline="30000" dirty="0" err="1"/>
              <a:t>a</a:t>
            </a:r>
            <a:r>
              <a:rPr lang="en-US" sz="900" dirty="0" err="1"/>
              <a:t>As</a:t>
            </a:r>
            <a:r>
              <a:rPr lang="en-US" sz="900" dirty="0"/>
              <a:t> determined by a blinded adjudication committee</a:t>
            </a:r>
            <a:r>
              <a:rPr lang="en-US" sz="900" baseline="30000" dirty="0"/>
              <a:t>2</a:t>
            </a:r>
            <a:r>
              <a:rPr lang="en-US" sz="900" dirty="0"/>
              <a:t>; </a:t>
            </a:r>
            <a:r>
              <a:rPr lang="en-US" sz="900" baseline="30000" dirty="0" err="1"/>
              <a:t>b</a:t>
            </a:r>
            <a:r>
              <a:rPr lang="en-US" sz="900" dirty="0" err="1"/>
              <a:t>Analysis</a:t>
            </a:r>
            <a:r>
              <a:rPr lang="en-US" sz="900" dirty="0"/>
              <a:t> was performed using a CMH test stratified by time from symptom onset to baseline imaging assessment (&lt;180 min vs ≥180 min).</a:t>
            </a:r>
            <a:r>
              <a:rPr lang="en-US" sz="900" baseline="30000" dirty="0"/>
              <a:t>3</a:t>
            </a: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dirty="0"/>
              <a:t>CI = confidence interval; CMH = Cochran-Mantel Haenszel; </a:t>
            </a:r>
            <a:r>
              <a:rPr lang="en-US" sz="900" dirty="0" err="1"/>
              <a:t>FXa</a:t>
            </a:r>
            <a:r>
              <a:rPr lang="en-US" sz="900" dirty="0"/>
              <a:t> = factor </a:t>
            </a:r>
            <a:r>
              <a:rPr lang="en-US" sz="900" dirty="0" err="1"/>
              <a:t>Xa</a:t>
            </a:r>
            <a:r>
              <a:rPr lang="en-US" sz="900" dirty="0"/>
              <a:t>; </a:t>
            </a:r>
            <a:r>
              <a:rPr lang="en-US" sz="900" dirty="0" err="1"/>
              <a:t>ICrH</a:t>
            </a:r>
            <a:r>
              <a:rPr lang="en-US" sz="900" dirty="0"/>
              <a:t> = </a:t>
            </a:r>
            <a:r>
              <a:rPr lang="en-US" sz="900"/>
              <a:t>intracranial hemorrhage. </a:t>
            </a: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900" dirty="0"/>
              <a:t>1. Connolly SJ. Presented at: WSC; October 10-12, 2023; Toronto, Canada; 2. Study NCT03661528. ClinicalTrials.gov website; 3. </a:t>
            </a:r>
            <a:r>
              <a:rPr lang="en-US" sz="900" dirty="0"/>
              <a:t>In House Data, AstraZeneca. CSP ALXN2070 18-513.</a:t>
            </a:r>
            <a:r>
              <a:rPr lang="en-GB" sz="900" dirty="0"/>
              <a:t> </a:t>
            </a:r>
            <a:endParaRPr lang="en-US" sz="9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CE78FAF-63FF-35A8-CCA3-34BF1D0BA17D}"/>
              </a:ext>
            </a:extLst>
          </p:cNvPr>
          <p:cNvSpPr txBox="1">
            <a:spLocks/>
          </p:cNvSpPr>
          <p:nvPr/>
        </p:nvSpPr>
        <p:spPr>
          <a:xfrm>
            <a:off x="421513" y="263918"/>
            <a:ext cx="11277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Effective Hemostasis in Patients Treated With Andexanet Alfa vs Usual Care</a:t>
            </a:r>
            <a:r>
              <a:rPr lang="en-US" baseline="30000" dirty="0"/>
              <a:t>1</a:t>
            </a:r>
          </a:p>
        </p:txBody>
      </p:sp>
      <p:sp>
        <p:nvSpPr>
          <p:cNvPr id="15" name="Rectangle 14">
            <a:hlinkClick r:id="rId3" action="ppaction://hlinksldjump"/>
            <a:extLst>
              <a:ext uri="{FF2B5EF4-FFF2-40B4-BE49-F238E27FC236}">
                <a16:creationId xmlns:a16="http://schemas.microsoft.com/office/drawing/2014/main" id="{06BCCE76-B76C-66EB-F603-02A706B2EAC9}"/>
              </a:ext>
            </a:extLst>
          </p:cNvPr>
          <p:cNvSpPr/>
          <p:nvPr/>
        </p:nvSpPr>
        <p:spPr>
          <a:xfrm>
            <a:off x="10293624" y="6212304"/>
            <a:ext cx="1826267" cy="422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/>
              <a:t>Excellent/good breakdown (N=530)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C0E0DCB-0647-6734-7108-037A18272ACC}"/>
              </a:ext>
            </a:extLst>
          </p:cNvPr>
          <p:cNvGrpSpPr/>
          <p:nvPr/>
        </p:nvGrpSpPr>
        <p:grpSpPr>
          <a:xfrm>
            <a:off x="9240819" y="-27459"/>
            <a:ext cx="2970431" cy="259404"/>
            <a:chOff x="9573927" y="-27459"/>
            <a:chExt cx="2575157" cy="259404"/>
          </a:xfrm>
        </p:grpSpPr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8A698332-EE5D-BEDE-2A72-B69E3DBB7AE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73927" y="3345"/>
              <a:ext cx="2560320" cy="228600"/>
            </a:xfrm>
            <a:custGeom>
              <a:avLst/>
              <a:gdLst>
                <a:gd name="T0" fmla="*/ 668 w 681"/>
                <a:gd name="T1" fmla="*/ 25 h 68"/>
                <a:gd name="T2" fmla="*/ 633 w 681"/>
                <a:gd name="T3" fmla="*/ 0 h 68"/>
                <a:gd name="T4" fmla="*/ 595 w 681"/>
                <a:gd name="T5" fmla="*/ 0 h 68"/>
                <a:gd name="T6" fmla="*/ 87 w 681"/>
                <a:gd name="T7" fmla="*/ 0 h 68"/>
                <a:gd name="T8" fmla="*/ 48 w 681"/>
                <a:gd name="T9" fmla="*/ 0 h 68"/>
                <a:gd name="T10" fmla="*/ 13 w 681"/>
                <a:gd name="T11" fmla="*/ 25 h 68"/>
                <a:gd name="T12" fmla="*/ 0 w 681"/>
                <a:gd name="T13" fmla="*/ 68 h 68"/>
                <a:gd name="T14" fmla="*/ 78 w 681"/>
                <a:gd name="T15" fmla="*/ 68 h 68"/>
                <a:gd name="T16" fmla="*/ 603 w 681"/>
                <a:gd name="T17" fmla="*/ 68 h 68"/>
                <a:gd name="T18" fmla="*/ 681 w 681"/>
                <a:gd name="T19" fmla="*/ 68 h 68"/>
                <a:gd name="T20" fmla="*/ 668 w 681"/>
                <a:gd name="T21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68">
                  <a:moveTo>
                    <a:pt x="668" y="25"/>
                  </a:moveTo>
                  <a:cubicBezTo>
                    <a:pt x="663" y="6"/>
                    <a:pt x="645" y="0"/>
                    <a:pt x="633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6" y="0"/>
                    <a:pt x="18" y="6"/>
                    <a:pt x="13" y="2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603" y="68"/>
                    <a:pt x="603" y="68"/>
                    <a:pt x="603" y="68"/>
                  </a:cubicBezTo>
                  <a:cubicBezTo>
                    <a:pt x="681" y="68"/>
                    <a:pt x="681" y="68"/>
                    <a:pt x="681" y="68"/>
                  </a:cubicBezTo>
                  <a:lnTo>
                    <a:pt x="668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AB48EAB-E702-B5CE-6651-FDA36635ACBD}"/>
                </a:ext>
              </a:extLst>
            </p:cNvPr>
            <p:cNvSpPr>
              <a:spLocks/>
            </p:cNvSpPr>
            <p:nvPr/>
          </p:nvSpPr>
          <p:spPr>
            <a:xfrm>
              <a:off x="9588764" y="-27459"/>
              <a:ext cx="256032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</a:rPr>
                <a:t>Patients With ICrH Taking a FXa Inhibitor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0FF1BD8-AE6C-BE4D-5535-4D121E8E0DE8}"/>
              </a:ext>
            </a:extLst>
          </p:cNvPr>
          <p:cNvSpPr txBox="1"/>
          <p:nvPr/>
        </p:nvSpPr>
        <p:spPr>
          <a:xfrm>
            <a:off x="2949290" y="1235652"/>
            <a:ext cx="629342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2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Primary Endpoint: Effective </a:t>
            </a:r>
            <a:r>
              <a:rPr kumimoji="0" lang="en-GB" sz="1800" b="1" i="0" u="none" strike="noStrike" kern="1200" cap="none" spc="-2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Hemostasis</a:t>
            </a:r>
            <a:r>
              <a:rPr kumimoji="0" lang="en-GB" sz="1800" b="1" i="0" u="none" strike="noStrike" kern="1200" cap="none" spc="-2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 12 Hours</a:t>
            </a:r>
            <a:r>
              <a:rPr kumimoji="0" lang="en-GB" sz="1800" b="1" i="0" u="none" strike="noStrike" kern="1200" cap="none" spc="-2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1,a</a:t>
            </a:r>
            <a:endParaRPr kumimoji="0" lang="en-GB" sz="1800" b="1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2A143E8F-57CB-F1BC-7C43-EBFC14B958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9283390"/>
              </p:ext>
            </p:extLst>
          </p:nvPr>
        </p:nvGraphicFramePr>
        <p:xfrm>
          <a:off x="3576191" y="1796380"/>
          <a:ext cx="3704445" cy="4296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65D120E-1A03-80B2-B5F5-D5ECD7386BA1}"/>
              </a:ext>
            </a:extLst>
          </p:cNvPr>
          <p:cNvSpPr txBox="1"/>
          <p:nvPr/>
        </p:nvSpPr>
        <p:spPr>
          <a:xfrm>
            <a:off x="4517787" y="5887450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n=263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5EEF6F7-30BC-DD8E-F6E1-A61D4381DD3E}"/>
              </a:ext>
            </a:extLst>
          </p:cNvPr>
          <p:cNvSpPr txBox="1"/>
          <p:nvPr/>
        </p:nvSpPr>
        <p:spPr>
          <a:xfrm>
            <a:off x="5985324" y="5875657"/>
            <a:ext cx="614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n=267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66B336-F5BA-53E8-FFA3-64E3D74D05BA}"/>
              </a:ext>
            </a:extLst>
          </p:cNvPr>
          <p:cNvSpPr txBox="1"/>
          <p:nvPr/>
        </p:nvSpPr>
        <p:spPr>
          <a:xfrm rot="16200000">
            <a:off x="2905334" y="3743546"/>
            <a:ext cx="106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Patients (%)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AFAB38-3CB2-B220-0018-0B46F10290B3}"/>
              </a:ext>
            </a:extLst>
          </p:cNvPr>
          <p:cNvSpPr txBox="1"/>
          <p:nvPr/>
        </p:nvSpPr>
        <p:spPr>
          <a:xfrm>
            <a:off x="3728641" y="1608311"/>
            <a:ext cx="4513366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-2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Extended Population (N=530)</a:t>
            </a:r>
            <a:endParaRPr kumimoji="0" lang="en-GB" sz="1400" b="1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4235729-20B1-B2A4-27F6-FAF20A1C3824}"/>
              </a:ext>
            </a:extLst>
          </p:cNvPr>
          <p:cNvGrpSpPr/>
          <p:nvPr/>
        </p:nvGrpSpPr>
        <p:grpSpPr>
          <a:xfrm>
            <a:off x="7030014" y="2171604"/>
            <a:ext cx="1844408" cy="2405011"/>
            <a:chOff x="5421650" y="1882310"/>
            <a:chExt cx="1665246" cy="1139176"/>
          </a:xfrm>
        </p:grpSpPr>
        <p:sp>
          <p:nvSpPr>
            <p:cNvPr id="37" name="Flowchart: Off-page Connector 36">
              <a:extLst>
                <a:ext uri="{FF2B5EF4-FFF2-40B4-BE49-F238E27FC236}">
                  <a16:creationId xmlns:a16="http://schemas.microsoft.com/office/drawing/2014/main" id="{2958C4C5-2295-9DE3-4F5A-70C998CB968C}"/>
                </a:ext>
              </a:extLst>
            </p:cNvPr>
            <p:cNvSpPr/>
            <p:nvPr/>
          </p:nvSpPr>
          <p:spPr>
            <a:xfrm rot="10800000">
              <a:off x="5447479" y="1882310"/>
              <a:ext cx="1639414" cy="1139176"/>
            </a:xfrm>
            <a:prstGeom prst="flowChartOffpageConnector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9A16947-2FA8-B260-5F1D-BD8DDD0B45E0}"/>
                </a:ext>
              </a:extLst>
            </p:cNvPr>
            <p:cNvSpPr txBox="1"/>
            <p:nvPr/>
          </p:nvSpPr>
          <p:spPr>
            <a:xfrm>
              <a:off x="5549814" y="2092635"/>
              <a:ext cx="1436788" cy="218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134C"/>
                </a:buClr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7F134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11%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BB277D8-CE62-616E-E746-D15827E3A9B6}"/>
                </a:ext>
              </a:extLst>
            </p:cNvPr>
            <p:cNvSpPr txBox="1"/>
            <p:nvPr/>
          </p:nvSpPr>
          <p:spPr>
            <a:xfrm>
              <a:off x="5421650" y="2330469"/>
              <a:ext cx="1665246" cy="4810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134C"/>
                </a:buClr>
                <a:buSzTx/>
                <a:buFontTx/>
                <a:buNone/>
                <a:tabLst/>
                <a:defRPr/>
              </a:pPr>
              <a:r>
                <a:rPr lang="en-US" sz="1200" b="1" kern="1200">
                  <a:solidFill>
                    <a:srgbClr val="7F134C"/>
                  </a:solidFill>
                  <a:ea typeface="+mn-ea"/>
                  <a:cs typeface="+mn-cs"/>
                </a:rPr>
                <a:t>a</a:t>
              </a:r>
              <a:r>
                <a:rPr kumimoji="0" lang="en-US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7F134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djusted</a:t>
              </a: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7F134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absolute increase 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in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134C"/>
                </a:buClr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7F134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Effective Hemostasis 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with </a:t>
              </a:r>
              <a:r>
                <a:rPr kumimoji="0" lang="en-US" sz="1200" b="1" i="0" u="none" strike="noStrike" kern="1200" cap="none" spc="0" normalizeH="0" baseline="0" noProof="0" err="1">
                  <a:ln>
                    <a:noFill/>
                  </a:ln>
                  <a:solidFill>
                    <a:srgbClr val="7F134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andexanet</a:t>
              </a: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7F134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alfa 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vs </a:t>
              </a: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D3759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usual care</a:t>
              </a:r>
              <a:r>
                <a:rPr kumimoji="0" lang="en-US" sz="1200" b="0" i="0" u="none" strike="noStrike" kern="1200" cap="none" spc="0" normalizeH="0" baseline="3000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1,b</a:t>
              </a:r>
              <a:endParaRPr kumimoji="0" lang="en-US" sz="1200" b="1" i="0" u="none" strike="noStrike" kern="1200" cap="none" spc="0" normalizeH="0" baseline="30000" noProof="0">
                <a:ln>
                  <a:noFill/>
                </a:ln>
                <a:solidFill>
                  <a:srgbClr val="7F13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4061575-330B-3840-94B4-CC5398FBA915}"/>
                </a:ext>
              </a:extLst>
            </p:cNvPr>
            <p:cNvSpPr txBox="1"/>
            <p:nvPr/>
          </p:nvSpPr>
          <p:spPr>
            <a:xfrm>
              <a:off x="5482838" y="2817389"/>
              <a:ext cx="1568701" cy="204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134C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95% CI, 2.8-19.3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134C"/>
                </a:buClr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p=0.008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357205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A8FCA5-33AB-971A-B4D0-49CF6DF6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19">
            <a:extLst>
              <a:ext uri="{FF2B5EF4-FFF2-40B4-BE49-F238E27FC236}">
                <a16:creationId xmlns:a16="http://schemas.microsoft.com/office/drawing/2014/main" id="{F30FA4C2-3BE2-B2CE-AC2B-27E3927DAC8F}"/>
              </a:ext>
            </a:extLst>
          </p:cNvPr>
          <p:cNvGraphicFramePr>
            <a:graphicFrameLocks noGrp="1"/>
          </p:cNvGraphicFramePr>
          <p:nvPr/>
        </p:nvGraphicFramePr>
        <p:xfrm>
          <a:off x="616277" y="2086647"/>
          <a:ext cx="10803160" cy="22391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9675">
                  <a:extLst>
                    <a:ext uri="{9D8B030D-6E8A-4147-A177-3AD203B41FA5}">
                      <a16:colId xmlns:a16="http://schemas.microsoft.com/office/drawing/2014/main" val="3190773548"/>
                    </a:ext>
                  </a:extLst>
                </a:gridCol>
                <a:gridCol w="2694495">
                  <a:extLst>
                    <a:ext uri="{9D8B030D-6E8A-4147-A177-3AD203B41FA5}">
                      <a16:colId xmlns:a16="http://schemas.microsoft.com/office/drawing/2014/main" val="1357449117"/>
                    </a:ext>
                  </a:extLst>
                </a:gridCol>
                <a:gridCol w="2694495">
                  <a:extLst>
                    <a:ext uri="{9D8B030D-6E8A-4147-A177-3AD203B41FA5}">
                      <a16:colId xmlns:a16="http://schemas.microsoft.com/office/drawing/2014/main" val="2470606953"/>
                    </a:ext>
                  </a:extLst>
                </a:gridCol>
                <a:gridCol w="2694495">
                  <a:extLst>
                    <a:ext uri="{9D8B030D-6E8A-4147-A177-3AD203B41FA5}">
                      <a16:colId xmlns:a16="http://schemas.microsoft.com/office/drawing/2014/main" val="1473320584"/>
                    </a:ext>
                  </a:extLst>
                </a:gridCol>
              </a:tblGrid>
              <a:tr h="809911">
                <a:tc>
                  <a:txBody>
                    <a:bodyPr/>
                    <a:lstStyle/>
                    <a:p>
                      <a:endParaRPr lang="en-SE" sz="1400"/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Andexanet alfa (n=263)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Usual care (n=267)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Adjusted absolute increase with andexanet alfa (95% CI)</a:t>
                      </a:r>
                      <a:r>
                        <a:rPr lang="en-GB" sz="1400" baseline="30000"/>
                        <a:t>d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008912"/>
                  </a:ext>
                </a:extLst>
              </a:tr>
              <a:tr h="476419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Excellent/good, n (%)</a:t>
                      </a:r>
                      <a:r>
                        <a:rPr lang="en-US" sz="1400" b="1" baseline="3000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SE" sz="1400" b="1" baseline="30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168 (63.9)</a:t>
                      </a:r>
                      <a:endParaRPr lang="en-SE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/>
                        <a:t>140 (52.4)</a:t>
                      </a:r>
                      <a:endParaRPr lang="en-SE" sz="14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/>
                        <a:t>11.0 (2.8, 19.3)</a:t>
                      </a:r>
                      <a:endParaRPr lang="en-SE" sz="14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014464"/>
                  </a:ext>
                </a:extLst>
              </a:tr>
              <a:tr h="476419">
                <a:tc>
                  <a:txBody>
                    <a:bodyPr/>
                    <a:lstStyle/>
                    <a:p>
                      <a:pPr lvl="1"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Excellent, n (%)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SE" sz="1400" baseline="30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147 (55.9)</a:t>
                      </a:r>
                      <a:endParaRPr lang="en-SE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121 (45.3)</a:t>
                      </a:r>
                      <a:endParaRPr lang="en-SE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10.6 (2.1, 19.0)</a:t>
                      </a:r>
                      <a:endParaRPr lang="en-SE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9871350"/>
                  </a:ext>
                </a:extLst>
              </a:tr>
              <a:tr h="476419">
                <a:tc>
                  <a:txBody>
                    <a:bodyPr/>
                    <a:lstStyle/>
                    <a:p>
                      <a:pPr lvl="1"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Good, n (%)</a:t>
                      </a:r>
                      <a:r>
                        <a:rPr lang="en-US" sz="1400" baseline="3000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SE" sz="1400" baseline="30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21 (8.0)</a:t>
                      </a:r>
                      <a:endParaRPr lang="en-SE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19 (7.1)</a:t>
                      </a:r>
                      <a:endParaRPr lang="en-SE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>
                          <a:solidFill>
                            <a:schemeClr val="tx1"/>
                          </a:solidFill>
                        </a:rPr>
                        <a:t>0.9 (-3.6, 5.4)</a:t>
                      </a:r>
                      <a:endParaRPr lang="en-SE" sz="1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415934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74F170-F363-87D4-FE8E-1E0159898A6B}"/>
              </a:ext>
            </a:extLst>
          </p:cNvPr>
          <p:cNvSpPr txBox="1">
            <a:spLocks/>
          </p:cNvSpPr>
          <p:nvPr/>
        </p:nvSpPr>
        <p:spPr>
          <a:xfrm>
            <a:off x="457200" y="5852160"/>
            <a:ext cx="11478126" cy="10058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94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189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783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378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 dirty="0" err="1"/>
              <a:t>a</a:t>
            </a:r>
            <a:r>
              <a:rPr lang="en-US" dirty="0" err="1"/>
              <a:t>The</a:t>
            </a:r>
            <a:r>
              <a:rPr lang="en-US" dirty="0"/>
              <a:t> primary efficacy endpoint was defined as “effective hemostasis” with a rating of “good” or “excellent” as determined by a blinded adjudication committee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baseline="30000" dirty="0" err="1"/>
              <a:t>b</a:t>
            </a:r>
            <a:r>
              <a:rPr lang="en-US" dirty="0" err="1"/>
              <a:t>Excellent</a:t>
            </a:r>
            <a:r>
              <a:rPr lang="en-US" dirty="0"/>
              <a:t> hemostatic efficacy was defined as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NIHSS score of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&lt;7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from baseline to 12 hours plus a ≤20% increase in hematoma volume on repeat CT/MRI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at 12 hours plus no rescue therapies administered between 3- and 12-hours post-randomization</a:t>
            </a:r>
            <a:r>
              <a:rPr lang="en-US" baseline="30000" dirty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; </a:t>
            </a:r>
            <a:r>
              <a:rPr lang="en-US" baseline="30000" dirty="0" err="1">
                <a:solidFill>
                  <a:srgbClr val="000000"/>
                </a:solidFill>
                <a:cs typeface="Arial" panose="020B0604020202020204" pitchFamily="34" charset="0"/>
              </a:rPr>
              <a:t>c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Good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hemostatic efficacy </a:t>
            </a:r>
            <a:r>
              <a:rPr lang="en-US" dirty="0"/>
              <a:t>was defined as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NIHSS score of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&lt;7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from  baseline to 12 hours plus a &gt;20% but ≤35% increase in hematoma volume on repeat CT/MRI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at 12 hours plus no rescue therapies administered between 3- and 12-hours post-randomization</a:t>
            </a:r>
            <a:r>
              <a:rPr lang="en-US" baseline="30000" dirty="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; </a:t>
            </a:r>
            <a:r>
              <a:rPr lang="en-US" baseline="30000" dirty="0" err="1">
                <a:solidFill>
                  <a:srgbClr val="000000"/>
                </a:solidFill>
                <a:cs typeface="Arial" panose="020B0604020202020204" pitchFamily="34" charset="0"/>
              </a:rPr>
              <a:t>d</a:t>
            </a:r>
            <a:r>
              <a:rPr lang="en-US" dirty="0" err="1"/>
              <a:t>Analysis</a:t>
            </a:r>
            <a:r>
              <a:rPr lang="en-US" dirty="0"/>
              <a:t> was performed using a CMH test stratified by time from symptom onset to baseline imaging assessment (&lt;180 min vs ≥180 min).</a:t>
            </a:r>
            <a:r>
              <a:rPr lang="en-US" baseline="30000" dirty="0"/>
              <a:t>2</a:t>
            </a:r>
            <a:endParaRPr lang="en-US" baseline="30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CI = confidence interval; CMH = Cochran Mantel Haenszel; CT = computed tomography; min = minute; MRI = magnetic resonance imaging; NIHSS = </a:t>
            </a:r>
            <a:r>
              <a:rPr lang="en-GB" dirty="0"/>
              <a:t>National Institutes of Health Stroke Scale.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1. </a:t>
            </a:r>
            <a:r>
              <a:rPr lang="en-GB" dirty="0"/>
              <a:t>Connolly SJ. Presented at: WSC; October 10-12, 2023; Toronto, Canada; 2. </a:t>
            </a:r>
            <a:r>
              <a:rPr lang="en-US" dirty="0"/>
              <a:t>In House Data, AstraZeneca. CSP ALXN2070 18-513.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F0913-4B9E-DB54-8204-1601DB2229D3}"/>
              </a:ext>
            </a:extLst>
          </p:cNvPr>
          <p:cNvSpPr txBox="1"/>
          <p:nvPr/>
        </p:nvSpPr>
        <p:spPr>
          <a:xfrm>
            <a:off x="3448270" y="1216980"/>
            <a:ext cx="5567129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b="1" spc="-20"/>
              <a:t>Extended Population </a:t>
            </a:r>
          </a:p>
          <a:p>
            <a:pPr algn="ctr"/>
            <a:r>
              <a:rPr lang="en-GB" b="1" spc="-20"/>
              <a:t>(N=530)</a:t>
            </a:r>
            <a:endParaRPr lang="en-GB" b="1" baseline="300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31154C2-0E4C-6D74-D9B5-B40273597A13}"/>
              </a:ext>
            </a:extLst>
          </p:cNvPr>
          <p:cNvGrpSpPr/>
          <p:nvPr/>
        </p:nvGrpSpPr>
        <p:grpSpPr>
          <a:xfrm>
            <a:off x="9240819" y="-27459"/>
            <a:ext cx="2970431" cy="259404"/>
            <a:chOff x="9573927" y="-27459"/>
            <a:chExt cx="2575157" cy="259404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75A4DA28-EDC5-5F61-A63D-4C56C02B554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73927" y="3345"/>
              <a:ext cx="2560320" cy="228600"/>
            </a:xfrm>
            <a:custGeom>
              <a:avLst/>
              <a:gdLst>
                <a:gd name="T0" fmla="*/ 668 w 681"/>
                <a:gd name="T1" fmla="*/ 25 h 68"/>
                <a:gd name="T2" fmla="*/ 633 w 681"/>
                <a:gd name="T3" fmla="*/ 0 h 68"/>
                <a:gd name="T4" fmla="*/ 595 w 681"/>
                <a:gd name="T5" fmla="*/ 0 h 68"/>
                <a:gd name="T6" fmla="*/ 87 w 681"/>
                <a:gd name="T7" fmla="*/ 0 h 68"/>
                <a:gd name="T8" fmla="*/ 48 w 681"/>
                <a:gd name="T9" fmla="*/ 0 h 68"/>
                <a:gd name="T10" fmla="*/ 13 w 681"/>
                <a:gd name="T11" fmla="*/ 25 h 68"/>
                <a:gd name="T12" fmla="*/ 0 w 681"/>
                <a:gd name="T13" fmla="*/ 68 h 68"/>
                <a:gd name="T14" fmla="*/ 78 w 681"/>
                <a:gd name="T15" fmla="*/ 68 h 68"/>
                <a:gd name="T16" fmla="*/ 603 w 681"/>
                <a:gd name="T17" fmla="*/ 68 h 68"/>
                <a:gd name="T18" fmla="*/ 681 w 681"/>
                <a:gd name="T19" fmla="*/ 68 h 68"/>
                <a:gd name="T20" fmla="*/ 668 w 681"/>
                <a:gd name="T21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68">
                  <a:moveTo>
                    <a:pt x="668" y="25"/>
                  </a:moveTo>
                  <a:cubicBezTo>
                    <a:pt x="663" y="6"/>
                    <a:pt x="645" y="0"/>
                    <a:pt x="633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6" y="0"/>
                    <a:pt x="18" y="6"/>
                    <a:pt x="13" y="2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603" y="68"/>
                    <a:pt x="603" y="68"/>
                    <a:pt x="603" y="68"/>
                  </a:cubicBezTo>
                  <a:cubicBezTo>
                    <a:pt x="681" y="68"/>
                    <a:pt x="681" y="68"/>
                    <a:pt x="681" y="68"/>
                  </a:cubicBezTo>
                  <a:lnTo>
                    <a:pt x="668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706F8F-4837-0C0F-DD93-9474C6C8B999}"/>
                </a:ext>
              </a:extLst>
            </p:cNvPr>
            <p:cNvSpPr>
              <a:spLocks/>
            </p:cNvSpPr>
            <p:nvPr/>
          </p:nvSpPr>
          <p:spPr>
            <a:xfrm>
              <a:off x="9588764" y="-27459"/>
              <a:ext cx="256032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</a:rPr>
                <a:t>Patients With ICrH Taking a FXa Inhibitor</a:t>
              </a: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2F2D40B4-915B-D255-3398-268EC5CFFCC1}"/>
              </a:ext>
            </a:extLst>
          </p:cNvPr>
          <p:cNvSpPr txBox="1">
            <a:spLocks/>
          </p:cNvSpPr>
          <p:nvPr/>
        </p:nvSpPr>
        <p:spPr>
          <a:xfrm>
            <a:off x="379057" y="231945"/>
            <a:ext cx="11277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Hemostatic Efficacy Categorized by Excellent/Good</a:t>
            </a:r>
            <a:r>
              <a:rPr lang="en-US" baseline="3000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6635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A8FCA5-33AB-971A-B4D0-49CF6DF6D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19">
            <a:extLst>
              <a:ext uri="{FF2B5EF4-FFF2-40B4-BE49-F238E27FC236}">
                <a16:creationId xmlns:a16="http://schemas.microsoft.com/office/drawing/2014/main" id="{F30FA4C2-3BE2-B2CE-AC2B-27E3927DA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057944"/>
              </p:ext>
            </p:extLst>
          </p:nvPr>
        </p:nvGraphicFramePr>
        <p:xfrm>
          <a:off x="457200" y="2094964"/>
          <a:ext cx="11277598" cy="1734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82043">
                  <a:extLst>
                    <a:ext uri="{9D8B030D-6E8A-4147-A177-3AD203B41FA5}">
                      <a16:colId xmlns:a16="http://schemas.microsoft.com/office/drawing/2014/main" val="3190773548"/>
                    </a:ext>
                  </a:extLst>
                </a:gridCol>
                <a:gridCol w="2665185">
                  <a:extLst>
                    <a:ext uri="{9D8B030D-6E8A-4147-A177-3AD203B41FA5}">
                      <a16:colId xmlns:a16="http://schemas.microsoft.com/office/drawing/2014/main" val="1357449117"/>
                    </a:ext>
                  </a:extLst>
                </a:gridCol>
                <a:gridCol w="2665185">
                  <a:extLst>
                    <a:ext uri="{9D8B030D-6E8A-4147-A177-3AD203B41FA5}">
                      <a16:colId xmlns:a16="http://schemas.microsoft.com/office/drawing/2014/main" val="2470606953"/>
                    </a:ext>
                  </a:extLst>
                </a:gridCol>
                <a:gridCol w="2665185">
                  <a:extLst>
                    <a:ext uri="{9D8B030D-6E8A-4147-A177-3AD203B41FA5}">
                      <a16:colId xmlns:a16="http://schemas.microsoft.com/office/drawing/2014/main" val="2231951665"/>
                    </a:ext>
                  </a:extLst>
                </a:gridCol>
              </a:tblGrid>
              <a:tr h="797066">
                <a:tc>
                  <a:txBody>
                    <a:bodyPr/>
                    <a:lstStyle/>
                    <a:p>
                      <a:endParaRPr lang="en-SE" sz="1400"/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Andexanet alfa (n=263)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Usual care (n=267)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/>
                        <a:t>Absolute difference with andexanet alfa (95% CI)</a:t>
                      </a:r>
                      <a:endParaRPr lang="en-GB" sz="1400" baseline="3000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008912"/>
                  </a:ext>
                </a:extLst>
              </a:tr>
              <a:tr h="468863">
                <a:tc>
                  <a:txBody>
                    <a:bodyPr/>
                    <a:lstStyle/>
                    <a:p>
                      <a:pPr algn="l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Hematoma increase ≥12.5 mL, n (%)</a:t>
                      </a:r>
                      <a:endParaRPr lang="en-SE" sz="1400" b="0" baseline="30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29 (11.6)</a:t>
                      </a:r>
                      <a:endParaRPr lang="en-SE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/>
                        <a:t>48 (19.0)</a:t>
                      </a:r>
                      <a:endParaRPr lang="en-SE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/>
                        <a:t>-7.4 (-13.7, -1.1)</a:t>
                      </a:r>
                      <a:endParaRPr lang="en-SE" sz="14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7014464"/>
                  </a:ext>
                </a:extLst>
              </a:tr>
              <a:tr h="468863">
                <a:tc>
                  <a:txBody>
                    <a:bodyPr/>
                    <a:lstStyle/>
                    <a:p>
                      <a:pPr algn="l"/>
                      <a:r>
                        <a:rPr lang="en-GB" sz="1400" b="0" baseline="0">
                          <a:solidFill>
                            <a:schemeClr val="tx1"/>
                          </a:solidFill>
                        </a:rPr>
                        <a:t>mRS score ≤3 at 30 days, n (%)</a:t>
                      </a:r>
                      <a:endParaRPr lang="en-SE" sz="1400" b="0" baseline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/>
                        <a:t>69 (28.0)</a:t>
                      </a:r>
                      <a:endParaRPr lang="en-SE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/>
                        <a:t>79 (30.9)</a:t>
                      </a:r>
                      <a:endParaRPr lang="en-SE" sz="14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/>
                        <a:t>-2.9 (-10.9, 5.2)</a:t>
                      </a:r>
                      <a:r>
                        <a:rPr lang="en-GB" sz="1400" baseline="30000"/>
                        <a:t>a</a:t>
                      </a:r>
                      <a:endParaRPr lang="en-SE" sz="1400" b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8761614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74F170-F363-87D4-FE8E-1E0159898A6B}"/>
              </a:ext>
            </a:extLst>
          </p:cNvPr>
          <p:cNvSpPr txBox="1">
            <a:spLocks/>
          </p:cNvSpPr>
          <p:nvPr/>
        </p:nvSpPr>
        <p:spPr>
          <a:xfrm>
            <a:off x="457200" y="5861785"/>
            <a:ext cx="11549270" cy="10058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94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189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783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378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 dirty="0" err="1">
                <a:solidFill>
                  <a:srgbClr val="000000"/>
                </a:solidFill>
                <a:cs typeface="Arial" panose="020B0604020202020204" pitchFamily="34" charset="0"/>
              </a:rPr>
              <a:t>a</a:t>
            </a:r>
            <a:r>
              <a:rPr lang="en-US" dirty="0" err="1"/>
              <a:t>Analysis</a:t>
            </a:r>
            <a:r>
              <a:rPr lang="en-US" dirty="0"/>
              <a:t> for 30-day </a:t>
            </a:r>
            <a:r>
              <a:rPr lang="en-US" dirty="0" err="1"/>
              <a:t>mRS</a:t>
            </a:r>
            <a:r>
              <a:rPr lang="en-US" dirty="0"/>
              <a:t> score was performed with </a:t>
            </a:r>
            <a:r>
              <a:rPr lang="en-GB" dirty="0"/>
              <a:t>a logistic regression model, adjusted for baseline </a:t>
            </a:r>
            <a:r>
              <a:rPr lang="en-GB" dirty="0" err="1"/>
              <a:t>mRS</a:t>
            </a:r>
            <a:r>
              <a:rPr lang="en-GB" dirty="0"/>
              <a:t> score, time from symptom onset to the baseline imaging scan, and treatment group.</a:t>
            </a:r>
            <a:r>
              <a:rPr lang="en-US" baseline="30000" dirty="0"/>
              <a:t>2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CI = confidence interval;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FXa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= factor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Xa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ICrH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= intracranial hemorrhage;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mRS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= modified Rankin Scale.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1. </a:t>
            </a:r>
            <a:r>
              <a:rPr lang="en-GB" dirty="0"/>
              <a:t>Connolly SJ. Presented at: WSC; October 10-12, 2023; Toronto, Canada; 2. </a:t>
            </a:r>
            <a:r>
              <a:rPr lang="en-US" dirty="0"/>
              <a:t>In House Data, AstraZeneca. SAP 18-513.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8F0913-4B9E-DB54-8204-1601DB2229D3}"/>
              </a:ext>
            </a:extLst>
          </p:cNvPr>
          <p:cNvSpPr txBox="1"/>
          <p:nvPr/>
        </p:nvSpPr>
        <p:spPr>
          <a:xfrm>
            <a:off x="3448270" y="1216980"/>
            <a:ext cx="5567129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b="1" spc="-20"/>
              <a:t>Extended Population </a:t>
            </a:r>
          </a:p>
          <a:p>
            <a:pPr algn="ctr"/>
            <a:r>
              <a:rPr lang="en-GB" b="1" spc="-20"/>
              <a:t>(N=530)</a:t>
            </a:r>
            <a:endParaRPr lang="en-GB" b="1" baseline="300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31154C2-0E4C-6D74-D9B5-B40273597A13}"/>
              </a:ext>
            </a:extLst>
          </p:cNvPr>
          <p:cNvGrpSpPr/>
          <p:nvPr/>
        </p:nvGrpSpPr>
        <p:grpSpPr>
          <a:xfrm>
            <a:off x="9240819" y="-27459"/>
            <a:ext cx="2970431" cy="259404"/>
            <a:chOff x="9573927" y="-27459"/>
            <a:chExt cx="2575157" cy="259404"/>
          </a:xfrm>
        </p:grpSpPr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75A4DA28-EDC5-5F61-A63D-4C56C02B554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73927" y="3345"/>
              <a:ext cx="2560320" cy="228600"/>
            </a:xfrm>
            <a:custGeom>
              <a:avLst/>
              <a:gdLst>
                <a:gd name="T0" fmla="*/ 668 w 681"/>
                <a:gd name="T1" fmla="*/ 25 h 68"/>
                <a:gd name="T2" fmla="*/ 633 w 681"/>
                <a:gd name="T3" fmla="*/ 0 h 68"/>
                <a:gd name="T4" fmla="*/ 595 w 681"/>
                <a:gd name="T5" fmla="*/ 0 h 68"/>
                <a:gd name="T6" fmla="*/ 87 w 681"/>
                <a:gd name="T7" fmla="*/ 0 h 68"/>
                <a:gd name="T8" fmla="*/ 48 w 681"/>
                <a:gd name="T9" fmla="*/ 0 h 68"/>
                <a:gd name="T10" fmla="*/ 13 w 681"/>
                <a:gd name="T11" fmla="*/ 25 h 68"/>
                <a:gd name="T12" fmla="*/ 0 w 681"/>
                <a:gd name="T13" fmla="*/ 68 h 68"/>
                <a:gd name="T14" fmla="*/ 78 w 681"/>
                <a:gd name="T15" fmla="*/ 68 h 68"/>
                <a:gd name="T16" fmla="*/ 603 w 681"/>
                <a:gd name="T17" fmla="*/ 68 h 68"/>
                <a:gd name="T18" fmla="*/ 681 w 681"/>
                <a:gd name="T19" fmla="*/ 68 h 68"/>
                <a:gd name="T20" fmla="*/ 668 w 681"/>
                <a:gd name="T21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68">
                  <a:moveTo>
                    <a:pt x="668" y="25"/>
                  </a:moveTo>
                  <a:cubicBezTo>
                    <a:pt x="663" y="6"/>
                    <a:pt x="645" y="0"/>
                    <a:pt x="633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6" y="0"/>
                    <a:pt x="18" y="6"/>
                    <a:pt x="13" y="2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603" y="68"/>
                    <a:pt x="603" y="68"/>
                    <a:pt x="603" y="68"/>
                  </a:cubicBezTo>
                  <a:cubicBezTo>
                    <a:pt x="681" y="68"/>
                    <a:pt x="681" y="68"/>
                    <a:pt x="681" y="68"/>
                  </a:cubicBezTo>
                  <a:lnTo>
                    <a:pt x="668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706F8F-4837-0C0F-DD93-9474C6C8B999}"/>
                </a:ext>
              </a:extLst>
            </p:cNvPr>
            <p:cNvSpPr>
              <a:spLocks/>
            </p:cNvSpPr>
            <p:nvPr/>
          </p:nvSpPr>
          <p:spPr>
            <a:xfrm>
              <a:off x="9588764" y="-27459"/>
              <a:ext cx="256032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b="1">
                  <a:solidFill>
                    <a:schemeClr val="bg1"/>
                  </a:solidFill>
                </a:rPr>
                <a:t>Patients With ICrH Taking a FXa Inhibitor</a:t>
              </a: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2F2D40B4-915B-D255-3398-268EC5CFFCC1}"/>
              </a:ext>
            </a:extLst>
          </p:cNvPr>
          <p:cNvSpPr txBox="1">
            <a:spLocks/>
          </p:cNvSpPr>
          <p:nvPr/>
        </p:nvSpPr>
        <p:spPr>
          <a:xfrm>
            <a:off x="379057" y="231945"/>
            <a:ext cx="112776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Additional Efficacy Endpoints</a:t>
            </a:r>
            <a:r>
              <a:rPr lang="en-US" baseline="3000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913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8A95-431E-42FF-9607-EA59B84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cs typeface="Arial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63732640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40">
            <a:extLst>
              <a:ext uri="{FF2B5EF4-FFF2-40B4-BE49-F238E27FC236}">
                <a16:creationId xmlns:a16="http://schemas.microsoft.com/office/drawing/2014/main" id="{46154F48-E8F2-6770-2D35-1292FE058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1"/>
            <a:ext cx="11734800" cy="800100"/>
          </a:xfrm>
        </p:spPr>
        <p:txBody>
          <a:bodyPr>
            <a:noAutofit/>
          </a:bodyPr>
          <a:lstStyle/>
          <a:p>
            <a:r>
              <a:rPr lang="en-US" dirty="0"/>
              <a:t>Subgroup Analysis of the Primary Endpoint of Effective Hemostasis</a:t>
            </a:r>
            <a:endParaRPr lang="en-IN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FCD8E4-A857-76FD-6493-3948F2BB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6492876"/>
            <a:ext cx="457200" cy="365125"/>
          </a:xfrm>
        </p:spPr>
        <p:txBody>
          <a:bodyPr/>
          <a:lstStyle/>
          <a:p>
            <a:fld id="{CC7432E5-F8E0-41AE-9A6B-AD730338B0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74475A7-7D86-978C-57EF-8D6C9FE8D1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45" y="6810615"/>
            <a:ext cx="5339765" cy="473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Connolly SJ. Presented at: WSC; October 10-12, 2023; Toronto, Canada..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E799D0-C34F-005B-7BC8-3DFC556772A5}"/>
              </a:ext>
            </a:extLst>
          </p:cNvPr>
          <p:cNvSpPr txBox="1">
            <a:spLocks/>
          </p:cNvSpPr>
          <p:nvPr/>
        </p:nvSpPr>
        <p:spPr>
          <a:xfrm>
            <a:off x="1554480" y="1585299"/>
            <a:ext cx="10180320" cy="48352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 defTabSz="1116013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168/263 (63.9%)	140/267 (52.4%)	11.0 (2.8, 19.3)	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				</a:t>
            </a:r>
            <a:r>
              <a:rPr lang="en-GB" sz="900" b="1">
                <a:latin typeface="+mj-lt"/>
              </a:rPr>
              <a:t>0.982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&lt;75 	40/64 (62.5%) 	37/74 (50.0%) 	11.7 (-4.8, 28.3)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75 	128/199 (64.3%) 	103/193 (53.4%) 	11.0 (1.5, 20.5)	-</a:t>
            </a:r>
          </a:p>
          <a:p>
            <a:pPr algn="l" defTabSz="1116013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	0.720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&lt;3 hours 	98/167 (58.7%) 	78/171 (45.6%) 	13.1 (2.5, 23.6)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3 hours 	70/96 (72.9%) 	62/96 (64.6%) 	8.3 (-4.7, 21.4)	-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>
                <a:latin typeface="+mj-lt"/>
              </a:rPr>
              <a:t>				</a:t>
            </a:r>
            <a:r>
              <a:rPr lang="en-GB" sz="900" b="1">
                <a:latin typeface="+mj-lt"/>
              </a:rPr>
              <a:t>0.647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</a:rPr>
              <a:t>&lt;median (2.2) 	87/141 (61.7%) 	53/106 (50.0%) 	11.3 (-1.0, 23.6)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median (2.2) 	81/119 (68.1%)	67/128 (52.3%) 	15.0 (3.0, 27.1)	-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	0.680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&lt;median (9.8) 	96/127 (75.6%) 	85/137 (62.0%) 	12.7 (1.6, 23.7)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median (9.8) 	72/136 (52.9%) 	55/129 (42.6%) 	10.9 (-0.9, 22.7)	-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	0.360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&lt;9 	81/113 (71.7%) 	83/130 (63.8%) 	7.6 (-4.1, 19.4)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9 	87/149 (58.4%) 	57/137 (41.6%) 	16.2 (5.0, 27.4)	-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	0.778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&lt;4 	51/79 (64.6%) 	46/93 (49.5%) 	13.3 (-1.4, 28.1)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4 	117/184 (63.6%) 	94/174 (54.0%) 	10.2 (0.2, 20.2)	-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	0.647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No 	121/183 (66.1%) 	98/186 (52.7%) 	12.4 (2.5, 22.3)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</a:rPr>
              <a:t>Yes 	47/80 (58.8%) 	42/81 (51.9%) 	8.7 (-6.3, 23.7)	-</a:t>
            </a:r>
          </a:p>
          <a:p>
            <a:pPr algn="l">
              <a:lnSpc>
                <a:spcPts val="1200"/>
              </a:lnSpc>
              <a:spcAft>
                <a:spcPts val="12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	0.238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Low 	141/202 (69.8%) 	114/203 (56.2%) 	13.5 (4.3, 22.8)	-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</a:rPr>
              <a:t>High 	27/61 (44.3%) 	26/64 (40.6%) 	2.2 (-14.9, 19.4)	-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>
                <a:solidFill>
                  <a:schemeClr val="tx1"/>
                </a:solidFill>
                <a:latin typeface="+mj-lt"/>
              </a:rPr>
              <a:t>Andexanet vs PCC</a:t>
            </a:r>
            <a:r>
              <a:rPr lang="en-GB" sz="9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	</a:t>
            </a:r>
            <a:r>
              <a:rPr lang="en-GB" sz="900">
                <a:solidFill>
                  <a:schemeClr val="tx1"/>
                </a:solidFill>
                <a:latin typeface="+mj-lt"/>
              </a:rPr>
              <a:t>168/263 (63.9%)	118/230 (51.3%)	12.3 (3.7, 20.9)	-</a:t>
            </a:r>
            <a:br>
              <a:rPr lang="en-GB" sz="900">
                <a:solidFill>
                  <a:schemeClr val="tx1"/>
                </a:solidFill>
                <a:latin typeface="+mj-lt"/>
              </a:rPr>
            </a:br>
            <a:r>
              <a:rPr lang="en-GB" sz="900">
                <a:solidFill>
                  <a:schemeClr val="tx1"/>
                </a:solidFill>
                <a:latin typeface="+mj-lt"/>
              </a:rPr>
              <a:t>Andexanet vs non-PCC </a:t>
            </a:r>
            <a:r>
              <a:rPr lang="en-GB" sz="9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	</a:t>
            </a:r>
            <a:r>
              <a:rPr lang="en-GB" sz="900">
                <a:solidFill>
                  <a:schemeClr val="tx1"/>
                </a:solidFill>
                <a:latin typeface="+mj-lt"/>
              </a:rPr>
              <a:t>168/263 (63.9%)	20/33 (60.6%)	2.9 (-14.5, 20.3)	-</a:t>
            </a:r>
            <a:endParaRPr lang="en-GB" sz="90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C39BD-75F7-145B-008E-14E3FCC4076E}"/>
              </a:ext>
            </a:extLst>
          </p:cNvPr>
          <p:cNvSpPr txBox="1">
            <a:spLocks/>
          </p:cNvSpPr>
          <p:nvPr/>
        </p:nvSpPr>
        <p:spPr>
          <a:xfrm>
            <a:off x="697996" y="1332087"/>
            <a:ext cx="201091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latin typeface="+mj-lt"/>
              </a:rPr>
              <a:t>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CDEC10-BCC4-CDB9-8816-D8B2EA133AD9}"/>
              </a:ext>
            </a:extLst>
          </p:cNvPr>
          <p:cNvSpPr txBox="1">
            <a:spLocks/>
          </p:cNvSpPr>
          <p:nvPr/>
        </p:nvSpPr>
        <p:spPr>
          <a:xfrm>
            <a:off x="2814320" y="1178198"/>
            <a:ext cx="159333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solidFill>
                  <a:schemeClr val="accent1"/>
                </a:solidFill>
                <a:latin typeface="+mj-lt"/>
              </a:rPr>
              <a:t>Andexanet alfa</a:t>
            </a:r>
            <a:br>
              <a:rPr lang="en-GB" sz="1100" b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</a:br>
            <a:r>
              <a:rPr lang="en-GB" sz="1100" b="1">
                <a:latin typeface="+mj-lt"/>
              </a:rPr>
              <a:t>(n=263)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431E89-0B8E-EAA0-EC35-3D1695852B16}"/>
              </a:ext>
            </a:extLst>
          </p:cNvPr>
          <p:cNvSpPr txBox="1">
            <a:spLocks/>
          </p:cNvSpPr>
          <p:nvPr/>
        </p:nvSpPr>
        <p:spPr>
          <a:xfrm>
            <a:off x="4323180" y="1178198"/>
            <a:ext cx="14629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solidFill>
                  <a:schemeClr val="accent2"/>
                </a:solidFill>
                <a:latin typeface="+mj-lt"/>
              </a:rPr>
              <a:t>Usual care</a:t>
            </a:r>
            <a:br>
              <a:rPr lang="en-GB" sz="1100" b="1">
                <a:latin typeface="+mj-lt"/>
              </a:rPr>
            </a:br>
            <a:r>
              <a:rPr lang="en-GB" sz="1100" b="1">
                <a:latin typeface="+mj-lt"/>
              </a:rPr>
              <a:t>(n=267)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F9E122-3F90-854E-A8BD-1ECAE0BE2A6D}"/>
              </a:ext>
            </a:extLst>
          </p:cNvPr>
          <p:cNvSpPr txBox="1">
            <a:spLocks/>
          </p:cNvSpPr>
          <p:nvPr/>
        </p:nvSpPr>
        <p:spPr>
          <a:xfrm>
            <a:off x="8843240" y="1178198"/>
            <a:ext cx="187709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latin typeface="+mj-lt"/>
              </a:rPr>
              <a:t>Proportion difference</a:t>
            </a:r>
            <a:br>
              <a:rPr lang="en-GB" sz="1100" b="1">
                <a:latin typeface="+mj-lt"/>
              </a:rPr>
            </a:br>
            <a:r>
              <a:rPr lang="en-GB" sz="1100" b="1">
                <a:latin typeface="+mj-lt"/>
              </a:rPr>
              <a:t>(%) (95% Cl)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6D4D6F-1807-803B-1BDC-ED560CDB3D84}"/>
              </a:ext>
            </a:extLst>
          </p:cNvPr>
          <p:cNvSpPr txBox="1">
            <a:spLocks/>
          </p:cNvSpPr>
          <p:nvPr/>
        </p:nvSpPr>
        <p:spPr>
          <a:xfrm>
            <a:off x="10720334" y="1178198"/>
            <a:ext cx="11852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latin typeface="+mj-lt"/>
              </a:rPr>
              <a:t>p value</a:t>
            </a:r>
            <a:br>
              <a:rPr lang="en-GB" sz="1100" b="1">
                <a:latin typeface="+mj-lt"/>
              </a:rPr>
            </a:br>
            <a:r>
              <a:rPr lang="en-GB" sz="1100" b="1">
                <a:latin typeface="+mj-lt"/>
              </a:rPr>
              <a:t>(interaction)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1BBE30-6C66-BA54-D137-292B716DDF61}"/>
              </a:ext>
            </a:extLst>
          </p:cNvPr>
          <p:cNvSpPr txBox="1">
            <a:spLocks/>
          </p:cNvSpPr>
          <p:nvPr/>
        </p:nvSpPr>
        <p:spPr>
          <a:xfrm>
            <a:off x="697996" y="1574908"/>
            <a:ext cx="11621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Overall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093BA94B-47AB-1436-6C29-7D2E89243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723286"/>
              </p:ext>
            </p:extLst>
          </p:nvPr>
        </p:nvGraphicFramePr>
        <p:xfrm>
          <a:off x="5592933" y="1091184"/>
          <a:ext cx="3652914" cy="565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EEF1C59-B89A-FE47-8C94-7B3D80E4DEA6}"/>
              </a:ext>
            </a:extLst>
          </p:cNvPr>
          <p:cNvSpPr txBox="1">
            <a:spLocks/>
          </p:cNvSpPr>
          <p:nvPr/>
        </p:nvSpPr>
        <p:spPr>
          <a:xfrm>
            <a:off x="697997" y="2259077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Symptom onset to baseline scan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94ED04-CEEC-9C2F-9F44-8387AF907C20}"/>
              </a:ext>
            </a:extLst>
          </p:cNvPr>
          <p:cNvSpPr txBox="1">
            <a:spLocks/>
          </p:cNvSpPr>
          <p:nvPr/>
        </p:nvSpPr>
        <p:spPr>
          <a:xfrm>
            <a:off x="697997" y="2786041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Door to needle (hours)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0BD400-1B04-2A44-9F35-B353279C8FCA}"/>
              </a:ext>
            </a:extLst>
          </p:cNvPr>
          <p:cNvSpPr txBox="1">
            <a:spLocks/>
          </p:cNvSpPr>
          <p:nvPr/>
        </p:nvSpPr>
        <p:spPr>
          <a:xfrm>
            <a:off x="697997" y="3323701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Baseline hematoma volume (mL)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5965E3-451D-5259-C86F-E1D0017A7141}"/>
              </a:ext>
            </a:extLst>
          </p:cNvPr>
          <p:cNvSpPr txBox="1">
            <a:spLocks/>
          </p:cNvSpPr>
          <p:nvPr/>
        </p:nvSpPr>
        <p:spPr>
          <a:xfrm>
            <a:off x="697997" y="3855749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Baseline NIHSS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0AC9C1-EC8B-2C51-45FA-68CDDDC89BC3}"/>
              </a:ext>
            </a:extLst>
          </p:cNvPr>
          <p:cNvSpPr txBox="1">
            <a:spLocks/>
          </p:cNvSpPr>
          <p:nvPr/>
        </p:nvSpPr>
        <p:spPr>
          <a:xfrm>
            <a:off x="697997" y="4394566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CHA</a:t>
            </a:r>
            <a:r>
              <a:rPr lang="en-GB" sz="1000" b="1" baseline="-25000">
                <a:latin typeface="+mj-lt"/>
              </a:rPr>
              <a:t>2</a:t>
            </a:r>
            <a:r>
              <a:rPr lang="en-GB" sz="1000" b="1">
                <a:latin typeface="+mj-lt"/>
              </a:rPr>
              <a:t>DS</a:t>
            </a:r>
            <a:r>
              <a:rPr lang="en-GB" sz="1000" b="1" baseline="-25000">
                <a:latin typeface="+mj-lt"/>
              </a:rPr>
              <a:t>2</a:t>
            </a:r>
            <a:r>
              <a:rPr lang="en-GB" sz="1000" b="1">
                <a:latin typeface="+mj-lt"/>
              </a:rPr>
              <a:t>-VASc</a:t>
            </a:r>
            <a:endParaRPr lang="en-GB" sz="1000" b="1" baseline="30000"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63F623-1CB9-711A-687D-5EBB415DF6FA}"/>
              </a:ext>
            </a:extLst>
          </p:cNvPr>
          <p:cNvSpPr txBox="1">
            <a:spLocks/>
          </p:cNvSpPr>
          <p:nvPr/>
        </p:nvSpPr>
        <p:spPr>
          <a:xfrm>
            <a:off x="697997" y="4923863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History of Stroke/MI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C2D5AD-DAB1-1E7A-A959-5270E519A9B5}"/>
              </a:ext>
            </a:extLst>
          </p:cNvPr>
          <p:cNvSpPr txBox="1">
            <a:spLocks/>
          </p:cNvSpPr>
          <p:nvPr/>
        </p:nvSpPr>
        <p:spPr>
          <a:xfrm>
            <a:off x="697996" y="5466829"/>
            <a:ext cx="2405983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solidFill>
                  <a:schemeClr val="tx1"/>
                </a:solidFill>
                <a:latin typeface="+mj-lt"/>
              </a:rPr>
              <a:t>Pre-assigned andexanet alfa dose level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E0DFBE5-1165-F447-6B6F-9BFF0B6AFF32}"/>
              </a:ext>
            </a:extLst>
          </p:cNvPr>
          <p:cNvSpPr txBox="1">
            <a:spLocks/>
          </p:cNvSpPr>
          <p:nvPr/>
        </p:nvSpPr>
        <p:spPr>
          <a:xfrm>
            <a:off x="697997" y="5937256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solidFill>
                  <a:schemeClr val="tx1"/>
                </a:solidFill>
                <a:latin typeface="+mj-lt"/>
              </a:rPr>
              <a:t>Usual care received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E7671D-4882-3B86-B535-59AA3542CC77}"/>
              </a:ext>
            </a:extLst>
          </p:cNvPr>
          <p:cNvSpPr txBox="1">
            <a:spLocks/>
          </p:cNvSpPr>
          <p:nvPr/>
        </p:nvSpPr>
        <p:spPr>
          <a:xfrm>
            <a:off x="5898628" y="1182629"/>
            <a:ext cx="3143772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91440" rtlCol="0" anchor="b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latin typeface="+mj-lt"/>
              </a:rPr>
              <a:t>Proportion</a:t>
            </a:r>
            <a:br>
              <a:rPr lang="en-GB" sz="1100" b="1">
                <a:latin typeface="+mj-lt"/>
              </a:rPr>
            </a:br>
            <a:r>
              <a:rPr lang="en-GB" sz="1100" b="1">
                <a:latin typeface="+mj-lt"/>
              </a:rPr>
              <a:t>difference (%)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F137D2-60A5-C1C6-40A4-BC85CA99BEFC}"/>
              </a:ext>
            </a:extLst>
          </p:cNvPr>
          <p:cNvSpPr txBox="1">
            <a:spLocks/>
          </p:cNvSpPr>
          <p:nvPr/>
        </p:nvSpPr>
        <p:spPr>
          <a:xfrm>
            <a:off x="697996" y="1730395"/>
            <a:ext cx="11621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Age (years)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BB0E200-1E75-402A-7F01-1510CB3100BB}"/>
              </a:ext>
            </a:extLst>
          </p:cNvPr>
          <p:cNvCxnSpPr>
            <a:cxnSpLocks/>
          </p:cNvCxnSpPr>
          <p:nvPr/>
        </p:nvCxnSpPr>
        <p:spPr>
          <a:xfrm>
            <a:off x="7459980" y="6621779"/>
            <a:ext cx="158242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4A1417F-1EA2-D5B8-0C77-77B964967A2F}"/>
              </a:ext>
            </a:extLst>
          </p:cNvPr>
          <p:cNvSpPr txBox="1">
            <a:spLocks/>
          </p:cNvSpPr>
          <p:nvPr/>
        </p:nvSpPr>
        <p:spPr>
          <a:xfrm>
            <a:off x="7459979" y="6639790"/>
            <a:ext cx="1582419" cy="141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900" b="1">
                <a:solidFill>
                  <a:schemeClr val="accent1"/>
                </a:solidFill>
                <a:latin typeface="+mj-lt"/>
              </a:rPr>
              <a:t>Andexanet alfa Better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10CD28D-E529-B141-619C-5791F011ACEF}"/>
              </a:ext>
            </a:extLst>
          </p:cNvPr>
          <p:cNvCxnSpPr>
            <a:cxnSpLocks/>
          </p:cNvCxnSpPr>
          <p:nvPr/>
        </p:nvCxnSpPr>
        <p:spPr>
          <a:xfrm flipH="1">
            <a:off x="5833110" y="6621779"/>
            <a:ext cx="1582420" cy="0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6EAA8B7-DDE1-B909-D247-32E2CBDA4596}"/>
              </a:ext>
            </a:extLst>
          </p:cNvPr>
          <p:cNvSpPr txBox="1">
            <a:spLocks/>
          </p:cNvSpPr>
          <p:nvPr/>
        </p:nvSpPr>
        <p:spPr>
          <a:xfrm>
            <a:off x="6253352" y="6639790"/>
            <a:ext cx="1162178" cy="141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>
              <a:lnSpc>
                <a:spcPts val="1200"/>
              </a:lnSpc>
              <a:spcAft>
                <a:spcPts val="300"/>
              </a:spcAft>
            </a:pPr>
            <a:r>
              <a:rPr lang="en-GB" sz="900" b="1">
                <a:solidFill>
                  <a:schemeClr val="accent2"/>
                </a:solidFill>
                <a:latin typeface="+mj-lt"/>
              </a:rPr>
              <a:t>Usual care Better</a:t>
            </a:r>
          </a:p>
        </p:txBody>
      </p:sp>
    </p:spTree>
    <p:extLst>
      <p:ext uri="{BB962C8B-B14F-4D97-AF65-F5344CB8AC3E}">
        <p14:creationId xmlns:p14="http://schemas.microsoft.com/office/powerpoint/2010/main" val="277213204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D5D9-7F05-B7CE-91D1-DA1B8059B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Data: Thrombotic Events and Mortality</a:t>
            </a:r>
            <a:r>
              <a:rPr lang="en-US" baseline="30000"/>
              <a:t>1</a:t>
            </a:r>
            <a:r>
              <a:rPr lang="en-US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1E632F-9AFF-57CA-4354-E93570E8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2CAA0-CE84-4662-A1D0-B8F061DAAC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5860460"/>
            <a:ext cx="10689771" cy="10058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 dirty="0" err="1"/>
              <a:t>a</a:t>
            </a:r>
            <a:r>
              <a:rPr lang="en-US" dirty="0" err="1"/>
              <a:t>As</a:t>
            </a:r>
            <a:r>
              <a:rPr lang="en-US" dirty="0"/>
              <a:t> determined by a blinded adjudication committee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baseline="30000" dirty="0" err="1"/>
              <a:t>b</a:t>
            </a:r>
            <a:r>
              <a:rPr lang="en-US" dirty="0" err="1"/>
              <a:t>Evaluated</a:t>
            </a:r>
            <a:r>
              <a:rPr lang="en-US" dirty="0"/>
              <a:t> through 30 days post-randomization.</a:t>
            </a:r>
            <a:r>
              <a:rPr lang="en-US" baseline="30000" dirty="0"/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CI = confidence interval; </a:t>
            </a:r>
            <a:r>
              <a:rPr lang="en-US" dirty="0" err="1"/>
              <a:t>FXa</a:t>
            </a:r>
            <a:r>
              <a:rPr lang="en-US" dirty="0"/>
              <a:t> = factor </a:t>
            </a:r>
            <a:r>
              <a:rPr lang="en-US" dirty="0" err="1"/>
              <a:t>Xa</a:t>
            </a:r>
            <a:r>
              <a:rPr lang="en-US" dirty="0"/>
              <a:t>; </a:t>
            </a:r>
            <a:r>
              <a:rPr lang="en-US" dirty="0" err="1"/>
              <a:t>ICrH</a:t>
            </a:r>
            <a:r>
              <a:rPr lang="en-US" dirty="0"/>
              <a:t> = intracranial hemorrhage.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1. Connolly SJ. Presented at: WSC; October 10-12, 2023; Toronto, Canada; 2.</a:t>
            </a:r>
            <a:r>
              <a:rPr lang="en-US" dirty="0"/>
              <a:t> In House Data, AstraZeneca. SAP 18-513.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C4BDAE-9579-2235-FAB1-EC9DCBF094C0}"/>
              </a:ext>
            </a:extLst>
          </p:cNvPr>
          <p:cNvGrpSpPr/>
          <p:nvPr/>
        </p:nvGrpSpPr>
        <p:grpSpPr>
          <a:xfrm>
            <a:off x="9232261" y="-39777"/>
            <a:ext cx="2970431" cy="259404"/>
            <a:chOff x="9573927" y="-27459"/>
            <a:chExt cx="2575157" cy="259404"/>
          </a:xfrm>
        </p:grpSpPr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6EDF1E65-0B49-680B-55B1-83983F7BAC83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73927" y="3345"/>
              <a:ext cx="2560320" cy="228600"/>
            </a:xfrm>
            <a:custGeom>
              <a:avLst/>
              <a:gdLst>
                <a:gd name="T0" fmla="*/ 668 w 681"/>
                <a:gd name="T1" fmla="*/ 25 h 68"/>
                <a:gd name="T2" fmla="*/ 633 w 681"/>
                <a:gd name="T3" fmla="*/ 0 h 68"/>
                <a:gd name="T4" fmla="*/ 595 w 681"/>
                <a:gd name="T5" fmla="*/ 0 h 68"/>
                <a:gd name="T6" fmla="*/ 87 w 681"/>
                <a:gd name="T7" fmla="*/ 0 h 68"/>
                <a:gd name="T8" fmla="*/ 48 w 681"/>
                <a:gd name="T9" fmla="*/ 0 h 68"/>
                <a:gd name="T10" fmla="*/ 13 w 681"/>
                <a:gd name="T11" fmla="*/ 25 h 68"/>
                <a:gd name="T12" fmla="*/ 0 w 681"/>
                <a:gd name="T13" fmla="*/ 68 h 68"/>
                <a:gd name="T14" fmla="*/ 78 w 681"/>
                <a:gd name="T15" fmla="*/ 68 h 68"/>
                <a:gd name="T16" fmla="*/ 603 w 681"/>
                <a:gd name="T17" fmla="*/ 68 h 68"/>
                <a:gd name="T18" fmla="*/ 681 w 681"/>
                <a:gd name="T19" fmla="*/ 68 h 68"/>
                <a:gd name="T20" fmla="*/ 668 w 681"/>
                <a:gd name="T21" fmla="*/ 2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1" h="68">
                  <a:moveTo>
                    <a:pt x="668" y="25"/>
                  </a:moveTo>
                  <a:cubicBezTo>
                    <a:pt x="663" y="6"/>
                    <a:pt x="645" y="0"/>
                    <a:pt x="633" y="0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6" y="0"/>
                    <a:pt x="18" y="6"/>
                    <a:pt x="13" y="25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78" y="68"/>
                    <a:pt x="78" y="68"/>
                    <a:pt x="78" y="68"/>
                  </a:cubicBezTo>
                  <a:cubicBezTo>
                    <a:pt x="603" y="68"/>
                    <a:pt x="603" y="68"/>
                    <a:pt x="603" y="68"/>
                  </a:cubicBezTo>
                  <a:cubicBezTo>
                    <a:pt x="681" y="68"/>
                    <a:pt x="681" y="68"/>
                    <a:pt x="681" y="68"/>
                  </a:cubicBezTo>
                  <a:lnTo>
                    <a:pt x="668" y="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D7C87E-1BF3-57D9-81E8-9A8CB720992C}"/>
                </a:ext>
              </a:extLst>
            </p:cNvPr>
            <p:cNvSpPr>
              <a:spLocks/>
            </p:cNvSpPr>
            <p:nvPr/>
          </p:nvSpPr>
          <p:spPr>
            <a:xfrm>
              <a:off x="9588764" y="-27459"/>
              <a:ext cx="256032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Patients With ICrH Taking a FXa Inhibitor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B36173E-7C67-4865-5EA4-5813DD7408E7}"/>
              </a:ext>
            </a:extLst>
          </p:cNvPr>
          <p:cNvSpPr txBox="1"/>
          <p:nvPr/>
        </p:nvSpPr>
        <p:spPr>
          <a:xfrm>
            <a:off x="3900277" y="1280572"/>
            <a:ext cx="4513366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Extended Population</a:t>
            </a:r>
            <a:r>
              <a:rPr lang="en-GB" b="1" spc="-20" baseline="30000" noProof="0" dirty="0">
                <a:solidFill>
                  <a:srgbClr val="000000"/>
                </a:solidFill>
                <a:latin typeface="Arial" panose="020B0604020202020204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2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(N=530)</a:t>
            </a:r>
            <a:endParaRPr kumimoji="0" lang="en-GB" sz="180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8" name="Table 19">
            <a:extLst>
              <a:ext uri="{FF2B5EF4-FFF2-40B4-BE49-F238E27FC236}">
                <a16:creationId xmlns:a16="http://schemas.microsoft.com/office/drawing/2014/main" id="{5FBE7BDF-DE2F-D2ED-7AFB-F22923555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05981"/>
              </p:ext>
            </p:extLst>
          </p:nvPr>
        </p:nvGraphicFramePr>
        <p:xfrm>
          <a:off x="683027" y="2103003"/>
          <a:ext cx="10825946" cy="4086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54133">
                  <a:extLst>
                    <a:ext uri="{9D8B030D-6E8A-4147-A177-3AD203B41FA5}">
                      <a16:colId xmlns:a16="http://schemas.microsoft.com/office/drawing/2014/main" val="3190773548"/>
                    </a:ext>
                  </a:extLst>
                </a:gridCol>
                <a:gridCol w="2257271">
                  <a:extLst>
                    <a:ext uri="{9D8B030D-6E8A-4147-A177-3AD203B41FA5}">
                      <a16:colId xmlns:a16="http://schemas.microsoft.com/office/drawing/2014/main" val="1357449117"/>
                    </a:ext>
                  </a:extLst>
                </a:gridCol>
                <a:gridCol w="2257271">
                  <a:extLst>
                    <a:ext uri="{9D8B030D-6E8A-4147-A177-3AD203B41FA5}">
                      <a16:colId xmlns:a16="http://schemas.microsoft.com/office/drawing/2014/main" val="2470606953"/>
                    </a:ext>
                  </a:extLst>
                </a:gridCol>
                <a:gridCol w="2257271">
                  <a:extLst>
                    <a:ext uri="{9D8B030D-6E8A-4147-A177-3AD203B41FA5}">
                      <a16:colId xmlns:a16="http://schemas.microsoft.com/office/drawing/2014/main" val="972520153"/>
                    </a:ext>
                  </a:extLst>
                </a:gridCol>
              </a:tblGrid>
              <a:tr h="951653">
                <a:tc>
                  <a:txBody>
                    <a:bodyPr/>
                    <a:lstStyle/>
                    <a:p>
                      <a:endParaRPr lang="en-SE" sz="1400" baseline="30000"/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Andexanet alfa (n=263)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Usual care (n=267)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/>
                        <a:t>Absolute difference with andexanet alfa (95% CI)</a:t>
                      </a:r>
                      <a:endParaRPr lang="en-GB" sz="1400" baseline="3000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008912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r>
                        <a:rPr lang="en-US" sz="1400" b="1" baseline="0"/>
                        <a:t>Patients with ≥1 thrombotic event, n (%)</a:t>
                      </a:r>
                      <a:r>
                        <a:rPr lang="en-US" sz="1400" b="1" baseline="30000"/>
                        <a:t>a,b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27 (10.3)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15 (5.6)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4.6 (0.1, 9.2)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878415934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r>
                        <a:rPr lang="en-GB" sz="1400" b="0" baseline="0"/>
                        <a:t>     Transient ischemic attack, n (%)</a:t>
                      </a:r>
                      <a:endParaRPr lang="en-US" sz="1400" b="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0 (0)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0 (0)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-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2893791056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r>
                        <a:rPr lang="en-GB" sz="1400" b="0" baseline="0"/>
                        <a:t>     Ischemic stroke, n (%)</a:t>
                      </a:r>
                      <a:endParaRPr lang="en-US" sz="1400" b="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17 (6.5)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4 (1.5)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5.0 (1.5, 8.8)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931670782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r>
                        <a:rPr lang="en-GB" sz="1400" b="0" baseline="0"/>
                        <a:t>     Myocardial infarction, n (%) </a:t>
                      </a:r>
                      <a:endParaRPr lang="en-US" sz="1400" b="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11 (4.2)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4 (1.5)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2.7 (-0.2, 6.1)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3888505807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r>
                        <a:rPr lang="en-GB" sz="1400" b="0" baseline="0"/>
                        <a:t>     Deep vein thrombosis, n (%)</a:t>
                      </a:r>
                      <a:endParaRPr lang="en-US" sz="1400" b="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 (0.4)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 (0.7)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-0.4 (-2.4, 1.5)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162047638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r>
                        <a:rPr lang="en-GB" sz="1400" b="0" baseline="0" dirty="0"/>
                        <a:t>     Pulmonary embolism, n (%)</a:t>
                      </a:r>
                      <a:endParaRPr lang="en-US" sz="1400" b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1 (0.4)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6 (2.2)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-1.9 (-4.5, 0.2)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704664527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r>
                        <a:rPr lang="en-GB" sz="1400" b="0" baseline="0"/>
                        <a:t>     Arterial systemic embolism, n (%)</a:t>
                      </a:r>
                      <a:endParaRPr lang="en-US" sz="1400" b="0" baseline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3 (1.1)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2 (0.7)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0.4 (-1.7, 2.7)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3828558807"/>
                  </a:ext>
                </a:extLst>
              </a:tr>
              <a:tr h="391897">
                <a:tc>
                  <a:txBody>
                    <a:bodyPr/>
                    <a:lstStyle/>
                    <a:p>
                      <a:pPr algn="l"/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All-cause mortality, </a:t>
                      </a:r>
                      <a:r>
                        <a:rPr lang="en-GB" sz="1400" b="1" baseline="0"/>
                        <a:t>n (%)</a:t>
                      </a:r>
                      <a:r>
                        <a:rPr lang="en-US" sz="1400" b="1" baseline="30000">
                          <a:solidFill>
                            <a:schemeClr val="tx1"/>
                          </a:solidFill>
                        </a:rPr>
                        <a:t>a,b</a:t>
                      </a:r>
                      <a:endParaRPr lang="en-SE" sz="1400" b="1" baseline="30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 (27.8)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 (25.5)</a:t>
                      </a:r>
                      <a:endParaRPr lang="en-CA" sz="12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 (-5.2, 9.8)</a:t>
                      </a:r>
                      <a:endParaRPr lang="en-CA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0" marB="0" anchor="ctr"/>
                </a:tc>
                <a:extLst>
                  <a:ext uri="{0D108BD9-81ED-4DB2-BD59-A6C34878D82A}">
                    <a16:rowId xmlns:a16="http://schemas.microsoft.com/office/drawing/2014/main" val="678755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57603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EEA8A2B-3C0C-F1C7-5E5C-94C59BB1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Subgroup Analysis of Thrombotic Events</a:t>
            </a:r>
            <a:endParaRPr lang="en-IN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FCD8E4-A857-76FD-6493-3948F2BB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6492876"/>
            <a:ext cx="457200" cy="365125"/>
          </a:xfrm>
        </p:spPr>
        <p:txBody>
          <a:bodyPr/>
          <a:lstStyle/>
          <a:p>
            <a:fld id="{CC7432E5-F8E0-41AE-9A6B-AD730338B0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F3E2AB-ACC2-400C-A2C7-362B3D3E5CB2}"/>
              </a:ext>
            </a:extLst>
          </p:cNvPr>
          <p:cNvSpPr txBox="1">
            <a:spLocks/>
          </p:cNvSpPr>
          <p:nvPr/>
        </p:nvSpPr>
        <p:spPr>
          <a:xfrm>
            <a:off x="1809124" y="1605813"/>
            <a:ext cx="9165854" cy="47582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 defTabSz="1116013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27/263 (10.3%)	15/267 (5.6%)	4.6 (0.1, 9.2)</a:t>
            </a:r>
          </a:p>
          <a:p>
            <a:pPr algn="l" defTabSz="1116013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>
                <a:latin typeface="+mj-lt"/>
              </a:rPr>
              <a:t>&lt;75 	6/64 (9.4%) 	6/74 (8.1%) 	1.3 (-8.2, 10.7)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75 	21/199 (10.6%) 	9/193 (4.7%) 	5.9 (0.7, 11.1)</a:t>
            </a:r>
          </a:p>
          <a:p>
            <a:pPr algn="l" defTabSz="1116013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&lt;3 hours 	15/167 (9.0%) 	11/171 (6.4%) 	2.5 (-3.1, 8.2)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3 hours 	12/96 (12.5%) 	4/96 (4.2%) 	8.3 (0.6, 16.1)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>
                <a:latin typeface="+mj-lt"/>
              </a:rPr>
              <a:t>			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</a:rPr>
              <a:t>&lt;median (2.2) 	11/141 (7.8%) 	9/106 (8.5%) 	-0.7 (-7.6, 6.2)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median (2.2) 	16/119 (13.4%)	2/128 (1.6%) 	11.9 (5.4, 18.4)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&lt;median (9.8) 	13/127 (10.2%) 	9/137 (6.6%) 	3.7 (-3.0, 10.4)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median (9.8) 	14/136 (10.3%) 	6/129 (4.7%) 	5.6 (-0.6, 11.9)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&lt;9 	12/113 (10.6%) 	8/130 (6.2%) 	4.5 (-2.6, 11.5)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9 	14/149 (9.4%) 	7/137 (5.1%) 	4.3 (-1.7, 10.2)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&lt;4 	10/79 (12.7%) 	8/93 (8.6%) 	4.1 (-5.2, 13.3)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  <a:cs typeface="Times New Roman" panose="02020603050405020304" pitchFamily="18" charset="0"/>
              </a:rPr>
              <a:t>≥</a:t>
            </a:r>
            <a:r>
              <a:rPr lang="en-GB" sz="900">
                <a:latin typeface="+mj-lt"/>
              </a:rPr>
              <a:t>4 	17/184 (9.2%) 	7/174 (4.0%) 	5.2 (0.1, 10.3)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No 	17/183 (9.3%) 	13/186 (7.0%) 	2.3 (-3.3, 7.9)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</a:rPr>
              <a:t>Yes 	10/80 (12.5%) 	2/81 (2.5%) 	10.0 (2.0, 18.0)</a:t>
            </a:r>
          </a:p>
          <a:p>
            <a:pPr algn="l">
              <a:lnSpc>
                <a:spcPts val="1200"/>
              </a:lnSpc>
              <a:spcAft>
                <a:spcPts val="12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 b="1">
                <a:latin typeface="+mj-lt"/>
              </a:rPr>
              <a:t>			</a:t>
            </a:r>
            <a:br>
              <a:rPr lang="en-GB" sz="900" b="1">
                <a:latin typeface="+mj-lt"/>
              </a:rPr>
            </a:br>
            <a:r>
              <a:rPr lang="en-GB" sz="900">
                <a:latin typeface="+mj-lt"/>
              </a:rPr>
              <a:t>Low 	18/202 (8.9%) 	11/203 (5.4%) 	3.5 (-1.5, 8.5)</a:t>
            </a:r>
            <a:br>
              <a:rPr lang="en-GB" sz="900">
                <a:latin typeface="+mj-lt"/>
              </a:rPr>
            </a:br>
            <a:r>
              <a:rPr lang="en-GB" sz="900">
                <a:latin typeface="+mj-lt"/>
              </a:rPr>
              <a:t>High 	9/61 (14.8%) 	4/64 (6.3%) 	8.5 (-2.2, 19.2)</a:t>
            </a:r>
          </a:p>
          <a:p>
            <a:pPr algn="l">
              <a:lnSpc>
                <a:spcPts val="1200"/>
              </a:lnSpc>
              <a:spcAft>
                <a:spcPts val="600"/>
              </a:spcAft>
              <a:tabLst>
                <a:tab pos="1662113" algn="l"/>
                <a:tab pos="3146425" algn="l"/>
                <a:tab pos="7834313" algn="l"/>
                <a:tab pos="9661525" algn="l"/>
              </a:tabLst>
            </a:pPr>
            <a:r>
              <a:rPr lang="en-GB" sz="900">
                <a:solidFill>
                  <a:schemeClr val="tx1"/>
                </a:solidFill>
                <a:latin typeface="+mj-lt"/>
              </a:rPr>
              <a:t>Andexanet vs PCC</a:t>
            </a:r>
            <a:r>
              <a:rPr lang="en-GB" sz="9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	</a:t>
            </a:r>
            <a:r>
              <a:rPr lang="en-GB" sz="900">
                <a:solidFill>
                  <a:schemeClr val="tx1"/>
                </a:solidFill>
                <a:latin typeface="+mj-lt"/>
              </a:rPr>
              <a:t>27/263 (10.3%)	11/230 (4.8%)	5.5 (0.9, 10.1)</a:t>
            </a:r>
            <a:br>
              <a:rPr lang="en-GB" sz="900">
                <a:solidFill>
                  <a:schemeClr val="tx1"/>
                </a:solidFill>
                <a:latin typeface="+mj-lt"/>
              </a:rPr>
            </a:br>
            <a:r>
              <a:rPr lang="en-GB" sz="900">
                <a:solidFill>
                  <a:schemeClr val="tx1"/>
                </a:solidFill>
                <a:latin typeface="+mj-lt"/>
              </a:rPr>
              <a:t>Andexanet vs non-PCC </a:t>
            </a:r>
            <a:r>
              <a:rPr lang="en-GB" sz="9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	</a:t>
            </a:r>
            <a:r>
              <a:rPr lang="en-GB" sz="900">
                <a:solidFill>
                  <a:schemeClr val="tx1"/>
                </a:solidFill>
                <a:latin typeface="+mj-lt"/>
              </a:rPr>
              <a:t>27/263 (10.3%)	4/33 (12.1%)	-1.9 (-13.6, 9.9)</a:t>
            </a:r>
            <a:endParaRPr lang="en-GB" sz="90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376D73-566C-745F-C635-96B5DF7FE687}"/>
              </a:ext>
            </a:extLst>
          </p:cNvPr>
          <p:cNvSpPr txBox="1">
            <a:spLocks/>
          </p:cNvSpPr>
          <p:nvPr/>
        </p:nvSpPr>
        <p:spPr>
          <a:xfrm>
            <a:off x="952639" y="1600259"/>
            <a:ext cx="11621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Overall</a:t>
            </a: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7661BD94-BA4C-05C4-FA17-A8E2BDD92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290080"/>
              </p:ext>
            </p:extLst>
          </p:nvPr>
        </p:nvGraphicFramePr>
        <p:xfrm>
          <a:off x="5847576" y="1148460"/>
          <a:ext cx="3652914" cy="5558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9059A114-5595-A5E8-1198-388F4A45575B}"/>
              </a:ext>
            </a:extLst>
          </p:cNvPr>
          <p:cNvSpPr txBox="1">
            <a:spLocks/>
          </p:cNvSpPr>
          <p:nvPr/>
        </p:nvSpPr>
        <p:spPr>
          <a:xfrm>
            <a:off x="952640" y="2197439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Symptom onset to baseline scan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882A1D-C938-8DCE-670D-9DA524FD55B2}"/>
              </a:ext>
            </a:extLst>
          </p:cNvPr>
          <p:cNvSpPr txBox="1">
            <a:spLocks/>
          </p:cNvSpPr>
          <p:nvPr/>
        </p:nvSpPr>
        <p:spPr>
          <a:xfrm>
            <a:off x="952640" y="2711119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Door to needle (hours)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700789-CD21-0EB0-B5E1-181BF1BD6479}"/>
              </a:ext>
            </a:extLst>
          </p:cNvPr>
          <p:cNvSpPr txBox="1">
            <a:spLocks/>
          </p:cNvSpPr>
          <p:nvPr/>
        </p:nvSpPr>
        <p:spPr>
          <a:xfrm>
            <a:off x="952640" y="3251215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Baseline hematoma volume (mL)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35356A-2719-A171-615D-86B4E872E7AE}"/>
              </a:ext>
            </a:extLst>
          </p:cNvPr>
          <p:cNvSpPr txBox="1">
            <a:spLocks/>
          </p:cNvSpPr>
          <p:nvPr/>
        </p:nvSpPr>
        <p:spPr>
          <a:xfrm>
            <a:off x="952640" y="3784178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Baseline NIHSS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DA78A6-4A0C-81C9-918E-56F54D562DCE}"/>
              </a:ext>
            </a:extLst>
          </p:cNvPr>
          <p:cNvSpPr txBox="1">
            <a:spLocks/>
          </p:cNvSpPr>
          <p:nvPr/>
        </p:nvSpPr>
        <p:spPr>
          <a:xfrm>
            <a:off x="952640" y="4319642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CHA</a:t>
            </a:r>
            <a:r>
              <a:rPr lang="en-GB" sz="1000" b="1" baseline="-25000">
                <a:latin typeface="+mj-lt"/>
              </a:rPr>
              <a:t>2</a:t>
            </a:r>
            <a:r>
              <a:rPr lang="en-GB" sz="1000" b="1">
                <a:latin typeface="+mj-lt"/>
              </a:rPr>
              <a:t>DS</a:t>
            </a:r>
            <a:r>
              <a:rPr lang="en-GB" sz="1000" b="1" baseline="-25000">
                <a:latin typeface="+mj-lt"/>
              </a:rPr>
              <a:t>2</a:t>
            </a:r>
            <a:r>
              <a:rPr lang="en-GB" sz="1000" b="1">
                <a:latin typeface="+mj-lt"/>
              </a:rPr>
              <a:t>-VASc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0C2872-B9E7-BC46-E4E5-22D15F7D7426}"/>
              </a:ext>
            </a:extLst>
          </p:cNvPr>
          <p:cNvSpPr txBox="1">
            <a:spLocks/>
          </p:cNvSpPr>
          <p:nvPr/>
        </p:nvSpPr>
        <p:spPr>
          <a:xfrm>
            <a:off x="952640" y="4859738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History of Stroke/MI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A28057-6A6F-A324-660C-F6DE205EFC6A}"/>
              </a:ext>
            </a:extLst>
          </p:cNvPr>
          <p:cNvSpPr txBox="1">
            <a:spLocks/>
          </p:cNvSpPr>
          <p:nvPr/>
        </p:nvSpPr>
        <p:spPr>
          <a:xfrm>
            <a:off x="952640" y="5397719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Pre-assigned andexanet dose level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319D17A-6470-1EAD-6A26-684C580F5259}"/>
              </a:ext>
            </a:extLst>
          </p:cNvPr>
          <p:cNvSpPr txBox="1">
            <a:spLocks/>
          </p:cNvSpPr>
          <p:nvPr/>
        </p:nvSpPr>
        <p:spPr>
          <a:xfrm>
            <a:off x="952640" y="5883894"/>
            <a:ext cx="222300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solidFill>
                  <a:schemeClr val="tx1"/>
                </a:solidFill>
                <a:latin typeface="+mj-lt"/>
              </a:rPr>
              <a:t>Usual care received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5F53A4-D750-835D-9BAA-7035D40C4F56}"/>
              </a:ext>
            </a:extLst>
          </p:cNvPr>
          <p:cNvSpPr txBox="1">
            <a:spLocks/>
          </p:cNvSpPr>
          <p:nvPr/>
        </p:nvSpPr>
        <p:spPr>
          <a:xfrm>
            <a:off x="952639" y="1735560"/>
            <a:ext cx="116217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1000" b="1">
                <a:latin typeface="+mj-lt"/>
              </a:rPr>
              <a:t>Age (years)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7C5DC0-FB49-0A73-8BA4-A7506E57DCA6}"/>
              </a:ext>
            </a:extLst>
          </p:cNvPr>
          <p:cNvSpPr txBox="1">
            <a:spLocks/>
          </p:cNvSpPr>
          <p:nvPr/>
        </p:nvSpPr>
        <p:spPr>
          <a:xfrm>
            <a:off x="952639" y="1375751"/>
            <a:ext cx="201091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latin typeface="+mj-lt"/>
              </a:rPr>
              <a:t>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34AD57-6D30-5C05-E36F-F41BEA77643E}"/>
              </a:ext>
            </a:extLst>
          </p:cNvPr>
          <p:cNvSpPr txBox="1">
            <a:spLocks/>
          </p:cNvSpPr>
          <p:nvPr/>
        </p:nvSpPr>
        <p:spPr>
          <a:xfrm>
            <a:off x="3068963" y="1221862"/>
            <a:ext cx="159333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solidFill>
                  <a:srgbClr val="7F134C"/>
                </a:solidFill>
                <a:latin typeface="+mj-lt"/>
              </a:rPr>
              <a:t>Andexanet alfa</a:t>
            </a:r>
            <a:br>
              <a:rPr lang="en-GB" sz="1100" b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</a:br>
            <a:r>
              <a:rPr lang="en-GB" sz="1100" b="1">
                <a:latin typeface="+mj-lt"/>
              </a:rPr>
              <a:t>(n=263)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AA72B5-6782-1EA6-6BA9-2AD07864C223}"/>
              </a:ext>
            </a:extLst>
          </p:cNvPr>
          <p:cNvSpPr txBox="1">
            <a:spLocks/>
          </p:cNvSpPr>
          <p:nvPr/>
        </p:nvSpPr>
        <p:spPr>
          <a:xfrm>
            <a:off x="4577823" y="1221862"/>
            <a:ext cx="14629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solidFill>
                  <a:srgbClr val="0D3759"/>
                </a:solidFill>
                <a:latin typeface="+mj-lt"/>
              </a:rPr>
              <a:t>Usual care</a:t>
            </a:r>
            <a:br>
              <a:rPr lang="en-GB" sz="1100" b="1">
                <a:latin typeface="+mj-lt"/>
              </a:rPr>
            </a:br>
            <a:r>
              <a:rPr lang="en-GB" sz="1100" b="1">
                <a:latin typeface="+mj-lt"/>
              </a:rPr>
              <a:t>(n=267)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A67CB4-606A-FA8B-D3FD-3A58D4A40C03}"/>
              </a:ext>
            </a:extLst>
          </p:cNvPr>
          <p:cNvSpPr txBox="1">
            <a:spLocks/>
          </p:cNvSpPr>
          <p:nvPr/>
        </p:nvSpPr>
        <p:spPr>
          <a:xfrm>
            <a:off x="9097883" y="1221862"/>
            <a:ext cx="187709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latin typeface="+mj-lt"/>
              </a:rPr>
              <a:t>Proportion difference</a:t>
            </a:r>
            <a:br>
              <a:rPr lang="en-GB" sz="1100" b="1">
                <a:latin typeface="+mj-lt"/>
              </a:rPr>
            </a:br>
            <a:r>
              <a:rPr lang="en-GB" sz="1100" b="1">
                <a:latin typeface="+mj-lt"/>
              </a:rPr>
              <a:t>(%) (95% Cl)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3021F9-1698-7101-F919-381EB835A343}"/>
              </a:ext>
            </a:extLst>
          </p:cNvPr>
          <p:cNvSpPr txBox="1">
            <a:spLocks/>
          </p:cNvSpPr>
          <p:nvPr/>
        </p:nvSpPr>
        <p:spPr>
          <a:xfrm>
            <a:off x="6153271" y="1226293"/>
            <a:ext cx="3143772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91440" rtlCol="0" anchor="b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ctr">
              <a:lnSpc>
                <a:spcPts val="1200"/>
              </a:lnSpc>
              <a:spcAft>
                <a:spcPts val="300"/>
              </a:spcAft>
            </a:pPr>
            <a:r>
              <a:rPr lang="en-GB" sz="1100" b="1">
                <a:latin typeface="+mj-lt"/>
              </a:rPr>
              <a:t>Proportion</a:t>
            </a:r>
            <a:br>
              <a:rPr lang="en-GB" sz="1100" b="1">
                <a:latin typeface="+mj-lt"/>
              </a:rPr>
            </a:br>
            <a:r>
              <a:rPr lang="en-GB" sz="1100" b="1">
                <a:latin typeface="+mj-lt"/>
              </a:rPr>
              <a:t>difference (%)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6B0CE5-CBC0-D219-C2FC-DC86005C395B}"/>
              </a:ext>
            </a:extLst>
          </p:cNvPr>
          <p:cNvCxnSpPr>
            <a:cxnSpLocks/>
          </p:cNvCxnSpPr>
          <p:nvPr/>
        </p:nvCxnSpPr>
        <p:spPr>
          <a:xfrm>
            <a:off x="7714623" y="6665443"/>
            <a:ext cx="1582420" cy="0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C8FA526-5DDE-ADB0-E6CE-D029159A99AD}"/>
              </a:ext>
            </a:extLst>
          </p:cNvPr>
          <p:cNvSpPr txBox="1">
            <a:spLocks/>
          </p:cNvSpPr>
          <p:nvPr/>
        </p:nvSpPr>
        <p:spPr>
          <a:xfrm>
            <a:off x="7714623" y="6683454"/>
            <a:ext cx="1162178" cy="141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 algn="l">
              <a:lnSpc>
                <a:spcPts val="1200"/>
              </a:lnSpc>
              <a:spcAft>
                <a:spcPts val="300"/>
              </a:spcAft>
            </a:pPr>
            <a:r>
              <a:rPr lang="en-GB" sz="900" b="1">
                <a:solidFill>
                  <a:srgbClr val="0D3759"/>
                </a:solidFill>
                <a:latin typeface="+mj-lt"/>
              </a:rPr>
              <a:t>Usual care Better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5029860-CE99-D030-CC75-4038405E3E2F}"/>
              </a:ext>
            </a:extLst>
          </p:cNvPr>
          <p:cNvCxnSpPr>
            <a:cxnSpLocks/>
          </p:cNvCxnSpPr>
          <p:nvPr/>
        </p:nvCxnSpPr>
        <p:spPr>
          <a:xfrm flipH="1">
            <a:off x="6087753" y="6665443"/>
            <a:ext cx="158242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6A382E4-2B5E-3B4B-44C9-877D2E085BEE}"/>
              </a:ext>
            </a:extLst>
          </p:cNvPr>
          <p:cNvSpPr txBox="1">
            <a:spLocks/>
          </p:cNvSpPr>
          <p:nvPr/>
        </p:nvSpPr>
        <p:spPr>
          <a:xfrm>
            <a:off x="6350643" y="6683454"/>
            <a:ext cx="1319530" cy="1416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R="0" lvl="0" indent="0"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 kumimoji="0" sz="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</a:defRPr>
            </a:lvl1pPr>
          </a:lstStyle>
          <a:p>
            <a:pPr>
              <a:lnSpc>
                <a:spcPts val="1200"/>
              </a:lnSpc>
              <a:spcAft>
                <a:spcPts val="300"/>
              </a:spcAft>
            </a:pPr>
            <a:r>
              <a:rPr lang="en-GB" sz="900" b="1">
                <a:solidFill>
                  <a:srgbClr val="7F134C"/>
                </a:solidFill>
                <a:latin typeface="+mj-lt"/>
              </a:rPr>
              <a:t>Andexanet alfa Better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3B3CF-E88B-404B-3ABC-F183CD838A1D}"/>
              </a:ext>
            </a:extLst>
          </p:cNvPr>
          <p:cNvSpPr txBox="1"/>
          <p:nvPr/>
        </p:nvSpPr>
        <p:spPr>
          <a:xfrm>
            <a:off x="457200" y="6642556"/>
            <a:ext cx="609742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Connolly SJ. Presented at: WSC; October 10-12, 2023; Toronto, Canada..</a:t>
            </a:r>
            <a:endParaRPr lang="en-IN" sz="1000" dirty="0"/>
          </a:p>
        </p:txBody>
      </p:sp>
    </p:spTree>
    <p:extLst>
      <p:ext uri="{BB962C8B-B14F-4D97-AF65-F5344CB8AC3E}">
        <p14:creationId xmlns:p14="http://schemas.microsoft.com/office/powerpoint/2010/main" val="329306781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C28E-F851-418F-938D-74CCDE474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40793C-70DC-42A1-AE6E-75139803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7C1EA-591B-41B4-88C5-482420394C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852160"/>
            <a:ext cx="10077255" cy="1005840"/>
          </a:xfrm>
        </p:spPr>
        <p:txBody>
          <a:bodyPr/>
          <a:lstStyle/>
          <a:p>
            <a:r>
              <a:rPr lang="en-US" sz="900" dirty="0" err="1">
                <a:ea typeface="ＭＳ Ｐゴシック"/>
                <a:cs typeface="Arial" panose="020B0604020202020204" pitchFamily="34" charset="0"/>
              </a:rPr>
              <a:t>FXa</a:t>
            </a:r>
            <a:r>
              <a:rPr lang="en-US" sz="900" dirty="0">
                <a:ea typeface="ＭＳ Ｐゴシック"/>
                <a:cs typeface="Arial" panose="020B0604020202020204" pitchFamily="34" charset="0"/>
              </a:rPr>
              <a:t> = Factor </a:t>
            </a:r>
            <a:r>
              <a:rPr lang="en-US" sz="900" dirty="0" err="1">
                <a:ea typeface="ＭＳ Ｐゴシック"/>
                <a:cs typeface="Arial" panose="020B0604020202020204" pitchFamily="34" charset="0"/>
              </a:rPr>
              <a:t>Xa</a:t>
            </a:r>
            <a:r>
              <a:rPr lang="en-US" sz="900" dirty="0">
                <a:ea typeface="ＭＳ Ｐゴシック"/>
                <a:cs typeface="Arial" panose="020B0604020202020204" pitchFamily="34" charset="0"/>
              </a:rPr>
              <a:t>; </a:t>
            </a:r>
            <a:r>
              <a:rPr lang="en-US" sz="900" dirty="0" err="1">
                <a:ea typeface="ＭＳ Ｐゴシック"/>
                <a:cs typeface="Arial" panose="020B0604020202020204" pitchFamily="34" charset="0"/>
              </a:rPr>
              <a:t>ICrH</a:t>
            </a:r>
            <a:r>
              <a:rPr lang="en-US" sz="900" dirty="0">
                <a:ea typeface="ＭＳ Ｐゴシック"/>
                <a:cs typeface="Arial" panose="020B0604020202020204" pitchFamily="34" charset="0"/>
              </a:rPr>
              <a:t> = intracranial hemorrhage. </a:t>
            </a:r>
          </a:p>
          <a:p>
            <a:r>
              <a:rPr lang="en-US" sz="900" dirty="0">
                <a:ea typeface="ＭＳ Ｐゴシック"/>
                <a:cs typeface="Arial" panose="020B0604020202020204" pitchFamily="34" charset="0"/>
              </a:rPr>
              <a:t>1. </a:t>
            </a:r>
            <a:r>
              <a:rPr lang="en-GB" sz="900" dirty="0">
                <a:ea typeface="Calibri" panose="020F0502020204030204" pitchFamily="34" charset="0"/>
                <a:cs typeface="Times New Roman" panose="02020603050405020304" pitchFamily="18" charset="0"/>
              </a:rPr>
              <a:t>Malhotra K et al. </a:t>
            </a:r>
            <a:r>
              <a:rPr lang="en-GB" sz="900" i="1" dirty="0">
                <a:ea typeface="Calibri" panose="020F0502020204030204" pitchFamily="34" charset="0"/>
                <a:cs typeface="Times New Roman" panose="02020603050405020304" pitchFamily="18" charset="0"/>
              </a:rPr>
              <a:t>Stroke</a:t>
            </a:r>
            <a:r>
              <a:rPr lang="en-GB" sz="900" dirty="0">
                <a:ea typeface="Calibri" panose="020F0502020204030204" pitchFamily="34" charset="0"/>
                <a:cs typeface="Times New Roman" panose="02020603050405020304" pitchFamily="18" charset="0"/>
              </a:rPr>
              <a:t>. 2021;51(11)3602-3612; 2. </a:t>
            </a:r>
            <a:r>
              <a:rPr lang="en-GB" sz="900" dirty="0"/>
              <a:t>Connolly SJ. Presented at: WSC; October 10-12, 2023; Toronto, Canada</a:t>
            </a:r>
            <a:r>
              <a:rPr lang="en-US" sz="900" dirty="0"/>
              <a:t>; </a:t>
            </a:r>
            <a:r>
              <a:rPr lang="en-US" sz="900" dirty="0">
                <a:ea typeface="ＭＳ Ｐゴシック"/>
                <a:cs typeface="Arial" panose="020B0604020202020204" pitchFamily="34" charset="0"/>
              </a:rPr>
              <a:t>3. </a:t>
            </a:r>
            <a:r>
              <a:rPr lang="en-GB" sz="900" spc="-60" dirty="0" err="1">
                <a:latin typeface="Arial" panose="020B0604020202020204" pitchFamily="34" charset="0"/>
                <a:cs typeface="Arial" panose="020B0604020202020204" pitchFamily="34" charset="0"/>
              </a:rPr>
              <a:t>Ondexxya</a:t>
            </a:r>
            <a:r>
              <a:rPr lang="en-GB" sz="900" spc="-60" dirty="0">
                <a:latin typeface="Arial" panose="020B0604020202020204" pitchFamily="34" charset="0"/>
                <a:cs typeface="Arial" panose="020B0604020202020204" pitchFamily="34" charset="0"/>
              </a:rPr>
              <a:t> Product Monograph, Canada: AstraZeneca Canada Inc; 2023</a:t>
            </a:r>
            <a:endParaRPr lang="en-US" sz="9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A40BA37-DED1-40E0-9208-B7D19684C3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532758"/>
              </p:ext>
            </p:extLst>
          </p:nvPr>
        </p:nvGraphicFramePr>
        <p:xfrm>
          <a:off x="729521" y="1239187"/>
          <a:ext cx="11005279" cy="4612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Graphic 9" descr="Clipboard Checked outline">
            <a:extLst>
              <a:ext uri="{FF2B5EF4-FFF2-40B4-BE49-F238E27FC236}">
                <a16:creationId xmlns:a16="http://schemas.microsoft.com/office/drawing/2014/main" id="{96325518-003C-47DA-B8EF-F1913B9345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21803" y="2648392"/>
            <a:ext cx="700091" cy="700091"/>
          </a:xfrm>
          <a:prstGeom prst="rect">
            <a:avLst/>
          </a:prstGeom>
        </p:spPr>
      </p:pic>
      <p:pic>
        <p:nvPicPr>
          <p:cNvPr id="12" name="Graphic 11" descr="Brain in head outline">
            <a:extLst>
              <a:ext uri="{FF2B5EF4-FFF2-40B4-BE49-F238E27FC236}">
                <a16:creationId xmlns:a16="http://schemas.microsoft.com/office/drawing/2014/main" id="{215922B1-7E6A-46C1-B33F-0B30A43A456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36335" y="1594927"/>
            <a:ext cx="700091" cy="700091"/>
          </a:xfrm>
          <a:prstGeom prst="rect">
            <a:avLst/>
          </a:prstGeom>
        </p:spPr>
      </p:pic>
      <p:pic>
        <p:nvPicPr>
          <p:cNvPr id="13" name="Graphic 12" descr="IV outline">
            <a:extLst>
              <a:ext uri="{FF2B5EF4-FFF2-40B4-BE49-F238E27FC236}">
                <a16:creationId xmlns:a16="http://schemas.microsoft.com/office/drawing/2014/main" id="{90AECCFF-9279-29C6-7040-CD0D788FE6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36335" y="4813363"/>
            <a:ext cx="600114" cy="631424"/>
          </a:xfrm>
          <a:prstGeom prst="rect">
            <a:avLst/>
          </a:prstGeom>
        </p:spPr>
      </p:pic>
      <p:pic>
        <p:nvPicPr>
          <p:cNvPr id="17" name="Graphic 16" descr="Bar graph with upward trend outline">
            <a:extLst>
              <a:ext uri="{FF2B5EF4-FFF2-40B4-BE49-F238E27FC236}">
                <a16:creationId xmlns:a16="http://schemas.microsoft.com/office/drawing/2014/main" id="{9531443E-B612-40BD-586E-2D66ED50AAF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21803" y="3717800"/>
            <a:ext cx="700091" cy="70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1877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587BD-9CE0-08FE-28E2-FD34DB95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THROMBOSIS CANADA. DOACs: Management of Bleeding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666BC1-E65D-9BFB-4C0F-507C9B7B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D847-7E1D-B128-FBBA-C8D77910EB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https://thrombosiscanada.ca/hcp/practice/clinical_guides?language=en-ca&amp;guideID=MANAGEMENTOFBLEEDINGINPATIENTS</a:t>
            </a:r>
            <a:r>
              <a:rPr lang="en-CA" dirty="0"/>
              <a:t>  Date of revision 25 September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0DE942-F256-C1F6-5ECB-2FA81D63C1D4}"/>
              </a:ext>
            </a:extLst>
          </p:cNvPr>
          <p:cNvSpPr txBox="1"/>
          <p:nvPr/>
        </p:nvSpPr>
        <p:spPr>
          <a:xfrm>
            <a:off x="457200" y="1276767"/>
            <a:ext cx="1081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b="1" dirty="0"/>
              <a:t>Apixaban/</a:t>
            </a:r>
            <a:r>
              <a:rPr lang="en-US" b="1" dirty="0" err="1"/>
              <a:t>Edoxaban</a:t>
            </a:r>
            <a:r>
              <a:rPr lang="en-US" b="1" dirty="0"/>
              <a:t>/Rivaroxaban (oral factor </a:t>
            </a:r>
            <a:r>
              <a:rPr lang="en-US" b="1" dirty="0" err="1"/>
              <a:t>Xa</a:t>
            </a:r>
            <a:r>
              <a:rPr lang="en-US" b="1" dirty="0"/>
              <a:t> inhibitors) </a:t>
            </a:r>
          </a:p>
          <a:p>
            <a:pPr>
              <a:buClr>
                <a:schemeClr val="accent1"/>
              </a:buClr>
            </a:pPr>
            <a:endParaRPr lang="en-US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Specific reversal agents should be used if available.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Andexanet alfa is a specific antidote for factor </a:t>
            </a:r>
            <a:r>
              <a:rPr lang="en-US" dirty="0" err="1"/>
              <a:t>Xa</a:t>
            </a:r>
            <a:r>
              <a:rPr lang="en-US" dirty="0"/>
              <a:t> inhibitors. Andexanet alfa is indicated for adult patients treated with </a:t>
            </a:r>
            <a:r>
              <a:rPr lang="en-US" dirty="0" err="1"/>
              <a:t>FXa</a:t>
            </a:r>
            <a:r>
              <a:rPr lang="en-US" dirty="0"/>
              <a:t> inhibitors rivaroxaban or apixaban when rapid reversal of anticoagulation is needed due to life-threatening or uncontrolled bleeding. Decrease in anti-</a:t>
            </a:r>
            <a:r>
              <a:rPr lang="en-US" dirty="0" err="1"/>
              <a:t>FXa</a:t>
            </a:r>
            <a:r>
              <a:rPr lang="en-US" dirty="0"/>
              <a:t> activity is expected within 2 minutes after the completion of the bolus administration.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4F-PCC is not a specific reversal agent but may be given to aid hemostasis for patients presenting with severe or life-threatening bleeding who are likely to have clinically significant drug levels</a:t>
            </a:r>
          </a:p>
          <a:p>
            <a:pPr>
              <a:buClr>
                <a:schemeClr val="accent1"/>
              </a:buClr>
            </a:pPr>
            <a:r>
              <a:rPr lang="en-US" dirty="0"/>
              <a:t>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The optimal dosing strategy of 4F-PCC is uncertain, and regimens include: 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(i) 2000 units fixed dose 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(ii) 25 – 50 units/kg with a maximum for single dose of 3000 units. </a:t>
            </a:r>
          </a:p>
          <a:p>
            <a:pPr marL="1200150" lvl="2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Consult local institutional protocols or hematology/thrombosis for advice as required.</a:t>
            </a:r>
          </a:p>
        </p:txBody>
      </p:sp>
    </p:spTree>
    <p:extLst>
      <p:ext uri="{BB962C8B-B14F-4D97-AF65-F5344CB8AC3E}">
        <p14:creationId xmlns:p14="http://schemas.microsoft.com/office/powerpoint/2010/main" val="11238484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7B767F-80FB-40F4-A57B-4D447B2F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28601"/>
            <a:ext cx="11357811" cy="800100"/>
          </a:xfrm>
        </p:spPr>
        <p:txBody>
          <a:bodyPr>
            <a:noAutofit/>
          </a:bodyPr>
          <a:lstStyle/>
          <a:p>
            <a:r>
              <a:rPr lang="en-GB" sz="2500" dirty="0"/>
              <a:t>Utilization of DOACs Has Increased Over Time Along with Hospitalizations due to DOAC-Related Bleeds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29995-E272-4B3B-820D-438A63B6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32E5-F8E0-41AE-9A6B-AD730338B0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A38BF60-A53D-0D11-491D-3082D20B1F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852160"/>
            <a:ext cx="10604939" cy="1005840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C53C"/>
              </a:buClr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30000" noProof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a</a:t>
            </a:r>
            <a:r>
              <a:rPr kumimoji="0" lang="en-US" sz="1000" b="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Based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on data (</a:t>
            </a:r>
            <a:r>
              <a:rPr kumimoji="0" lang="en-US" sz="1000" b="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MarketScan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Commercial, Medicare and Medicaid populations) from 2015-2019; </a:t>
            </a:r>
            <a:r>
              <a:rPr kumimoji="0" lang="en-US" sz="1000" b="0" i="0" u="none" strike="noStrike" kern="0" cap="none" spc="0" normalizeH="0" baseline="30000" noProof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b</a:t>
            </a:r>
            <a:r>
              <a:rPr kumimoji="0" lang="en-US" sz="1000" b="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Based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on data (</a:t>
            </a:r>
            <a:r>
              <a:rPr kumimoji="0" lang="en-US" sz="1000" b="0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MarketScan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Commercial, Medicare and Medicaid populations) from Oct 2018-Sept 2019; </a:t>
            </a:r>
            <a:r>
              <a:rPr lang="en-GB" baseline="30000" err="1"/>
              <a:t>c</a:t>
            </a:r>
            <a:r>
              <a:rPr lang="en-GB" b="0" i="0" err="1">
                <a:effectLst/>
                <a:latin typeface="Arial" panose="020B0604020202020204" pitchFamily="34" charset="0"/>
              </a:rPr>
              <a:t>Based</a:t>
            </a:r>
            <a:r>
              <a:rPr lang="en-GB" b="0" i="0">
                <a:effectLst/>
                <a:latin typeface="Arial" panose="020B0604020202020204" pitchFamily="34" charset="0"/>
              </a:rPr>
              <a:t> on an observational claims data analysis (</a:t>
            </a:r>
            <a:r>
              <a:rPr lang="en-GB" b="0" i="0" err="1">
                <a:effectLst/>
                <a:latin typeface="Arial" panose="020B0604020202020204" pitchFamily="34" charset="0"/>
              </a:rPr>
              <a:t>MarketScan</a:t>
            </a:r>
            <a:r>
              <a:rPr lang="en-GB" b="0" i="0">
                <a:effectLst/>
                <a:latin typeface="Arial" panose="020B0604020202020204" pitchFamily="34" charset="0"/>
              </a:rPr>
              <a:t> Commercial and Medicare database from 2011-2014) in 3,081 patients with AF and hospitalized with an apixaban- or rivaroxaban-related major bleed.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C53C"/>
              </a:buClr>
              <a:buSzTx/>
              <a:buFontTx/>
              <a:buNone/>
              <a:tabLst/>
              <a:defRPr/>
            </a:pPr>
            <a:r>
              <a:rPr lang="en-GB"/>
              <a:t>AF = atrial fibrillation; DOAC = direct oral anticoagulant; </a:t>
            </a:r>
            <a:r>
              <a:rPr lang="en-GB" err="1"/>
              <a:t>FXa</a:t>
            </a:r>
            <a:r>
              <a:rPr lang="en-GB"/>
              <a:t> = factor </a:t>
            </a:r>
            <a:r>
              <a:rPr lang="en-GB" err="1"/>
              <a:t>Xa</a:t>
            </a:r>
            <a:r>
              <a:rPr lang="en-GB"/>
              <a:t>; </a:t>
            </a:r>
            <a:r>
              <a:rPr lang="en-GB" err="1"/>
              <a:t>ICrH</a:t>
            </a:r>
            <a:r>
              <a:rPr lang="en-GB"/>
              <a:t> = intracranial </a:t>
            </a:r>
            <a:r>
              <a:rPr lang="en-GB" err="1"/>
              <a:t>hemorrhage</a:t>
            </a:r>
            <a:r>
              <a:rPr lang="en-GB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C53C"/>
              </a:buClr>
              <a:buSzTx/>
              <a:buFontTx/>
              <a:buNone/>
              <a:tabLst/>
              <a:defRPr/>
            </a:pPr>
            <a:r>
              <a:rPr lang="en-GB"/>
              <a:t>1. </a:t>
            </a:r>
            <a:r>
              <a:rPr lang="en-US"/>
              <a:t>Troy A et al. </a:t>
            </a:r>
            <a:r>
              <a:rPr lang="en-US" i="1"/>
              <a:t>JAMA Health Forum</a:t>
            </a:r>
            <a:r>
              <a:rPr lang="en-US"/>
              <a:t>. </a:t>
            </a:r>
            <a:r>
              <a:rPr lang="en-US" sz="1000">
                <a:effectLst/>
              </a:rPr>
              <a:t>2021;2(7):e211693; </a:t>
            </a:r>
            <a:r>
              <a:rPr lang="en-US" kern="0">
                <a:cs typeface="Arial" panose="020B0604020202020204" pitchFamily="34" charset="0"/>
              </a:rPr>
              <a:t>2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. Data on File. REF-138706. AstraZeneca Pharmaceuticals LP; 3. Data on File. REF-138707. AstraZeneca Pharmaceuticals LP; </a:t>
            </a:r>
            <a:b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</a:b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4. Data on File. REF-164770. AstraZeneca Pharmaceuticals LP</a:t>
            </a:r>
            <a:r>
              <a:rPr lang="en-US" kern="0">
                <a:cs typeface="Arial" panose="020B0604020202020204" pitchFamily="34" charset="0"/>
              </a:rPr>
              <a:t>;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 5. </a:t>
            </a:r>
            <a:r>
              <a:rPr lang="en-GB" err="1"/>
              <a:t>Deitelzweig</a:t>
            </a:r>
            <a:r>
              <a:rPr lang="en-GB"/>
              <a:t> S et al. </a:t>
            </a:r>
            <a:r>
              <a:rPr lang="en-GB" i="1"/>
              <a:t>J Med Econ. </a:t>
            </a:r>
            <a:r>
              <a:rPr lang="en-GB"/>
              <a:t>2017;20(12):1217-1223.</a:t>
            </a:r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80633DF-D69D-15B9-C1B1-2550BA6EEC79}"/>
              </a:ext>
            </a:extLst>
          </p:cNvPr>
          <p:cNvGraphicFramePr/>
          <p:nvPr/>
        </p:nvGraphicFramePr>
        <p:xfrm>
          <a:off x="6144427" y="2220572"/>
          <a:ext cx="5005692" cy="303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9DBBFE0-31D3-0811-8A27-F488718E2D6D}"/>
              </a:ext>
            </a:extLst>
          </p:cNvPr>
          <p:cNvSpPr txBox="1"/>
          <p:nvPr/>
        </p:nvSpPr>
        <p:spPr>
          <a:xfrm>
            <a:off x="1211501" y="1458646"/>
            <a:ext cx="4549847" cy="57888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spc="-20">
                <a:solidFill>
                  <a:schemeClr val="accent1"/>
                </a:solidFill>
              </a:rPr>
              <a:t>The proportion of Medicare Part D beneficiaries using DOACs increased from 7.4% in 2011 to 66.8% in 2019</a:t>
            </a:r>
            <a:r>
              <a:rPr lang="en-GB" sz="1400" spc="-20" baseline="30000">
                <a:solidFill>
                  <a:schemeClr val="accent1"/>
                </a:solidFill>
              </a:rPr>
              <a:t>1</a:t>
            </a:r>
            <a:endParaRPr lang="en-GB" sz="1400" baseline="30000">
              <a:solidFill>
                <a:schemeClr val="accent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249D350-6ED4-F7B7-DC62-D95B96294EFA}"/>
              </a:ext>
            </a:extLst>
          </p:cNvPr>
          <p:cNvSpPr/>
          <p:nvPr/>
        </p:nvSpPr>
        <p:spPr>
          <a:xfrm>
            <a:off x="2021702" y="2112481"/>
            <a:ext cx="2731236" cy="36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DOAC Utilization Trends</a:t>
            </a:r>
            <a:r>
              <a:rPr lang="en-US" sz="1200" b="1" baseline="30000">
                <a:solidFill>
                  <a:schemeClr val="tx1"/>
                </a:solidFill>
              </a:rPr>
              <a:t>1</a:t>
            </a:r>
            <a:r>
              <a:rPr lang="en-US" sz="1200" b="1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16C0092-85E8-6C54-1D3C-18FC6D967480}"/>
              </a:ext>
            </a:extLst>
          </p:cNvPr>
          <p:cNvSpPr/>
          <p:nvPr/>
        </p:nvSpPr>
        <p:spPr>
          <a:xfrm>
            <a:off x="7700071" y="2112481"/>
            <a:ext cx="2470227" cy="36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Patients hospitalized with a</a:t>
            </a:r>
            <a:br>
              <a:rPr lang="en-US" sz="1200" b="1">
                <a:solidFill>
                  <a:schemeClr val="tx1"/>
                </a:solidFill>
              </a:rPr>
            </a:br>
            <a:r>
              <a:rPr lang="en-US" sz="1200" b="1">
                <a:solidFill>
                  <a:schemeClr val="tx1"/>
                </a:solidFill>
              </a:rPr>
              <a:t>FXa Inhibitor-related Bleed</a:t>
            </a:r>
            <a:r>
              <a:rPr lang="en-US" sz="1200" b="1" baseline="30000">
                <a:solidFill>
                  <a:schemeClr val="tx1"/>
                </a:solidFill>
              </a:rPr>
              <a:t>2-4,a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A6D00A9-A2E5-C47B-F251-6F04E1474A01}"/>
              </a:ext>
            </a:extLst>
          </p:cNvPr>
          <p:cNvGrpSpPr/>
          <p:nvPr/>
        </p:nvGrpSpPr>
        <p:grpSpPr>
          <a:xfrm>
            <a:off x="773436" y="2478964"/>
            <a:ext cx="4864832" cy="2741356"/>
            <a:chOff x="2478263" y="1990338"/>
            <a:chExt cx="6109695" cy="3132805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1BF971E-8565-F914-29A6-3C87B77FDE8B}"/>
                </a:ext>
              </a:extLst>
            </p:cNvPr>
            <p:cNvGrpSpPr/>
            <p:nvPr/>
          </p:nvGrpSpPr>
          <p:grpSpPr>
            <a:xfrm>
              <a:off x="2478263" y="1990338"/>
              <a:ext cx="6109695" cy="3132805"/>
              <a:chOff x="252255" y="2510558"/>
              <a:chExt cx="6798517" cy="3561870"/>
            </a:xfrm>
          </p:grpSpPr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3840D0C2-8291-3FE7-536A-9B7E18EAEC8D}"/>
                  </a:ext>
                </a:extLst>
              </p:cNvPr>
              <p:cNvSpPr/>
              <p:nvPr/>
            </p:nvSpPr>
            <p:spPr>
              <a:xfrm>
                <a:off x="1138915" y="2638462"/>
                <a:ext cx="5605917" cy="2730243"/>
              </a:xfrm>
              <a:custGeom>
                <a:avLst/>
                <a:gdLst>
                  <a:gd name="connsiteX0" fmla="*/ 0 w 5604095"/>
                  <a:gd name="connsiteY0" fmla="*/ 0 h 3603279"/>
                  <a:gd name="connsiteX1" fmla="*/ 0 w 5604095"/>
                  <a:gd name="connsiteY1" fmla="*/ 3603279 h 3603279"/>
                  <a:gd name="connsiteX2" fmla="*/ 5604095 w 5604095"/>
                  <a:gd name="connsiteY2" fmla="*/ 3603279 h 3603279"/>
                  <a:gd name="connsiteX0" fmla="*/ 9236 w 5604095"/>
                  <a:gd name="connsiteY0" fmla="*/ 0 h 2705162"/>
                  <a:gd name="connsiteX1" fmla="*/ 0 w 5604095"/>
                  <a:gd name="connsiteY1" fmla="*/ 2705162 h 2705162"/>
                  <a:gd name="connsiteX2" fmla="*/ 5604095 w 5604095"/>
                  <a:gd name="connsiteY2" fmla="*/ 2705162 h 2705162"/>
                  <a:gd name="connsiteX0" fmla="*/ 9236 w 5604095"/>
                  <a:gd name="connsiteY0" fmla="*/ 0 h 2751457"/>
                  <a:gd name="connsiteX1" fmla="*/ 0 w 5604095"/>
                  <a:gd name="connsiteY1" fmla="*/ 2751457 h 2751457"/>
                  <a:gd name="connsiteX2" fmla="*/ 5604095 w 5604095"/>
                  <a:gd name="connsiteY2" fmla="*/ 2751457 h 2751457"/>
                  <a:gd name="connsiteX0" fmla="*/ 4099 w 5604095"/>
                  <a:gd name="connsiteY0" fmla="*/ 0 h 2720559"/>
                  <a:gd name="connsiteX1" fmla="*/ 0 w 5604095"/>
                  <a:gd name="connsiteY1" fmla="*/ 2720559 h 2720559"/>
                  <a:gd name="connsiteX2" fmla="*/ 5604095 w 5604095"/>
                  <a:gd name="connsiteY2" fmla="*/ 2720559 h 2720559"/>
                  <a:gd name="connsiteX0" fmla="*/ 784 w 5605917"/>
                  <a:gd name="connsiteY0" fmla="*/ 0 h 2741158"/>
                  <a:gd name="connsiteX1" fmla="*/ 1822 w 5605917"/>
                  <a:gd name="connsiteY1" fmla="*/ 2741158 h 2741158"/>
                  <a:gd name="connsiteX2" fmla="*/ 5605917 w 5605917"/>
                  <a:gd name="connsiteY2" fmla="*/ 2741158 h 2741158"/>
                  <a:gd name="connsiteX0" fmla="*/ 784 w 5605917"/>
                  <a:gd name="connsiteY0" fmla="*/ 0 h 2736915"/>
                  <a:gd name="connsiteX1" fmla="*/ 1822 w 5605917"/>
                  <a:gd name="connsiteY1" fmla="*/ 2736915 h 2736915"/>
                  <a:gd name="connsiteX2" fmla="*/ 5605917 w 5605917"/>
                  <a:gd name="connsiteY2" fmla="*/ 2736915 h 2736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05917" h="2736915">
                    <a:moveTo>
                      <a:pt x="784" y="0"/>
                    </a:moveTo>
                    <a:cubicBezTo>
                      <a:pt x="-2295" y="901721"/>
                      <a:pt x="4901" y="1835194"/>
                      <a:pt x="1822" y="2736915"/>
                    </a:cubicBezTo>
                    <a:lnTo>
                      <a:pt x="5605917" y="273691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7096604F-4C99-ADD9-95F3-28632E1D63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3784" y="2652599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33120718-E5B7-1687-FABE-417EE7913D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7978" y="3516673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D4E333F1-CC66-9496-F71A-A9A1393A18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7978" y="4380747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D8F57D40-8B97-9A3C-0DE5-1BEA6B9BCD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3784" y="5239423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6C7261CD-1AEF-8B28-C7F9-8031E0F46CA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233400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860BDBD1-E8CB-FD08-70E2-01FA8A0C46D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914686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139AE719-0403-0202-6B34-D67A11D2444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595972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DEEC2835-DD0F-2B78-AE8F-A4C524037CF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277258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AF71512C-A303-0BFD-83DC-E1AD8E4C452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958544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6BA8B9EB-C371-CCE5-6A79-AE3620AC6EF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4639830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94C31E52-19AE-7C8F-C5F3-A23FF2EC6E6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321116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65EA3A89-6003-03C3-D572-56D91E3FF0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002402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810907F4-81AD-A40A-EA50-D6526CB940E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683687" y="5423026"/>
                <a:ext cx="1086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E919F5F-5C2E-1B7C-B815-A4E7A7C03359}"/>
                  </a:ext>
                </a:extLst>
              </p:cNvPr>
              <p:cNvSpPr txBox="1"/>
              <p:nvPr/>
            </p:nvSpPr>
            <p:spPr>
              <a:xfrm>
                <a:off x="749863" y="2510558"/>
                <a:ext cx="342398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buClr>
                    <a:schemeClr val="accent1"/>
                  </a:buClr>
                </a:pPr>
                <a:r>
                  <a:rPr lang="en-US" sz="1000" b="1"/>
                  <a:t>6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D5D9632B-D001-EA5E-78F3-E3FE4F321E8F}"/>
                  </a:ext>
                </a:extLst>
              </p:cNvPr>
              <p:cNvSpPr txBox="1"/>
              <p:nvPr/>
            </p:nvSpPr>
            <p:spPr>
              <a:xfrm>
                <a:off x="749863" y="3375671"/>
                <a:ext cx="342398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buClr>
                    <a:schemeClr val="accent1"/>
                  </a:buClr>
                </a:pPr>
                <a:r>
                  <a:rPr lang="en-US" sz="1000" b="1"/>
                  <a:t>4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F02D32B6-01BC-DA0D-856A-115058E341CC}"/>
                  </a:ext>
                </a:extLst>
              </p:cNvPr>
              <p:cNvSpPr txBox="1"/>
              <p:nvPr/>
            </p:nvSpPr>
            <p:spPr>
              <a:xfrm>
                <a:off x="749863" y="4240784"/>
                <a:ext cx="342398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buClr>
                    <a:schemeClr val="accent1"/>
                  </a:buClr>
                </a:pPr>
                <a:r>
                  <a:rPr lang="en-US" sz="1000" b="1"/>
                  <a:t>2</a:t>
                </a: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40E586FE-2870-336E-6651-6EF7AAFA5701}"/>
                  </a:ext>
                </a:extLst>
              </p:cNvPr>
              <p:cNvSpPr txBox="1"/>
              <p:nvPr/>
            </p:nvSpPr>
            <p:spPr>
              <a:xfrm>
                <a:off x="749863" y="5105898"/>
                <a:ext cx="342398" cy="306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buClr>
                    <a:schemeClr val="accent1"/>
                  </a:buClr>
                </a:pPr>
                <a:r>
                  <a:rPr lang="en-US" sz="1000" b="1"/>
                  <a:t>0</a:t>
                </a:r>
              </a:p>
            </p:txBody>
          </p:sp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AAD835E9-862F-6DF8-BC4E-A9A41E6B7968}"/>
                  </a:ext>
                </a:extLst>
              </p:cNvPr>
              <p:cNvSpPr txBox="1"/>
              <p:nvPr/>
            </p:nvSpPr>
            <p:spPr>
              <a:xfrm>
                <a:off x="974571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2011</a:t>
                </a:r>
              </a:p>
            </p:txBody>
          </p: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218582BE-3AC8-7792-BF1E-B862F65F7A06}"/>
                  </a:ext>
                </a:extLst>
              </p:cNvPr>
              <p:cNvSpPr txBox="1"/>
              <p:nvPr/>
            </p:nvSpPr>
            <p:spPr>
              <a:xfrm>
                <a:off x="1650817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2012</a:t>
                </a: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:a16="http://schemas.microsoft.com/office/drawing/2014/main" id="{1A6A41B5-F819-848A-7EDF-9E383E2096AE}"/>
                  </a:ext>
                </a:extLst>
              </p:cNvPr>
              <p:cNvSpPr txBox="1"/>
              <p:nvPr/>
            </p:nvSpPr>
            <p:spPr>
              <a:xfrm>
                <a:off x="2332768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2013</a:t>
                </a:r>
              </a:p>
            </p:txBody>
          </p:sp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8B27C749-CB96-737B-CCDC-E981B34AA540}"/>
                  </a:ext>
                </a:extLst>
              </p:cNvPr>
              <p:cNvSpPr txBox="1"/>
              <p:nvPr/>
            </p:nvSpPr>
            <p:spPr>
              <a:xfrm>
                <a:off x="3014719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2014</a:t>
                </a:r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57B72D7B-F51E-7C2E-CC1F-8E216DE53D0E}"/>
                  </a:ext>
                </a:extLst>
              </p:cNvPr>
              <p:cNvSpPr txBox="1"/>
              <p:nvPr/>
            </p:nvSpPr>
            <p:spPr>
              <a:xfrm>
                <a:off x="3696670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2015</a:t>
                </a:r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6758F923-53BB-585A-A5BB-94CE347CDE48}"/>
                  </a:ext>
                </a:extLst>
              </p:cNvPr>
              <p:cNvSpPr txBox="1"/>
              <p:nvPr/>
            </p:nvSpPr>
            <p:spPr>
              <a:xfrm>
                <a:off x="4378622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2016</a:t>
                </a: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B89CAF5D-9976-A4FD-8097-8152D77A49DF}"/>
                  </a:ext>
                </a:extLst>
              </p:cNvPr>
              <p:cNvSpPr txBox="1"/>
              <p:nvPr/>
            </p:nvSpPr>
            <p:spPr>
              <a:xfrm>
                <a:off x="5060572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2017</a:t>
                </a:r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BCBB79AB-BD3E-C8E0-297C-855910A4CDED}"/>
                  </a:ext>
                </a:extLst>
              </p:cNvPr>
              <p:cNvSpPr txBox="1"/>
              <p:nvPr/>
            </p:nvSpPr>
            <p:spPr>
              <a:xfrm>
                <a:off x="5742523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2018</a:t>
                </a:r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C16F8ABE-4833-30E5-163B-0D898E36A602}"/>
                  </a:ext>
                </a:extLst>
              </p:cNvPr>
              <p:cNvSpPr txBox="1"/>
              <p:nvPr/>
            </p:nvSpPr>
            <p:spPr>
              <a:xfrm>
                <a:off x="6424477" y="5432913"/>
                <a:ext cx="626295" cy="337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00" b="1"/>
                  <a:t>2019</a:t>
                </a:r>
              </a:p>
            </p:txBody>
          </p:sp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47B1C7C4-62A5-F19C-3C1D-731BEA9F06B5}"/>
                  </a:ext>
                </a:extLst>
              </p:cNvPr>
              <p:cNvSpPr txBox="1"/>
              <p:nvPr/>
            </p:nvSpPr>
            <p:spPr>
              <a:xfrm>
                <a:off x="3624926" y="5713787"/>
                <a:ext cx="658557" cy="358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50" b="1"/>
                  <a:t>Year</a:t>
                </a: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20BEFE6F-E98E-F8A0-391E-CA26157A3C63}"/>
                  </a:ext>
                </a:extLst>
              </p:cNvPr>
              <p:cNvSpPr txBox="1"/>
              <p:nvPr/>
            </p:nvSpPr>
            <p:spPr>
              <a:xfrm rot="16200000">
                <a:off x="-920708" y="3820164"/>
                <a:ext cx="2903397" cy="5574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>
                    <a:schemeClr val="accent1"/>
                  </a:buClr>
                </a:pPr>
                <a:r>
                  <a:rPr lang="en-US" sz="1050" b="1"/>
                  <a:t>Medicare Part D Beneficiaries </a:t>
                </a:r>
                <a:br>
                  <a:rPr lang="en-US" sz="1050" b="1"/>
                </a:br>
                <a:r>
                  <a:rPr lang="en-US" sz="1050" b="1"/>
                  <a:t>(millions)</a:t>
                </a: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78C3A2C7-18E8-D1DA-3264-C42FDB4CCD24}"/>
                </a:ext>
              </a:extLst>
            </p:cNvPr>
            <p:cNvGrpSpPr/>
            <p:nvPr/>
          </p:nvGrpSpPr>
          <p:grpSpPr>
            <a:xfrm>
              <a:off x="3357552" y="3006338"/>
              <a:ext cx="4978051" cy="1325457"/>
              <a:chOff x="1230680" y="3665708"/>
              <a:chExt cx="5539286" cy="1506990"/>
            </a:xfrm>
          </p:grpSpPr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7A04FE1F-EF5F-7101-14B6-ECAD5B35A856}"/>
                  </a:ext>
                </a:extLst>
              </p:cNvPr>
              <p:cNvSpPr/>
              <p:nvPr/>
            </p:nvSpPr>
            <p:spPr>
              <a:xfrm>
                <a:off x="6678526" y="3665708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BA605563-09BA-128A-C639-25C7AC1DC9C7}"/>
                  </a:ext>
                </a:extLst>
              </p:cNvPr>
              <p:cNvSpPr/>
              <p:nvPr/>
            </p:nvSpPr>
            <p:spPr>
              <a:xfrm>
                <a:off x="5988867" y="3929164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D0F6841F-0609-6035-9FB9-75A0BE71D4E5}"/>
                  </a:ext>
                </a:extLst>
              </p:cNvPr>
              <p:cNvSpPr/>
              <p:nvPr/>
            </p:nvSpPr>
            <p:spPr>
              <a:xfrm>
                <a:off x="5308350" y="4149875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44CD4835-86E8-2CAC-7EE4-B76B648C6B15}"/>
                  </a:ext>
                </a:extLst>
              </p:cNvPr>
              <p:cNvSpPr/>
              <p:nvPr/>
            </p:nvSpPr>
            <p:spPr>
              <a:xfrm>
                <a:off x="4634532" y="4370972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D859092F-1538-577C-E78B-40112ACD292D}"/>
                  </a:ext>
                </a:extLst>
              </p:cNvPr>
              <p:cNvSpPr/>
              <p:nvPr/>
            </p:nvSpPr>
            <p:spPr>
              <a:xfrm>
                <a:off x="3952170" y="4566568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0D92D27F-E998-B725-B036-B904B42A1E29}"/>
                  </a:ext>
                </a:extLst>
              </p:cNvPr>
              <p:cNvSpPr/>
              <p:nvPr/>
            </p:nvSpPr>
            <p:spPr>
              <a:xfrm>
                <a:off x="3261721" y="4711283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59B649A7-DE80-1412-A4C5-B8EB855D84F1}"/>
                  </a:ext>
                </a:extLst>
              </p:cNvPr>
              <p:cNvSpPr/>
              <p:nvPr/>
            </p:nvSpPr>
            <p:spPr>
              <a:xfrm>
                <a:off x="2598549" y="4868044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92C90801-4066-B6A5-5105-4E071DED8ABB}"/>
                  </a:ext>
                </a:extLst>
              </p:cNvPr>
              <p:cNvSpPr/>
              <p:nvPr/>
            </p:nvSpPr>
            <p:spPr>
              <a:xfrm>
                <a:off x="1908070" y="5014458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18537BC9-F37D-7156-7BB4-DEE47D5EC179}"/>
                  </a:ext>
                </a:extLst>
              </p:cNvPr>
              <p:cNvSpPr/>
              <p:nvPr/>
            </p:nvSpPr>
            <p:spPr>
              <a:xfrm>
                <a:off x="1230680" y="5081258"/>
                <a:ext cx="91440" cy="914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428DF0A0-B8D5-890F-DF4E-85795E5B8C30}"/>
                  </a:ext>
                </a:extLst>
              </p:cNvPr>
              <p:cNvSpPr/>
              <p:nvPr/>
            </p:nvSpPr>
            <p:spPr>
              <a:xfrm>
                <a:off x="1267818" y="3708088"/>
                <a:ext cx="5469571" cy="1447333"/>
              </a:xfrm>
              <a:custGeom>
                <a:avLst/>
                <a:gdLst>
                  <a:gd name="connsiteX0" fmla="*/ 5469571 w 5469571"/>
                  <a:gd name="connsiteY0" fmla="*/ 0 h 1447333"/>
                  <a:gd name="connsiteX1" fmla="*/ 4773954 w 5469571"/>
                  <a:gd name="connsiteY1" fmla="*/ 263662 h 1447333"/>
                  <a:gd name="connsiteX2" fmla="*/ 4095166 w 5469571"/>
                  <a:gd name="connsiteY2" fmla="*/ 493664 h 1447333"/>
                  <a:gd name="connsiteX3" fmla="*/ 3421988 w 5469571"/>
                  <a:gd name="connsiteY3" fmla="*/ 718057 h 1447333"/>
                  <a:gd name="connsiteX4" fmla="*/ 2709542 w 5469571"/>
                  <a:gd name="connsiteY4" fmla="*/ 920010 h 1447333"/>
                  <a:gd name="connsiteX5" fmla="*/ 2019534 w 5469571"/>
                  <a:gd name="connsiteY5" fmla="*/ 1060256 h 1447333"/>
                  <a:gd name="connsiteX6" fmla="*/ 1357576 w 5469571"/>
                  <a:gd name="connsiteY6" fmla="*/ 1211721 h 1447333"/>
                  <a:gd name="connsiteX7" fmla="*/ 673178 w 5469571"/>
                  <a:gd name="connsiteY7" fmla="*/ 1368795 h 1447333"/>
                  <a:gd name="connsiteX8" fmla="*/ 0 w 5469571"/>
                  <a:gd name="connsiteY8" fmla="*/ 1447333 h 1447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69571" h="1447333">
                    <a:moveTo>
                      <a:pt x="5469571" y="0"/>
                    </a:moveTo>
                    <a:lnTo>
                      <a:pt x="4773954" y="263662"/>
                    </a:lnTo>
                    <a:lnTo>
                      <a:pt x="4095166" y="493664"/>
                    </a:lnTo>
                    <a:lnTo>
                      <a:pt x="3421988" y="718057"/>
                    </a:lnTo>
                    <a:lnTo>
                      <a:pt x="2709542" y="920010"/>
                    </a:lnTo>
                    <a:lnTo>
                      <a:pt x="2019534" y="1060256"/>
                    </a:lnTo>
                    <a:lnTo>
                      <a:pt x="1357576" y="1211721"/>
                    </a:lnTo>
                    <a:lnTo>
                      <a:pt x="673178" y="1368795"/>
                    </a:lnTo>
                    <a:lnTo>
                      <a:pt x="0" y="1447333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1" name="TextBox 180">
            <a:extLst>
              <a:ext uri="{FF2B5EF4-FFF2-40B4-BE49-F238E27FC236}">
                <a16:creationId xmlns:a16="http://schemas.microsoft.com/office/drawing/2014/main" id="{2F7A043F-955F-04DC-5148-FA1BE3055115}"/>
              </a:ext>
            </a:extLst>
          </p:cNvPr>
          <p:cNvSpPr txBox="1"/>
          <p:nvPr/>
        </p:nvSpPr>
        <p:spPr>
          <a:xfrm>
            <a:off x="6660260" y="1453982"/>
            <a:ext cx="4549847" cy="57888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spc="-20">
                <a:solidFill>
                  <a:schemeClr val="accent2"/>
                </a:solidFill>
              </a:rPr>
              <a:t>Major bleeds requiring hospitalization </a:t>
            </a:r>
            <a:br>
              <a:rPr lang="en-GB" sz="1400" spc="-20">
                <a:solidFill>
                  <a:schemeClr val="accent2"/>
                </a:solidFill>
              </a:rPr>
            </a:br>
            <a:r>
              <a:rPr lang="en-GB" sz="1400" spc="-20">
                <a:solidFill>
                  <a:schemeClr val="accent2"/>
                </a:solidFill>
              </a:rPr>
              <a:t>continue to rise with increasing oral FXa inhibitor use</a:t>
            </a:r>
            <a:r>
              <a:rPr lang="en-US" sz="1400" baseline="30000">
                <a:solidFill>
                  <a:schemeClr val="accent2"/>
                </a:solidFill>
                <a:cs typeface="Arial" panose="020B0604020202020204" pitchFamily="34" charset="0"/>
              </a:rPr>
              <a:t>2-4,a</a:t>
            </a:r>
            <a:endParaRPr lang="en-GB" sz="1400" baseline="30000">
              <a:solidFill>
                <a:schemeClr val="accent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346B18-61BC-A02D-5BA1-32CD57CBF7D5}"/>
              </a:ext>
            </a:extLst>
          </p:cNvPr>
          <p:cNvSpPr txBox="1"/>
          <p:nvPr/>
        </p:nvSpPr>
        <p:spPr>
          <a:xfrm>
            <a:off x="10745141" y="2195499"/>
            <a:ext cx="1901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baseline="30000">
                <a:solidFill>
                  <a:schemeClr val="tx1"/>
                </a:solidFill>
              </a:rPr>
              <a:t>b</a:t>
            </a:r>
            <a:endParaRPr lang="en-US" sz="10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B7BE80A-7C57-8199-4439-E3B90F21E32B}"/>
              </a:ext>
            </a:extLst>
          </p:cNvPr>
          <p:cNvGrpSpPr/>
          <p:nvPr/>
        </p:nvGrpSpPr>
        <p:grpSpPr>
          <a:xfrm>
            <a:off x="457199" y="5254485"/>
            <a:ext cx="11191582" cy="414497"/>
            <a:chOff x="457199" y="5254485"/>
            <a:chExt cx="11191582" cy="41449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4633746-BEC6-2AA4-5A1B-3D22D9F8FFF1}"/>
                </a:ext>
              </a:extLst>
            </p:cNvPr>
            <p:cNvGrpSpPr/>
            <p:nvPr/>
          </p:nvGrpSpPr>
          <p:grpSpPr>
            <a:xfrm>
              <a:off x="1172347" y="5254485"/>
              <a:ext cx="9977772" cy="414497"/>
              <a:chOff x="247634" y="6026191"/>
              <a:chExt cx="11305009" cy="414497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830532C2-0152-8567-C2F8-E1FB38994801}"/>
                  </a:ext>
                </a:extLst>
              </p:cNvPr>
              <p:cNvSpPr/>
              <p:nvPr/>
            </p:nvSpPr>
            <p:spPr>
              <a:xfrm>
                <a:off x="247634" y="6026191"/>
                <a:ext cx="11305009" cy="365125"/>
              </a:xfrm>
              <a:prstGeom prst="roundRect">
                <a:avLst/>
              </a:prstGeom>
              <a:solidFill>
                <a:srgbClr val="D9D9D9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bg2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D524EE0-4610-BCAD-40CD-315F93EA554F}"/>
                  </a:ext>
                </a:extLst>
              </p:cNvPr>
              <p:cNvSpPr txBox="1"/>
              <p:nvPr/>
            </p:nvSpPr>
            <p:spPr>
              <a:xfrm>
                <a:off x="361061" y="6168179"/>
                <a:ext cx="11191582" cy="2725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indent="0" algn="ctr" defTabSz="914378">
                  <a:lnSpc>
                    <a:spcPct val="90000"/>
                  </a:lnSpc>
                  <a:spcBef>
                    <a:spcPts val="1200"/>
                  </a:spcBef>
                  <a:buClr>
                    <a:schemeClr val="accent2"/>
                  </a:buClr>
                  <a:buFont typeface="Arial" panose="020B0604020202020204" pitchFamily="34" charset="0"/>
                  <a:buNone/>
                  <a:defRPr sz="1400">
                    <a:effectLst/>
                    <a:latin typeface="Arial" panose="020B0604020202020204" pitchFamily="34" charset="0"/>
                    <a:ea typeface="Arial" panose="020B0604020202020204" pitchFamily="34" charset="0"/>
                  </a:defRPr>
                </a:lvl1pPr>
                <a:lvl2pPr marL="457189" indent="-228594" defTabSz="914378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–"/>
                </a:lvl2pPr>
                <a:lvl3pPr marL="685783" indent="-228594" defTabSz="914378">
                  <a:lnSpc>
                    <a:spcPct val="90000"/>
                  </a:lnSpc>
                  <a:spcBef>
                    <a:spcPts val="8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600"/>
                </a:lvl3pPr>
                <a:lvl4pPr marL="914378" indent="-228594" defTabSz="914378">
                  <a:lnSpc>
                    <a:spcPct val="90000"/>
                  </a:lnSpc>
                  <a:spcBef>
                    <a:spcPts val="8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–"/>
                  <a:defRPr sz="1600"/>
                </a:lvl4pPr>
                <a:lvl5pPr marL="1142972" indent="-228594" defTabSz="914378">
                  <a:lnSpc>
                    <a:spcPct val="90000"/>
                  </a:lnSpc>
                  <a:spcBef>
                    <a:spcPts val="800"/>
                  </a:spcBef>
                  <a:buClr>
                    <a:schemeClr val="accent1"/>
                  </a:buClr>
                  <a:buFont typeface="Arial" panose="020B0604020202020204" pitchFamily="34" charset="0"/>
                  <a:buChar char="•"/>
                  <a:defRPr sz="1600"/>
                </a:lvl5pPr>
                <a:lvl6pPr marL="2514537" indent="-228594" defTabSz="914378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6pPr>
                <a:lvl7pPr marL="2971726" indent="-228594" defTabSz="914378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7pPr>
                <a:lvl8pPr marL="3428915" indent="-228594" defTabSz="914378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8pPr>
                <a:lvl9pPr marL="3886103" indent="-228594" defTabSz="914378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9pPr>
              </a:lstStyle>
              <a:p>
                <a:endParaRPr lang="en-GB" b="1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9123597-8D61-89EA-425D-64BE9CE15053}"/>
                </a:ext>
              </a:extLst>
            </p:cNvPr>
            <p:cNvSpPr txBox="1"/>
            <p:nvPr/>
          </p:nvSpPr>
          <p:spPr>
            <a:xfrm>
              <a:off x="457199" y="5304522"/>
              <a:ext cx="11191582" cy="27250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indent="0" algn="ctr" defTabSz="914378">
                <a:lnSpc>
                  <a:spcPct val="90000"/>
                </a:lnSpc>
                <a:spcBef>
                  <a:spcPts val="1200"/>
                </a:spcBef>
                <a:buClr>
                  <a:schemeClr val="accent2"/>
                </a:buClr>
                <a:buFont typeface="Arial" panose="020B0604020202020204" pitchFamily="34" charset="0"/>
                <a:buNone/>
                <a:defRPr sz="1400">
                  <a:effectLst/>
                  <a:latin typeface="Arial" panose="020B0604020202020204" pitchFamily="34" charset="0"/>
                  <a:ea typeface="Arial" panose="020B0604020202020204" pitchFamily="34" charset="0"/>
                </a:defRPr>
              </a:lvl1pPr>
              <a:lvl2pPr marL="457189" indent="-228594" defTabSz="914378">
                <a:lnSpc>
                  <a:spcPct val="90000"/>
                </a:lnSpc>
                <a:spcBef>
                  <a:spcPts val="800"/>
                </a:spcBef>
                <a:buClr>
                  <a:schemeClr val="tx1"/>
                </a:buClr>
                <a:buFont typeface="Arial" panose="020B0604020202020204" pitchFamily="34" charset="0"/>
                <a:buChar char="–"/>
              </a:lvl2pPr>
              <a:lvl3pPr marL="685783" indent="-228594" defTabSz="914378">
                <a:lnSpc>
                  <a:spcPct val="90000"/>
                </a:lnSpc>
                <a:spcBef>
                  <a:spcPts val="8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/>
              </a:lvl3pPr>
              <a:lvl4pPr marL="914378" indent="-228594" defTabSz="914378">
                <a:lnSpc>
                  <a:spcPct val="90000"/>
                </a:lnSpc>
                <a:spcBef>
                  <a:spcPts val="800"/>
                </a:spcBef>
                <a:buClr>
                  <a:schemeClr val="tx1"/>
                </a:buClr>
                <a:buFont typeface="Arial" panose="020B0604020202020204" pitchFamily="34" charset="0"/>
                <a:buChar char="–"/>
                <a:defRPr sz="1600"/>
              </a:lvl4pPr>
              <a:lvl5pPr marL="1142972" indent="-228594" defTabSz="914378">
                <a:lnSpc>
                  <a:spcPct val="90000"/>
                </a:lnSpc>
                <a:spcBef>
                  <a:spcPts val="8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/>
              </a:lvl5pPr>
              <a:lvl6pPr marL="2514537" indent="-228594" defTabSz="914378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6pPr>
              <a:lvl7pPr marL="2971726" indent="-228594" defTabSz="914378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7pPr>
              <a:lvl8pPr marL="3428915" indent="-228594" defTabSz="914378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8pPr>
              <a:lvl9pPr marL="3886103" indent="-228594" defTabSz="914378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</a:lvl9pPr>
            </a:lstStyle>
            <a:p>
              <a:r>
                <a:rPr lang="en-GB" b="1" err="1">
                  <a:solidFill>
                    <a:schemeClr val="accent2"/>
                  </a:solidFill>
                </a:rPr>
                <a:t>ICrH</a:t>
              </a:r>
              <a:r>
                <a:rPr lang="en-GB" b="1">
                  <a:solidFill>
                    <a:schemeClr val="accent2"/>
                  </a:solidFill>
                </a:rPr>
                <a:t> occurred in </a:t>
              </a:r>
              <a:r>
                <a:rPr lang="en-GB" b="1">
                  <a:solidFill>
                    <a:schemeClr val="accent1"/>
                  </a:solidFill>
                </a:rPr>
                <a:t>9.1% of major bleeds requiring hospitalization </a:t>
              </a:r>
              <a:r>
                <a:rPr lang="en-GB" b="1">
                  <a:solidFill>
                    <a:schemeClr val="accent2"/>
                  </a:solidFill>
                </a:rPr>
                <a:t>in patients taking </a:t>
              </a:r>
              <a:r>
                <a:rPr lang="en-GB" b="1" err="1">
                  <a:solidFill>
                    <a:schemeClr val="accent2"/>
                  </a:solidFill>
                </a:rPr>
                <a:t>FXa</a:t>
              </a:r>
              <a:r>
                <a:rPr lang="en-GB" b="1">
                  <a:solidFill>
                    <a:schemeClr val="accent2"/>
                  </a:solidFill>
                </a:rPr>
                <a:t> inhibitors</a:t>
              </a:r>
              <a:r>
                <a:rPr lang="en-GB" b="1" baseline="30000">
                  <a:solidFill>
                    <a:schemeClr val="accent2"/>
                  </a:solidFill>
                </a:rPr>
                <a:t>5,c</a:t>
              </a:r>
              <a:endParaRPr lang="en-GB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09ED13-DB33-EF0E-954E-1D20B808B6EC}"/>
              </a:ext>
            </a:extLst>
          </p:cNvPr>
          <p:cNvGrpSpPr/>
          <p:nvPr/>
        </p:nvGrpSpPr>
        <p:grpSpPr>
          <a:xfrm>
            <a:off x="1008762" y="5066888"/>
            <a:ext cx="731520" cy="731520"/>
            <a:chOff x="162394" y="2502579"/>
            <a:chExt cx="731520" cy="731520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6A8E2E-AEC5-9F1D-CA89-BF701CA452E9}"/>
                </a:ext>
              </a:extLst>
            </p:cNvPr>
            <p:cNvSpPr/>
            <p:nvPr/>
          </p:nvSpPr>
          <p:spPr>
            <a:xfrm>
              <a:off x="162394" y="2502579"/>
              <a:ext cx="731520" cy="731520"/>
            </a:xfrm>
            <a:prstGeom prst="ellipse">
              <a:avLst/>
            </a:prstGeom>
            <a:solidFill>
              <a:srgbClr val="D9D9D9"/>
            </a:solidFill>
            <a:ln w="12700" cap="flat" cmpd="sng" algn="ctr">
              <a:solidFill>
                <a:srgbClr val="003865"/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Graphic 15" descr="Brain with solid fill">
              <a:extLst>
                <a:ext uri="{FF2B5EF4-FFF2-40B4-BE49-F238E27FC236}">
                  <a16:creationId xmlns:a16="http://schemas.microsoft.com/office/drawing/2014/main" id="{D1D069A9-5CCA-3B44-03AE-519F8853C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181163" y="2563388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506786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B24B-2815-4CB8-B18D-E2A4C7F0D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ICrH is Associated With Mortality in Patients Receiving FXa Inhibitors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BC0F3-E233-4972-A049-15B1A2234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905F2C-8822-433B-A903-3D71282EFA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500245"/>
            <a:ext cx="11734799" cy="13577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/>
              <a:t>a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ulticenter, retrospective survey captured EMRs for adult patients hospitalized for FXa inhibitor–related bleeding receiving no reversal or replacement agents between January 2016 and September 2019; </a:t>
            </a:r>
            <a:r>
              <a:rPr lang="en-GB" baseline="30000"/>
              <a:t>b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Retrospective, 5-center review of FXa inhibitor–treated major bleeding patients from January 2014 to April 2016; </a:t>
            </a:r>
            <a:r>
              <a:rPr kumimoji="0" lang="en-US" sz="1000" b="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Registry-based cohort study of patients hospitalized for nontraumatic intracerebral hemorrhage in Get With The Guidelines–Stroke (GWTG-Stroke) hospitals between October 2013 and May 2018</a:t>
            </a:r>
            <a:r>
              <a:rPr lang="en-GB"/>
              <a:t>; </a:t>
            </a:r>
            <a:r>
              <a:rPr lang="en-GB" baseline="30000"/>
              <a:t>d</a:t>
            </a:r>
            <a:r>
              <a:rPr lang="en-GB"/>
              <a:t>Due to differences in trial designs and patient populations, no direct comparisons between studies can be made.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EMR = electronic medical record; FXa = factor Xa; ICrH = intracranial hemorrhage; RWE = real-world evidence.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/>
              <a:t>1. </a:t>
            </a:r>
            <a:r>
              <a:rPr lang="nl-NL"/>
              <a:t>Coleman CI et al. </a:t>
            </a:r>
            <a:r>
              <a:rPr lang="nl-NL" i="1"/>
              <a:t>Future Cardiol</a:t>
            </a:r>
            <a:r>
              <a:rPr lang="nl-NL"/>
              <a:t>. </a:t>
            </a:r>
            <a:r>
              <a:rPr lang="en-GB"/>
              <a:t>2021;17(1):127-135</a:t>
            </a:r>
            <a:r>
              <a:rPr lang="nl-NL"/>
              <a:t>; 2. </a:t>
            </a:r>
            <a:r>
              <a:rPr lang="en-GB"/>
              <a:t>Milling TJ Jr et al</a:t>
            </a:r>
            <a:r>
              <a:rPr lang="en-GB" i="1"/>
              <a:t>. Am J Emerg Med</a:t>
            </a:r>
            <a:r>
              <a:rPr lang="en-GB"/>
              <a:t>. 2018;36(3):396-402</a:t>
            </a:r>
            <a:r>
              <a:rPr lang="nl-NL"/>
              <a:t>; 3. Xian Y et al. </a:t>
            </a:r>
            <a:r>
              <a:rPr lang="nl-NL" i="1"/>
              <a:t>JAMA Netw Open. </a:t>
            </a:r>
            <a:r>
              <a:rPr lang="nl-NL"/>
              <a:t>2021;4(2):e2037438; </a:t>
            </a:r>
            <a:br>
              <a:rPr lang="nl-NL"/>
            </a:br>
            <a:r>
              <a:rPr lang="nl-NL"/>
              <a:t>4. </a:t>
            </a:r>
            <a:r>
              <a:rPr lang="en-GB"/>
              <a:t>Held C et al. </a:t>
            </a:r>
            <a:r>
              <a:rPr lang="en-GB" i="1"/>
              <a:t>Eur Heart J</a:t>
            </a:r>
            <a:r>
              <a:rPr lang="en-GB"/>
              <a:t>. 2015;36(20):1264-1272; 5. </a:t>
            </a:r>
            <a:r>
              <a:rPr lang="nl-NL"/>
              <a:t>Hankey GJ et al. </a:t>
            </a:r>
            <a:r>
              <a:rPr lang="nl-NL" i="1"/>
              <a:t>Stroke</a:t>
            </a:r>
            <a:r>
              <a:rPr lang="nl-NL"/>
              <a:t>. 2014;45(5):1304-1312. </a:t>
            </a:r>
            <a:endParaRPr lang="en-GB"/>
          </a:p>
        </p:txBody>
      </p:sp>
      <p:graphicFrame>
        <p:nvGraphicFramePr>
          <p:cNvPr id="62" name="Chart 61">
            <a:extLst>
              <a:ext uri="{FF2B5EF4-FFF2-40B4-BE49-F238E27FC236}">
                <a16:creationId xmlns:a16="http://schemas.microsoft.com/office/drawing/2014/main" id="{7A3DDB92-7FF6-4A35-B245-E73CA255A900}"/>
              </a:ext>
            </a:extLst>
          </p:cNvPr>
          <p:cNvGraphicFramePr/>
          <p:nvPr/>
        </p:nvGraphicFramePr>
        <p:xfrm>
          <a:off x="362078" y="1409267"/>
          <a:ext cx="11124430" cy="3696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" name="TextBox 65">
            <a:extLst>
              <a:ext uri="{FF2B5EF4-FFF2-40B4-BE49-F238E27FC236}">
                <a16:creationId xmlns:a16="http://schemas.microsoft.com/office/drawing/2014/main" id="{55E3E23F-2CA6-4E3F-BE2C-30B7FB5F2131}"/>
              </a:ext>
            </a:extLst>
          </p:cNvPr>
          <p:cNvSpPr txBox="1"/>
          <p:nvPr/>
        </p:nvSpPr>
        <p:spPr>
          <a:xfrm rot="16200000">
            <a:off x="237054" y="3033640"/>
            <a:ext cx="2369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4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Mortality Rate in Patients</a:t>
            </a:r>
            <a:b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</a:b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Receiving FXa Inhibitors</a:t>
            </a:r>
            <a:r>
              <a:rPr kumimoji="0" lang="en-GB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d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 (%)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A3AFF8-E1DD-3964-C880-56DD5D8C2E08}"/>
              </a:ext>
            </a:extLst>
          </p:cNvPr>
          <p:cNvCxnSpPr>
            <a:cxnSpLocks/>
          </p:cNvCxnSpPr>
          <p:nvPr/>
        </p:nvCxnSpPr>
        <p:spPr>
          <a:xfrm>
            <a:off x="6688596" y="1416076"/>
            <a:ext cx="0" cy="3304807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02FF807-517F-05CF-D34A-D7BD3AF18386}"/>
              </a:ext>
            </a:extLst>
          </p:cNvPr>
          <p:cNvSpPr txBox="1"/>
          <p:nvPr/>
        </p:nvSpPr>
        <p:spPr>
          <a:xfrm>
            <a:off x="5385915" y="4725439"/>
            <a:ext cx="1302681" cy="429605"/>
          </a:xfrm>
          <a:prstGeom prst="rect">
            <a:avLst/>
          </a:prstGeom>
          <a:noFill/>
        </p:spPr>
        <p:txBody>
          <a:bodyPr wrap="square" lIns="36576" tIns="36576" rIns="36576" bIns="36576" rtlCol="0">
            <a:spAutoFit/>
          </a:bodyPr>
          <a:lstStyle/>
          <a:p>
            <a:pPr marL="0" marR="0" lvl="0" indent="0" algn="ctr" defTabSz="121914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Xian et al</a:t>
            </a:r>
            <a:r>
              <a:rPr kumimoji="0" lang="en-GB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3,c</a:t>
            </a:r>
            <a:br>
              <a:rPr kumimoji="0" lang="en-GB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</a:b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(n/N=2487/9202)</a:t>
            </a:r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709D0F2-D403-A82B-C92B-BE3068F95C88}"/>
              </a:ext>
            </a:extLst>
          </p:cNvPr>
          <p:cNvSpPr txBox="1"/>
          <p:nvPr/>
        </p:nvSpPr>
        <p:spPr>
          <a:xfrm>
            <a:off x="3996663" y="4736379"/>
            <a:ext cx="1131838" cy="429605"/>
          </a:xfrm>
          <a:prstGeom prst="rect">
            <a:avLst/>
          </a:prstGeom>
          <a:noFill/>
        </p:spPr>
        <p:txBody>
          <a:bodyPr wrap="square" lIns="36576" tIns="36576" rIns="36576" bIns="36576" rtlCol="0">
            <a:spAutoFit/>
          </a:bodyPr>
          <a:lstStyle/>
          <a:p>
            <a:pPr marL="0" marR="0" lvl="0" indent="0" algn="ctr" defTabSz="121914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Milling et al</a:t>
            </a:r>
            <a: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2,b</a:t>
            </a:r>
            <a:b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</a:b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(n/N=5/19)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4D7D29-7154-26A2-D0E0-9CAA9D1A272A}"/>
              </a:ext>
            </a:extLst>
          </p:cNvPr>
          <p:cNvSpPr txBox="1"/>
          <p:nvPr/>
        </p:nvSpPr>
        <p:spPr>
          <a:xfrm>
            <a:off x="2329398" y="4725438"/>
            <a:ext cx="1302681" cy="429605"/>
          </a:xfrm>
          <a:prstGeom prst="rect">
            <a:avLst/>
          </a:prstGeom>
          <a:noFill/>
        </p:spPr>
        <p:txBody>
          <a:bodyPr wrap="square" lIns="36576" tIns="36576" rIns="36576" bIns="36576" rtlCol="0">
            <a:spAutoFit/>
          </a:bodyPr>
          <a:lstStyle/>
          <a:p>
            <a:pPr marL="0" marR="0" lvl="0" indent="0" algn="ctr" defTabSz="121914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Coleman et al</a:t>
            </a:r>
            <a: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,a</a:t>
            </a:r>
            <a:b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(n/N=11/47)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8EC273-33F1-7CF1-BD7E-336F8E359CCA}"/>
              </a:ext>
            </a:extLst>
          </p:cNvPr>
          <p:cNvSpPr txBox="1"/>
          <p:nvPr/>
        </p:nvSpPr>
        <p:spPr>
          <a:xfrm>
            <a:off x="8472478" y="4738819"/>
            <a:ext cx="1390124" cy="6419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914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ROCKET-AF</a:t>
            </a:r>
            <a: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5</a:t>
            </a:r>
            <a:br>
              <a:rPr kumimoji="0" lang="en-US" sz="1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</a:b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All-cause mortality</a:t>
            </a:r>
            <a:br>
              <a:rPr kumimoji="0" lang="en-US" sz="1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</a:b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(rivaroxaban, n/N=31/64)</a:t>
            </a:r>
            <a:endParaRPr kumimoji="0" lang="en-US" sz="7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2D438F8-2258-6834-C459-AE6E768240B2}"/>
              </a:ext>
            </a:extLst>
          </p:cNvPr>
          <p:cNvSpPr txBox="1"/>
          <p:nvPr/>
        </p:nvSpPr>
        <p:spPr>
          <a:xfrm>
            <a:off x="6868806" y="4734202"/>
            <a:ext cx="1263486" cy="651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9140" rtl="0" eaLnBrk="0" fontAlgn="base" latinLnBrk="0" hangingPunct="0">
              <a:lnSpc>
                <a:spcPct val="11964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ARISTOTLE</a:t>
            </a:r>
            <a: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4</a:t>
            </a:r>
            <a:br>
              <a: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</a:b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30-day mortality</a:t>
            </a:r>
            <a:br>
              <a:rPr kumimoji="0" lang="en-US" sz="12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</a:br>
            <a:r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MS PGothic" panose="020B0600070205080204" pitchFamily="34" charset="-128"/>
                <a:cs typeface="+mn-cs"/>
              </a:rPr>
              <a:t>(apixaban, n/N=24/53)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B0147-30C6-63DA-1660-07EC420CDE11}"/>
              </a:ext>
            </a:extLst>
          </p:cNvPr>
          <p:cNvSpPr txBox="1"/>
          <p:nvPr/>
        </p:nvSpPr>
        <p:spPr>
          <a:xfrm>
            <a:off x="7186168" y="1311011"/>
            <a:ext cx="2431196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1" i="0" u="none" strike="noStrike" kern="1200" cap="none" spc="-20" normalizeH="0" baseline="0" noProof="0">
                <a:ln>
                  <a:noFill/>
                </a:ln>
                <a:solidFill>
                  <a:srgbClr val="7F134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Mortality in clinical trials</a:t>
            </a:r>
            <a:endParaRPr kumimoji="0" lang="en-GB" sz="1500" b="1" i="0" u="none" strike="noStrike" kern="1200" cap="none" spc="0" normalizeH="0" baseline="30000" noProof="0">
              <a:ln>
                <a:noFill/>
              </a:ln>
              <a:solidFill>
                <a:srgbClr val="7F134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4F3E63-870E-7D91-EE40-D4DF0B3584BD}"/>
              </a:ext>
            </a:extLst>
          </p:cNvPr>
          <p:cNvSpPr txBox="1"/>
          <p:nvPr/>
        </p:nvSpPr>
        <p:spPr>
          <a:xfrm>
            <a:off x="2692322" y="1311011"/>
            <a:ext cx="3403678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-20" normalizeH="0" baseline="0" noProof="0">
                <a:ln>
                  <a:noFill/>
                </a:ln>
                <a:solidFill>
                  <a:srgbClr val="0D37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In-hospital mortality in RWE studies</a:t>
            </a:r>
            <a:endParaRPr kumimoji="0" lang="en-GB" sz="1500" b="1" i="0" u="none" strike="noStrike" kern="1200" cap="none" spc="0" normalizeH="0" baseline="30000" noProof="0">
              <a:ln>
                <a:noFill/>
              </a:ln>
              <a:solidFill>
                <a:srgbClr val="0D3759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25870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F3B31-369B-4A06-A7BB-8EA71411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Hematoma Expansion is an Important Target in the Treatment of ICH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DA7A0-890E-460D-89BB-69D438BA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3B12DD-1590-44AA-905E-5D025BE30B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648537"/>
            <a:ext cx="11734801" cy="121394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/>
              <a:t>a</a:t>
            </a:r>
            <a:r>
              <a:rPr lang="en-US"/>
              <a:t>Early neurological deterioration defined as a decrease in the GCS score by ≥2 points or increase in NIHSS score by ≥4 points within 24 hours of admission; </a:t>
            </a:r>
            <a:r>
              <a:rPr lang="en-US" baseline="30000"/>
              <a:t>b</a:t>
            </a:r>
            <a:r>
              <a:rPr lang="en-US"/>
              <a:t>HE diagnosed via CT within 3 hours of stroke onset and at 24-hour follow-up; </a:t>
            </a:r>
            <a:r>
              <a:rPr lang="en-US" baseline="30000"/>
              <a:t>c</a:t>
            </a:r>
            <a:r>
              <a:rPr lang="en-US"/>
              <a:t>Increase in hematoma volume measured over 24 hours; </a:t>
            </a:r>
            <a:r>
              <a:rPr lang="en-US" baseline="30000"/>
              <a:t>d</a:t>
            </a:r>
            <a:r>
              <a:rPr lang="en-US"/>
              <a:t>Dependency defined as mRS scores 3-5 at 90 days after randomization.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CI = confidence interval; CT = computed tomography; GCS = Glasgow Coma Scale;  ICH = intracerebral hemorrhage; HE = hematoma expansion; HR = hazard ratio; </a:t>
            </a:r>
            <a:r>
              <a:rPr lang="en-US">
                <a:cs typeface="Arial" panose="020B0604020202020204" pitchFamily="34" charset="0"/>
              </a:rPr>
              <a:t>mRS = modified Rankin scale;                                                                  NIHSS = National Institutes of Health Stroke Scale; OR = odds ratio. 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1. Kuohn LR et al. </a:t>
            </a:r>
            <a:r>
              <a:rPr lang="en-US" i="1">
                <a:effectLst/>
              </a:rPr>
              <a:t>Stroke</a:t>
            </a:r>
            <a:r>
              <a:rPr lang="en-US">
                <a:effectLst/>
              </a:rPr>
              <a:t>. 2022;53(8):2441-2448; 2</a:t>
            </a:r>
            <a:r>
              <a:rPr lang="en-US"/>
              <a:t>. Davis SM et al. </a:t>
            </a:r>
            <a:r>
              <a:rPr lang="en-US" i="1"/>
              <a:t>Neurology</a:t>
            </a:r>
            <a:r>
              <a:rPr lang="en-US"/>
              <a:t>. 2006;66(8):1175-1181; 3. Delcourt C et al. </a:t>
            </a:r>
            <a:r>
              <a:rPr lang="en-US" i="1">
                <a:effectLst/>
              </a:rPr>
              <a:t>Neurology</a:t>
            </a:r>
            <a:r>
              <a:rPr lang="en-US">
                <a:effectLst/>
              </a:rPr>
              <a:t>. 2012;79(4):314-319</a:t>
            </a:r>
            <a:r>
              <a:rPr lang="en-US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4. </a:t>
            </a:r>
            <a:r>
              <a:rPr lang="en-US" err="1"/>
              <a:t>Brott</a:t>
            </a:r>
            <a:r>
              <a:rPr lang="en-US"/>
              <a:t> T et al. </a:t>
            </a:r>
            <a:r>
              <a:rPr lang="en-US" i="1">
                <a:effectLst/>
              </a:rPr>
              <a:t>Stroke</a:t>
            </a:r>
            <a:r>
              <a:rPr lang="en-US">
                <a:effectLst/>
              </a:rPr>
              <a:t>. 1997;28(1):1-5.</a:t>
            </a: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B2AC32-0805-F711-09C6-7A9262134FAA}"/>
              </a:ext>
            </a:extLst>
          </p:cNvPr>
          <p:cNvSpPr/>
          <p:nvPr/>
        </p:nvSpPr>
        <p:spPr>
          <a:xfrm>
            <a:off x="0" y="1290063"/>
            <a:ext cx="12192000" cy="379354"/>
          </a:xfrm>
          <a:prstGeom prst="rect">
            <a:avLst/>
          </a:prstGeom>
          <a:solidFill>
            <a:srgbClr val="00386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0EBE3-EC80-BF49-DDFA-2593C7A380BD}"/>
              </a:ext>
            </a:extLst>
          </p:cNvPr>
          <p:cNvSpPr txBox="1"/>
          <p:nvPr/>
        </p:nvSpPr>
        <p:spPr>
          <a:xfrm>
            <a:off x="477450" y="1311527"/>
            <a:ext cx="112371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 is associated with early neurological deterioration, poor functional outcomes, and increased risk of mortality after ICH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7727374-F0BA-AE33-3427-1CA230CDB6FD}"/>
              </a:ext>
            </a:extLst>
          </p:cNvPr>
          <p:cNvSpPr/>
          <p:nvPr/>
        </p:nvSpPr>
        <p:spPr>
          <a:xfrm>
            <a:off x="3078149" y="1952243"/>
            <a:ext cx="6035702" cy="578882"/>
          </a:xfrm>
          <a:prstGeom prst="roundRect">
            <a:avLst/>
          </a:prstGeom>
          <a:solidFill>
            <a:srgbClr val="D9D9D9"/>
          </a:solidFill>
          <a:ln>
            <a:solidFill>
              <a:srgbClr val="83005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Increased odds of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early neurological deterioration</a:t>
            </a:r>
            <a:r>
              <a:rPr kumimoji="0" lang="en-US" sz="1600" i="0" u="none" strike="noStrike" kern="1200" cap="none" spc="0" normalizeH="0" baseline="30000" noProof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1,</a:t>
            </a:r>
            <a:r>
              <a:rPr kumimoji="0" lang="en-US" sz="160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kumimoji="0" lang="en-US" sz="16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 3.00; 95% CI: 2.05-4.41; </a:t>
            </a:r>
            <a:r>
              <a:rPr lang="it-IT" sz="1200">
                <a:solidFill>
                  <a:srgbClr val="000000"/>
                </a:solidFill>
                <a:latin typeface="Arial" panose="020B0604020202020204"/>
              </a:rPr>
              <a:t>p</a:t>
            </a: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&lt;0.001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FC29C5F-3A5D-FC92-58DC-0C91851C6EA3}"/>
              </a:ext>
            </a:extLst>
          </p:cNvPr>
          <p:cNvSpPr/>
          <p:nvPr/>
        </p:nvSpPr>
        <p:spPr>
          <a:xfrm>
            <a:off x="535479" y="2873531"/>
            <a:ext cx="5120640" cy="2651760"/>
          </a:xfrm>
          <a:prstGeom prst="roundRect">
            <a:avLst/>
          </a:prstGeom>
          <a:solidFill>
            <a:srgbClr val="D9D9D9"/>
          </a:solidFill>
          <a:ln>
            <a:solidFill>
              <a:srgbClr val="83005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Poor functional outcomes and mortality 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with</a:t>
            </a: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relative increase (10%) 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hematoma growth:</a:t>
            </a:r>
            <a:r>
              <a:rPr kumimoji="0" lang="it-IT" sz="16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2,b</a:t>
            </a: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16% greater likelihood of worsening by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 point on the mRS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Cumulative OR, 0.84; 95% CI, 0.75-0.92; p &lt;0.0001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5% increased hazard risk of death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HR, 1.05; 95% CI, 1.03-1.08; p &lt;0.0001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4974088-AD90-374C-5784-2B9A509F0A12}"/>
              </a:ext>
            </a:extLst>
          </p:cNvPr>
          <p:cNvSpPr/>
          <p:nvPr/>
        </p:nvSpPr>
        <p:spPr>
          <a:xfrm>
            <a:off x="6418800" y="2873533"/>
            <a:ext cx="5120640" cy="2651760"/>
          </a:xfrm>
          <a:prstGeom prst="roundRect">
            <a:avLst/>
          </a:prstGeom>
          <a:solidFill>
            <a:srgbClr val="D9D9D9"/>
          </a:solidFill>
          <a:ln>
            <a:solidFill>
              <a:srgbClr val="83005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Poor functional outcomes and mortality 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with</a:t>
            </a: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absolute increase 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 hematoma growth:</a:t>
            </a:r>
            <a:r>
              <a:rPr kumimoji="0" lang="it-IT" sz="16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10.7 mL increase in hematoma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volume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associated with death or dependency</a:t>
            </a:r>
            <a:r>
              <a:rPr kumimoji="0" lang="it-IT" sz="16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c,d</a:t>
            </a:r>
            <a:endParaRPr kumimoji="0" lang="it-IT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OR, 1.72; 95% CI, 1.19-2.49; p</a:t>
            </a:r>
            <a:r>
              <a:rPr kumimoji="0" lang="it-IT" sz="12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=</a:t>
            </a: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0.004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 mL increase in hematoma volume 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associated with </a:t>
            </a:r>
            <a:r>
              <a:rPr kumimoji="0" lang="it-IT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5% higher chance of death or dependency</a:t>
            </a:r>
            <a:r>
              <a:rPr kumimoji="0" lang="it-IT" sz="16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</a:t>
            </a:r>
            <a:r>
              <a:rPr kumimoji="0" lang="it-IT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95% CI, 2-9% </a:t>
            </a:r>
          </a:p>
        </p:txBody>
      </p:sp>
    </p:spTree>
    <p:extLst>
      <p:ext uri="{BB962C8B-B14F-4D97-AF65-F5344CB8AC3E}">
        <p14:creationId xmlns:p14="http://schemas.microsoft.com/office/powerpoint/2010/main" val="187841788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 close-up of a brain&#10;&#10;Description automatically generated with medium confidence">
            <a:extLst>
              <a:ext uri="{FF2B5EF4-FFF2-40B4-BE49-F238E27FC236}">
                <a16:creationId xmlns:a16="http://schemas.microsoft.com/office/drawing/2014/main" id="{A1BB2598-4906-4585-9E99-E5841A354F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6"/>
          <a:stretch/>
        </p:blipFill>
        <p:spPr>
          <a:xfrm>
            <a:off x="1606324" y="1818990"/>
            <a:ext cx="1717682" cy="1682106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6957643-5283-49B8-BF48-482D5BDE8B84}"/>
              </a:ext>
            </a:extLst>
          </p:cNvPr>
          <p:cNvGrpSpPr/>
          <p:nvPr/>
        </p:nvGrpSpPr>
        <p:grpSpPr>
          <a:xfrm>
            <a:off x="6063115" y="1818990"/>
            <a:ext cx="1939007" cy="1794553"/>
            <a:chOff x="1628988" y="1858845"/>
            <a:chExt cx="1939007" cy="1794553"/>
          </a:xfrm>
        </p:grpSpPr>
        <p:pic>
          <p:nvPicPr>
            <p:cNvPr id="27" name="Picture 26" descr="A close-up of a brain&#10;&#10;Description automatically generated with medium confidence">
              <a:extLst>
                <a:ext uri="{FF2B5EF4-FFF2-40B4-BE49-F238E27FC236}">
                  <a16:creationId xmlns:a16="http://schemas.microsoft.com/office/drawing/2014/main" id="{A7601767-1586-4146-9804-B534F788A1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626"/>
            <a:stretch/>
          </p:blipFill>
          <p:spPr>
            <a:xfrm>
              <a:off x="1628988" y="1971292"/>
              <a:ext cx="1717682" cy="1682106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960A1BF5-297F-4B32-804F-DE3F35F37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28583" y="1858845"/>
              <a:ext cx="1339412" cy="750769"/>
            </a:xfrm>
            <a:prstGeom prst="rect">
              <a:avLst/>
            </a:prstGeom>
          </p:spPr>
        </p:pic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1174AFDC-4109-4F45-A0C2-F3E8875A5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/>
              <a:t>Andexanet Alfa is a Specific Reversal Agent that Binds and Sequesters </a:t>
            </a:r>
            <a:br>
              <a:rPr lang="en-GB" sz="2500" dirty="0"/>
            </a:br>
            <a:r>
              <a:rPr lang="en-GB" sz="2500" dirty="0" err="1"/>
              <a:t>FXa</a:t>
            </a:r>
            <a:r>
              <a:rPr lang="en-GB" sz="2500" dirty="0"/>
              <a:t> inhibitors, Therefore Restoring Native </a:t>
            </a:r>
            <a:r>
              <a:rPr lang="en-GB" sz="2500" dirty="0" err="1"/>
              <a:t>FXa</a:t>
            </a:r>
            <a:r>
              <a:rPr lang="en-GB" sz="2500" dirty="0"/>
              <a:t> </a:t>
            </a:r>
            <a:r>
              <a:rPr lang="en-GB" sz="2500" dirty="0" err="1"/>
              <a:t>Activity</a:t>
            </a:r>
            <a:r>
              <a:rPr lang="en-GB" sz="2500" baseline="30000" dirty="0" err="1"/>
              <a:t>a</a:t>
            </a:r>
            <a:endParaRPr lang="en-GB" sz="2500" baseline="300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77679C-E2DC-4F6F-BB22-686E3DB9BE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8386" y="5832050"/>
            <a:ext cx="10320391" cy="10058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Note: Andexanet alfa has not been shown to be effective for, and is not indicated for, the treatment of bleeding related to any </a:t>
            </a:r>
            <a:r>
              <a:rPr lang="en-US" sz="1000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FXa</a:t>
            </a:r>
            <a:r>
              <a:rPr lang="en-US" sz="1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inhibitors other than apixaban or rivaroxaban</a:t>
            </a: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</a:t>
            </a:r>
            <a:r>
              <a:rPr lang="en-US" baseline="30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</a:t>
            </a:r>
            <a:endParaRPr lang="en-US" sz="1000" baseline="30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aseline="30000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</a:t>
            </a:r>
            <a:r>
              <a:rPr lang="en-US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Another</a:t>
            </a: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observed procoagulant effect of </a:t>
            </a:r>
            <a:r>
              <a:rPr lang="en-US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andexanet</a:t>
            </a: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alfa is its ability to bind and inhibit TFPI which can increase the TF-initiated thrombin generation;</a:t>
            </a:r>
            <a:r>
              <a:rPr lang="en-US" baseline="30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en-US" baseline="30000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</a:t>
            </a:r>
            <a:r>
              <a:rPr lang="en-US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Thrombin</a:t>
            </a: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is the major enzyme responsible for both clot formation and platelet aggregation.</a:t>
            </a:r>
            <a:r>
              <a:rPr lang="en-US" baseline="30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</a:t>
            </a:r>
            <a:endParaRPr lang="en-US" sz="1000" baseline="30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FXa</a:t>
            </a:r>
            <a:r>
              <a:rPr lang="en-US" sz="10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= factor </a:t>
            </a:r>
            <a:r>
              <a:rPr lang="en-US" sz="1000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Xa</a:t>
            </a: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; TF = tissue factor; TFPI = tissue factor pathway inhibitor. </a:t>
            </a:r>
            <a:endParaRPr lang="en-US" sz="1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1. </a:t>
            </a:r>
            <a:r>
              <a:rPr lang="en-GB" sz="1000" spc="-60" dirty="0" err="1">
                <a:latin typeface="Arial" panose="020B0604020202020204" pitchFamily="34" charset="0"/>
                <a:cs typeface="Arial" panose="020B0604020202020204" pitchFamily="34" charset="0"/>
              </a:rPr>
              <a:t>Ondexxya</a:t>
            </a:r>
            <a:r>
              <a:rPr lang="en-GB" sz="1000" spc="-60" dirty="0">
                <a:latin typeface="Arial" panose="020B0604020202020204" pitchFamily="34" charset="0"/>
                <a:cs typeface="Arial" panose="020B0604020202020204" pitchFamily="34" charset="0"/>
              </a:rPr>
              <a:t> Product Monograph, Canada: AstraZeneca Canada Inc; 2023.</a:t>
            </a:r>
            <a:r>
              <a:rPr lang="en-US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2. </a:t>
            </a:r>
            <a:r>
              <a:rPr lang="en-US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 G et al. </a:t>
            </a:r>
            <a:r>
              <a:rPr lang="en-US" sz="1000" b="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 Med</a:t>
            </a:r>
            <a:r>
              <a:rPr lang="en-US" sz="1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2013;19(4):446-451. </a:t>
            </a:r>
            <a:endParaRPr lang="en-US" dirty="0"/>
          </a:p>
        </p:txBody>
      </p: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6D6D9642-1788-4A5C-AFA5-4AC337816530}"/>
              </a:ext>
            </a:extLst>
          </p:cNvPr>
          <p:cNvSpPr/>
          <p:nvPr/>
        </p:nvSpPr>
        <p:spPr>
          <a:xfrm>
            <a:off x="504983" y="1636035"/>
            <a:ext cx="11182033" cy="3974002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4" name="Arrow: Right 163">
            <a:extLst>
              <a:ext uri="{FF2B5EF4-FFF2-40B4-BE49-F238E27FC236}">
                <a16:creationId xmlns:a16="http://schemas.microsoft.com/office/drawing/2014/main" id="{803B04BB-FC84-43EE-8796-5ED479FE5E93}"/>
              </a:ext>
            </a:extLst>
          </p:cNvPr>
          <p:cNvSpPr/>
          <p:nvPr/>
        </p:nvSpPr>
        <p:spPr>
          <a:xfrm>
            <a:off x="5078549" y="3470607"/>
            <a:ext cx="1053036" cy="2956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2912C21E-5131-4AFC-A708-95A05917125F}"/>
              </a:ext>
            </a:extLst>
          </p:cNvPr>
          <p:cNvSpPr txBox="1"/>
          <p:nvPr/>
        </p:nvSpPr>
        <p:spPr>
          <a:xfrm>
            <a:off x="1723775" y="4939051"/>
            <a:ext cx="2867546" cy="4767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anchor="ctr">
            <a:spAutoFit/>
          </a:bodyPr>
          <a:lstStyle/>
          <a:p>
            <a:pPr marL="9080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Andexanet alfa competes with FXa to bind to FXa inhibitor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C7E4A541-6B27-4C99-A7EF-E8C764537884}"/>
              </a:ext>
            </a:extLst>
          </p:cNvPr>
          <p:cNvSpPr txBox="1">
            <a:spLocks/>
          </p:cNvSpPr>
          <p:nvPr/>
        </p:nvSpPr>
        <p:spPr>
          <a:xfrm>
            <a:off x="8103829" y="2504873"/>
            <a:ext cx="2867546" cy="4767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anchor="ctr">
            <a:spAutoFit/>
          </a:bodyPr>
          <a:lstStyle/>
          <a:p>
            <a:pPr marL="9080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Andexanet alfa binds and sequesters FXa inhibitor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pic>
        <p:nvPicPr>
          <p:cNvPr id="170" name="Picture 169" descr="A picture containing mollusk&#10;&#10;Description automatically generated">
            <a:extLst>
              <a:ext uri="{FF2B5EF4-FFF2-40B4-BE49-F238E27FC236}">
                <a16:creationId xmlns:a16="http://schemas.microsoft.com/office/drawing/2014/main" id="{AC640509-B2FF-4A88-AC2C-861880D9D8F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9" t="10565" r="17799" b="11899"/>
          <a:stretch/>
        </p:blipFill>
        <p:spPr>
          <a:xfrm>
            <a:off x="1699805" y="3501096"/>
            <a:ext cx="1029478" cy="1449397"/>
          </a:xfrm>
          <a:prstGeom prst="rect">
            <a:avLst/>
          </a:prstGeom>
        </p:spPr>
      </p:pic>
      <p:pic>
        <p:nvPicPr>
          <p:cNvPr id="173" name="Picture 172" descr="A picture containing mollusk&#10;&#10;Description automatically generated">
            <a:extLst>
              <a:ext uri="{FF2B5EF4-FFF2-40B4-BE49-F238E27FC236}">
                <a16:creationId xmlns:a16="http://schemas.microsoft.com/office/drawing/2014/main" id="{BF00578E-E33C-4C47-92DB-97BADD51F07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9" t="10565" r="17799" b="11899"/>
          <a:stretch/>
        </p:blipFill>
        <p:spPr>
          <a:xfrm>
            <a:off x="6471310" y="3945044"/>
            <a:ext cx="1029478" cy="1449397"/>
          </a:xfrm>
          <a:prstGeom prst="rect">
            <a:avLst/>
          </a:prstGeom>
        </p:spPr>
      </p:pic>
      <p:sp>
        <p:nvSpPr>
          <p:cNvPr id="177" name="TextBox 176">
            <a:extLst>
              <a:ext uri="{FF2B5EF4-FFF2-40B4-BE49-F238E27FC236}">
                <a16:creationId xmlns:a16="http://schemas.microsoft.com/office/drawing/2014/main" id="{4C76CB4A-84EB-4EC6-9532-68B083ACFF95}"/>
              </a:ext>
            </a:extLst>
          </p:cNvPr>
          <p:cNvSpPr txBox="1"/>
          <p:nvPr/>
        </p:nvSpPr>
        <p:spPr>
          <a:xfrm>
            <a:off x="2228582" y="4631551"/>
            <a:ext cx="1262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Native FXa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998170-3A18-4AA4-95F3-45396014C7E3}"/>
              </a:ext>
            </a:extLst>
          </p:cNvPr>
          <p:cNvSpPr txBox="1"/>
          <p:nvPr/>
        </p:nvSpPr>
        <p:spPr>
          <a:xfrm>
            <a:off x="4172115" y="2988659"/>
            <a:ext cx="1201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FXa inhibitor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58DF7488-5124-455B-9D5B-00C3EC1547B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96694" y="4844242"/>
            <a:ext cx="661760" cy="66176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D24920D-9836-4169-8AFA-D65554EC6F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81984" y="2396304"/>
            <a:ext cx="661760" cy="66176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B7DE159-F85E-4842-B155-B4A06AF96836}"/>
              </a:ext>
            </a:extLst>
          </p:cNvPr>
          <p:cNvSpPr txBox="1">
            <a:spLocks/>
          </p:cNvSpPr>
          <p:nvPr/>
        </p:nvSpPr>
        <p:spPr>
          <a:xfrm>
            <a:off x="8028853" y="4322936"/>
            <a:ext cx="2942521" cy="47672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anchor="ctr">
            <a:spAutoFit/>
          </a:bodyPr>
          <a:lstStyle/>
          <a:p>
            <a:pPr marL="9080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Native FXa activity and thus thrombin generation</a:t>
            </a:r>
            <a:r>
              <a:rPr kumimoji="0" lang="en-GB" sz="14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is restored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B357646-0FFA-47AF-9AC1-2C1403D8B4D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92160" y="4225795"/>
            <a:ext cx="661760" cy="661760"/>
          </a:xfrm>
          <a:prstGeom prst="rect">
            <a:avLst/>
          </a:prstGeom>
        </p:spPr>
      </p:pic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A853F292-9A3C-4531-A9E8-4D7DD03DE4D2}"/>
              </a:ext>
            </a:extLst>
          </p:cNvPr>
          <p:cNvCxnSpPr>
            <a:cxnSpLocks/>
          </p:cNvCxnSpPr>
          <p:nvPr/>
        </p:nvCxnSpPr>
        <p:spPr>
          <a:xfrm rot="16200000" flipV="1">
            <a:off x="3238912" y="2669560"/>
            <a:ext cx="428546" cy="7495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727F7847-C35A-4B47-ACF6-309E60B60FEE}"/>
              </a:ext>
            </a:extLst>
          </p:cNvPr>
          <p:cNvCxnSpPr>
            <a:cxnSpLocks/>
          </p:cNvCxnSpPr>
          <p:nvPr/>
        </p:nvCxnSpPr>
        <p:spPr>
          <a:xfrm rot="5400000">
            <a:off x="3263508" y="3715689"/>
            <a:ext cx="428546" cy="7495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10BC62D0-EEDE-47AC-931E-7B76CAD40B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1368" y="3186779"/>
            <a:ext cx="1339412" cy="750769"/>
          </a:xfrm>
          <a:prstGeom prst="rect">
            <a:avLst/>
          </a:prstGeom>
        </p:spPr>
      </p:pic>
      <p:sp>
        <p:nvSpPr>
          <p:cNvPr id="183" name="TextBox 182">
            <a:extLst>
              <a:ext uri="{FF2B5EF4-FFF2-40B4-BE49-F238E27FC236}">
                <a16:creationId xmlns:a16="http://schemas.microsoft.com/office/drawing/2014/main" id="{0164C52A-EEC1-4706-BF6F-26EBB2B3365A}"/>
              </a:ext>
            </a:extLst>
          </p:cNvPr>
          <p:cNvSpPr txBox="1"/>
          <p:nvPr/>
        </p:nvSpPr>
        <p:spPr>
          <a:xfrm>
            <a:off x="2915672" y="1970661"/>
            <a:ext cx="139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3005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Andexanet alfa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31B4F-7B8B-42C0-95B2-BC8F984A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7432E5-F8E0-41AE-9A6B-AD730338B0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hlinkClick r:id="" action="ppaction://noaction"/>
            <a:extLst>
              <a:ext uri="{FF2B5EF4-FFF2-40B4-BE49-F238E27FC236}">
                <a16:creationId xmlns:a16="http://schemas.microsoft.com/office/drawing/2014/main" id="{079AA309-2759-E5C3-034E-2ECD38D8671D}"/>
              </a:ext>
            </a:extLst>
          </p:cNvPr>
          <p:cNvSpPr txBox="1"/>
          <p:nvPr/>
        </p:nvSpPr>
        <p:spPr>
          <a:xfrm>
            <a:off x="11119724" y="6292177"/>
            <a:ext cx="855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Dosing</a:t>
            </a:r>
          </a:p>
        </p:txBody>
      </p:sp>
    </p:spTree>
    <p:extLst>
      <p:ext uri="{BB962C8B-B14F-4D97-AF65-F5344CB8AC3E}">
        <p14:creationId xmlns:p14="http://schemas.microsoft.com/office/powerpoint/2010/main" val="10330707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E00594A-FB74-C24E-8B1E-100A67102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83601"/>
            <a:ext cx="11710304" cy="8001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n-lt"/>
                <a:cs typeface="Arial"/>
              </a:rPr>
              <a:t>Andexanet Alfa is the Reversal Agent for </a:t>
            </a:r>
            <a:r>
              <a:rPr lang="en-US" sz="2800" dirty="0" err="1">
                <a:latin typeface="+mn-lt"/>
                <a:cs typeface="Arial"/>
              </a:rPr>
              <a:t>FXa</a:t>
            </a:r>
            <a:r>
              <a:rPr lang="en-US" sz="2800" dirty="0">
                <a:latin typeface="+mn-lt"/>
                <a:cs typeface="Arial"/>
              </a:rPr>
              <a:t> Inhibitor Anticoagulation in Patients with Life-Threatening or Uncontrolled Bleeding</a:t>
            </a:r>
            <a:r>
              <a:rPr lang="en-US" sz="2800" baseline="30000" dirty="0">
                <a:latin typeface="+mn-lt"/>
                <a:cs typeface="Arial"/>
              </a:rPr>
              <a:t>2</a:t>
            </a:r>
            <a:endParaRPr lang="en-US" baseline="300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6AE9456-D44B-F848-A6C5-A9DA1C83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F62E29-A453-864C-8678-CA8F0D4C31BA}" type="slidenum"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28225CB-8BF8-4F56-BDD0-AA41A6E5C64C}"/>
              </a:ext>
            </a:extLst>
          </p:cNvPr>
          <p:cNvGrpSpPr/>
          <p:nvPr/>
        </p:nvGrpSpPr>
        <p:grpSpPr>
          <a:xfrm>
            <a:off x="1221625" y="1439836"/>
            <a:ext cx="9255010" cy="4368515"/>
            <a:chOff x="670762" y="1759545"/>
            <a:chExt cx="9323225" cy="4267419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962F9B23-A07B-40D8-9C4C-EFE64814C07F}"/>
                </a:ext>
              </a:extLst>
            </p:cNvPr>
            <p:cNvSpPr/>
            <p:nvPr/>
          </p:nvSpPr>
          <p:spPr>
            <a:xfrm>
              <a:off x="2483455" y="1759545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56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XIIa </a:t>
              </a:r>
              <a:endPara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DFA8E88C-8C3A-4556-8CEA-AB1BD691D958}"/>
                </a:ext>
              </a:extLst>
            </p:cNvPr>
            <p:cNvSpPr/>
            <p:nvPr/>
          </p:nvSpPr>
          <p:spPr>
            <a:xfrm>
              <a:off x="670762" y="1778800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56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XII</a:t>
              </a:r>
              <a:endPara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7" name="Down Arrow 72">
              <a:extLst>
                <a:ext uri="{FF2B5EF4-FFF2-40B4-BE49-F238E27FC236}">
                  <a16:creationId xmlns:a16="http://schemas.microsoft.com/office/drawing/2014/main" id="{DC811B38-BC2F-479E-B906-11F45CFAF2D1}"/>
                </a:ext>
              </a:extLst>
            </p:cNvPr>
            <p:cNvSpPr/>
            <p:nvPr/>
          </p:nvSpPr>
          <p:spPr>
            <a:xfrm rot="16200000">
              <a:off x="1807117" y="1443561"/>
              <a:ext cx="123595" cy="984859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8" name="Down Arrow 72">
              <a:extLst>
                <a:ext uri="{FF2B5EF4-FFF2-40B4-BE49-F238E27FC236}">
                  <a16:creationId xmlns:a16="http://schemas.microsoft.com/office/drawing/2014/main" id="{16CFE3F8-A56F-4124-B73E-29B60C06FCD7}"/>
                </a:ext>
              </a:extLst>
            </p:cNvPr>
            <p:cNvSpPr/>
            <p:nvPr/>
          </p:nvSpPr>
          <p:spPr>
            <a:xfrm>
              <a:off x="2774293" y="2070023"/>
              <a:ext cx="123595" cy="494397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1A8CCCD8-A637-427F-9AAB-72287C1469EB}"/>
                </a:ext>
              </a:extLst>
            </p:cNvPr>
            <p:cNvSpPr/>
            <p:nvPr/>
          </p:nvSpPr>
          <p:spPr>
            <a:xfrm>
              <a:off x="1626873" y="2457321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56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XI</a:t>
              </a:r>
              <a:endPara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42D5604D-DA07-496A-B5C3-17F407296F8F}"/>
                </a:ext>
              </a:extLst>
            </p:cNvPr>
            <p:cNvSpPr/>
            <p:nvPr/>
          </p:nvSpPr>
          <p:spPr>
            <a:xfrm>
              <a:off x="3452211" y="2462653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56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XIa</a:t>
              </a:r>
              <a:endPara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1" name="Down Arrow 72">
              <a:extLst>
                <a:ext uri="{FF2B5EF4-FFF2-40B4-BE49-F238E27FC236}">
                  <a16:creationId xmlns:a16="http://schemas.microsoft.com/office/drawing/2014/main" id="{48FE3ADD-D855-4E8D-A2F1-CCFABAD9E0C1}"/>
                </a:ext>
              </a:extLst>
            </p:cNvPr>
            <p:cNvSpPr/>
            <p:nvPr/>
          </p:nvSpPr>
          <p:spPr>
            <a:xfrm rot="16200000">
              <a:off x="2774293" y="2120956"/>
              <a:ext cx="123595" cy="984859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C22CC245-1198-4204-B548-EF6CD9160AC7}"/>
                </a:ext>
              </a:extLst>
            </p:cNvPr>
            <p:cNvSpPr/>
            <p:nvPr/>
          </p:nvSpPr>
          <p:spPr>
            <a:xfrm>
              <a:off x="2581853" y="3168835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56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IX</a:t>
              </a:r>
              <a:endPara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3" name="Rectangle: Rounded Corners 82">
              <a:extLst>
                <a:ext uri="{FF2B5EF4-FFF2-40B4-BE49-F238E27FC236}">
                  <a16:creationId xmlns:a16="http://schemas.microsoft.com/office/drawing/2014/main" id="{18C451FF-E0D7-4655-B372-DF4FD9266E64}"/>
                </a:ext>
              </a:extLst>
            </p:cNvPr>
            <p:cNvSpPr/>
            <p:nvPr/>
          </p:nvSpPr>
          <p:spPr>
            <a:xfrm>
              <a:off x="4448135" y="3337941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56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IXa</a:t>
              </a:r>
              <a:endPara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4" name="Down Arrow 72">
              <a:extLst>
                <a:ext uri="{FF2B5EF4-FFF2-40B4-BE49-F238E27FC236}">
                  <a16:creationId xmlns:a16="http://schemas.microsoft.com/office/drawing/2014/main" id="{700477E3-4E34-4F5D-BC71-53CD0CDA64D7}"/>
                </a:ext>
              </a:extLst>
            </p:cNvPr>
            <p:cNvSpPr/>
            <p:nvPr/>
          </p:nvSpPr>
          <p:spPr>
            <a:xfrm rot="16200000">
              <a:off x="3729273" y="2832469"/>
              <a:ext cx="123595" cy="984859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5" name="Down Arrow 72">
              <a:extLst>
                <a:ext uri="{FF2B5EF4-FFF2-40B4-BE49-F238E27FC236}">
                  <a16:creationId xmlns:a16="http://schemas.microsoft.com/office/drawing/2014/main" id="{E6991A28-381F-444C-A86C-D33B166D5242}"/>
                </a:ext>
              </a:extLst>
            </p:cNvPr>
            <p:cNvSpPr/>
            <p:nvPr/>
          </p:nvSpPr>
          <p:spPr>
            <a:xfrm>
              <a:off x="3743275" y="2786376"/>
              <a:ext cx="123595" cy="494397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392768B6-A8AB-43AB-839F-AAF4578D6EED}"/>
                </a:ext>
              </a:extLst>
            </p:cNvPr>
            <p:cNvSpPr/>
            <p:nvPr/>
          </p:nvSpPr>
          <p:spPr>
            <a:xfrm>
              <a:off x="3538293" y="4040736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X</a:t>
              </a:r>
              <a:endPara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7" name="Down Arrow 72">
              <a:extLst>
                <a:ext uri="{FF2B5EF4-FFF2-40B4-BE49-F238E27FC236}">
                  <a16:creationId xmlns:a16="http://schemas.microsoft.com/office/drawing/2014/main" id="{D8CBB92B-F43E-4082-B28A-D99AE64E7D3D}"/>
                </a:ext>
              </a:extLst>
            </p:cNvPr>
            <p:cNvSpPr/>
            <p:nvPr/>
          </p:nvSpPr>
          <p:spPr>
            <a:xfrm>
              <a:off x="4745623" y="3661666"/>
              <a:ext cx="123595" cy="494397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8" name="Down Arrow 72">
              <a:extLst>
                <a:ext uri="{FF2B5EF4-FFF2-40B4-BE49-F238E27FC236}">
                  <a16:creationId xmlns:a16="http://schemas.microsoft.com/office/drawing/2014/main" id="{F506CC1A-3C68-49FA-BA8C-E92594A3F62E}"/>
                </a:ext>
              </a:extLst>
            </p:cNvPr>
            <p:cNvSpPr/>
            <p:nvPr/>
          </p:nvSpPr>
          <p:spPr>
            <a:xfrm>
              <a:off x="5928029" y="2744621"/>
              <a:ext cx="123595" cy="1422075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89" name="Down Arrow 72">
              <a:extLst>
                <a:ext uri="{FF2B5EF4-FFF2-40B4-BE49-F238E27FC236}">
                  <a16:creationId xmlns:a16="http://schemas.microsoft.com/office/drawing/2014/main" id="{95BD744D-707D-4855-BAA2-5D87B9AEBA0C}"/>
                </a:ext>
              </a:extLst>
            </p:cNvPr>
            <p:cNvSpPr/>
            <p:nvPr/>
          </p:nvSpPr>
          <p:spPr>
            <a:xfrm rot="16200000">
              <a:off x="5244079" y="3173387"/>
              <a:ext cx="117276" cy="2111580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887ED13D-208F-4C3B-BC2B-D0DD477A3038}"/>
                </a:ext>
              </a:extLst>
            </p:cNvPr>
            <p:cNvSpPr/>
            <p:nvPr/>
          </p:nvSpPr>
          <p:spPr>
            <a:xfrm>
              <a:off x="4861053" y="4837173"/>
              <a:ext cx="1477337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Prothrombin</a:t>
              </a: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2B12BE3B-A8D3-4B7A-9216-D840A9315E63}"/>
                </a:ext>
              </a:extLst>
            </p:cNvPr>
            <p:cNvSpPr/>
            <p:nvPr/>
          </p:nvSpPr>
          <p:spPr>
            <a:xfrm>
              <a:off x="7154280" y="4837173"/>
              <a:ext cx="1477337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Thrombin</a:t>
              </a: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92E166AE-FD26-4F66-8FD7-F0C4E7F7DB39}"/>
                </a:ext>
              </a:extLst>
            </p:cNvPr>
            <p:cNvSpPr/>
            <p:nvPr/>
          </p:nvSpPr>
          <p:spPr>
            <a:xfrm>
              <a:off x="5722361" y="5468608"/>
              <a:ext cx="1477337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Fibrinogen</a:t>
              </a: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56AE0DB3-6A9E-4447-A807-48BF5AF79DE8}"/>
                </a:ext>
              </a:extLst>
            </p:cNvPr>
            <p:cNvSpPr/>
            <p:nvPr/>
          </p:nvSpPr>
          <p:spPr>
            <a:xfrm>
              <a:off x="8390594" y="5491087"/>
              <a:ext cx="1477337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Fibrin</a:t>
              </a: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1" name="Down Arrow 72">
              <a:extLst>
                <a:ext uri="{FF2B5EF4-FFF2-40B4-BE49-F238E27FC236}">
                  <a16:creationId xmlns:a16="http://schemas.microsoft.com/office/drawing/2014/main" id="{E0B5DDC3-B27B-436B-9CDC-371E8C480D1D}"/>
                </a:ext>
              </a:extLst>
            </p:cNvPr>
            <p:cNvSpPr/>
            <p:nvPr/>
          </p:nvSpPr>
          <p:spPr>
            <a:xfrm rot="16200000">
              <a:off x="6643982" y="4629711"/>
              <a:ext cx="148063" cy="759247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2" name="Down Arrow 72">
              <a:extLst>
                <a:ext uri="{FF2B5EF4-FFF2-40B4-BE49-F238E27FC236}">
                  <a16:creationId xmlns:a16="http://schemas.microsoft.com/office/drawing/2014/main" id="{DEEFE25A-35E8-44D4-8A7B-DB1784D204E1}"/>
                </a:ext>
              </a:extLst>
            </p:cNvPr>
            <p:cNvSpPr/>
            <p:nvPr/>
          </p:nvSpPr>
          <p:spPr>
            <a:xfrm>
              <a:off x="7769352" y="5165475"/>
              <a:ext cx="123595" cy="403573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3" name="Down Arrow 72">
              <a:extLst>
                <a:ext uri="{FF2B5EF4-FFF2-40B4-BE49-F238E27FC236}">
                  <a16:creationId xmlns:a16="http://schemas.microsoft.com/office/drawing/2014/main" id="{33A05B54-8453-4761-8E9C-53266DC20370}"/>
                </a:ext>
              </a:extLst>
            </p:cNvPr>
            <p:cNvSpPr/>
            <p:nvPr/>
          </p:nvSpPr>
          <p:spPr>
            <a:xfrm rot="16200000">
              <a:off x="7671551" y="5097195"/>
              <a:ext cx="123597" cy="1067304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DEFFF8B0-96C3-4CF8-8654-BE5183E84403}"/>
                </a:ext>
              </a:extLst>
            </p:cNvPr>
            <p:cNvSpPr/>
            <p:nvPr/>
          </p:nvSpPr>
          <p:spPr>
            <a:xfrm>
              <a:off x="5938347" y="5121829"/>
              <a:ext cx="487244" cy="2666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II</a:t>
              </a:r>
              <a:endPara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11E73657-04ED-43AC-A118-0A2AAD358048}"/>
                </a:ext>
              </a:extLst>
            </p:cNvPr>
            <p:cNvSpPr/>
            <p:nvPr/>
          </p:nvSpPr>
          <p:spPr>
            <a:xfrm>
              <a:off x="8371780" y="5088819"/>
              <a:ext cx="487245" cy="2666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IIa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D39E9DC8-8A87-4A2A-AC74-E2483C97BBF8}"/>
                </a:ext>
              </a:extLst>
            </p:cNvPr>
            <p:cNvSpPr/>
            <p:nvPr/>
          </p:nvSpPr>
          <p:spPr>
            <a:xfrm>
              <a:off x="6817077" y="5741232"/>
              <a:ext cx="487244" cy="2666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</a:t>
              </a:r>
              <a:endPara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3273A30D-A792-450D-A70C-8902864AB33B}"/>
                </a:ext>
              </a:extLst>
            </p:cNvPr>
            <p:cNvSpPr/>
            <p:nvPr/>
          </p:nvSpPr>
          <p:spPr>
            <a:xfrm>
              <a:off x="9506743" y="5760300"/>
              <a:ext cx="487244" cy="26666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Ia</a:t>
              </a:r>
              <a:endPara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8385DA8D-71E1-4072-A953-7EC3A3785F02}"/>
                </a:ext>
              </a:extLst>
            </p:cNvPr>
            <p:cNvSpPr/>
            <p:nvPr/>
          </p:nvSpPr>
          <p:spPr>
            <a:xfrm>
              <a:off x="7461342" y="2407896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D37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VII </a:t>
              </a:r>
              <a:endParaRPr kumimoji="0" lang="en-US" sz="1467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6" name="Rectangle: Rounded Corners 115">
              <a:extLst>
                <a:ext uri="{FF2B5EF4-FFF2-40B4-BE49-F238E27FC236}">
                  <a16:creationId xmlns:a16="http://schemas.microsoft.com/office/drawing/2014/main" id="{023CBA54-ED57-4BB4-81A3-86388EE5065C}"/>
                </a:ext>
              </a:extLst>
            </p:cNvPr>
            <p:cNvSpPr/>
            <p:nvPr/>
          </p:nvSpPr>
          <p:spPr>
            <a:xfrm>
              <a:off x="5652782" y="2419231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VIIa</a:t>
              </a:r>
              <a:endPara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7" name="Down Arrow 72">
              <a:extLst>
                <a:ext uri="{FF2B5EF4-FFF2-40B4-BE49-F238E27FC236}">
                  <a16:creationId xmlns:a16="http://schemas.microsoft.com/office/drawing/2014/main" id="{47486AF2-6E37-429F-89CF-6053AF103DB7}"/>
                </a:ext>
              </a:extLst>
            </p:cNvPr>
            <p:cNvSpPr/>
            <p:nvPr/>
          </p:nvSpPr>
          <p:spPr>
            <a:xfrm rot="5400000">
              <a:off x="6907115" y="2075396"/>
              <a:ext cx="123595" cy="984859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26BFFDDA-9D1E-4B54-B12B-D2F8BC3D246B}"/>
                </a:ext>
              </a:extLst>
            </p:cNvPr>
            <p:cNvSpPr/>
            <p:nvPr/>
          </p:nvSpPr>
          <p:spPr>
            <a:xfrm>
              <a:off x="6367945" y="4019244"/>
              <a:ext cx="705724" cy="3198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67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Xa</a:t>
              </a:r>
              <a:endParaRPr kumimoji="0" lang="en-US" sz="1467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27" name="Down Arrow 72">
              <a:extLst>
                <a:ext uri="{FF2B5EF4-FFF2-40B4-BE49-F238E27FC236}">
                  <a16:creationId xmlns:a16="http://schemas.microsoft.com/office/drawing/2014/main" id="{AB650C24-AC1D-46BA-B4C4-C3323570D683}"/>
                </a:ext>
              </a:extLst>
            </p:cNvPr>
            <p:cNvSpPr/>
            <p:nvPr/>
          </p:nvSpPr>
          <p:spPr>
            <a:xfrm>
              <a:off x="6653412" y="4360595"/>
              <a:ext cx="123595" cy="574708"/>
            </a:xfrm>
            <a:prstGeom prst="downArrow">
              <a:avLst>
                <a:gd name="adj1" fmla="val 49516"/>
                <a:gd name="adj2" fmla="val 84724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105" name="Content Placeholder 13">
            <a:extLst>
              <a:ext uri="{FF2B5EF4-FFF2-40B4-BE49-F238E27FC236}">
                <a16:creationId xmlns:a16="http://schemas.microsoft.com/office/drawing/2014/main" id="{2BA56A7C-188C-4460-93EA-B207B7320778}"/>
              </a:ext>
            </a:extLst>
          </p:cNvPr>
          <p:cNvSpPr txBox="1">
            <a:spLocks/>
          </p:cNvSpPr>
          <p:nvPr/>
        </p:nvSpPr>
        <p:spPr>
          <a:xfrm>
            <a:off x="429937" y="5861672"/>
            <a:ext cx="10864238" cy="1005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594" indent="0" algn="l" defTabSz="914378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189" indent="0" algn="l" defTabSz="914378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783" indent="0" algn="l" defTabSz="914378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378" indent="0" algn="l" defTabSz="914378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  <a:r>
              <a:rPr lang="en-US" dirty="0">
                <a:solidFill>
                  <a:srgbClr val="000000"/>
                </a:solidFill>
                <a:latin typeface="Arial" panose="020B0604020202020204"/>
              </a:rPr>
              <a:t>4F-PCC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contains the Vitamin K-dependent coagulation factors II, VII, IX, and X along with the antithrombotic Protein C and Protein S.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4F-PCC = four-factor prothrombin complex concentrate; FDA = Food and Drug Administration;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FXa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= factor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Xa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</a:t>
            </a:r>
          </a:p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Graphic adapted from: Bower MM et al.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Stroke.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2019;50:529-536.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7F134C"/>
              </a:buClr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Bower MM et al.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Stroke.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2019;50(2):529-536; 2. </a:t>
            </a:r>
            <a:r>
              <a:rPr lang="en-GB" sz="1000" spc="-60" dirty="0" err="1">
                <a:latin typeface="Arial" panose="020B0604020202020204" pitchFamily="34" charset="0"/>
                <a:cs typeface="Arial" panose="020B0604020202020204" pitchFamily="34" charset="0"/>
              </a:rPr>
              <a:t>Ondexxya</a:t>
            </a:r>
            <a:r>
              <a:rPr lang="en-GB" sz="1000" spc="-60" dirty="0">
                <a:latin typeface="Arial" panose="020B0604020202020204" pitchFamily="34" charset="0"/>
                <a:cs typeface="Arial" panose="020B0604020202020204" pitchFamily="34" charset="0"/>
              </a:rPr>
              <a:t> Product Monograph, Canada: AstraZeneca Canada Inc; 2023.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4CCB53-BECE-AEFA-BBEC-6595609B2D31}"/>
              </a:ext>
            </a:extLst>
          </p:cNvPr>
          <p:cNvSpPr/>
          <p:nvPr/>
        </p:nvSpPr>
        <p:spPr>
          <a:xfrm>
            <a:off x="9327504" y="3586207"/>
            <a:ext cx="2623727" cy="7439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Apixaban and Rivaroxaban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F60A0A-5D78-1E98-60F4-1BE1397C5CC0}"/>
              </a:ext>
            </a:extLst>
          </p:cNvPr>
          <p:cNvSpPr txBox="1"/>
          <p:nvPr/>
        </p:nvSpPr>
        <p:spPr>
          <a:xfrm>
            <a:off x="4152489" y="1181913"/>
            <a:ext cx="2866956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Coagulation Cascade</a:t>
            </a:r>
            <a:r>
              <a:rPr kumimoji="0" 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27A285-EB1A-D53D-7020-B9D214702C34}"/>
              </a:ext>
            </a:extLst>
          </p:cNvPr>
          <p:cNvSpPr txBox="1"/>
          <p:nvPr/>
        </p:nvSpPr>
        <p:spPr>
          <a:xfrm>
            <a:off x="441111" y="2680613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56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Intrinsic Pathway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056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48049F-3791-1FB5-63E0-A0DC16D7FCCF}"/>
              </a:ext>
            </a:extLst>
          </p:cNvPr>
          <p:cNvSpPr txBox="1"/>
          <p:nvPr/>
        </p:nvSpPr>
        <p:spPr>
          <a:xfrm>
            <a:off x="7204657" y="1459543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D37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Extrinsic Pathway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srgbClr val="0D375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9B3AC1-05C4-28C5-3778-44F8E61D880A}"/>
              </a:ext>
            </a:extLst>
          </p:cNvPr>
          <p:cNvSpPr txBox="1"/>
          <p:nvPr/>
        </p:nvSpPr>
        <p:spPr>
          <a:xfrm>
            <a:off x="4185787" y="5649362"/>
            <a:ext cx="2154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Common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567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Pathway</a:t>
            </a:r>
            <a:r>
              <a:rPr kumimoji="0" lang="en-US" sz="1800" b="0" i="0" u="none" strike="noStrike" kern="1200" cap="none" spc="0" normalizeH="0" baseline="3000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2DE654-1490-48C6-00F0-9E7DE6691443}"/>
              </a:ext>
            </a:extLst>
          </p:cNvPr>
          <p:cNvCxnSpPr>
            <a:cxnSpLocks/>
          </p:cNvCxnSpPr>
          <p:nvPr/>
        </p:nvCxnSpPr>
        <p:spPr>
          <a:xfrm flipH="1">
            <a:off x="7780698" y="3980506"/>
            <a:ext cx="1682279" cy="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604B750-370F-3AFE-BEF8-7055AFA3B57A}"/>
              </a:ext>
            </a:extLst>
          </p:cNvPr>
          <p:cNvCxnSpPr/>
          <p:nvPr/>
        </p:nvCxnSpPr>
        <p:spPr>
          <a:xfrm>
            <a:off x="7780698" y="3812108"/>
            <a:ext cx="0" cy="268799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 descr="Close with solid fill">
            <a:extLst>
              <a:ext uri="{FF2B5EF4-FFF2-40B4-BE49-F238E27FC236}">
                <a16:creationId xmlns:a16="http://schemas.microsoft.com/office/drawing/2014/main" id="{79ECF0BE-DAAE-7E58-D298-21DB74AE3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26947" y="4106115"/>
            <a:ext cx="650737" cy="65073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3D08FCCD-C0B9-E0B1-1F39-886EB561639C}"/>
              </a:ext>
            </a:extLst>
          </p:cNvPr>
          <p:cNvSpPr/>
          <p:nvPr/>
        </p:nvSpPr>
        <p:spPr>
          <a:xfrm>
            <a:off x="9242679" y="2136830"/>
            <a:ext cx="2623727" cy="74066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Apixaban and Rivaroxaban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Reversal Agent: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Andexanet Alfa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F02D0E0-88AE-EED4-D504-56388ED28B59}"/>
              </a:ext>
            </a:extLst>
          </p:cNvPr>
          <p:cNvCxnSpPr>
            <a:cxnSpLocks/>
          </p:cNvCxnSpPr>
          <p:nvPr/>
        </p:nvCxnSpPr>
        <p:spPr>
          <a:xfrm flipH="1">
            <a:off x="10607158" y="2912874"/>
            <a:ext cx="1" cy="591146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62EEA95-58E8-86A3-062A-8F61950BDCF6}"/>
              </a:ext>
            </a:extLst>
          </p:cNvPr>
          <p:cNvCxnSpPr>
            <a:cxnSpLocks/>
          </p:cNvCxnSpPr>
          <p:nvPr/>
        </p:nvCxnSpPr>
        <p:spPr>
          <a:xfrm rot="16200000">
            <a:off x="10611034" y="3379163"/>
            <a:ext cx="0" cy="268799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5519C84-74C7-160D-52A8-0EA207BE9168}"/>
              </a:ext>
            </a:extLst>
          </p:cNvPr>
          <p:cNvSpPr/>
          <p:nvPr/>
        </p:nvSpPr>
        <p:spPr>
          <a:xfrm>
            <a:off x="634481" y="4204697"/>
            <a:ext cx="2623727" cy="74393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4F-PCC</a:t>
            </a:r>
            <a:r>
              <a:rPr kumimoji="0" lang="en-US" sz="14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98453C6-02B3-AC78-8F4B-B12DAED26EE7}"/>
              </a:ext>
            </a:extLst>
          </p:cNvPr>
          <p:cNvSpPr/>
          <p:nvPr/>
        </p:nvSpPr>
        <p:spPr>
          <a:xfrm>
            <a:off x="5613710" y="4287779"/>
            <a:ext cx="802230" cy="28741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4F-PCC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C17E06D-A192-68A4-0850-5D9CA3B7C130}"/>
              </a:ext>
            </a:extLst>
          </p:cNvPr>
          <p:cNvSpPr/>
          <p:nvPr/>
        </p:nvSpPr>
        <p:spPr>
          <a:xfrm>
            <a:off x="7911072" y="1822932"/>
            <a:ext cx="802230" cy="28741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4F-PCC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444EE29-E651-09BA-CBC5-5C0F9943A7E7}"/>
              </a:ext>
            </a:extLst>
          </p:cNvPr>
          <p:cNvSpPr/>
          <p:nvPr/>
        </p:nvSpPr>
        <p:spPr>
          <a:xfrm>
            <a:off x="3078047" y="2610910"/>
            <a:ext cx="802230" cy="28741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4F-PCC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4E6C7E0-16F6-8F9E-D391-B6CEC61B5C52}"/>
              </a:ext>
            </a:extLst>
          </p:cNvPr>
          <p:cNvSpPr/>
          <p:nvPr/>
        </p:nvSpPr>
        <p:spPr>
          <a:xfrm>
            <a:off x="4005700" y="3484535"/>
            <a:ext cx="802230" cy="28741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4F-PCC</a:t>
            </a:r>
          </a:p>
        </p:txBody>
      </p:sp>
    </p:spTree>
    <p:extLst>
      <p:ext uri="{BB962C8B-B14F-4D97-AF65-F5344CB8AC3E}">
        <p14:creationId xmlns:p14="http://schemas.microsoft.com/office/powerpoint/2010/main" val="27356672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32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8A95-431E-42FF-9607-EA59B842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cs typeface="Arial"/>
              </a:rPr>
              <a:t>ANNEXa-I</a:t>
            </a:r>
          </a:p>
        </p:txBody>
      </p:sp>
    </p:spTree>
    <p:extLst>
      <p:ext uri="{BB962C8B-B14F-4D97-AF65-F5344CB8AC3E}">
        <p14:creationId xmlns:p14="http://schemas.microsoft.com/office/powerpoint/2010/main" val="6586063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>
          <a:xfrm>
            <a:off x="1" y="1"/>
            <a:ext cx="158751" cy="15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37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3F4F3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FFA458-947A-DD4A-B3D8-CBA4E76BB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069"/>
            <a:ext cx="11277600" cy="800100"/>
          </a:xfrm>
        </p:spPr>
        <p:txBody>
          <a:bodyPr>
            <a:normAutofit/>
          </a:bodyPr>
          <a:lstStyle/>
          <a:p>
            <a:r>
              <a:rPr lang="en-US" dirty="0" err="1"/>
              <a:t>ANNEXa</a:t>
            </a:r>
            <a:r>
              <a:rPr lang="en-US" dirty="0"/>
              <a:t>-I Study Design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51254-2E0B-3244-A439-248BF768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F62E29-A453-864C-8678-CA8F0D4C31BA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6DB4E23-AB03-0147-94E8-A2594D2AB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353467"/>
            <a:ext cx="11734800" cy="14943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Note: The primary outcome, TEs, and death were adjudicated by a blinded adjudication committee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Usual care consisted of any treatment(s), including no treatment, other than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andexanet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alfa administered within 3 hours post-randomization that the investigator and/or treating physicians considered to be appropriate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dirty="0"/>
              <a:t>Effective hemostasis defined as “good” or “excellent” hemostatic efficacy as determined by a blinded adjudication committee</a:t>
            </a:r>
            <a:r>
              <a:rPr lang="en-US" baseline="30000" dirty="0"/>
              <a:t>3</a:t>
            </a:r>
            <a:r>
              <a:rPr lang="en-US" dirty="0"/>
              <a:t>;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Nadir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defined as the minimum anti-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activity                     post-randomization.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FXa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factor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ICrH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intracranial hemorrhage; NIHSS = National Institutes of Health Stroke Scale; R = randomized; TE = thrombotic event.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/>
              <a:t>. </a:t>
            </a:r>
            <a:r>
              <a:rPr lang="en-GB" dirty="0"/>
              <a:t>Study NCT03661528. ClinicalTrials.gov website; </a:t>
            </a:r>
            <a:r>
              <a:rPr lang="en-US" dirty="0"/>
              <a:t>2. </a:t>
            </a:r>
            <a:r>
              <a:rPr lang="en-GB" dirty="0"/>
              <a:t>Connolly SJ. Presented at: WSC; October 10-12, 2023; Toronto, Canada; 3. </a:t>
            </a:r>
            <a:r>
              <a:rPr lang="en-US" sz="1000" dirty="0"/>
              <a:t>In House Data, AstraZeneca. ALXN2070 18-513.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74567E-1A0D-7041-B834-9790BF121874}"/>
              </a:ext>
            </a:extLst>
          </p:cNvPr>
          <p:cNvSpPr txBox="1"/>
          <p:nvPr/>
        </p:nvSpPr>
        <p:spPr>
          <a:xfrm>
            <a:off x="192164" y="6492877"/>
            <a:ext cx="265037" cy="369332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2F6C"/>
              </a:solidFill>
              <a:effectLst/>
              <a:uLnTx/>
              <a:uFillTx/>
              <a:latin typeface="Arial Narrow" panose="020B0606020202030204" pitchFamily="34" charset="0"/>
              <a:ea typeface="ヒラギノ角ゴ Pro W3" panose="020B0300000000000000" pitchFamily="34" charset="-128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063FAF-067B-483D-B052-69127F34ED86}"/>
              </a:ext>
            </a:extLst>
          </p:cNvPr>
          <p:cNvSpPr txBox="1"/>
          <p:nvPr/>
        </p:nvSpPr>
        <p:spPr>
          <a:xfrm>
            <a:off x="0" y="1255989"/>
            <a:ext cx="12191999" cy="584775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Phase 4, multicenter, prospective, randomized, open-label, blinded-endpoint trial in patients 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134C"/>
              </a:buClr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acute ICrH treated with FXa inhibitors</a:t>
            </a:r>
            <a:r>
              <a:rPr lang="en-US" sz="1600" baseline="30000">
                <a:solidFill>
                  <a:srgbClr val="FFFFFF"/>
                </a:solidFill>
                <a:latin typeface="Arial" panose="020B0604020202020204"/>
              </a:rPr>
              <a:t>1</a:t>
            </a:r>
            <a:endParaRPr kumimoji="0" lang="en-US" sz="1600" b="0" i="0" u="none" strike="noStrike" kern="1200" cap="none" spc="0" normalizeH="0" baseline="3000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C25B4B-0C38-F967-AE45-2F50DB09138C}"/>
              </a:ext>
            </a:extLst>
          </p:cNvPr>
          <p:cNvGrpSpPr/>
          <p:nvPr/>
        </p:nvGrpSpPr>
        <p:grpSpPr>
          <a:xfrm>
            <a:off x="162248" y="2641839"/>
            <a:ext cx="11867504" cy="1719331"/>
            <a:chOff x="183308" y="2143625"/>
            <a:chExt cx="11867504" cy="1719331"/>
          </a:xfrm>
        </p:grpSpPr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8A9D6AB6-A9ED-4392-B19D-1271DA270892}"/>
                </a:ext>
              </a:extLst>
            </p:cNvPr>
            <p:cNvSpPr/>
            <p:nvPr/>
          </p:nvSpPr>
          <p:spPr>
            <a:xfrm>
              <a:off x="183308" y="2285979"/>
              <a:ext cx="1947101" cy="15619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Patients </a:t>
              </a:r>
              <a:r>
                <a:rPr kumimoji="0" lang="en-US" sz="1200" b="0" i="0" u="sng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&gt;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18 years old with acute </a:t>
              </a:r>
              <a:r>
                <a:rPr kumimoji="0" lang="en-US" sz="1200" b="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ICrH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within  6 hours of symptom onset and within         15 hours following the last dose of apixaban, rivaroxaban, or </a:t>
              </a:r>
              <a:r>
                <a:rPr kumimoji="0" lang="en-US" sz="1200" b="0" i="0" u="none" strike="noStrike" kern="1200" cap="none" spc="0" normalizeH="0" baseline="0" noProof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edoxaban</a:t>
              </a:r>
              <a:r>
                <a:rPr lang="en-US" sz="1200" baseline="30000">
                  <a:solidFill>
                    <a:srgbClr val="000000"/>
                  </a:solidFill>
                  <a:latin typeface="Arial" panose="020B0604020202020204"/>
                </a:rPr>
                <a:t>1</a:t>
              </a:r>
              <a:endParaRPr kumimoji="0" lang="en-US" sz="1200" b="0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D03D8E0D-8B94-4718-B104-757773560D92}"/>
                </a:ext>
              </a:extLst>
            </p:cNvPr>
            <p:cNvSpPr/>
            <p:nvPr/>
          </p:nvSpPr>
          <p:spPr>
            <a:xfrm>
              <a:off x="3551213" y="2143625"/>
              <a:ext cx="1540333" cy="36933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Andexanet alfa</a:t>
              </a:r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DF593057-09FB-40BC-BDA3-7279E97CBE2A}"/>
                </a:ext>
              </a:extLst>
            </p:cNvPr>
            <p:cNvSpPr/>
            <p:nvPr/>
          </p:nvSpPr>
          <p:spPr>
            <a:xfrm>
              <a:off x="3551212" y="3493624"/>
              <a:ext cx="1540333" cy="36933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Usual care</a:t>
              </a:r>
              <a:r>
                <a:rPr lang="en-US" sz="1300" b="1" baseline="30000">
                  <a:solidFill>
                    <a:srgbClr val="FFFFFF"/>
                  </a:solidFill>
                  <a:latin typeface="Arial" panose="020B0604020202020204"/>
                </a:rPr>
                <a:t>a</a:t>
              </a:r>
              <a:endParaRPr kumimoji="0" lang="en-US" sz="1300" b="0" i="0" u="none" strike="noStrike" kern="1200" cap="none" spc="0" normalizeH="0" baseline="3000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2CDB586-49CB-8901-385C-A15036AC9C29}"/>
                </a:ext>
              </a:extLst>
            </p:cNvPr>
            <p:cNvSpPr txBox="1"/>
            <p:nvPr/>
          </p:nvSpPr>
          <p:spPr>
            <a:xfrm>
              <a:off x="5771448" y="2328291"/>
              <a:ext cx="6279364" cy="1430179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D375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Primary Efficacy Endpoint: Effective Hemostasis at 12 Hours</a:t>
              </a:r>
              <a:r>
                <a:rPr lang="en-US" sz="1400" b="1" baseline="30000">
                  <a:solidFill>
                    <a:srgbClr val="0D375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1,b</a:t>
              </a:r>
              <a:endParaRPr kumimoji="0" lang="en-US" sz="1400" b="1" i="0" u="none" strike="noStrike" kern="1200" cap="none" spc="0" normalizeH="0" baseline="30000" noProof="0">
                <a:ln>
                  <a:noFill/>
                </a:ln>
                <a:solidFill>
                  <a:srgbClr val="0D37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Defined as meeting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all 3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of the following criteria: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≤35% hematoma volume expansion at 12 hours	</a:t>
              </a:r>
            </a:p>
            <a:p>
              <a:pPr marL="228600" indent="-228600">
                <a:buFont typeface="+mj-lt"/>
                <a:buAutoNum type="arabicPeriod"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NIHSS score increase of </a:t>
              </a:r>
              <a:r>
                <a:rPr lang="en-US" sz="12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&lt;7</a:t>
              </a: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at 12 hours		</a:t>
              </a:r>
              <a:endPara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No rescue therapy administered between 3 and 12 hours after randomization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F495210-DC3D-C64D-AC61-4E970B2163AF}"/>
                </a:ext>
              </a:extLst>
            </p:cNvPr>
            <p:cNvCxnSpPr/>
            <p:nvPr/>
          </p:nvCxnSpPr>
          <p:spPr>
            <a:xfrm>
              <a:off x="2130409" y="3116769"/>
              <a:ext cx="5296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ECDE54-474B-1178-59A7-BCB5252EC1A5}"/>
                </a:ext>
              </a:extLst>
            </p:cNvPr>
            <p:cNvCxnSpPr/>
            <p:nvPr/>
          </p:nvCxnSpPr>
          <p:spPr>
            <a:xfrm flipV="1">
              <a:off x="2667001" y="2328291"/>
              <a:ext cx="0" cy="4847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903A44B-8547-3A4A-720D-8CD9D859F45E}"/>
                </a:ext>
              </a:extLst>
            </p:cNvPr>
            <p:cNvCxnSpPr/>
            <p:nvPr/>
          </p:nvCxnSpPr>
          <p:spPr>
            <a:xfrm>
              <a:off x="2660073" y="2328291"/>
              <a:ext cx="8911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C754926-2037-9FF1-D18B-CED8A66339F0}"/>
                </a:ext>
              </a:extLst>
            </p:cNvPr>
            <p:cNvCxnSpPr/>
            <p:nvPr/>
          </p:nvCxnSpPr>
          <p:spPr>
            <a:xfrm flipV="1">
              <a:off x="2667001" y="3280544"/>
              <a:ext cx="0" cy="48478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F3912C2-D788-5CF9-3CE2-EF4880CA79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67001" y="3761216"/>
              <a:ext cx="878657" cy="20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row: Chevron 22">
              <a:extLst>
                <a:ext uri="{FF2B5EF4-FFF2-40B4-BE49-F238E27FC236}">
                  <a16:creationId xmlns:a16="http://schemas.microsoft.com/office/drawing/2014/main" id="{B7FB4F68-0C11-B78D-7515-FEA0A437C3CA}"/>
                </a:ext>
              </a:extLst>
            </p:cNvPr>
            <p:cNvSpPr/>
            <p:nvPr/>
          </p:nvSpPr>
          <p:spPr>
            <a:xfrm>
              <a:off x="5150695" y="2536344"/>
              <a:ext cx="533133" cy="1028700"/>
            </a:xfrm>
            <a:prstGeom prst="chevr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7D94498-50FD-904E-ADF9-6C7DB86E6EDB}"/>
                </a:ext>
              </a:extLst>
            </p:cNvPr>
            <p:cNvSpPr/>
            <p:nvPr/>
          </p:nvSpPr>
          <p:spPr>
            <a:xfrm>
              <a:off x="2395241" y="2770272"/>
              <a:ext cx="649295" cy="613466"/>
            </a:xfrm>
            <a:prstGeom prst="ellipse">
              <a:avLst/>
            </a:prstGeom>
            <a:solidFill>
              <a:srgbClr val="D9D9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1:1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DDBDBA2-834D-0A56-3C5F-AB969A47F192}"/>
              </a:ext>
            </a:extLst>
          </p:cNvPr>
          <p:cNvGrpSpPr/>
          <p:nvPr/>
        </p:nvGrpSpPr>
        <p:grpSpPr>
          <a:xfrm>
            <a:off x="471269" y="4853250"/>
            <a:ext cx="5226628" cy="767185"/>
            <a:chOff x="544820" y="4654860"/>
            <a:chExt cx="5226628" cy="76718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CBC4AD-C2D2-BC06-1A2C-59B55885712C}"/>
                </a:ext>
              </a:extLst>
            </p:cNvPr>
            <p:cNvSpPr txBox="1"/>
            <p:nvPr/>
          </p:nvSpPr>
          <p:spPr>
            <a:xfrm>
              <a:off x="544820" y="4960380"/>
              <a:ext cx="5226628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L="171450" marR="0" lvl="0" indent="-17145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231F1F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31F1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Percent change from baseline to nadir in anti-</a:t>
              </a:r>
              <a:r>
                <a:rPr kumimoji="0" lang="en-US" sz="1200" b="0" i="0" u="none" strike="noStrike" kern="0" cap="none" spc="0" normalizeH="0" baseline="0" noProof="0" err="1">
                  <a:ln>
                    <a:noFill/>
                  </a:ln>
                  <a:solidFill>
                    <a:srgbClr val="231F1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FXa</a:t>
              </a: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31F1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activity during the first    2 hours post-randomization</a:t>
              </a:r>
              <a:r>
                <a:rPr lang="en-US" sz="1200" kern="0" baseline="30000">
                  <a:solidFill>
                    <a:srgbClr val="231F1F"/>
                  </a:solidFill>
                  <a:latin typeface="Arial" panose="020B0604020202020204"/>
                </a:rPr>
                <a:t>c</a:t>
              </a:r>
              <a:endParaRPr kumimoji="0" lang="en-US" sz="1200" b="0" i="0" u="none" strike="noStrike" kern="0" cap="none" spc="0" normalizeH="0" baseline="30000" noProof="0">
                <a:ln>
                  <a:noFill/>
                </a:ln>
                <a:solidFill>
                  <a:srgbClr val="231F1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7A8B1E9-BA08-940F-EDBC-2456E83FC615}"/>
                </a:ext>
              </a:extLst>
            </p:cNvPr>
            <p:cNvSpPr txBox="1"/>
            <p:nvPr/>
          </p:nvSpPr>
          <p:spPr>
            <a:xfrm>
              <a:off x="544820" y="4654860"/>
              <a:ext cx="5226628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Secondary Efficacy Endpoint:</a:t>
              </a:r>
              <a:r>
                <a:rPr lang="en-US" sz="1400" b="1" kern="0" baseline="30000">
                  <a:solidFill>
                    <a:srgbClr val="FFFFFF"/>
                  </a:solidFill>
                  <a:latin typeface="Arial" panose="020B0604020202020204"/>
                </a:rPr>
                <a:t>1</a:t>
              </a:r>
              <a:endPara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47C11C-944F-E154-BCDC-6DEB8CA30FD3}"/>
              </a:ext>
            </a:extLst>
          </p:cNvPr>
          <p:cNvGrpSpPr/>
          <p:nvPr/>
        </p:nvGrpSpPr>
        <p:grpSpPr>
          <a:xfrm>
            <a:off x="6276756" y="4854414"/>
            <a:ext cx="5226628" cy="780285"/>
            <a:chOff x="6598894" y="4648654"/>
            <a:chExt cx="5226628" cy="78028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5925059-4289-1FEC-1625-C4534C082343}"/>
                </a:ext>
              </a:extLst>
            </p:cNvPr>
            <p:cNvSpPr txBox="1"/>
            <p:nvPr/>
          </p:nvSpPr>
          <p:spPr>
            <a:xfrm>
              <a:off x="6598894" y="4967274"/>
              <a:ext cx="5226628" cy="4616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L="182880" indent="-182880">
                <a:buClr>
                  <a:srgbClr val="231F1F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200" kern="0">
                  <a:solidFill>
                    <a:srgbClr val="231F1F"/>
                  </a:solidFill>
                </a:rPr>
                <a:t>Thrombotic events at 30 days</a:t>
              </a:r>
            </a:p>
            <a:p>
              <a:pPr marL="182880" marR="0" lvl="0" indent="-18288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1F1F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231F1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30-day mortality</a:t>
              </a:r>
              <a:endParaRPr kumimoji="0" lang="en-US" sz="1200" b="0" i="0" u="none" strike="noStrike" kern="0" cap="none" spc="0" normalizeH="0" baseline="30000" noProof="0">
                <a:ln>
                  <a:noFill/>
                </a:ln>
                <a:solidFill>
                  <a:srgbClr val="231F1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20B1DFC-271A-C2D3-BA99-758305151FF1}"/>
                </a:ext>
              </a:extLst>
            </p:cNvPr>
            <p:cNvSpPr txBox="1"/>
            <p:nvPr/>
          </p:nvSpPr>
          <p:spPr>
            <a:xfrm>
              <a:off x="6598894" y="4648654"/>
              <a:ext cx="5226628" cy="307777"/>
            </a:xfrm>
            <a:prstGeom prst="rect">
              <a:avLst/>
            </a:prstGeom>
            <a:solidFill>
              <a:srgbClr val="0D3759"/>
            </a:solidFill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Select Safety Endpoints:</a:t>
              </a:r>
              <a:r>
                <a:rPr lang="en-US" sz="1400" b="1" kern="0" baseline="30000">
                  <a:solidFill>
                    <a:srgbClr val="FFFFFF"/>
                  </a:solidFill>
                  <a:latin typeface="Arial" panose="020B0604020202020204"/>
                </a:rPr>
                <a:t>2</a:t>
              </a:r>
              <a:endParaRPr kumimoji="0" lang="en-U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C7F555A-51CD-5F8D-DFC9-AAF6A9F2C93B}"/>
              </a:ext>
            </a:extLst>
          </p:cNvPr>
          <p:cNvSpPr/>
          <p:nvPr/>
        </p:nvSpPr>
        <p:spPr>
          <a:xfrm>
            <a:off x="3887382" y="2000877"/>
            <a:ext cx="3726012" cy="497172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Primary Efficacy Population (N=452)</a:t>
            </a:r>
            <a:r>
              <a:rPr lang="en-US" sz="1400" b="1" baseline="30000">
                <a:solidFill>
                  <a:srgbClr val="000000"/>
                </a:solidFill>
                <a:latin typeface="Arial" panose="020B0604020202020204"/>
              </a:rPr>
              <a:t>2</a:t>
            </a:r>
            <a:endParaRPr kumimoji="0" lang="en-US" sz="1400" b="1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Extended Population (N=530)</a:t>
            </a:r>
            <a:r>
              <a:rPr lang="en-US" sz="1400" b="1" baseline="30000">
                <a:solidFill>
                  <a:srgbClr val="000000"/>
                </a:solidFill>
                <a:latin typeface="Arial" panose="020B0604020202020204"/>
              </a:rPr>
              <a:t>2</a:t>
            </a:r>
            <a:endParaRPr kumimoji="0" lang="en-US" sz="1400" b="1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73305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d19994ccec75bdbb40f172282ae6aa6dff49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ZDIczITiyA85NwT0IJxw"/>
</p:tagLst>
</file>

<file path=ppt/theme/theme1.xml><?xml version="1.0" encoding="utf-8"?>
<a:theme xmlns:a="http://schemas.openxmlformats.org/drawingml/2006/main" name="MI No Product">
  <a:themeElements>
    <a:clrScheme name="AZ MA Color Set">
      <a:dk1>
        <a:srgbClr val="000000"/>
      </a:dk1>
      <a:lt1>
        <a:srgbClr val="FFFFFF"/>
      </a:lt1>
      <a:dk2>
        <a:srgbClr val="3F4444"/>
      </a:dk2>
      <a:lt2>
        <a:srgbClr val="9DB0AC"/>
      </a:lt2>
      <a:accent1>
        <a:srgbClr val="7F134C"/>
      </a:accent1>
      <a:accent2>
        <a:srgbClr val="0D3759"/>
      </a:accent2>
      <a:accent3>
        <a:srgbClr val="65D2DF"/>
      </a:accent3>
      <a:accent4>
        <a:srgbClr val="3C1053"/>
      </a:accent4>
      <a:accent5>
        <a:srgbClr val="B5D820"/>
      </a:accent5>
      <a:accent6>
        <a:srgbClr val="F0AB00"/>
      </a:accent6>
      <a:hlink>
        <a:srgbClr val="7F134C"/>
      </a:hlink>
      <a:folHlink>
        <a:srgbClr val="9DB0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30188" indent="-230188">
          <a:buClr>
            <a:schemeClr val="accent1"/>
          </a:buClr>
          <a:buFont typeface="Arial" panose="020B0604020202020204" pitchFamily="34" charset="0"/>
          <a:buChar char="•"/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I Template 01062022.pptx" id="{197C18B7-7053-477A-8109-7B3A1E18A645}" vid="{D2A7D526-C15C-4CF2-9E4F-16798465E0EE}"/>
    </a:ext>
  </a:extLst>
</a:theme>
</file>

<file path=ppt/theme/theme2.xml><?xml version="1.0" encoding="utf-8"?>
<a:theme xmlns:a="http://schemas.openxmlformats.org/drawingml/2006/main" name="MI Product">
  <a:themeElements>
    <a:clrScheme name="AZ MA Color Set">
      <a:dk1>
        <a:srgbClr val="000000"/>
      </a:dk1>
      <a:lt1>
        <a:srgbClr val="FFFFFF"/>
      </a:lt1>
      <a:dk2>
        <a:srgbClr val="3F4444"/>
      </a:dk2>
      <a:lt2>
        <a:srgbClr val="9DB0AC"/>
      </a:lt2>
      <a:accent1>
        <a:srgbClr val="7F134C"/>
      </a:accent1>
      <a:accent2>
        <a:srgbClr val="0D3759"/>
      </a:accent2>
      <a:accent3>
        <a:srgbClr val="65D2DF"/>
      </a:accent3>
      <a:accent4>
        <a:srgbClr val="3C1053"/>
      </a:accent4>
      <a:accent5>
        <a:srgbClr val="B5D820"/>
      </a:accent5>
      <a:accent6>
        <a:srgbClr val="F0AB00"/>
      </a:accent6>
      <a:hlink>
        <a:srgbClr val="7F134C"/>
      </a:hlink>
      <a:folHlink>
        <a:srgbClr val="9DB0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30188" indent="-230188">
          <a:buClr>
            <a:schemeClr val="accent1"/>
          </a:buClr>
          <a:buFont typeface="Arial" panose="020B0604020202020204" pitchFamily="34" charset="0"/>
          <a:buChar char="•"/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I Template 01062022.pptx" id="{197C18B7-7053-477A-8109-7B3A1E18A645}" vid="{BE646538-3C5B-46FA-848B-5963FB97F549}"/>
    </a:ext>
  </a:extLst>
</a:theme>
</file>

<file path=ppt/theme/theme3.xml><?xml version="1.0" encoding="utf-8"?>
<a:theme xmlns:a="http://schemas.openxmlformats.org/drawingml/2006/main" name="2_Slide Template">
  <a:themeElements>
    <a:clrScheme name="AZ MA Color Set">
      <a:dk1>
        <a:srgbClr val="000000"/>
      </a:dk1>
      <a:lt1>
        <a:srgbClr val="FFFFFF"/>
      </a:lt1>
      <a:dk2>
        <a:srgbClr val="3F4444"/>
      </a:dk2>
      <a:lt2>
        <a:srgbClr val="9DB0AC"/>
      </a:lt2>
      <a:accent1>
        <a:srgbClr val="7F134C"/>
      </a:accent1>
      <a:accent2>
        <a:srgbClr val="0D3759"/>
      </a:accent2>
      <a:accent3>
        <a:srgbClr val="65D2DF"/>
      </a:accent3>
      <a:accent4>
        <a:srgbClr val="3C1053"/>
      </a:accent4>
      <a:accent5>
        <a:srgbClr val="B5D820"/>
      </a:accent5>
      <a:accent6>
        <a:srgbClr val="F0AB00"/>
      </a:accent6>
      <a:hlink>
        <a:srgbClr val="7F134C"/>
      </a:hlink>
      <a:folHlink>
        <a:srgbClr val="9DB0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MI No Product">
  <a:themeElements>
    <a:clrScheme name="AZ MA Color Set">
      <a:dk1>
        <a:srgbClr val="000000"/>
      </a:dk1>
      <a:lt1>
        <a:srgbClr val="FFFFFF"/>
      </a:lt1>
      <a:dk2>
        <a:srgbClr val="3F4444"/>
      </a:dk2>
      <a:lt2>
        <a:srgbClr val="9DB0AC"/>
      </a:lt2>
      <a:accent1>
        <a:srgbClr val="7F134C"/>
      </a:accent1>
      <a:accent2>
        <a:srgbClr val="0D3759"/>
      </a:accent2>
      <a:accent3>
        <a:srgbClr val="65D2DF"/>
      </a:accent3>
      <a:accent4>
        <a:srgbClr val="3C1053"/>
      </a:accent4>
      <a:accent5>
        <a:srgbClr val="B5D820"/>
      </a:accent5>
      <a:accent6>
        <a:srgbClr val="F0AB00"/>
      </a:accent6>
      <a:hlink>
        <a:srgbClr val="7F134C"/>
      </a:hlink>
      <a:folHlink>
        <a:srgbClr val="9DB0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30188" indent="-230188">
          <a:buClr>
            <a:schemeClr val="accent1"/>
          </a:buClr>
          <a:buFont typeface="Arial" panose="020B0604020202020204" pitchFamily="34" charset="0"/>
          <a:buChar char="•"/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I Template 01062022.pptx" id="{197C18B7-7053-477A-8109-7B3A1E18A645}" vid="{D2A7D526-C15C-4CF2-9E4F-16798465E0EE}"/>
    </a:ext>
  </a:extLst>
</a:theme>
</file>

<file path=ppt/theme/theme5.xml><?xml version="1.0" encoding="utf-8"?>
<a:theme xmlns:a="http://schemas.openxmlformats.org/drawingml/2006/main" name="Office Theme">
  <a:themeElements>
    <a:clrScheme name="AZ MA Color Set">
      <a:dk1>
        <a:srgbClr val="000000"/>
      </a:dk1>
      <a:lt1>
        <a:srgbClr val="FFFFFF"/>
      </a:lt1>
      <a:dk2>
        <a:srgbClr val="3F4444"/>
      </a:dk2>
      <a:lt2>
        <a:srgbClr val="9DB0AC"/>
      </a:lt2>
      <a:accent1>
        <a:srgbClr val="7F134C"/>
      </a:accent1>
      <a:accent2>
        <a:srgbClr val="0D3759"/>
      </a:accent2>
      <a:accent3>
        <a:srgbClr val="65D2DF"/>
      </a:accent3>
      <a:accent4>
        <a:srgbClr val="3C1053"/>
      </a:accent4>
      <a:accent5>
        <a:srgbClr val="B5D820"/>
      </a:accent5>
      <a:accent6>
        <a:srgbClr val="F0AB00"/>
      </a:accent6>
      <a:hlink>
        <a:srgbClr val="7F134C"/>
      </a:hlink>
      <a:folHlink>
        <a:srgbClr val="9DB0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AZ MA Color Set">
      <a:dk1>
        <a:srgbClr val="000000"/>
      </a:dk1>
      <a:lt1>
        <a:srgbClr val="FFFFFF"/>
      </a:lt1>
      <a:dk2>
        <a:srgbClr val="3F4444"/>
      </a:dk2>
      <a:lt2>
        <a:srgbClr val="9DB0AC"/>
      </a:lt2>
      <a:accent1>
        <a:srgbClr val="7F134C"/>
      </a:accent1>
      <a:accent2>
        <a:srgbClr val="0D3759"/>
      </a:accent2>
      <a:accent3>
        <a:srgbClr val="65D2DF"/>
      </a:accent3>
      <a:accent4>
        <a:srgbClr val="3C1053"/>
      </a:accent4>
      <a:accent5>
        <a:srgbClr val="B5D820"/>
      </a:accent5>
      <a:accent6>
        <a:srgbClr val="F0AB00"/>
      </a:accent6>
      <a:hlink>
        <a:srgbClr val="7F134C"/>
      </a:hlink>
      <a:folHlink>
        <a:srgbClr val="9DB0A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758981BCAAD74993C67963F30920B3" ma:contentTypeVersion="16" ma:contentTypeDescription="Create a new document." ma:contentTypeScope="" ma:versionID="30264648077438de8f925f53c1d163be">
  <xsd:schema xmlns:xsd="http://www.w3.org/2001/XMLSchema" xmlns:xs="http://www.w3.org/2001/XMLSchema" xmlns:p="http://schemas.microsoft.com/office/2006/metadata/properties" xmlns:ns2="44a56295-c29e-4898-8136-a54736c65b82" xmlns:ns3="f7326ed2-a0be-40c3-9ca1-7a2258f60bd0" xmlns:ns4="6a3c2649-f409-4170-bdb0-10214a671d1c" targetNamespace="http://schemas.microsoft.com/office/2006/metadata/properties" ma:root="true" ma:fieldsID="b555aca383e57086064f51e5ac752b68" ns2:_="" ns3:_="" ns4:_="">
    <xsd:import namespace="44a56295-c29e-4898-8136-a54736c65b82"/>
    <xsd:import namespace="f7326ed2-a0be-40c3-9ca1-7a2258f60bd0"/>
    <xsd:import namespace="6a3c2649-f409-4170-bdb0-10214a671d1c"/>
    <xsd:element name="properties">
      <xsd:complexType>
        <xsd:sequence>
          <xsd:element name="documentManagement">
            <xsd:complexType>
              <xsd:all>
                <xsd:element ref="ns2:Descriptions" minOccurs="0"/>
                <xsd:element ref="ns2:Keywor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56295-c29e-4898-8136-a54736c65b82" elementFormDefault="qualified">
    <xsd:import namespace="http://schemas.microsoft.com/office/2006/documentManagement/types"/>
    <xsd:import namespace="http://schemas.microsoft.com/office/infopath/2007/PartnerControls"/>
    <xsd:element name="Descriptions" ma:index="8" nillable="true" ma:displayName="Descriptions" ma:description="Describe your document to make it appear at the top of search results" ma:internalName="Descriptions">
      <xsd:simpleType>
        <xsd:restriction base="dms:Note">
          <xsd:maxLength value="255"/>
        </xsd:restriction>
      </xsd:simpleType>
    </xsd:element>
    <xsd:element name="Keyword" ma:index="9" nillable="true" ma:displayName="Keyword" ma:description="Enter list of terms separated by semi-colon(;)" ma:internalName="Keyword">
      <xsd:simpleType>
        <xsd:restriction base="dms:Text">
          <xsd:maxLength value="255"/>
        </xsd:restriction>
      </xsd:simpleType>
    </xsd:element>
    <xsd:element name="TaxCatchAll" ma:index="24" nillable="true" ma:displayName="Taxonomy Catch All Column" ma:hidden="true" ma:list="{d6da69b5-099c-471a-b1ed-fbbc674672a4}" ma:internalName="TaxCatchAll" ma:showField="CatchAllData" ma:web="6a3c2649-f409-4170-bdb0-10214a671d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326ed2-a0be-40c3-9ca1-7a2258f60b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ee89e71-04cd-405e-9ca3-99e020c169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c2649-f409-4170-bdb0-10214a671d1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ee89e71-04cd-405e-9ca3-99e020c1694d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yword xmlns="44a56295-c29e-4898-8136-a54736c65b82" xsi:nil="true"/>
    <Descriptions xmlns="44a56295-c29e-4898-8136-a54736c65b82" xsi:nil="true"/>
    <TaxCatchAll xmlns="44a56295-c29e-4898-8136-a54736c65b82" xsi:nil="true"/>
    <lcf76f155ced4ddcb4097134ff3c332f xmlns="f7326ed2-a0be-40c3-9ca1-7a2258f60b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C2CE66-EA38-4F69-9129-7F1DF6897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a56295-c29e-4898-8136-a54736c65b82"/>
    <ds:schemaRef ds:uri="f7326ed2-a0be-40c3-9ca1-7a2258f60bd0"/>
    <ds:schemaRef ds:uri="6a3c2649-f409-4170-bdb0-10214a671d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5615AA-8C73-4863-B34E-ADCFA8053F73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CE9477D-D109-4BE0-B8FD-94756162FAF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ABC911E-FB28-498F-9F79-CE3AD4331BA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6a3c2649-f409-4170-bdb0-10214a671d1c"/>
    <ds:schemaRef ds:uri="f7326ed2-a0be-40c3-9ca1-7a2258f60bd0"/>
    <ds:schemaRef ds:uri="44a56295-c29e-4898-8136-a54736c65b82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 Template 01062022</Template>
  <TotalTime>69</TotalTime>
  <Words>8401</Words>
  <Application>Microsoft Office PowerPoint</Application>
  <PresentationFormat>Widescreen</PresentationFormat>
  <Paragraphs>702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Arial Narrow</vt:lpstr>
      <vt:lpstr>Calibri</vt:lpstr>
      <vt:lpstr>TheSans B4 SemiLight</vt:lpstr>
      <vt:lpstr>Times New Roman</vt:lpstr>
      <vt:lpstr>MI No Product</vt:lpstr>
      <vt:lpstr>MI Product</vt:lpstr>
      <vt:lpstr>2_Slide Template</vt:lpstr>
      <vt:lpstr>1_MI No Product</vt:lpstr>
      <vt:lpstr>think-cell Slide</vt:lpstr>
      <vt:lpstr>ANNEXa-I : A Phase 4 Study of Andexanet Alfa in Acute Intracranial Hemorrhage in Patients Receiving an Oral Factor Xa Inhibitor Phase 3b/4 Study of Andexanet Alfa for Bleeding Associated With Factor Xa Inhibitors </vt:lpstr>
      <vt:lpstr>Background</vt:lpstr>
      <vt:lpstr>Utilization of DOACs Has Increased Over Time Along with Hospitalizations due to DOAC-Related Bleeds</vt:lpstr>
      <vt:lpstr>ICrH is Associated With Mortality in Patients Receiving FXa Inhibitors</vt:lpstr>
      <vt:lpstr>Hematoma Expansion is an Important Target in the Treatment of ICH</vt:lpstr>
      <vt:lpstr>Andexanet Alfa is a Specific Reversal Agent that Binds and Sequesters  FXa inhibitors, Therefore Restoring Native FXa Activitya</vt:lpstr>
      <vt:lpstr>Andexanet Alfa is the Reversal Agent for FXa Inhibitor Anticoagulation in Patients with Life-Threatening or Uncontrolled Bleeding2</vt:lpstr>
      <vt:lpstr>ANNEXa-I</vt:lpstr>
      <vt:lpstr>ANNEXa-I Study Design </vt:lpstr>
      <vt:lpstr>Additional Key Inclusion and Exclusion Criteria</vt:lpstr>
      <vt:lpstr>Additional Efficacy Objectives and Endpoints</vt:lpstr>
      <vt:lpstr>Safety Objectives and Endpoints</vt:lpstr>
      <vt:lpstr>Key Timing Considerations</vt:lpstr>
      <vt:lpstr>PowerPoint Presentation</vt:lpstr>
      <vt:lpstr>Baseline Characteristics and Demographics1</vt:lpstr>
      <vt:lpstr>Anti-FXa Activity in Patients Treated with Andexanet Alfa vs Usual Care1 </vt:lpstr>
      <vt:lpstr>PowerPoint Presentation</vt:lpstr>
      <vt:lpstr>PowerPoint Presentation</vt:lpstr>
      <vt:lpstr>PowerPoint Presentation</vt:lpstr>
      <vt:lpstr>Subgroup Analysis of the Primary Endpoint of Effective Hemostasis</vt:lpstr>
      <vt:lpstr>Safety Data: Thrombotic Events and Mortality1 </vt:lpstr>
      <vt:lpstr>Subgroup Analysis of Thrombotic Events</vt:lpstr>
      <vt:lpstr>Summary</vt:lpstr>
      <vt:lpstr>THROMBOSIS CANADA. DOACs: Management of Bleeding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DeLaurentis, Christine</dc:creator>
  <cp:lastModifiedBy>Babak, Elena (MC2202)</cp:lastModifiedBy>
  <cp:revision>2</cp:revision>
  <dcterms:created xsi:type="dcterms:W3CDTF">2022-01-11T01:41:55Z</dcterms:created>
  <dcterms:modified xsi:type="dcterms:W3CDTF">2023-10-13T18:47:42Z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0x01010012758981BCAAD74993C67963F30920B3</vt:lpwstr>
  </property>
  <property fmtid="{D5CDD505-2E9C-101B-9397-08002B2CF9AE}" pid="3" name="MediaServiceImageTags">
    <vt:lpwstr/>
  </property>
</Properties>
</file>