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5" r:id="rId5"/>
    <p:sldMasterId id="2147483687" r:id="rId6"/>
    <p:sldMasterId id="2147483718" r:id="rId7"/>
  </p:sldMasterIdLst>
  <p:notesMasterIdLst>
    <p:notesMasterId r:id="rId23"/>
  </p:notesMasterIdLst>
  <p:handoutMasterIdLst>
    <p:handoutMasterId r:id="rId24"/>
  </p:handoutMasterIdLst>
  <p:sldIdLst>
    <p:sldId id="8511" r:id="rId8"/>
    <p:sldId id="1766" r:id="rId9"/>
    <p:sldId id="1767" r:id="rId10"/>
    <p:sldId id="1768" r:id="rId11"/>
    <p:sldId id="1769" r:id="rId12"/>
    <p:sldId id="1770" r:id="rId13"/>
    <p:sldId id="1771" r:id="rId14"/>
    <p:sldId id="1772" r:id="rId15"/>
    <p:sldId id="1773" r:id="rId16"/>
    <p:sldId id="1774" r:id="rId17"/>
    <p:sldId id="1775" r:id="rId18"/>
    <p:sldId id="1777" r:id="rId19"/>
    <p:sldId id="1778" r:id="rId20"/>
    <p:sldId id="1779" r:id="rId21"/>
    <p:sldId id="1776" r:id="rId22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phant, Carrie (Med Communications)" initials="OC(C" lastIdx="41" clrIdx="0">
    <p:extLst>
      <p:ext uri="{19B8F6BF-5375-455C-9EA6-DF929625EA0E}">
        <p15:presenceInfo xmlns:p15="http://schemas.microsoft.com/office/powerpoint/2012/main" userId="S::kthc998@astrazeneca.net::06d29f50-b317-4f0b-81cf-8485079ad5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C3D082-C815-492E-AF86-C7721FDACFC8}" v="1" dt="2022-02-07T22:18:19.454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2175" autoAdjust="0"/>
  </p:normalViewPr>
  <p:slideViewPr>
    <p:cSldViewPr snapToGrid="0">
      <p:cViewPr varScale="1">
        <p:scale>
          <a:sx n="75" d="100"/>
          <a:sy n="75" d="100"/>
        </p:scale>
        <p:origin x="826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626"/>
    </p:cViewPr>
  </p:sorterViewPr>
  <p:notesViewPr>
    <p:cSldViewPr snapToGrid="0" showGuides="1">
      <p:cViewPr varScale="1">
        <p:scale>
          <a:sx n="78" d="100"/>
          <a:sy n="78" d="100"/>
        </p:scale>
        <p:origin x="3966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bak, Elena (MC2202)" userId="a8ac1605-f121-422c-976e-a7602c62032e" providerId="ADAL" clId="{81C3D082-C815-492E-AF86-C7721FDACFC8}"/>
    <pc:docChg chg="undo custSel delSld modSld">
      <pc:chgData name="Babak, Elena (MC2202)" userId="a8ac1605-f121-422c-976e-a7602c62032e" providerId="ADAL" clId="{81C3D082-C815-492E-AF86-C7721FDACFC8}" dt="2022-02-07T22:36:12.099" v="32" actId="20577"/>
      <pc:docMkLst>
        <pc:docMk/>
      </pc:docMkLst>
      <pc:sldChg chg="del">
        <pc:chgData name="Babak, Elena (MC2202)" userId="a8ac1605-f121-422c-976e-a7602c62032e" providerId="ADAL" clId="{81C3D082-C815-492E-AF86-C7721FDACFC8}" dt="2022-02-07T22:20:04.436" v="19" actId="47"/>
        <pc:sldMkLst>
          <pc:docMk/>
          <pc:sldMk cId="630117068" sldId="285"/>
        </pc:sldMkLst>
      </pc:sldChg>
      <pc:sldChg chg="addSp delSp mod">
        <pc:chgData name="Babak, Elena (MC2202)" userId="a8ac1605-f121-422c-976e-a7602c62032e" providerId="ADAL" clId="{81C3D082-C815-492E-AF86-C7721FDACFC8}" dt="2022-02-07T22:23:08.918" v="23" actId="478"/>
        <pc:sldMkLst>
          <pc:docMk/>
          <pc:sldMk cId="270503997" sldId="1769"/>
        </pc:sldMkLst>
        <pc:spChg chg="add del">
          <ac:chgData name="Babak, Elena (MC2202)" userId="a8ac1605-f121-422c-976e-a7602c62032e" providerId="ADAL" clId="{81C3D082-C815-492E-AF86-C7721FDACFC8}" dt="2022-02-07T22:23:08.918" v="23" actId="478"/>
          <ac:spMkLst>
            <pc:docMk/>
            <pc:sldMk cId="270503997" sldId="1769"/>
            <ac:spMk id="38" creationId="{A0FE99F6-3FC0-451B-9D22-9D3DB07BDB82}"/>
          </ac:spMkLst>
        </pc:spChg>
      </pc:sldChg>
      <pc:sldChg chg="delSp mod">
        <pc:chgData name="Babak, Elena (MC2202)" userId="a8ac1605-f121-422c-976e-a7602c62032e" providerId="ADAL" clId="{81C3D082-C815-492E-AF86-C7721FDACFC8}" dt="2022-02-07T22:32:39.942" v="24" actId="478"/>
        <pc:sldMkLst>
          <pc:docMk/>
          <pc:sldMk cId="2684242894" sldId="1772"/>
        </pc:sldMkLst>
        <pc:spChg chg="del">
          <ac:chgData name="Babak, Elena (MC2202)" userId="a8ac1605-f121-422c-976e-a7602c62032e" providerId="ADAL" clId="{81C3D082-C815-492E-AF86-C7721FDACFC8}" dt="2022-02-07T22:32:39.942" v="24" actId="478"/>
          <ac:spMkLst>
            <pc:docMk/>
            <pc:sldMk cId="2684242894" sldId="1772"/>
            <ac:spMk id="65" creationId="{63EB1ABA-BFDC-4EB5-81C0-1C87A970BBE9}"/>
          </ac:spMkLst>
        </pc:spChg>
      </pc:sldChg>
      <pc:sldChg chg="addSp delSp mod">
        <pc:chgData name="Babak, Elena (MC2202)" userId="a8ac1605-f121-422c-976e-a7602c62032e" providerId="ADAL" clId="{81C3D082-C815-492E-AF86-C7721FDACFC8}" dt="2022-02-07T22:34:10.653" v="27" actId="478"/>
        <pc:sldMkLst>
          <pc:docMk/>
          <pc:sldMk cId="956699511" sldId="1774"/>
        </pc:sldMkLst>
        <pc:spChg chg="add del">
          <ac:chgData name="Babak, Elena (MC2202)" userId="a8ac1605-f121-422c-976e-a7602c62032e" providerId="ADAL" clId="{81C3D082-C815-492E-AF86-C7721FDACFC8}" dt="2022-02-07T22:34:10.653" v="27" actId="478"/>
          <ac:spMkLst>
            <pc:docMk/>
            <pc:sldMk cId="956699511" sldId="1774"/>
            <ac:spMk id="33" creationId="{F01AC87C-392A-4FCA-92EB-1910C4428D11}"/>
          </ac:spMkLst>
        </pc:spChg>
      </pc:sldChg>
      <pc:sldChg chg="delSp mod">
        <pc:chgData name="Babak, Elena (MC2202)" userId="a8ac1605-f121-422c-976e-a7602c62032e" providerId="ADAL" clId="{81C3D082-C815-492E-AF86-C7721FDACFC8}" dt="2022-02-07T22:34:29.069" v="28" actId="478"/>
        <pc:sldMkLst>
          <pc:docMk/>
          <pc:sldMk cId="1236095141" sldId="1775"/>
        </pc:sldMkLst>
        <pc:spChg chg="del">
          <ac:chgData name="Babak, Elena (MC2202)" userId="a8ac1605-f121-422c-976e-a7602c62032e" providerId="ADAL" clId="{81C3D082-C815-492E-AF86-C7721FDACFC8}" dt="2022-02-07T22:34:29.069" v="28" actId="478"/>
          <ac:spMkLst>
            <pc:docMk/>
            <pc:sldMk cId="1236095141" sldId="1775"/>
            <ac:spMk id="16" creationId="{CE1ABB96-B1E9-48A4-AA05-5D3CAC5F296F}"/>
          </ac:spMkLst>
        </pc:spChg>
      </pc:sldChg>
      <pc:sldChg chg="modNotesTx">
        <pc:chgData name="Babak, Elena (MC2202)" userId="a8ac1605-f121-422c-976e-a7602c62032e" providerId="ADAL" clId="{81C3D082-C815-492E-AF86-C7721FDACFC8}" dt="2022-02-07T22:35:51.597" v="30" actId="20577"/>
        <pc:sldMkLst>
          <pc:docMk/>
          <pc:sldMk cId="79086890" sldId="1778"/>
        </pc:sldMkLst>
      </pc:sldChg>
      <pc:sldChg chg="modNotesTx">
        <pc:chgData name="Babak, Elena (MC2202)" userId="a8ac1605-f121-422c-976e-a7602c62032e" providerId="ADAL" clId="{81C3D082-C815-492E-AF86-C7721FDACFC8}" dt="2022-02-07T22:36:12.099" v="32" actId="20577"/>
        <pc:sldMkLst>
          <pc:docMk/>
          <pc:sldMk cId="1585989686" sldId="1779"/>
        </pc:sldMkLst>
      </pc:sldChg>
      <pc:sldChg chg="del">
        <pc:chgData name="Babak, Elena (MC2202)" userId="a8ac1605-f121-422c-976e-a7602c62032e" providerId="ADAL" clId="{81C3D082-C815-492E-AF86-C7721FDACFC8}" dt="2022-02-07T22:20:05.279" v="20" actId="47"/>
        <pc:sldMkLst>
          <pc:docMk/>
          <pc:sldMk cId="2899430072" sldId="1833"/>
        </pc:sldMkLst>
      </pc:sldChg>
      <pc:sldChg chg="modSp mod">
        <pc:chgData name="Babak, Elena (MC2202)" userId="a8ac1605-f121-422c-976e-a7602c62032e" providerId="ADAL" clId="{81C3D082-C815-492E-AF86-C7721FDACFC8}" dt="2022-02-07T22:19:54.804" v="18" actId="1076"/>
        <pc:sldMkLst>
          <pc:docMk/>
          <pc:sldMk cId="263270356" sldId="8511"/>
        </pc:sldMkLst>
        <pc:spChg chg="mod">
          <ac:chgData name="Babak, Elena (MC2202)" userId="a8ac1605-f121-422c-976e-a7602c62032e" providerId="ADAL" clId="{81C3D082-C815-492E-AF86-C7721FDACFC8}" dt="2022-02-07T22:19:54.804" v="18" actId="1076"/>
          <ac:spMkLst>
            <pc:docMk/>
            <pc:sldMk cId="263270356" sldId="8511"/>
            <ac:spMk id="4" creationId="{AF483EA2-26E9-4E51-804E-193AE65A657A}"/>
          </ac:spMkLst>
        </pc:spChg>
        <pc:spChg chg="mod">
          <ac:chgData name="Babak, Elena (MC2202)" userId="a8ac1605-f121-422c-976e-a7602c62032e" providerId="ADAL" clId="{81C3D082-C815-492E-AF86-C7721FDACFC8}" dt="2022-02-07T22:18:26.630" v="0"/>
          <ac:spMkLst>
            <pc:docMk/>
            <pc:sldMk cId="263270356" sldId="8511"/>
            <ac:spMk id="12" creationId="{4B3F53EE-32A0-41C3-8873-37BB6EA472A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0F313-442B-4592-8D61-1BBD85CB607E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4877B-247C-4CDB-B827-9729DC646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58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3874168" y="800100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-3874168" y="7316788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87141-04D6-47C7-9B30-CFBA82E50253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2286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42900" y="3543300"/>
            <a:ext cx="6210300" cy="51130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3874168" y="8685212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76737" y="8685213"/>
            <a:ext cx="47967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50487F27-F4AC-478C-A07B-A71CA0B862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8671592"/>
            <a:ext cx="54941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Arial" pitchFamily="34" charset="0"/>
                <a:cs typeface="Arial" pitchFamily="34" charset="0"/>
              </a:rPr>
              <a:t>Speaker notes are for internal use only </a:t>
            </a:r>
            <a:br>
              <a:rPr lang="en-US" sz="1100" b="1" dirty="0">
                <a:latin typeface="Arial" pitchFamily="34" charset="0"/>
                <a:cs typeface="Arial" pitchFamily="34" charset="0"/>
              </a:rPr>
            </a:br>
            <a:r>
              <a:rPr lang="en-US" sz="1100" b="1" dirty="0">
                <a:latin typeface="Arial" pitchFamily="34" charset="0"/>
                <a:cs typeface="Arial" pitchFamily="34" charset="0"/>
              </a:rPr>
              <a:t>and are not to be shown or disseminated outside of AstraZeneca.</a:t>
            </a:r>
          </a:p>
        </p:txBody>
      </p:sp>
    </p:spTree>
    <p:extLst>
      <p:ext uri="{BB962C8B-B14F-4D97-AF65-F5344CB8AC3E}">
        <p14:creationId xmlns:p14="http://schemas.microsoft.com/office/powerpoint/2010/main" val="485681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Bef>
        <a:spcPts val="1000"/>
      </a:spcBef>
      <a:buClr>
        <a:schemeClr val="accent1"/>
      </a:buClr>
      <a:buSzPct val="100000"/>
      <a:buFont typeface="Arial" panose="020B0604020202020204" pitchFamily="34" charset="0"/>
      <a:buChar char="•"/>
      <a:defRPr sz="1000" b="0" kern="1200">
        <a:solidFill>
          <a:schemeClr val="tx1"/>
        </a:solidFill>
        <a:latin typeface="+mn-lt"/>
        <a:ea typeface="+mn-ea"/>
        <a:cs typeface="+mn-cs"/>
      </a:defRPr>
    </a:lvl1pPr>
    <a:lvl2pPr marL="171450" indent="-171450" algn="l" defTabSz="914400" rtl="0" eaLnBrk="1" latinLnBrk="0" hangingPunct="1">
      <a:lnSpc>
        <a:spcPct val="90000"/>
      </a:lnSpc>
      <a:spcBef>
        <a:spcPts val="400"/>
      </a:spcBef>
      <a:buClr>
        <a:schemeClr val="accent1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400050" indent="-171450" algn="l" defTabSz="914400" rtl="0" eaLnBrk="1" latinLnBrk="0" hangingPunct="1">
      <a:lnSpc>
        <a:spcPct val="90000"/>
      </a:lnSpc>
      <a:spcBef>
        <a:spcPts val="400"/>
      </a:spcBef>
      <a:buClr>
        <a:schemeClr val="accent1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628650" indent="-171450" algn="l" defTabSz="914400" rtl="0" eaLnBrk="1" latinLnBrk="0" hangingPunct="1">
      <a:lnSpc>
        <a:spcPct val="90000"/>
      </a:lnSpc>
      <a:spcBef>
        <a:spcPts val="400"/>
      </a:spcBef>
      <a:buClr>
        <a:schemeClr val="accent1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857250" indent="-171450" algn="l" defTabSz="914400" rtl="0" eaLnBrk="1" latinLnBrk="0" hangingPunct="1">
      <a:spcBef>
        <a:spcPts val="400"/>
      </a:spcBef>
      <a:buClr>
        <a:schemeClr val="accent1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2232" userDrawn="1">
          <p15:clr>
            <a:srgbClr val="F26B43"/>
          </p15:clr>
        </p15:guide>
        <p15:guide id="3" orient="horz" pos="144" userDrawn="1">
          <p15:clr>
            <a:srgbClr val="F26B43"/>
          </p15:clr>
        </p15:guide>
        <p15:guide id="4" pos="216" userDrawn="1">
          <p15:clr>
            <a:srgbClr val="F26B43"/>
          </p15:clr>
        </p15:guide>
        <p15:guide id="5" pos="4128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87F27-F4AC-478C-A07B-A71CA0B8625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223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Andexanet alfa dose-dependently reduced anti-</a:t>
            </a:r>
            <a:r>
              <a:rPr lang="en-US" sz="1200" dirty="0" err="1"/>
              <a:t>FXa</a:t>
            </a:r>
            <a:r>
              <a:rPr lang="en-US" sz="1200" dirty="0"/>
              <a:t> activity in the model. Complete reversal of anti-</a:t>
            </a:r>
            <a:r>
              <a:rPr lang="en-US" sz="1200" dirty="0" err="1"/>
              <a:t>FXa</a:t>
            </a:r>
            <a:r>
              <a:rPr lang="en-US" sz="1200" dirty="0"/>
              <a:t> activity was achieved with a 400 mg bolus of </a:t>
            </a:r>
            <a:r>
              <a:rPr lang="en-US" sz="1200" dirty="0" err="1"/>
              <a:t>andexanet</a:t>
            </a:r>
            <a:r>
              <a:rPr lang="en-US" sz="1200" dirty="0"/>
              <a:t> alfa.</a:t>
            </a:r>
            <a:endParaRPr lang="en-US" sz="12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AFE75-8F11-4EC9-AEC9-5B0943CAD3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03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AFE75-8F11-4EC9-AEC9-5B0943CAD3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19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00289">
              <a:spcBef>
                <a:spcPct val="0"/>
              </a:spcBef>
              <a:defRPr/>
            </a:pPr>
            <a:r>
              <a:rPr lang="en-US" dirty="0"/>
              <a:t>Using FX as a template, modifications were made in three regions to generate </a:t>
            </a:r>
            <a:br>
              <a:rPr lang="en-US" dirty="0"/>
            </a:br>
            <a:r>
              <a:rPr lang="en-US" dirty="0"/>
              <a:t>r-Antidote (</a:t>
            </a:r>
            <a:r>
              <a:rPr lang="en-US" dirty="0" err="1"/>
              <a:t>andexanet</a:t>
            </a:r>
            <a:r>
              <a:rPr lang="en-US" dirty="0"/>
              <a:t> alfa): </a:t>
            </a:r>
          </a:p>
          <a:p>
            <a:pPr marL="163958" lvl="1" indent="-163958" defTabSz="900289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/>
              <a:t>Removal of GLA domain to prevent anticoagulant effect</a:t>
            </a:r>
          </a:p>
          <a:p>
            <a:pPr marL="163958" lvl="1" indent="-163958" defTabSz="900289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/>
              <a:t>Replacement of the activation peptide with </a:t>
            </a:r>
            <a:r>
              <a:rPr lang="en-US" dirty="0" err="1"/>
              <a:t>Arg</a:t>
            </a:r>
            <a:r>
              <a:rPr lang="en-US" dirty="0"/>
              <a:t>-Lys-</a:t>
            </a:r>
            <a:r>
              <a:rPr lang="en-US" dirty="0" err="1"/>
              <a:t>Arg</a:t>
            </a:r>
            <a:r>
              <a:rPr lang="en-US" dirty="0"/>
              <a:t> to connect the light chain to the heavy chain</a:t>
            </a:r>
          </a:p>
          <a:p>
            <a:pPr marL="163958" lvl="1" indent="-163958" defTabSz="900289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/>
              <a:t>Mutation of the active-site serine to alanine to prevent thrombin generation</a:t>
            </a:r>
          </a:p>
          <a:p>
            <a:pPr marL="0" lvl="1" defTabSz="908856">
              <a:spcBef>
                <a:spcPct val="0"/>
              </a:spcBef>
              <a:defRPr/>
            </a:pPr>
            <a:endParaRPr lang="en-US" dirty="0">
              <a:solidFill>
                <a:srgbClr val="000000"/>
              </a:solidFill>
              <a:latin typeface="Corbel" pitchFamily="34" charset="0"/>
            </a:endParaRPr>
          </a:p>
          <a:p>
            <a:pPr marL="0" lvl="1" defTabSz="876174">
              <a:spcBef>
                <a:spcPct val="0"/>
              </a:spcBef>
              <a:defRPr/>
            </a:pPr>
            <a:r>
              <a:rPr lang="en-US" b="1" dirty="0"/>
              <a:t>Reference</a:t>
            </a:r>
          </a:p>
          <a:p>
            <a:pPr marL="0" lvl="1" defTabSz="876174">
              <a:spcBef>
                <a:spcPct val="0"/>
              </a:spcBef>
              <a:defRPr/>
            </a:pPr>
            <a:r>
              <a:rPr lang="en-US" dirty="0"/>
              <a:t>Lu G, </a:t>
            </a:r>
            <a:r>
              <a:rPr lang="en-US" dirty="0" err="1"/>
              <a:t>DeGuzman</a:t>
            </a:r>
            <a:r>
              <a:rPr lang="en-US" dirty="0"/>
              <a:t> FR, </a:t>
            </a:r>
            <a:r>
              <a:rPr lang="en-US" dirty="0" err="1"/>
              <a:t>Hollenbach</a:t>
            </a:r>
            <a:r>
              <a:rPr lang="en-US" dirty="0"/>
              <a:t> SJ, et al. A specific antidote for reversal of anticoagulation by direct and indirect inhibitors of coagulation factor </a:t>
            </a:r>
            <a:r>
              <a:rPr lang="en-US" dirty="0" err="1"/>
              <a:t>Xa</a:t>
            </a:r>
            <a:r>
              <a:rPr lang="en-US" dirty="0"/>
              <a:t>. </a:t>
            </a:r>
            <a:r>
              <a:rPr lang="en-US" i="1" dirty="0"/>
              <a:t>Nat Med. </a:t>
            </a:r>
            <a:r>
              <a:rPr lang="en-US" dirty="0"/>
              <a:t>2013;19(4):446-453.</a:t>
            </a:r>
          </a:p>
          <a:p>
            <a:pPr marL="0" lvl="1" defTabSz="908856">
              <a:spcBef>
                <a:spcPct val="0"/>
              </a:spcBef>
              <a:defRPr/>
            </a:pPr>
            <a:endParaRPr lang="en-US" dirty="0">
              <a:solidFill>
                <a:srgbClr val="000000"/>
              </a:solidFill>
              <a:latin typeface="Corbe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AFE75-8F11-4EC9-AEC9-5B0943CAD3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20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00289">
              <a:spcBef>
                <a:spcPct val="0"/>
              </a:spcBef>
              <a:defRPr/>
            </a:pPr>
            <a:r>
              <a:rPr lang="en-US" dirty="0"/>
              <a:t>Using FX as a template, modifications were made in three regions to generate </a:t>
            </a:r>
            <a:br>
              <a:rPr lang="en-US" dirty="0"/>
            </a:br>
            <a:r>
              <a:rPr lang="en-US" dirty="0"/>
              <a:t>r-Antidote (</a:t>
            </a:r>
            <a:r>
              <a:rPr lang="en-US" dirty="0" err="1"/>
              <a:t>andexanet</a:t>
            </a:r>
            <a:r>
              <a:rPr lang="en-US" dirty="0"/>
              <a:t> alfa): </a:t>
            </a:r>
          </a:p>
          <a:p>
            <a:pPr marL="163958" lvl="1" indent="-163958" defTabSz="900289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/>
              <a:t>Removal of GLA domain to prevent anticoagulant effect</a:t>
            </a:r>
          </a:p>
          <a:p>
            <a:pPr marL="163958" lvl="1" indent="-163958" defTabSz="900289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/>
              <a:t>Replacement of the activation peptide with </a:t>
            </a:r>
            <a:r>
              <a:rPr lang="en-US" dirty="0" err="1"/>
              <a:t>Arg</a:t>
            </a:r>
            <a:r>
              <a:rPr lang="en-US" dirty="0"/>
              <a:t>-Lys-</a:t>
            </a:r>
            <a:r>
              <a:rPr lang="en-US" dirty="0" err="1"/>
              <a:t>Arg</a:t>
            </a:r>
            <a:r>
              <a:rPr lang="en-US" dirty="0"/>
              <a:t> to connect the light chain to the heavy chain</a:t>
            </a:r>
          </a:p>
          <a:p>
            <a:pPr marL="163958" lvl="1" indent="-163958" defTabSz="900289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/>
              <a:t>Mutation of the active-site serine to alanine to prevent thrombin generation</a:t>
            </a:r>
          </a:p>
          <a:p>
            <a:pPr marL="0" lvl="1" defTabSz="908856">
              <a:spcBef>
                <a:spcPct val="0"/>
              </a:spcBef>
              <a:defRPr/>
            </a:pPr>
            <a:endParaRPr lang="en-US" dirty="0">
              <a:solidFill>
                <a:srgbClr val="000000"/>
              </a:solidFill>
              <a:latin typeface="Corbel" pitchFamily="34" charset="0"/>
            </a:endParaRPr>
          </a:p>
          <a:p>
            <a:pPr marL="0" lvl="1" defTabSz="876174">
              <a:spcBef>
                <a:spcPct val="0"/>
              </a:spcBef>
              <a:defRPr/>
            </a:pPr>
            <a:r>
              <a:rPr lang="en-US" b="1" dirty="0"/>
              <a:t>Reference</a:t>
            </a:r>
          </a:p>
          <a:p>
            <a:pPr marL="0" lvl="1" defTabSz="876174">
              <a:spcBef>
                <a:spcPct val="0"/>
              </a:spcBef>
              <a:defRPr/>
            </a:pPr>
            <a:r>
              <a:rPr lang="en-US" dirty="0"/>
              <a:t>Lu G, </a:t>
            </a:r>
            <a:r>
              <a:rPr lang="en-US" dirty="0" err="1"/>
              <a:t>DeGuzman</a:t>
            </a:r>
            <a:r>
              <a:rPr lang="en-US" dirty="0"/>
              <a:t> FR, </a:t>
            </a:r>
            <a:r>
              <a:rPr lang="en-US" dirty="0" err="1"/>
              <a:t>Hollenbach</a:t>
            </a:r>
            <a:r>
              <a:rPr lang="en-US" dirty="0"/>
              <a:t> SJ, et al. A specific antidote for reversal of anticoagulation by direct and indirect inhibitors of coagulation factor </a:t>
            </a:r>
            <a:r>
              <a:rPr lang="en-US" dirty="0" err="1"/>
              <a:t>Xa</a:t>
            </a:r>
            <a:r>
              <a:rPr lang="en-US" dirty="0"/>
              <a:t>. </a:t>
            </a:r>
            <a:r>
              <a:rPr lang="en-US" i="1" dirty="0"/>
              <a:t>Nat Med. </a:t>
            </a:r>
            <a:r>
              <a:rPr lang="en-US" dirty="0"/>
              <a:t>2013;19(4):446-453.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AFE75-8F11-4EC9-AEC9-5B0943CAD353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1928F-1E4D-42B8-B3ED-368568C41240}"/>
              </a:ext>
            </a:extLst>
          </p:cNvPr>
          <p:cNvSpPr txBox="1"/>
          <p:nvPr/>
        </p:nvSpPr>
        <p:spPr>
          <a:xfrm>
            <a:off x="3842084" y="1479230"/>
            <a:ext cx="2618874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Please capitalize Native</a:t>
            </a:r>
          </a:p>
        </p:txBody>
      </p:sp>
    </p:spTree>
    <p:extLst>
      <p:ext uri="{BB962C8B-B14F-4D97-AF65-F5344CB8AC3E}">
        <p14:creationId xmlns:p14="http://schemas.microsoft.com/office/powerpoint/2010/main" val="410442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</a:t>
            </a:r>
            <a:r>
              <a:rPr lang="en-US" dirty="0" err="1"/>
              <a:t>andexanet</a:t>
            </a:r>
            <a:r>
              <a:rPr lang="en-US" dirty="0"/>
              <a:t> alfa resembles</a:t>
            </a:r>
            <a:r>
              <a:rPr lang="en-US" baseline="0" dirty="0"/>
              <a:t> native </a:t>
            </a:r>
            <a:r>
              <a:rPr lang="en-US" baseline="0" dirty="0" err="1"/>
              <a:t>FXa</a:t>
            </a:r>
            <a:r>
              <a:rPr lang="en-US" baseline="0" dirty="0"/>
              <a:t>, it binds to everything that native </a:t>
            </a:r>
            <a:r>
              <a:rPr lang="en-US" baseline="0" dirty="0" err="1"/>
              <a:t>FXa</a:t>
            </a:r>
            <a:r>
              <a:rPr lang="en-US" baseline="0" dirty="0"/>
              <a:t> binds to: direct </a:t>
            </a:r>
            <a:r>
              <a:rPr lang="en-US" baseline="0" dirty="0" err="1"/>
              <a:t>FXa</a:t>
            </a:r>
            <a:r>
              <a:rPr lang="en-US" baseline="0" dirty="0"/>
              <a:t> inhibitors, indirect </a:t>
            </a:r>
            <a:r>
              <a:rPr lang="en-US" baseline="0" dirty="0" err="1"/>
              <a:t>FXa</a:t>
            </a:r>
            <a:r>
              <a:rPr lang="en-US" baseline="0" dirty="0"/>
              <a:t> inhibitors, and TFPI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AFE75-8F11-4EC9-AEC9-5B0943CAD3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58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Intravenous administration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AFE75-8F11-4EC9-AEC9-5B0943CAD3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80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Need &gt; 1:1 stoichiometry to completely reverse </a:t>
            </a:r>
            <a:r>
              <a:rPr lang="en-US" sz="1200" dirty="0" err="1"/>
              <a:t>FXa</a:t>
            </a:r>
            <a:r>
              <a:rPr lang="en-US" sz="1200" dirty="0"/>
              <a:t> inhibition.</a:t>
            </a:r>
          </a:p>
          <a:p>
            <a:r>
              <a:rPr lang="en-US" sz="1200" dirty="0"/>
              <a:t>The </a:t>
            </a:r>
            <a:r>
              <a:rPr lang="en-US" sz="1200" dirty="0" err="1"/>
              <a:t>FXa</a:t>
            </a:r>
            <a:r>
              <a:rPr lang="en-US" sz="1200" dirty="0"/>
              <a:t> inhibitors bind to the same site on </a:t>
            </a:r>
            <a:r>
              <a:rPr lang="en-US" sz="1200" dirty="0" err="1"/>
              <a:t>andexanet</a:t>
            </a:r>
            <a:r>
              <a:rPr lang="en-US" sz="1200" dirty="0"/>
              <a:t> alfa as that on native </a:t>
            </a:r>
            <a:r>
              <a:rPr lang="en-US" sz="1200" dirty="0" err="1"/>
              <a:t>FXa</a:t>
            </a:r>
            <a:r>
              <a:rPr lang="en-US" sz="1200" dirty="0"/>
              <a:t>.</a:t>
            </a:r>
          </a:p>
          <a:p>
            <a:r>
              <a:rPr lang="en-US" sz="1200" dirty="0"/>
              <a:t>The lower Ki and </a:t>
            </a:r>
            <a:r>
              <a:rPr lang="en-US" sz="1200" dirty="0" err="1"/>
              <a:t>Kd</a:t>
            </a:r>
            <a:r>
              <a:rPr lang="en-US" sz="1200" dirty="0"/>
              <a:t> values indicate higher affinity binding.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AFE75-8F11-4EC9-AEC9-5B0943CAD3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10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FXa</a:t>
            </a:r>
            <a:r>
              <a:rPr lang="en-US" dirty="0"/>
              <a:t> inhibitor binds to the active site of </a:t>
            </a:r>
            <a:r>
              <a:rPr lang="en-US" dirty="0" err="1"/>
              <a:t>FXa</a:t>
            </a:r>
            <a:r>
              <a:rPr lang="en-US" dirty="0"/>
              <a:t>. 3</a:t>
            </a:r>
            <a:r>
              <a:rPr lang="en-US" baseline="0" dirty="0"/>
              <a:t> amino acids that produce catalytic activity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AFE75-8F11-4EC9-AEC9-5B0943CAD3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64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need a 1.3:1</a:t>
            </a:r>
            <a:r>
              <a:rPr lang="en-US" baseline="0" dirty="0"/>
              <a:t> ratio of </a:t>
            </a:r>
            <a:r>
              <a:rPr lang="en-US" baseline="0" dirty="0" err="1"/>
              <a:t>andexanet</a:t>
            </a:r>
            <a:r>
              <a:rPr lang="en-US" baseline="0" dirty="0"/>
              <a:t> alfa: </a:t>
            </a:r>
            <a:r>
              <a:rPr lang="en-US" baseline="0" dirty="0" err="1"/>
              <a:t>FXa</a:t>
            </a:r>
            <a:r>
              <a:rPr lang="en-US" baseline="0" dirty="0"/>
              <a:t> inhibitor to reverse anti-</a:t>
            </a:r>
            <a:r>
              <a:rPr lang="en-US" baseline="0" dirty="0" err="1"/>
              <a:t>FXa</a:t>
            </a:r>
            <a:r>
              <a:rPr lang="en-US" baseline="0" dirty="0"/>
              <a:t> activity in order to drive the equilibrium from binding of </a:t>
            </a:r>
            <a:r>
              <a:rPr lang="en-US" baseline="0" dirty="0" err="1"/>
              <a:t>FXai</a:t>
            </a:r>
            <a:r>
              <a:rPr lang="en-US" baseline="0" dirty="0"/>
              <a:t> from </a:t>
            </a:r>
            <a:r>
              <a:rPr lang="en-US" baseline="0" dirty="0" err="1"/>
              <a:t>FXa</a:t>
            </a:r>
            <a:r>
              <a:rPr lang="en-US" baseline="0" dirty="0"/>
              <a:t> to </a:t>
            </a:r>
            <a:r>
              <a:rPr lang="en-US" baseline="0" dirty="0" err="1"/>
              <a:t>andexanet</a:t>
            </a:r>
            <a:r>
              <a:rPr lang="en-US" baseline="0" dirty="0"/>
              <a:t> alfa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AFE75-8F11-4EC9-AEC9-5B0943CAD3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0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B930-CE3F-4743-B072-2338D7EF26EF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100584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tx1"/>
                </a:solidFill>
              </a:defRPr>
            </a:lvl1pPr>
            <a:lvl2pPr marL="228594" indent="0">
              <a:buNone/>
              <a:defRPr>
                <a:solidFill>
                  <a:schemeClr val="tx1"/>
                </a:solidFill>
              </a:defRPr>
            </a:lvl2pPr>
            <a:lvl3pPr marL="457189" indent="0">
              <a:buNone/>
              <a:defRPr>
                <a:solidFill>
                  <a:schemeClr val="tx1"/>
                </a:solidFill>
              </a:defRPr>
            </a:lvl3pPr>
            <a:lvl4pPr marL="685783" indent="0">
              <a:buNone/>
              <a:defRPr>
                <a:solidFill>
                  <a:schemeClr val="tx1"/>
                </a:solidFill>
              </a:defRPr>
            </a:lvl4pPr>
            <a:lvl5pPr marL="914378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393283977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3D9C-0853-494F-954A-AEC44A66CB01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100584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tx1"/>
                </a:solidFill>
              </a:defRPr>
            </a:lvl1pPr>
            <a:lvl2pPr marL="228594" indent="0">
              <a:buNone/>
              <a:defRPr>
                <a:solidFill>
                  <a:schemeClr val="tx1"/>
                </a:solidFill>
              </a:defRPr>
            </a:lvl2pPr>
            <a:lvl3pPr marL="457189" indent="0">
              <a:buNone/>
              <a:defRPr>
                <a:solidFill>
                  <a:schemeClr val="tx1"/>
                </a:solidFill>
              </a:defRPr>
            </a:lvl3pPr>
            <a:lvl4pPr marL="685783" indent="0">
              <a:buNone/>
              <a:defRPr>
                <a:solidFill>
                  <a:schemeClr val="tx1"/>
                </a:solidFill>
              </a:defRPr>
            </a:lvl4pPr>
            <a:lvl5pPr marL="914378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93500" y="1028701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1"/>
            <a:ext cx="11277600" cy="4800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25630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3500" y="1028701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0EDE-1F01-4A88-89D9-A077A040CD42}" type="datetime1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100584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594" indent="0">
              <a:spcBef>
                <a:spcPts val="300"/>
              </a:spcBef>
              <a:buNone/>
              <a:defRPr sz="1000"/>
            </a:lvl2pPr>
            <a:lvl3pPr marL="457189" indent="0">
              <a:spcBef>
                <a:spcPts val="300"/>
              </a:spcBef>
              <a:buNone/>
              <a:defRPr sz="1000"/>
            </a:lvl3pPr>
            <a:lvl4pPr marL="685783" indent="0">
              <a:spcBef>
                <a:spcPts val="300"/>
              </a:spcBef>
              <a:buNone/>
              <a:defRPr sz="1000"/>
            </a:lvl4pPr>
            <a:lvl5pPr marL="914378" indent="0">
              <a:spcBef>
                <a:spcPts val="300"/>
              </a:spcBef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201642302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9C31-8071-4657-BA84-2004C5131029}" type="datetime1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86229" y="5852160"/>
            <a:ext cx="10058398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594" indent="0">
              <a:spcBef>
                <a:spcPts val="300"/>
              </a:spcBef>
              <a:buNone/>
              <a:defRPr sz="1000"/>
            </a:lvl2pPr>
            <a:lvl3pPr marL="457189" indent="0">
              <a:spcBef>
                <a:spcPts val="300"/>
              </a:spcBef>
              <a:buNone/>
              <a:defRPr sz="1000"/>
            </a:lvl3pPr>
            <a:lvl4pPr marL="685783" indent="0">
              <a:spcBef>
                <a:spcPts val="300"/>
              </a:spcBef>
              <a:buNone/>
              <a:defRPr sz="1000"/>
            </a:lvl4pPr>
            <a:lvl5pPr marL="914378" indent="0">
              <a:spcBef>
                <a:spcPts val="300"/>
              </a:spcBef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93500" y="1028701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2359176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1287E9-EBEB-4648-982B-10337D55F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F650A-C38E-40FB-BCF6-2303E9A7CC69}" type="datetime1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B78B9-0DDE-46C9-8ACD-9F2A63B7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89C07F-8571-41D4-9A89-601A8B9C5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5F5103-6F75-4D29-92B7-D96304B0DF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092426"/>
            <a:ext cx="11277600" cy="4736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078529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 Cover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>
            <a:extLst>
              <a:ext uri="{FF2B5EF4-FFF2-40B4-BE49-F238E27FC236}">
                <a16:creationId xmlns:a16="http://schemas.microsoft.com/office/drawing/2014/main" id="{86D12817-4053-40BC-82BB-7AF5EE51AEBA}"/>
              </a:ext>
            </a:extLst>
          </p:cNvPr>
          <p:cNvSpPr txBox="1"/>
          <p:nvPr userDrawn="1"/>
        </p:nvSpPr>
        <p:spPr>
          <a:xfrm>
            <a:off x="2893625" y="6314749"/>
            <a:ext cx="64047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tx1"/>
                </a:solidFill>
              </a:rPr>
              <a:t>This Material is for Use by AstraZeneca Medical Personnel Only</a:t>
            </a:r>
          </a:p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000" b="0" dirty="0">
                <a:solidFill>
                  <a:schemeClr val="tx1"/>
                </a:solidFill>
              </a:rPr>
              <a:t>Speaker notes are for internal use only and are not to be shown or disseminated outside of AstraZeneca</a:t>
            </a:r>
          </a:p>
        </p:txBody>
      </p: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83D05D04-05CE-47AA-8F7B-B08C33B32C3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10790233"/>
              </p:ext>
            </p:extLst>
          </p:nvPr>
        </p:nvGraphicFramePr>
        <p:xfrm>
          <a:off x="1128801" y="3577114"/>
          <a:ext cx="9949787" cy="768058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931948">
                  <a:extLst>
                    <a:ext uri="{9D8B030D-6E8A-4147-A177-3AD203B41FA5}">
                      <a16:colId xmlns:a16="http://schemas.microsoft.com/office/drawing/2014/main" val="3458750997"/>
                    </a:ext>
                  </a:extLst>
                </a:gridCol>
                <a:gridCol w="3701243">
                  <a:extLst>
                    <a:ext uri="{9D8B030D-6E8A-4147-A177-3AD203B41FA5}">
                      <a16:colId xmlns:a16="http://schemas.microsoft.com/office/drawing/2014/main" val="4071395440"/>
                    </a:ext>
                  </a:extLst>
                </a:gridCol>
                <a:gridCol w="3316596">
                  <a:extLst>
                    <a:ext uri="{9D8B030D-6E8A-4147-A177-3AD203B41FA5}">
                      <a16:colId xmlns:a16="http://schemas.microsoft.com/office/drawing/2014/main" val="668771908"/>
                    </a:ext>
                  </a:extLst>
                </a:gridCol>
              </a:tblGrid>
              <a:tr h="384029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524754"/>
                  </a:ext>
                </a:extLst>
              </a:tr>
              <a:tr h="384029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63027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C8DCB22-4BDC-4256-9886-290008A41E5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56266423"/>
              </p:ext>
            </p:extLst>
          </p:nvPr>
        </p:nvGraphicFramePr>
        <p:xfrm>
          <a:off x="1128801" y="1039470"/>
          <a:ext cx="9949787" cy="2298618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931948">
                  <a:extLst>
                    <a:ext uri="{9D8B030D-6E8A-4147-A177-3AD203B41FA5}">
                      <a16:colId xmlns:a16="http://schemas.microsoft.com/office/drawing/2014/main" val="3458750997"/>
                    </a:ext>
                  </a:extLst>
                </a:gridCol>
                <a:gridCol w="3701243">
                  <a:extLst>
                    <a:ext uri="{9D8B030D-6E8A-4147-A177-3AD203B41FA5}">
                      <a16:colId xmlns:a16="http://schemas.microsoft.com/office/drawing/2014/main" val="4071395440"/>
                    </a:ext>
                  </a:extLst>
                </a:gridCol>
                <a:gridCol w="3316596">
                  <a:extLst>
                    <a:ext uri="{9D8B030D-6E8A-4147-A177-3AD203B41FA5}">
                      <a16:colId xmlns:a16="http://schemas.microsoft.com/office/drawing/2014/main" val="668771908"/>
                    </a:ext>
                  </a:extLst>
                </a:gridCol>
              </a:tblGrid>
              <a:tr h="38310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3421394"/>
                  </a:ext>
                </a:extLst>
              </a:tr>
              <a:tr h="38310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834974"/>
                  </a:ext>
                </a:extLst>
              </a:tr>
              <a:tr h="38310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146587"/>
                  </a:ext>
                </a:extLst>
              </a:tr>
              <a:tr h="38310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963846"/>
                  </a:ext>
                </a:extLst>
              </a:tr>
              <a:tr h="38310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524754"/>
                  </a:ext>
                </a:extLst>
              </a:tr>
              <a:tr h="38310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630277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9C31-8071-4657-BA84-2004C5131029}" type="datetime1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897A55-CB79-4D07-BEF1-54B1E974D126}"/>
              </a:ext>
            </a:extLst>
          </p:cNvPr>
          <p:cNvSpPr txBox="1"/>
          <p:nvPr userDrawn="1"/>
        </p:nvSpPr>
        <p:spPr>
          <a:xfrm>
            <a:off x="10160000" y="6611780"/>
            <a:ext cx="203200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100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AstraZeneca </a:t>
            </a:r>
            <a:fld id="{4EE36229-DA3E-40CD-B190-673CEA6DC5F4}" type="datetimeyyyy">
              <a:rPr lang="en-US" sz="1000" b="0" baseline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2022</a:t>
            </a:fld>
            <a:endParaRPr lang="en-US" sz="1000" b="0" baseline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E08680-4520-4EA6-B4A7-FD0062F8A6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72008" y="1102835"/>
            <a:ext cx="8106580" cy="2286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594" indent="0">
              <a:buNone/>
              <a:defRPr/>
            </a:lvl2pPr>
            <a:lvl3pPr marL="457189" indent="0">
              <a:buNone/>
              <a:defRPr/>
            </a:lvl3pPr>
            <a:lvl4pPr marL="685783" indent="0">
              <a:buNone/>
              <a:defRPr/>
            </a:lvl4pPr>
            <a:lvl5pPr marL="914378" indent="0">
              <a:buNone/>
              <a:defRPr/>
            </a:lvl5pPr>
          </a:lstStyle>
          <a:p>
            <a:pPr lvl="0"/>
            <a:r>
              <a:rPr lang="en-US" dirty="0"/>
              <a:t>&lt;MARP/MAAZAP&gt; &lt;#######&gt; &lt;TA&gt; &lt;Asset Title&gt; 70 character limit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F687FD7-F293-4468-AE23-E28EE46197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5854" y="1491653"/>
            <a:ext cx="1496779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MM/YY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BA6C7CD-771E-461C-A133-67764B81E6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2006" y="1491653"/>
            <a:ext cx="1797602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Reactive or Proactive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E33F1E3-ED30-4982-A86D-2C076E1C3B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5854" y="1880471"/>
            <a:ext cx="1496779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MM/YY (if &lt;1 year)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2286C0F-7CF6-40B2-B8FA-7AF1D25B99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72008" y="2658107"/>
            <a:ext cx="891692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Yes or No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1F28B02-DF8E-4C7E-90E9-0214CD384E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3973" y="2658107"/>
            <a:ext cx="4159180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 If Yes - Reactive via MI, Reactive via MI </a:t>
            </a:r>
            <a:r>
              <a:rPr lang="en-US" dirty="0" err="1"/>
              <a:t>SciP</a:t>
            </a:r>
            <a:r>
              <a:rPr lang="en-US" dirty="0"/>
              <a:t>, or Proactive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77F15F9-6B04-4325-BA35-6D4FC8B30B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72005" y="3046924"/>
            <a:ext cx="3936722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Any Medical Personnel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D881301-6455-4429-AC98-70F1B2B5BC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5856" y="2269289"/>
            <a:ext cx="3284423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Any HCP, MM Only, Contracted EE, or Other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10857ED-F4F0-4AED-89F7-6595C2BD78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72008" y="2269289"/>
            <a:ext cx="891692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Yes or No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C3ADFAF-903D-45A8-9EC3-263C6B88C9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00044" y="2269289"/>
            <a:ext cx="1212311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If Yes - MM/YY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99D1E98-12E4-4111-B43B-8EF5E67629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72006" y="5042742"/>
            <a:ext cx="891692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Yes or No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B511FB73-1515-4896-A191-A9E5140DA2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72006" y="5379477"/>
            <a:ext cx="8106581" cy="25853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N/A or Enter Instructions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1E7DEFF9-F91F-49E6-94A9-010D12455C1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72005" y="4043882"/>
            <a:ext cx="445403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New, Renewal, or Renewal with Changes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FA339AE6-73E5-47C9-8111-E129355C91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40224" y="4050835"/>
            <a:ext cx="201920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PromoMats/</a:t>
            </a:r>
            <a:r>
              <a:rPr lang="en-US" dirty="0" err="1"/>
              <a:t>MedComms</a:t>
            </a:r>
            <a:r>
              <a:rPr lang="en-US" dirty="0"/>
              <a:t> #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F085F8C8-CE31-4A7B-87E4-06397B5B41D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972005" y="3657303"/>
            <a:ext cx="445403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Asset Owner Name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D6785EC2-7CE7-4B29-BFA7-2A8950DFE9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72006" y="4646823"/>
            <a:ext cx="899316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Yes or No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2111F09-1B27-4A1F-9662-63D673AA517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989385" y="4646823"/>
            <a:ext cx="877792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Yes or No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31A21B67-AE66-4D44-8C58-A71F0B4E97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89386" y="5042742"/>
            <a:ext cx="1271909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If Yes - $Value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FFBD88D7-1F68-4A55-9958-01B92024FDF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72008" y="1880471"/>
            <a:ext cx="1747099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Brand or TA Name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D75479AB-AB9C-4737-A1D0-F9E28AC4F16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91674" y="1494084"/>
            <a:ext cx="923131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Yes or No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085AA13-451C-453D-AD0D-E8AF815127C2}"/>
              </a:ext>
            </a:extLst>
          </p:cNvPr>
          <p:cNvSpPr txBox="1"/>
          <p:nvPr userDrawn="1"/>
        </p:nvSpPr>
        <p:spPr>
          <a:xfrm>
            <a:off x="1132578" y="1036716"/>
            <a:ext cx="18288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Asset Title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8B6979-D240-45DF-8FFB-111611A15632}"/>
              </a:ext>
            </a:extLst>
          </p:cNvPr>
          <p:cNvSpPr txBox="1"/>
          <p:nvPr userDrawn="1"/>
        </p:nvSpPr>
        <p:spPr>
          <a:xfrm>
            <a:off x="5348628" y="1423839"/>
            <a:ext cx="13716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Approval Date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3F32247-E803-4B9D-8739-4086AE7EDFE5}"/>
              </a:ext>
            </a:extLst>
          </p:cNvPr>
          <p:cNvSpPr txBox="1"/>
          <p:nvPr userDrawn="1"/>
        </p:nvSpPr>
        <p:spPr>
          <a:xfrm>
            <a:off x="1132578" y="1423839"/>
            <a:ext cx="18288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Intended Use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42B0649-53B3-4494-A56E-67DCF07E8290}"/>
              </a:ext>
            </a:extLst>
          </p:cNvPr>
          <p:cNvSpPr txBox="1"/>
          <p:nvPr userDrawn="1"/>
        </p:nvSpPr>
        <p:spPr>
          <a:xfrm>
            <a:off x="5348628" y="1810962"/>
            <a:ext cx="13716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Expiration Date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9F3220-7D9B-445A-8058-358753CF9360}"/>
              </a:ext>
            </a:extLst>
          </p:cNvPr>
          <p:cNvSpPr txBox="1"/>
          <p:nvPr userDrawn="1"/>
        </p:nvSpPr>
        <p:spPr>
          <a:xfrm>
            <a:off x="1132578" y="2585208"/>
            <a:ext cx="18288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Distribution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47AD0CF-AE31-45DA-96AF-9BF462D0EBD5}"/>
              </a:ext>
            </a:extLst>
          </p:cNvPr>
          <p:cNvSpPr txBox="1"/>
          <p:nvPr userDrawn="1"/>
        </p:nvSpPr>
        <p:spPr>
          <a:xfrm>
            <a:off x="1132578" y="2972330"/>
            <a:ext cx="18288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Approved for Use By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C74B5DD-D8E4-46DE-A3C8-C17D4C0070F8}"/>
              </a:ext>
            </a:extLst>
          </p:cNvPr>
          <p:cNvSpPr txBox="1"/>
          <p:nvPr userDrawn="1"/>
        </p:nvSpPr>
        <p:spPr>
          <a:xfrm>
            <a:off x="5348628" y="2198085"/>
            <a:ext cx="13716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Audience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7900F06-4765-44ED-A269-1CD58C5E952C}"/>
              </a:ext>
            </a:extLst>
          </p:cNvPr>
          <p:cNvSpPr txBox="1"/>
          <p:nvPr userDrawn="1"/>
        </p:nvSpPr>
        <p:spPr>
          <a:xfrm>
            <a:off x="1132578" y="2198085"/>
            <a:ext cx="18288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One Time Use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A229345-0EF5-4489-BFD2-ED28EF6A19AF}"/>
              </a:ext>
            </a:extLst>
          </p:cNvPr>
          <p:cNvSpPr txBox="1"/>
          <p:nvPr userDrawn="1"/>
        </p:nvSpPr>
        <p:spPr>
          <a:xfrm>
            <a:off x="1132578" y="4974162"/>
            <a:ext cx="1828800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</a:rPr>
              <a:t>MSL Leave-behind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21D8C32-5CB3-4252-B385-54C66A9E1EE6}"/>
              </a:ext>
            </a:extLst>
          </p:cNvPr>
          <p:cNvSpPr txBox="1"/>
          <p:nvPr userDrawn="1"/>
        </p:nvSpPr>
        <p:spPr>
          <a:xfrm>
            <a:off x="3" y="123146"/>
            <a:ext cx="12191998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bg1"/>
                </a:solidFill>
              </a:rPr>
              <a:t>US Medical Asset Cover Sheet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811B402-BB33-4FBF-A25A-6A132332CC41}"/>
              </a:ext>
            </a:extLst>
          </p:cNvPr>
          <p:cNvSpPr txBox="1"/>
          <p:nvPr userDrawn="1"/>
        </p:nvSpPr>
        <p:spPr>
          <a:xfrm>
            <a:off x="1132578" y="5372146"/>
            <a:ext cx="1828800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Special Instructions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and/or Disclaimers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1A1B573-DC23-488B-93DB-AD4DD88A4651}"/>
              </a:ext>
            </a:extLst>
          </p:cNvPr>
          <p:cNvSpPr txBox="1"/>
          <p:nvPr userDrawn="1"/>
        </p:nvSpPr>
        <p:spPr>
          <a:xfrm>
            <a:off x="8451354" y="1423839"/>
            <a:ext cx="13716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Website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294A206-A31C-476D-ACCB-00ABD9DE8B78}"/>
              </a:ext>
            </a:extLst>
          </p:cNvPr>
          <p:cNvSpPr txBox="1"/>
          <p:nvPr userDrawn="1"/>
        </p:nvSpPr>
        <p:spPr>
          <a:xfrm>
            <a:off x="1132578" y="3979411"/>
            <a:ext cx="1828800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New Asset/Renewal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59580AA-6B1E-4C65-9D3B-8A40CBD8E220}"/>
              </a:ext>
            </a:extLst>
          </p:cNvPr>
          <p:cNvSpPr txBox="1"/>
          <p:nvPr userDrawn="1"/>
        </p:nvSpPr>
        <p:spPr>
          <a:xfrm>
            <a:off x="7527637" y="3979411"/>
            <a:ext cx="1512587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Based On Asset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0EE63BC-019F-46D2-85ED-E2FABA47A87D}"/>
              </a:ext>
            </a:extLst>
          </p:cNvPr>
          <p:cNvSpPr txBox="1"/>
          <p:nvPr userDrawn="1"/>
        </p:nvSpPr>
        <p:spPr>
          <a:xfrm>
            <a:off x="1132578" y="3585295"/>
            <a:ext cx="1828800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Asset Owner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8F3D524-8618-4B93-A131-5DAC4985A561}"/>
              </a:ext>
            </a:extLst>
          </p:cNvPr>
          <p:cNvSpPr txBox="1"/>
          <p:nvPr userDrawn="1"/>
        </p:nvSpPr>
        <p:spPr>
          <a:xfrm>
            <a:off x="1132578" y="4575502"/>
            <a:ext cx="1828800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Veeva CRM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9BCA70B-07F3-4184-B119-07E8A73B0D29}"/>
              </a:ext>
            </a:extLst>
          </p:cNvPr>
          <p:cNvSpPr txBox="1"/>
          <p:nvPr userDrawn="1"/>
        </p:nvSpPr>
        <p:spPr>
          <a:xfrm>
            <a:off x="3961877" y="4575502"/>
            <a:ext cx="2011680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Restricted Use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BC6F0CE-3EF3-4748-8537-A266C0CD9329}"/>
              </a:ext>
            </a:extLst>
          </p:cNvPr>
          <p:cNvSpPr txBox="1"/>
          <p:nvPr userDrawn="1"/>
        </p:nvSpPr>
        <p:spPr>
          <a:xfrm>
            <a:off x="3961877" y="4974162"/>
            <a:ext cx="2011680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If Yes, Fair Market Value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3001B95-73C8-4B7F-998E-B0AE7A43DE82}"/>
              </a:ext>
            </a:extLst>
          </p:cNvPr>
          <p:cNvSpPr txBox="1"/>
          <p:nvPr userDrawn="1"/>
        </p:nvSpPr>
        <p:spPr>
          <a:xfrm>
            <a:off x="1132578" y="1810962"/>
            <a:ext cx="18288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Brand or TA Name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0DE83F5-9900-4234-8A5B-4EFEB16F6D34}"/>
              </a:ext>
            </a:extLst>
          </p:cNvPr>
          <p:cNvSpPr txBox="1"/>
          <p:nvPr userDrawn="1"/>
        </p:nvSpPr>
        <p:spPr>
          <a:xfrm>
            <a:off x="7527637" y="3585295"/>
            <a:ext cx="1512587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Document #</a:t>
            </a:r>
          </a:p>
        </p:txBody>
      </p: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26419F55-E696-4649-B99D-36B08665CB7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80601841"/>
              </p:ext>
            </p:extLst>
          </p:nvPr>
        </p:nvGraphicFramePr>
        <p:xfrm>
          <a:off x="1131937" y="4566546"/>
          <a:ext cx="9949787" cy="77899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931948">
                  <a:extLst>
                    <a:ext uri="{9D8B030D-6E8A-4147-A177-3AD203B41FA5}">
                      <a16:colId xmlns:a16="http://schemas.microsoft.com/office/drawing/2014/main" val="3458750997"/>
                    </a:ext>
                  </a:extLst>
                </a:gridCol>
                <a:gridCol w="3701243">
                  <a:extLst>
                    <a:ext uri="{9D8B030D-6E8A-4147-A177-3AD203B41FA5}">
                      <a16:colId xmlns:a16="http://schemas.microsoft.com/office/drawing/2014/main" val="4071395440"/>
                    </a:ext>
                  </a:extLst>
                </a:gridCol>
                <a:gridCol w="3316596">
                  <a:extLst>
                    <a:ext uri="{9D8B030D-6E8A-4147-A177-3AD203B41FA5}">
                      <a16:colId xmlns:a16="http://schemas.microsoft.com/office/drawing/2014/main" val="668771908"/>
                    </a:ext>
                  </a:extLst>
                </a:gridCol>
              </a:tblGrid>
              <a:tr h="389498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524754"/>
                  </a:ext>
                </a:extLst>
              </a:tr>
              <a:tr h="389498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630277"/>
                  </a:ext>
                </a:extLst>
              </a:tr>
            </a:tbl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99C3AD-3A79-4CAB-8984-EE85DD84E0A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9199" y="3656903"/>
            <a:ext cx="2020226" cy="2381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28594" indent="0">
              <a:buNone/>
              <a:defRPr/>
            </a:lvl2pPr>
            <a:lvl3pPr marL="457189" indent="0">
              <a:buNone/>
              <a:defRPr/>
            </a:lvl3pPr>
            <a:lvl4pPr marL="685783" indent="0">
              <a:buNone/>
              <a:defRPr/>
            </a:lvl4pPr>
            <a:lvl5pPr marL="914378" indent="0">
              <a:buNone/>
              <a:defRPr/>
            </a:lvl5pPr>
          </a:lstStyle>
          <a:p>
            <a:pPr lvl="0"/>
            <a:r>
              <a:rPr lang="en-US" dirty="0"/>
              <a:t>ML-XXXX-US-XXXX</a:t>
            </a:r>
          </a:p>
        </p:txBody>
      </p:sp>
    </p:spTree>
    <p:extLst>
      <p:ext uri="{BB962C8B-B14F-4D97-AF65-F5344CB8AC3E}">
        <p14:creationId xmlns:p14="http://schemas.microsoft.com/office/powerpoint/2010/main" val="160000959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obal Cover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>
            <a:extLst>
              <a:ext uri="{FF2B5EF4-FFF2-40B4-BE49-F238E27FC236}">
                <a16:creationId xmlns:a16="http://schemas.microsoft.com/office/drawing/2014/main" id="{86D12817-4053-40BC-82BB-7AF5EE51AEBA}"/>
              </a:ext>
            </a:extLst>
          </p:cNvPr>
          <p:cNvSpPr txBox="1"/>
          <p:nvPr userDrawn="1"/>
        </p:nvSpPr>
        <p:spPr>
          <a:xfrm>
            <a:off x="526473" y="6034668"/>
            <a:ext cx="1120832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tx1"/>
                </a:solidFill>
              </a:rPr>
              <a:t>External use of any of the content must be approved for release </a:t>
            </a:r>
            <a:br>
              <a:rPr lang="en-US" sz="1400" b="1" dirty="0">
                <a:solidFill>
                  <a:schemeClr val="tx1"/>
                </a:solidFill>
              </a:rPr>
            </a:br>
            <a:r>
              <a:rPr lang="en-US" sz="1400" b="1" dirty="0">
                <a:solidFill>
                  <a:schemeClr val="tx1"/>
                </a:solidFill>
              </a:rPr>
              <a:t>by your local nominated signatory/local medical process to ensure compliance with local regulations. </a:t>
            </a:r>
          </a:p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000" b="0" dirty="0">
                <a:solidFill>
                  <a:schemeClr val="tx1"/>
                </a:solidFill>
              </a:rPr>
              <a:t>Refer to the General Properties for this asset in GMIP Content (Veeva Vault </a:t>
            </a:r>
            <a:r>
              <a:rPr lang="en-US" sz="1000" b="0" dirty="0" err="1">
                <a:solidFill>
                  <a:schemeClr val="tx1"/>
                </a:solidFill>
              </a:rPr>
              <a:t>MedComms</a:t>
            </a:r>
            <a:r>
              <a:rPr lang="en-US" sz="1000" b="0" dirty="0">
                <a:solidFill>
                  <a:schemeClr val="tx1"/>
                </a:solidFill>
              </a:rPr>
              <a:t>) for additional details. </a:t>
            </a:r>
          </a:p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000" b="0" dirty="0">
                <a:solidFill>
                  <a:schemeClr val="tx1"/>
                </a:solidFill>
              </a:rPr>
              <a:t>Questions on this asset should be directed to asset owners.</a:t>
            </a:r>
          </a:p>
        </p:txBody>
      </p: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83D05D04-05CE-47AA-8F7B-B08C33B32C3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9134625"/>
              </p:ext>
            </p:extLst>
          </p:nvPr>
        </p:nvGraphicFramePr>
        <p:xfrm>
          <a:off x="1128801" y="2274791"/>
          <a:ext cx="9949787" cy="1529404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931948">
                  <a:extLst>
                    <a:ext uri="{9D8B030D-6E8A-4147-A177-3AD203B41FA5}">
                      <a16:colId xmlns:a16="http://schemas.microsoft.com/office/drawing/2014/main" val="3458750997"/>
                    </a:ext>
                  </a:extLst>
                </a:gridCol>
                <a:gridCol w="3701243">
                  <a:extLst>
                    <a:ext uri="{9D8B030D-6E8A-4147-A177-3AD203B41FA5}">
                      <a16:colId xmlns:a16="http://schemas.microsoft.com/office/drawing/2014/main" val="4071395440"/>
                    </a:ext>
                  </a:extLst>
                </a:gridCol>
                <a:gridCol w="3316596">
                  <a:extLst>
                    <a:ext uri="{9D8B030D-6E8A-4147-A177-3AD203B41FA5}">
                      <a16:colId xmlns:a16="http://schemas.microsoft.com/office/drawing/2014/main" val="668771908"/>
                    </a:ext>
                  </a:extLst>
                </a:gridCol>
              </a:tblGrid>
              <a:tr h="38235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9134820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025149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524754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63027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C8DCB22-4BDC-4256-9886-290008A41E5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20293828"/>
              </p:ext>
            </p:extLst>
          </p:nvPr>
        </p:nvGraphicFramePr>
        <p:xfrm>
          <a:off x="1128801" y="1039471"/>
          <a:ext cx="9949787" cy="1147053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931948">
                  <a:extLst>
                    <a:ext uri="{9D8B030D-6E8A-4147-A177-3AD203B41FA5}">
                      <a16:colId xmlns:a16="http://schemas.microsoft.com/office/drawing/2014/main" val="3458750997"/>
                    </a:ext>
                  </a:extLst>
                </a:gridCol>
                <a:gridCol w="3701243">
                  <a:extLst>
                    <a:ext uri="{9D8B030D-6E8A-4147-A177-3AD203B41FA5}">
                      <a16:colId xmlns:a16="http://schemas.microsoft.com/office/drawing/2014/main" val="4071395440"/>
                    </a:ext>
                  </a:extLst>
                </a:gridCol>
                <a:gridCol w="3316596">
                  <a:extLst>
                    <a:ext uri="{9D8B030D-6E8A-4147-A177-3AD203B41FA5}">
                      <a16:colId xmlns:a16="http://schemas.microsoft.com/office/drawing/2014/main" val="668771908"/>
                    </a:ext>
                  </a:extLst>
                </a:gridCol>
              </a:tblGrid>
              <a:tr h="38235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3421394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834974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146587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9C31-8071-4657-BA84-2004C5131029}" type="datetime1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897A55-CB79-4D07-BEF1-54B1E974D126}"/>
              </a:ext>
            </a:extLst>
          </p:cNvPr>
          <p:cNvSpPr txBox="1"/>
          <p:nvPr userDrawn="1"/>
        </p:nvSpPr>
        <p:spPr>
          <a:xfrm>
            <a:off x="10160000" y="6611780"/>
            <a:ext cx="203200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100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AstraZeneca </a:t>
            </a:r>
            <a:fld id="{E86B8DE1-4020-4A49-9267-F9ACDA6D789A}" type="datetimeyyyy">
              <a:rPr lang="en-US" sz="1000" b="0" baseline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2022</a:t>
            </a:fld>
            <a:endParaRPr lang="en-US" sz="1000" b="0" baseline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E08680-4520-4EA6-B4A7-FD0062F8A6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0437" y="1102835"/>
            <a:ext cx="7798987" cy="2286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594" indent="0">
              <a:buNone/>
              <a:defRPr/>
            </a:lvl2pPr>
            <a:lvl3pPr marL="457189" indent="0">
              <a:buNone/>
              <a:defRPr/>
            </a:lvl3pPr>
            <a:lvl4pPr marL="685783" indent="0">
              <a:buNone/>
              <a:defRPr/>
            </a:lvl4pPr>
            <a:lvl5pPr marL="914378" indent="0">
              <a:buNone/>
              <a:defRPr/>
            </a:lvl5pPr>
          </a:lstStyle>
          <a:p>
            <a:pPr lvl="0"/>
            <a:r>
              <a:rPr lang="en-US" dirty="0"/>
              <a:t>&lt;Generic Name&gt; - &lt;Title from Veeva Vault&gt;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F687FD7-F293-4468-AE23-E28EE46197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1826" y="3110879"/>
            <a:ext cx="720437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MM/YY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BA6C7CD-771E-461C-A133-67764B81E6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60436" y="1491653"/>
            <a:ext cx="7620000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Reactive, Internal, or Reactive/Proactive by Local Nominated Signatory Review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E33F1E3-ED30-4982-A86D-2C076E1C3B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3652" y="3507944"/>
            <a:ext cx="5850676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Yes, No, or N/A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2286C0F-7CF6-40B2-B8FA-7AF1D25B99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03651" y="3119257"/>
            <a:ext cx="1795083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Yes or No/List 3rd Party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10857ED-F4F0-4AED-89F7-6595C2BD78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362377" y="3112464"/>
            <a:ext cx="71120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MM/YY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B511FB73-1515-4896-A191-A9E5140DA2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1201" y="4843764"/>
            <a:ext cx="7808084" cy="25853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N/A or Enter Instructions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1E7DEFF9-F91F-49E6-94A9-010D12455C1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41821" y="2741564"/>
            <a:ext cx="2983416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New, Renewal, or Renewal with Changes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FA339AE6-73E5-47C9-8111-E129355C91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58510" y="2748517"/>
            <a:ext cx="3800914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PromoMats/</a:t>
            </a:r>
            <a:r>
              <a:rPr lang="en-US" dirty="0" err="1"/>
              <a:t>MedComms</a:t>
            </a:r>
            <a:r>
              <a:rPr lang="en-US" dirty="0"/>
              <a:t> #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F085F8C8-CE31-4A7B-87E4-06397B5B41D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41821" y="2354985"/>
            <a:ext cx="2983416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AZ MI Lead/Global Medical Affairs Lead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FFBD88D7-1F68-4A55-9958-01B92024FDF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260438" y="1880471"/>
            <a:ext cx="3555167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No or Yes, Pending Local Market Approval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D75479AB-AB9C-4737-A1D0-F9E28AC4F16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91826" y="1881207"/>
            <a:ext cx="2867599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Therapy Area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085AA13-451C-453D-AD0D-E8AF815127C2}"/>
              </a:ext>
            </a:extLst>
          </p:cNvPr>
          <p:cNvSpPr txBox="1"/>
          <p:nvPr userDrawn="1"/>
        </p:nvSpPr>
        <p:spPr>
          <a:xfrm>
            <a:off x="1127566" y="1036716"/>
            <a:ext cx="2044732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Asset Title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8B6979-D240-45DF-8FFB-111611A15632}"/>
              </a:ext>
            </a:extLst>
          </p:cNvPr>
          <p:cNvSpPr txBox="1"/>
          <p:nvPr userDrawn="1"/>
        </p:nvSpPr>
        <p:spPr>
          <a:xfrm>
            <a:off x="6898734" y="3043065"/>
            <a:ext cx="1209963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Approval Date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3F32247-E803-4B9D-8739-4086AE7EDFE5}"/>
              </a:ext>
            </a:extLst>
          </p:cNvPr>
          <p:cNvSpPr txBox="1"/>
          <p:nvPr userDrawn="1"/>
        </p:nvSpPr>
        <p:spPr>
          <a:xfrm>
            <a:off x="1127566" y="1423839"/>
            <a:ext cx="2044732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Intended Use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42B0649-53B3-4494-A56E-67DCF07E8290}"/>
              </a:ext>
            </a:extLst>
          </p:cNvPr>
          <p:cNvSpPr txBox="1"/>
          <p:nvPr userDrawn="1"/>
        </p:nvSpPr>
        <p:spPr>
          <a:xfrm>
            <a:off x="1127567" y="3438435"/>
            <a:ext cx="3976084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Copyright Permissions Obtained for Graphics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7900F06-4765-44ED-A269-1CD58C5E952C}"/>
              </a:ext>
            </a:extLst>
          </p:cNvPr>
          <p:cNvSpPr txBox="1"/>
          <p:nvPr userDrawn="1"/>
        </p:nvSpPr>
        <p:spPr>
          <a:xfrm>
            <a:off x="8920974" y="3041260"/>
            <a:ext cx="1321330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</a:rPr>
              <a:t> Expiration Date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21D8C32-5CB3-4252-B385-54C66A9E1EE6}"/>
              </a:ext>
            </a:extLst>
          </p:cNvPr>
          <p:cNvSpPr txBox="1"/>
          <p:nvPr userDrawn="1"/>
        </p:nvSpPr>
        <p:spPr>
          <a:xfrm>
            <a:off x="3" y="123146"/>
            <a:ext cx="12191998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bg1"/>
                </a:solidFill>
              </a:rPr>
              <a:t>Global Medical Asset Cover Sheet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811B402-BB33-4FBF-A25A-6A132332CC41}"/>
              </a:ext>
            </a:extLst>
          </p:cNvPr>
          <p:cNvSpPr txBox="1"/>
          <p:nvPr userDrawn="1"/>
        </p:nvSpPr>
        <p:spPr>
          <a:xfrm>
            <a:off x="1127567" y="4808725"/>
            <a:ext cx="2044731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Special Instructions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and/or Disclaimers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1A1B573-DC23-488B-93DB-AD4DD88A4651}"/>
              </a:ext>
            </a:extLst>
          </p:cNvPr>
          <p:cNvSpPr txBox="1"/>
          <p:nvPr userDrawn="1"/>
        </p:nvSpPr>
        <p:spPr>
          <a:xfrm>
            <a:off x="6898734" y="1810962"/>
            <a:ext cx="1209963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Therapy Area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294A206-A31C-476D-ACCB-00ABD9DE8B78}"/>
              </a:ext>
            </a:extLst>
          </p:cNvPr>
          <p:cNvSpPr txBox="1"/>
          <p:nvPr userDrawn="1"/>
        </p:nvSpPr>
        <p:spPr>
          <a:xfrm>
            <a:off x="1127566" y="2677093"/>
            <a:ext cx="1633640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New Asset/Renewal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59580AA-6B1E-4C65-9D3B-8A40CBD8E220}"/>
              </a:ext>
            </a:extLst>
          </p:cNvPr>
          <p:cNvSpPr txBox="1"/>
          <p:nvPr userDrawn="1"/>
        </p:nvSpPr>
        <p:spPr>
          <a:xfrm>
            <a:off x="5835586" y="2677093"/>
            <a:ext cx="1431636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Based On Asset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0EE63BC-019F-46D2-85ED-E2FABA47A87D}"/>
              </a:ext>
            </a:extLst>
          </p:cNvPr>
          <p:cNvSpPr txBox="1"/>
          <p:nvPr userDrawn="1"/>
        </p:nvSpPr>
        <p:spPr>
          <a:xfrm>
            <a:off x="1127566" y="2282977"/>
            <a:ext cx="1633640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Asset Owner(s)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3001B95-73C8-4B7F-998E-B0AE7A43DE82}"/>
              </a:ext>
            </a:extLst>
          </p:cNvPr>
          <p:cNvSpPr txBox="1"/>
          <p:nvPr userDrawn="1"/>
        </p:nvSpPr>
        <p:spPr>
          <a:xfrm>
            <a:off x="1127566" y="1810962"/>
            <a:ext cx="2044732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Approved for Distribution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0DE83F5-9900-4234-8A5B-4EFEB16F6D34}"/>
              </a:ext>
            </a:extLst>
          </p:cNvPr>
          <p:cNvSpPr txBox="1"/>
          <p:nvPr userDrawn="1"/>
        </p:nvSpPr>
        <p:spPr>
          <a:xfrm>
            <a:off x="5835586" y="2282977"/>
            <a:ext cx="1431636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Document #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99C3AD-3A79-4CAB-8984-EE85DD84E0A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67222" y="2354585"/>
            <a:ext cx="3792203" cy="2381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28594" indent="0">
              <a:buNone/>
              <a:defRPr/>
            </a:lvl2pPr>
            <a:lvl3pPr marL="457189" indent="0">
              <a:buNone/>
              <a:defRPr/>
            </a:lvl3pPr>
            <a:lvl4pPr marL="685783" indent="0">
              <a:buNone/>
              <a:defRPr/>
            </a:lvl4pPr>
            <a:lvl5pPr marL="914378" indent="0">
              <a:buNone/>
              <a:defRPr/>
            </a:lvl5pPr>
          </a:lstStyle>
          <a:p>
            <a:pPr lvl="0"/>
            <a:r>
              <a:rPr lang="en-US" dirty="0"/>
              <a:t>ML-XXXX-ALL-XXXX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1FDDFED-CF51-4158-8A3B-DD9E176FC125}"/>
              </a:ext>
            </a:extLst>
          </p:cNvPr>
          <p:cNvSpPr txBox="1"/>
          <p:nvPr userDrawn="1"/>
        </p:nvSpPr>
        <p:spPr>
          <a:xfrm>
            <a:off x="1127569" y="3060427"/>
            <a:ext cx="3976084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Technical Review/Fact Check by Medical Information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5509915-7361-4754-AA26-9EB5B15ABE0F}"/>
              </a:ext>
            </a:extLst>
          </p:cNvPr>
          <p:cNvSpPr txBox="1"/>
          <p:nvPr userDrawn="1"/>
        </p:nvSpPr>
        <p:spPr>
          <a:xfrm>
            <a:off x="1127568" y="4112135"/>
            <a:ext cx="9946009" cy="717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This material is globally approved for use by AstraZeneca Medical Personnel only. The local market is responsible for interpreting,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reviewing, and approving the content according to their local label, rules, and regulations.</a:t>
            </a:r>
          </a:p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AstraZeneca does not, under any circumstances, promote its products for off-label or unapproved uses. </a:t>
            </a:r>
          </a:p>
        </p:txBody>
      </p:sp>
    </p:spTree>
    <p:extLst>
      <p:ext uri="{BB962C8B-B14F-4D97-AF65-F5344CB8AC3E}">
        <p14:creationId xmlns:p14="http://schemas.microsoft.com/office/powerpoint/2010/main" val="214809003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 Not Use-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956BE7-CD1E-4053-9515-31D954D7F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0F18-88F3-4EF5-B415-6A2DEC6930B5}" type="datetime1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667D6A-BD1D-455C-A68F-2B5E1FF8E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BF02FB-EFBA-4E7D-9306-E2A3E6AEDB9F}"/>
              </a:ext>
            </a:extLst>
          </p:cNvPr>
          <p:cNvSpPr txBox="1"/>
          <p:nvPr userDrawn="1"/>
        </p:nvSpPr>
        <p:spPr>
          <a:xfrm>
            <a:off x="1842207" y="1928917"/>
            <a:ext cx="28921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chemeClr val="bg1"/>
                </a:solidFill>
              </a:rPr>
              <a:t>Use These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Layouts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43284-78F9-4E81-A97D-42F957CD6C75}"/>
              </a:ext>
            </a:extLst>
          </p:cNvPr>
          <p:cNvSpPr txBox="1"/>
          <p:nvPr userDrawn="1"/>
        </p:nvSpPr>
        <p:spPr>
          <a:xfrm>
            <a:off x="7640333" y="1313363"/>
            <a:ext cx="28921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chemeClr val="bg1"/>
                </a:solidFill>
              </a:rPr>
              <a:t>DO NOT</a:t>
            </a:r>
          </a:p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chemeClr val="bg1"/>
                </a:solidFill>
              </a:rPr>
              <a:t>Use These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Layouts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A78AFAA-7418-4F48-AE4E-B278A265CE75}"/>
              </a:ext>
            </a:extLst>
          </p:cNvPr>
          <p:cNvSpPr/>
          <p:nvPr userDrawn="1"/>
        </p:nvSpPr>
        <p:spPr>
          <a:xfrm>
            <a:off x="6961910" y="3464646"/>
            <a:ext cx="4301836" cy="218209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04CDD4A-5E0D-4DF4-B3F7-19367E77F2F4}"/>
              </a:ext>
            </a:extLst>
          </p:cNvPr>
          <p:cNvSpPr/>
          <p:nvPr userDrawn="1"/>
        </p:nvSpPr>
        <p:spPr>
          <a:xfrm flipH="1">
            <a:off x="987139" y="3464646"/>
            <a:ext cx="4301836" cy="218209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3001249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8958-009D-4DBF-B832-ED56DBE2D232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100584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tx1"/>
                </a:solidFill>
              </a:defRPr>
            </a:lvl1pPr>
            <a:lvl2pPr marL="228594" indent="0">
              <a:buNone/>
              <a:defRPr>
                <a:solidFill>
                  <a:schemeClr val="tx1"/>
                </a:solidFill>
              </a:defRPr>
            </a:lvl2pPr>
            <a:lvl3pPr marL="457189" indent="0">
              <a:buNone/>
              <a:defRPr>
                <a:solidFill>
                  <a:schemeClr val="tx1"/>
                </a:solidFill>
              </a:defRPr>
            </a:lvl3pPr>
            <a:lvl4pPr marL="685783" indent="0">
              <a:buNone/>
              <a:defRPr>
                <a:solidFill>
                  <a:schemeClr val="tx1"/>
                </a:solidFill>
              </a:defRPr>
            </a:lvl4pPr>
            <a:lvl5pPr marL="914378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128397747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73BA-89AD-4B2C-8B24-DE3113396BD3}" type="datetime1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100584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594" indent="0">
              <a:spcBef>
                <a:spcPts val="300"/>
              </a:spcBef>
              <a:buNone/>
              <a:defRPr sz="1000"/>
            </a:lvl2pPr>
            <a:lvl3pPr marL="457189" indent="0">
              <a:spcBef>
                <a:spcPts val="300"/>
              </a:spcBef>
              <a:buNone/>
              <a:defRPr sz="1000"/>
            </a:lvl3pPr>
            <a:lvl4pPr marL="685783" indent="0">
              <a:spcBef>
                <a:spcPts val="300"/>
              </a:spcBef>
              <a:buNone/>
              <a:defRPr sz="1000"/>
            </a:lvl4pPr>
            <a:lvl5pPr marL="914378" indent="0">
              <a:spcBef>
                <a:spcPts val="300"/>
              </a:spcBef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377639210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1A3A9E4-E775-4D11-BE97-B8F8D958F7C0}"/>
              </a:ext>
            </a:extLst>
          </p:cNvPr>
          <p:cNvSpPr/>
          <p:nvPr userDrawn="1"/>
        </p:nvSpPr>
        <p:spPr>
          <a:xfrm>
            <a:off x="145126" y="1028700"/>
            <a:ext cx="12046875" cy="246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10027466" y="6531200"/>
            <a:ext cx="2069284" cy="257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6B92B0-BBA8-4DE5-96E7-33C39886776B}"/>
              </a:ext>
            </a:extLst>
          </p:cNvPr>
          <p:cNvSpPr/>
          <p:nvPr userDrawn="1"/>
        </p:nvSpPr>
        <p:spPr>
          <a:xfrm>
            <a:off x="192001" y="3566964"/>
            <a:ext cx="11795760" cy="3148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6821B-B01C-4FBE-AF05-AB3563EAF1A5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0122716" y="6458243"/>
            <a:ext cx="1878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cs typeface="Arial" pitchFamily="34" charset="0"/>
              </a:rPr>
              <a:t>© AstraZeneca </a:t>
            </a:r>
            <a:fld id="{39F5C83C-1E44-4047-9084-36AFF1D4CA96}" type="datetimeyyyy">
              <a:rPr lang="en-US" sz="1000" smtClean="0">
                <a:solidFill>
                  <a:srgbClr val="FFFFFF"/>
                </a:solidFill>
                <a:cs typeface="Arial" pitchFamily="34" charset="0"/>
              </a:rPr>
              <a:t>2022</a:t>
            </a:fld>
            <a:endParaRPr lang="en-US" sz="10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1" y="3902256"/>
            <a:ext cx="11277602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842016"/>
            <a:ext cx="10021888" cy="885825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1pPr>
            <a:lvl2pPr marL="228594" indent="0">
              <a:buNone/>
              <a:defRPr>
                <a:solidFill>
                  <a:schemeClr val="bg1"/>
                </a:solidFill>
              </a:defRPr>
            </a:lvl2pPr>
            <a:lvl3pPr marL="457189" indent="0">
              <a:buNone/>
              <a:defRPr>
                <a:solidFill>
                  <a:schemeClr val="bg1"/>
                </a:solidFill>
              </a:defRPr>
            </a:lvl3pPr>
            <a:lvl4pPr marL="685783" indent="0">
              <a:buNone/>
              <a:defRPr>
                <a:solidFill>
                  <a:schemeClr val="bg1"/>
                </a:solidFill>
              </a:defRPr>
            </a:lvl4pPr>
            <a:lvl5pPr marL="91437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9370"/>
            <a:ext cx="11277600" cy="2129630"/>
          </a:xfrm>
        </p:spPr>
        <p:txBody>
          <a:bodyPr anchor="t" anchorCtr="0">
            <a:norm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hlinkClick r:id="rId2" action="ppaction://hlinksldjump"/>
            <a:extLst>
              <a:ext uri="{FF2B5EF4-FFF2-40B4-BE49-F238E27FC236}">
                <a16:creationId xmlns:a16="http://schemas.microsoft.com/office/drawing/2014/main" id="{3AEB23FE-B10E-4254-8671-7831D58974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621" y="5729425"/>
            <a:ext cx="567956" cy="65380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5FD11EC-1541-4B25-81BF-16EE90C3A467}"/>
              </a:ext>
            </a:extLst>
          </p:cNvPr>
          <p:cNvSpPr/>
          <p:nvPr userDrawn="1"/>
        </p:nvSpPr>
        <p:spPr>
          <a:xfrm>
            <a:off x="192001" y="3566964"/>
            <a:ext cx="11795760" cy="1063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802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713D-D566-4186-9787-C5E97CA19282}" type="datetime1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100584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594" indent="0">
              <a:spcBef>
                <a:spcPts val="300"/>
              </a:spcBef>
              <a:buNone/>
              <a:defRPr sz="1000"/>
            </a:lvl2pPr>
            <a:lvl3pPr marL="457189" indent="0">
              <a:spcBef>
                <a:spcPts val="300"/>
              </a:spcBef>
              <a:buNone/>
              <a:defRPr sz="1000"/>
            </a:lvl3pPr>
            <a:lvl4pPr marL="685783" indent="0">
              <a:spcBef>
                <a:spcPts val="300"/>
              </a:spcBef>
              <a:buNone/>
              <a:defRPr sz="1000"/>
            </a:lvl4pPr>
            <a:lvl5pPr marL="914378" indent="0">
              <a:spcBef>
                <a:spcPts val="300"/>
              </a:spcBef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364694462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0027466" y="6531200"/>
            <a:ext cx="2069284" cy="257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193500" y="156117"/>
            <a:ext cx="11808000" cy="6559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122716" y="6453514"/>
            <a:ext cx="1878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cs typeface="Arial" pitchFamily="34" charset="0"/>
              </a:rPr>
              <a:t>© AstraZeneca </a:t>
            </a:r>
            <a:fld id="{E445F51E-6EF7-4382-9185-F5C0694DB7D1}" type="datetimeyyyy">
              <a:rPr lang="en-US" sz="1000" smtClean="0">
                <a:solidFill>
                  <a:srgbClr val="FFFFFF"/>
                </a:solidFill>
                <a:cs typeface="Arial" pitchFamily="34" charset="0"/>
              </a:rPr>
              <a:t>2022</a:t>
            </a:fld>
            <a:endParaRPr lang="en-US" sz="10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1" y="1295176"/>
            <a:ext cx="11258549" cy="9144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1" y="3435620"/>
            <a:ext cx="11258549" cy="155448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CB33-94CF-4740-8CCE-D567E9934160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829301"/>
            <a:ext cx="10058400" cy="8858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1pPr>
            <a:lvl2pPr marL="228594" indent="0">
              <a:buNone/>
              <a:defRPr>
                <a:solidFill>
                  <a:schemeClr val="bg1"/>
                </a:solidFill>
              </a:defRPr>
            </a:lvl2pPr>
            <a:lvl3pPr marL="457189" indent="0">
              <a:buNone/>
              <a:defRPr>
                <a:solidFill>
                  <a:schemeClr val="bg1"/>
                </a:solidFill>
              </a:defRPr>
            </a:lvl3pPr>
            <a:lvl4pPr marL="685783" indent="0">
              <a:buNone/>
              <a:defRPr>
                <a:solidFill>
                  <a:schemeClr val="bg1"/>
                </a:solidFill>
              </a:defRPr>
            </a:lvl4pPr>
            <a:lvl5pPr marL="91437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2647270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57301"/>
            <a:ext cx="5562601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57301"/>
            <a:ext cx="5562601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FCFE-D3E5-4D84-9C62-26803E9B11B4}" type="datetime1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100584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594" indent="0">
              <a:spcBef>
                <a:spcPts val="300"/>
              </a:spcBef>
              <a:buNone/>
              <a:defRPr/>
            </a:lvl2pPr>
            <a:lvl3pPr marL="457189" indent="0">
              <a:spcBef>
                <a:spcPts val="300"/>
              </a:spcBef>
              <a:buNone/>
              <a:defRPr/>
            </a:lvl3pPr>
            <a:lvl4pPr marL="685783" indent="0">
              <a:spcBef>
                <a:spcPts val="300"/>
              </a:spcBef>
              <a:buNone/>
              <a:defRPr/>
            </a:lvl4pPr>
            <a:lvl5pPr marL="914378" indent="0">
              <a:spcBef>
                <a:spcPts val="300"/>
              </a:spcBef>
              <a:buNone/>
              <a:defRPr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148922799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33" y="228601"/>
            <a:ext cx="11257867" cy="800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931" y="1274765"/>
            <a:ext cx="5520644" cy="548640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931" y="1823406"/>
            <a:ext cx="5520644" cy="40058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274765"/>
            <a:ext cx="5562599" cy="548640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1823406"/>
            <a:ext cx="5562597" cy="40058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7E17-A0B7-4242-B32B-6908C8F94C81}" type="datetime1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6931" y="5852160"/>
            <a:ext cx="10038667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594" indent="0">
              <a:spcBef>
                <a:spcPts val="300"/>
              </a:spcBef>
              <a:buNone/>
              <a:defRPr sz="1000"/>
            </a:lvl2pPr>
            <a:lvl3pPr marL="457189" indent="0">
              <a:spcBef>
                <a:spcPts val="300"/>
              </a:spcBef>
              <a:buNone/>
              <a:defRPr sz="1000"/>
            </a:lvl3pPr>
            <a:lvl4pPr marL="685783" indent="0">
              <a:spcBef>
                <a:spcPts val="300"/>
              </a:spcBef>
              <a:buNone/>
              <a:defRPr sz="1000"/>
            </a:lvl4pPr>
            <a:lvl5pPr marL="914378" indent="0">
              <a:spcBef>
                <a:spcPts val="300"/>
              </a:spcBef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209087437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4131"/>
            <a:ext cx="11277600" cy="4100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00B6-B931-4B94-AA26-1EB7EF8E58F4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100584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tx1"/>
                </a:solidFill>
              </a:defRPr>
            </a:lvl1pPr>
            <a:lvl2pPr marL="228594" indent="0">
              <a:buNone/>
              <a:defRPr>
                <a:solidFill>
                  <a:schemeClr val="tx1"/>
                </a:solidFill>
              </a:defRPr>
            </a:lvl2pPr>
            <a:lvl3pPr marL="457189" indent="0">
              <a:buNone/>
              <a:defRPr>
                <a:solidFill>
                  <a:schemeClr val="tx1"/>
                </a:solidFill>
              </a:defRPr>
            </a:lvl3pPr>
            <a:lvl4pPr marL="685783" indent="0">
              <a:buNone/>
              <a:defRPr>
                <a:solidFill>
                  <a:schemeClr val="tx1"/>
                </a:solidFill>
              </a:defRPr>
            </a:lvl4pPr>
            <a:lvl5pPr marL="914378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306289" y="5424412"/>
            <a:ext cx="9601200" cy="377976"/>
          </a:xfrm>
          <a:prstGeom prst="roundRect">
            <a:avLst/>
          </a:prstGeom>
          <a:solidFill>
            <a:schemeClr val="accent2"/>
          </a:solidFill>
        </p:spPr>
        <p:txBody>
          <a:bodyPr anchor="b" anchorCtr="0">
            <a:sp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228594" indent="0">
              <a:buNone/>
              <a:defRPr/>
            </a:lvl2pPr>
            <a:lvl3pPr marL="457189" indent="0">
              <a:buNone/>
              <a:defRPr/>
            </a:lvl3pPr>
            <a:lvl4pPr marL="685783" indent="0">
              <a:buNone/>
              <a:defRPr/>
            </a:lvl4pPr>
            <a:lvl5pPr marL="914378" indent="0">
              <a:buNone/>
              <a:defRPr/>
            </a:lvl5pPr>
          </a:lstStyle>
          <a:p>
            <a:pPr lvl="0"/>
            <a:r>
              <a:rPr lang="en-US" dirty="0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411967283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D92B-FD7C-40FB-871D-B89EDC4BE036}" type="datetime1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29300"/>
            <a:ext cx="10058400" cy="102870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594" indent="0">
              <a:spcBef>
                <a:spcPts val="300"/>
              </a:spcBef>
              <a:buNone/>
              <a:defRPr sz="1000"/>
            </a:lvl2pPr>
            <a:lvl3pPr marL="457189" indent="0">
              <a:spcBef>
                <a:spcPts val="300"/>
              </a:spcBef>
              <a:buNone/>
              <a:defRPr sz="1000"/>
            </a:lvl3pPr>
            <a:lvl4pPr marL="685783" indent="0">
              <a:spcBef>
                <a:spcPts val="300"/>
              </a:spcBef>
              <a:buNone/>
              <a:defRPr sz="1000"/>
            </a:lvl4pPr>
            <a:lvl5pPr marL="914378" indent="0">
              <a:spcBef>
                <a:spcPts val="300"/>
              </a:spcBef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299034" y="5428720"/>
            <a:ext cx="9601200" cy="377976"/>
          </a:xfrm>
          <a:prstGeom prst="roundRect">
            <a:avLst/>
          </a:prstGeom>
          <a:solidFill>
            <a:schemeClr val="accent2"/>
          </a:solidFill>
        </p:spPr>
        <p:txBody>
          <a:bodyPr anchor="b" anchorCtr="0">
            <a:sp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228594" indent="0" algn="ctr">
              <a:buNone/>
              <a:defRPr b="1">
                <a:solidFill>
                  <a:schemeClr val="bg1"/>
                </a:solidFill>
              </a:defRPr>
            </a:lvl2pPr>
            <a:lvl3pPr marL="457189" indent="0" algn="ctr">
              <a:buNone/>
              <a:defRPr b="1">
                <a:solidFill>
                  <a:schemeClr val="bg1"/>
                </a:solidFill>
              </a:defRPr>
            </a:lvl3pPr>
            <a:lvl4pPr marL="685783" indent="0" algn="ctr">
              <a:buNone/>
              <a:defRPr b="1">
                <a:solidFill>
                  <a:schemeClr val="bg1"/>
                </a:solidFill>
              </a:defRPr>
            </a:lvl4pPr>
            <a:lvl5pPr marL="914378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185434429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081D7-D952-4B51-A13F-E2181E8C0D7D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100584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tx1"/>
                </a:solidFill>
              </a:defRPr>
            </a:lvl1pPr>
            <a:lvl2pPr marL="228594" indent="0">
              <a:buNone/>
              <a:defRPr>
                <a:solidFill>
                  <a:schemeClr val="tx1"/>
                </a:solidFill>
              </a:defRPr>
            </a:lvl2pPr>
            <a:lvl3pPr marL="457189" indent="0">
              <a:buNone/>
              <a:defRPr>
                <a:solidFill>
                  <a:schemeClr val="tx1"/>
                </a:solidFill>
              </a:defRPr>
            </a:lvl3pPr>
            <a:lvl4pPr marL="685783" indent="0">
              <a:buNone/>
              <a:defRPr>
                <a:solidFill>
                  <a:schemeClr val="tx1"/>
                </a:solidFill>
              </a:defRPr>
            </a:lvl4pPr>
            <a:lvl5pPr marL="914378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93500" y="1028701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1"/>
            <a:ext cx="11277600" cy="4800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4486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3500" y="1028701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D5EB-3CD6-4D07-9483-0155CF1A1897}" type="datetime1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100584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594" indent="0">
              <a:spcBef>
                <a:spcPts val="300"/>
              </a:spcBef>
              <a:buNone/>
              <a:defRPr sz="1000"/>
            </a:lvl2pPr>
            <a:lvl3pPr marL="457189" indent="0">
              <a:spcBef>
                <a:spcPts val="300"/>
              </a:spcBef>
              <a:buNone/>
              <a:defRPr sz="1000"/>
            </a:lvl3pPr>
            <a:lvl4pPr marL="685783" indent="0">
              <a:spcBef>
                <a:spcPts val="300"/>
              </a:spcBef>
              <a:buNone/>
              <a:defRPr sz="1000"/>
            </a:lvl4pPr>
            <a:lvl5pPr marL="914378" indent="0">
              <a:spcBef>
                <a:spcPts val="300"/>
              </a:spcBef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329363225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CB49-8F18-4657-8355-303DBFA4F339}" type="datetime1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86229" y="5852160"/>
            <a:ext cx="10058398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594" indent="0">
              <a:spcBef>
                <a:spcPts val="300"/>
              </a:spcBef>
              <a:buNone/>
              <a:defRPr sz="1000"/>
            </a:lvl2pPr>
            <a:lvl3pPr marL="457189" indent="0">
              <a:spcBef>
                <a:spcPts val="300"/>
              </a:spcBef>
              <a:buNone/>
              <a:defRPr sz="1000"/>
            </a:lvl3pPr>
            <a:lvl4pPr marL="685783" indent="0">
              <a:spcBef>
                <a:spcPts val="300"/>
              </a:spcBef>
              <a:buNone/>
              <a:defRPr sz="1000"/>
            </a:lvl4pPr>
            <a:lvl5pPr marL="914378" indent="0">
              <a:spcBef>
                <a:spcPts val="300"/>
              </a:spcBef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93500" y="1028701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1665637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8DBAD0D-523E-451F-87EF-6881E23B560B}"/>
              </a:ext>
            </a:extLst>
          </p:cNvPr>
          <p:cNvSpPr/>
          <p:nvPr userDrawn="1"/>
        </p:nvSpPr>
        <p:spPr>
          <a:xfrm>
            <a:off x="145126" y="1028700"/>
            <a:ext cx="12046875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1287E9-EBEB-4648-982B-10337D55F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ECEF-6372-4873-9410-B0D622CCC340}" type="datetime1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B78B9-0DDE-46C9-8ACD-9F2A63B7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89C07F-8571-41D4-9A89-601A8B9C5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5F5103-6F75-4D29-92B7-D96304B0DF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028701"/>
            <a:ext cx="11277600" cy="4800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1E6CA6-DB87-42EC-B477-B412A859FEBB}"/>
              </a:ext>
            </a:extLst>
          </p:cNvPr>
          <p:cNvSpPr/>
          <p:nvPr userDrawn="1"/>
        </p:nvSpPr>
        <p:spPr>
          <a:xfrm>
            <a:off x="10040060" y="6492876"/>
            <a:ext cx="2151941" cy="303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9271577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 Cover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>
            <a:extLst>
              <a:ext uri="{FF2B5EF4-FFF2-40B4-BE49-F238E27FC236}">
                <a16:creationId xmlns:a16="http://schemas.microsoft.com/office/drawing/2014/main" id="{86D12817-4053-40BC-82BB-7AF5EE51AEBA}"/>
              </a:ext>
            </a:extLst>
          </p:cNvPr>
          <p:cNvSpPr txBox="1"/>
          <p:nvPr userDrawn="1"/>
        </p:nvSpPr>
        <p:spPr>
          <a:xfrm>
            <a:off x="2893625" y="6314749"/>
            <a:ext cx="64047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tx1"/>
                </a:solidFill>
              </a:rPr>
              <a:t>This Material is for Use by AstraZeneca Medical Personnel Only</a:t>
            </a:r>
          </a:p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000" b="0" dirty="0">
                <a:solidFill>
                  <a:schemeClr val="tx1"/>
                </a:solidFill>
              </a:rPr>
              <a:t>Speaker notes are for internal use only and are not to be shown or disseminated outside of AstraZeneca</a:t>
            </a:r>
          </a:p>
        </p:txBody>
      </p: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83D05D04-05CE-47AA-8F7B-B08C33B32C3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60933324"/>
              </p:ext>
            </p:extLst>
          </p:nvPr>
        </p:nvGraphicFramePr>
        <p:xfrm>
          <a:off x="1128801" y="3577114"/>
          <a:ext cx="9949787" cy="768058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931948">
                  <a:extLst>
                    <a:ext uri="{9D8B030D-6E8A-4147-A177-3AD203B41FA5}">
                      <a16:colId xmlns:a16="http://schemas.microsoft.com/office/drawing/2014/main" val="3458750997"/>
                    </a:ext>
                  </a:extLst>
                </a:gridCol>
                <a:gridCol w="3701243">
                  <a:extLst>
                    <a:ext uri="{9D8B030D-6E8A-4147-A177-3AD203B41FA5}">
                      <a16:colId xmlns:a16="http://schemas.microsoft.com/office/drawing/2014/main" val="4071395440"/>
                    </a:ext>
                  </a:extLst>
                </a:gridCol>
                <a:gridCol w="3316596">
                  <a:extLst>
                    <a:ext uri="{9D8B030D-6E8A-4147-A177-3AD203B41FA5}">
                      <a16:colId xmlns:a16="http://schemas.microsoft.com/office/drawing/2014/main" val="668771908"/>
                    </a:ext>
                  </a:extLst>
                </a:gridCol>
              </a:tblGrid>
              <a:tr h="384029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524754"/>
                  </a:ext>
                </a:extLst>
              </a:tr>
              <a:tr h="384029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63027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C8DCB22-4BDC-4256-9886-290008A41E5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71620503"/>
              </p:ext>
            </p:extLst>
          </p:nvPr>
        </p:nvGraphicFramePr>
        <p:xfrm>
          <a:off x="1128801" y="1039470"/>
          <a:ext cx="9949787" cy="2298618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931948">
                  <a:extLst>
                    <a:ext uri="{9D8B030D-6E8A-4147-A177-3AD203B41FA5}">
                      <a16:colId xmlns:a16="http://schemas.microsoft.com/office/drawing/2014/main" val="3458750997"/>
                    </a:ext>
                  </a:extLst>
                </a:gridCol>
                <a:gridCol w="3701243">
                  <a:extLst>
                    <a:ext uri="{9D8B030D-6E8A-4147-A177-3AD203B41FA5}">
                      <a16:colId xmlns:a16="http://schemas.microsoft.com/office/drawing/2014/main" val="4071395440"/>
                    </a:ext>
                  </a:extLst>
                </a:gridCol>
                <a:gridCol w="3316596">
                  <a:extLst>
                    <a:ext uri="{9D8B030D-6E8A-4147-A177-3AD203B41FA5}">
                      <a16:colId xmlns:a16="http://schemas.microsoft.com/office/drawing/2014/main" val="668771908"/>
                    </a:ext>
                  </a:extLst>
                </a:gridCol>
              </a:tblGrid>
              <a:tr h="38310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3421394"/>
                  </a:ext>
                </a:extLst>
              </a:tr>
              <a:tr h="38310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834974"/>
                  </a:ext>
                </a:extLst>
              </a:tr>
              <a:tr h="38310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146587"/>
                  </a:ext>
                </a:extLst>
              </a:tr>
              <a:tr h="38310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963846"/>
                  </a:ext>
                </a:extLst>
              </a:tr>
              <a:tr h="38310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524754"/>
                  </a:ext>
                </a:extLst>
              </a:tr>
              <a:tr h="38310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630277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9C31-8071-4657-BA84-2004C5131029}" type="datetime1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897A55-CB79-4D07-BEF1-54B1E974D126}"/>
              </a:ext>
            </a:extLst>
          </p:cNvPr>
          <p:cNvSpPr txBox="1"/>
          <p:nvPr userDrawn="1"/>
        </p:nvSpPr>
        <p:spPr>
          <a:xfrm>
            <a:off x="10160000" y="6611780"/>
            <a:ext cx="203200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100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AstraZeneca </a:t>
            </a:r>
            <a:fld id="{4EE36229-DA3E-40CD-B190-673CEA6DC5F4}" type="datetimeyyyy">
              <a:rPr lang="en-US" sz="1000" b="0" baseline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2022</a:t>
            </a:fld>
            <a:endParaRPr lang="en-US" sz="1000" b="0" baseline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E08680-4520-4EA6-B4A7-FD0062F8A6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72008" y="1102835"/>
            <a:ext cx="8106580" cy="2286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594" indent="0">
              <a:buNone/>
              <a:defRPr/>
            </a:lvl2pPr>
            <a:lvl3pPr marL="457189" indent="0">
              <a:buNone/>
              <a:defRPr/>
            </a:lvl3pPr>
            <a:lvl4pPr marL="685783" indent="0">
              <a:buNone/>
              <a:defRPr/>
            </a:lvl4pPr>
            <a:lvl5pPr marL="914378" indent="0">
              <a:buNone/>
              <a:defRPr/>
            </a:lvl5pPr>
          </a:lstStyle>
          <a:p>
            <a:pPr lvl="0"/>
            <a:r>
              <a:rPr lang="en-US" dirty="0"/>
              <a:t>&lt;MARP/MAAZAP&gt; &lt;#######&gt; &lt;TA&gt; &lt;Asset Title&gt; 70 character limit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F687FD7-F293-4468-AE23-E28EE46197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5854" y="1491653"/>
            <a:ext cx="1496779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MM/YY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BA6C7CD-771E-461C-A133-67764B81E6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2006" y="1491653"/>
            <a:ext cx="1797602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Reactive or Proactive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E33F1E3-ED30-4982-A86D-2C076E1C3B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5854" y="1880471"/>
            <a:ext cx="1496779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MM/YY (if &lt;1 year)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2286C0F-7CF6-40B2-B8FA-7AF1D25B99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72008" y="2658107"/>
            <a:ext cx="891692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Yes or No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1F28B02-DF8E-4C7E-90E9-0214CD384E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3973" y="2658107"/>
            <a:ext cx="4159180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 If Yes - Reactive via MI, Reactive via MI </a:t>
            </a:r>
            <a:r>
              <a:rPr lang="en-US" dirty="0" err="1"/>
              <a:t>SciP</a:t>
            </a:r>
            <a:r>
              <a:rPr lang="en-US" dirty="0"/>
              <a:t>, or Proactive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77F15F9-6B04-4325-BA35-6D4FC8B30B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72005" y="3046924"/>
            <a:ext cx="3936722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Any Medical Personnel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D881301-6455-4429-AC98-70F1B2B5BC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5856" y="2269289"/>
            <a:ext cx="3284423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Any HCP, MM Only, Contracted EE, or Other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10857ED-F4F0-4AED-89F7-6595C2BD78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72008" y="2269289"/>
            <a:ext cx="891692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Yes or No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C3ADFAF-903D-45A8-9EC3-263C6B88C9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00044" y="2269289"/>
            <a:ext cx="1212311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If Yes - MM/YY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99D1E98-12E4-4111-B43B-8EF5E67629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72006" y="5042742"/>
            <a:ext cx="891692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Yes or No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B511FB73-1515-4896-A191-A9E5140DA2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72006" y="5379477"/>
            <a:ext cx="8106581" cy="25853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N/A or Enter Instructions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1E7DEFF9-F91F-49E6-94A9-010D12455C1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72005" y="4043882"/>
            <a:ext cx="445403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New, Renewal, or Renewal with Changes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FA339AE6-73E5-47C9-8111-E129355C91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40224" y="4050835"/>
            <a:ext cx="201920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PromoMats/</a:t>
            </a:r>
            <a:r>
              <a:rPr lang="en-US" dirty="0" err="1"/>
              <a:t>MedComms</a:t>
            </a:r>
            <a:r>
              <a:rPr lang="en-US" dirty="0"/>
              <a:t> #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F085F8C8-CE31-4A7B-87E4-06397B5B41D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972005" y="3657303"/>
            <a:ext cx="445403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Asset Owner Name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D6785EC2-7CE7-4B29-BFA7-2A8950DFE9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72006" y="4646823"/>
            <a:ext cx="899316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Yes or No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2111F09-1B27-4A1F-9662-63D673AA517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989385" y="4646823"/>
            <a:ext cx="877792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Yes or No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31A21B67-AE66-4D44-8C58-A71F0B4E97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89386" y="5042742"/>
            <a:ext cx="1271909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If Yes - $Value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FFBD88D7-1F68-4A55-9958-01B92024FDF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72008" y="1880471"/>
            <a:ext cx="1747099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Brand or TA Name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D75479AB-AB9C-4737-A1D0-F9E28AC4F16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91674" y="1494084"/>
            <a:ext cx="923131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594" indent="0">
              <a:buNone/>
              <a:defRPr sz="1200"/>
            </a:lvl2pPr>
            <a:lvl3pPr marL="457189" indent="0">
              <a:buNone/>
              <a:defRPr sz="1200"/>
            </a:lvl3pPr>
            <a:lvl4pPr marL="685783" indent="0">
              <a:buNone/>
              <a:defRPr sz="1200"/>
            </a:lvl4pPr>
            <a:lvl5pPr marL="914378" indent="0">
              <a:buNone/>
              <a:defRPr sz="1200"/>
            </a:lvl5pPr>
          </a:lstStyle>
          <a:p>
            <a:pPr lvl="0"/>
            <a:r>
              <a:rPr lang="en-US" dirty="0"/>
              <a:t>Yes or No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085AA13-451C-453D-AD0D-E8AF815127C2}"/>
              </a:ext>
            </a:extLst>
          </p:cNvPr>
          <p:cNvSpPr txBox="1"/>
          <p:nvPr userDrawn="1"/>
        </p:nvSpPr>
        <p:spPr>
          <a:xfrm>
            <a:off x="1132578" y="1036716"/>
            <a:ext cx="18288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Asset Title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8B6979-D240-45DF-8FFB-111611A15632}"/>
              </a:ext>
            </a:extLst>
          </p:cNvPr>
          <p:cNvSpPr txBox="1"/>
          <p:nvPr userDrawn="1"/>
        </p:nvSpPr>
        <p:spPr>
          <a:xfrm>
            <a:off x="5348628" y="1423839"/>
            <a:ext cx="13716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Approval Date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3F32247-E803-4B9D-8739-4086AE7EDFE5}"/>
              </a:ext>
            </a:extLst>
          </p:cNvPr>
          <p:cNvSpPr txBox="1"/>
          <p:nvPr userDrawn="1"/>
        </p:nvSpPr>
        <p:spPr>
          <a:xfrm>
            <a:off x="1132578" y="1423839"/>
            <a:ext cx="18288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Intended Use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42B0649-53B3-4494-A56E-67DCF07E8290}"/>
              </a:ext>
            </a:extLst>
          </p:cNvPr>
          <p:cNvSpPr txBox="1"/>
          <p:nvPr userDrawn="1"/>
        </p:nvSpPr>
        <p:spPr>
          <a:xfrm>
            <a:off x="5348628" y="1810962"/>
            <a:ext cx="13716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Expiration Date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9F3220-7D9B-445A-8058-358753CF9360}"/>
              </a:ext>
            </a:extLst>
          </p:cNvPr>
          <p:cNvSpPr txBox="1"/>
          <p:nvPr userDrawn="1"/>
        </p:nvSpPr>
        <p:spPr>
          <a:xfrm>
            <a:off x="1132578" y="2585208"/>
            <a:ext cx="18288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Distribution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47AD0CF-AE31-45DA-96AF-9BF462D0EBD5}"/>
              </a:ext>
            </a:extLst>
          </p:cNvPr>
          <p:cNvSpPr txBox="1"/>
          <p:nvPr userDrawn="1"/>
        </p:nvSpPr>
        <p:spPr>
          <a:xfrm>
            <a:off x="1132578" y="2972330"/>
            <a:ext cx="18288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Approved for Use By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C74B5DD-D8E4-46DE-A3C8-C17D4C0070F8}"/>
              </a:ext>
            </a:extLst>
          </p:cNvPr>
          <p:cNvSpPr txBox="1"/>
          <p:nvPr userDrawn="1"/>
        </p:nvSpPr>
        <p:spPr>
          <a:xfrm>
            <a:off x="5348628" y="2198085"/>
            <a:ext cx="13716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Audience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7900F06-4765-44ED-A269-1CD58C5E952C}"/>
              </a:ext>
            </a:extLst>
          </p:cNvPr>
          <p:cNvSpPr txBox="1"/>
          <p:nvPr userDrawn="1"/>
        </p:nvSpPr>
        <p:spPr>
          <a:xfrm>
            <a:off x="1132578" y="2198085"/>
            <a:ext cx="18288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One Time Use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A229345-0EF5-4489-BFD2-ED28EF6A19AF}"/>
              </a:ext>
            </a:extLst>
          </p:cNvPr>
          <p:cNvSpPr txBox="1"/>
          <p:nvPr userDrawn="1"/>
        </p:nvSpPr>
        <p:spPr>
          <a:xfrm>
            <a:off x="1132578" y="4974162"/>
            <a:ext cx="1828800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</a:rPr>
              <a:t>MSL Leave-behind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21D8C32-5CB3-4252-B385-54C66A9E1EE6}"/>
              </a:ext>
            </a:extLst>
          </p:cNvPr>
          <p:cNvSpPr txBox="1"/>
          <p:nvPr userDrawn="1"/>
        </p:nvSpPr>
        <p:spPr>
          <a:xfrm>
            <a:off x="3" y="123146"/>
            <a:ext cx="12191998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bg1"/>
                </a:solidFill>
              </a:rPr>
              <a:t>US Medical Asset Cover Sheet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811B402-BB33-4FBF-A25A-6A132332CC41}"/>
              </a:ext>
            </a:extLst>
          </p:cNvPr>
          <p:cNvSpPr txBox="1"/>
          <p:nvPr userDrawn="1"/>
        </p:nvSpPr>
        <p:spPr>
          <a:xfrm>
            <a:off x="1132578" y="5372146"/>
            <a:ext cx="1828800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Special Instructions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and/or Disclaimers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1A1B573-DC23-488B-93DB-AD4DD88A4651}"/>
              </a:ext>
            </a:extLst>
          </p:cNvPr>
          <p:cNvSpPr txBox="1"/>
          <p:nvPr userDrawn="1"/>
        </p:nvSpPr>
        <p:spPr>
          <a:xfrm>
            <a:off x="8451354" y="1423839"/>
            <a:ext cx="13716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Website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294A206-A31C-476D-ACCB-00ABD9DE8B78}"/>
              </a:ext>
            </a:extLst>
          </p:cNvPr>
          <p:cNvSpPr txBox="1"/>
          <p:nvPr userDrawn="1"/>
        </p:nvSpPr>
        <p:spPr>
          <a:xfrm>
            <a:off x="1132578" y="3979411"/>
            <a:ext cx="1828800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New Asset/Renewal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59580AA-6B1E-4C65-9D3B-8A40CBD8E220}"/>
              </a:ext>
            </a:extLst>
          </p:cNvPr>
          <p:cNvSpPr txBox="1"/>
          <p:nvPr userDrawn="1"/>
        </p:nvSpPr>
        <p:spPr>
          <a:xfrm>
            <a:off x="7527637" y="3979411"/>
            <a:ext cx="1512587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Based On Asset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0EE63BC-019F-46D2-85ED-E2FABA47A87D}"/>
              </a:ext>
            </a:extLst>
          </p:cNvPr>
          <p:cNvSpPr txBox="1"/>
          <p:nvPr userDrawn="1"/>
        </p:nvSpPr>
        <p:spPr>
          <a:xfrm>
            <a:off x="1132578" y="3585295"/>
            <a:ext cx="1828800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Asset Owner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8F3D524-8618-4B93-A131-5DAC4985A561}"/>
              </a:ext>
            </a:extLst>
          </p:cNvPr>
          <p:cNvSpPr txBox="1"/>
          <p:nvPr userDrawn="1"/>
        </p:nvSpPr>
        <p:spPr>
          <a:xfrm>
            <a:off x="1132578" y="4575502"/>
            <a:ext cx="1828800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Veeva CRM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9BCA70B-07F3-4184-B119-07E8A73B0D29}"/>
              </a:ext>
            </a:extLst>
          </p:cNvPr>
          <p:cNvSpPr txBox="1"/>
          <p:nvPr userDrawn="1"/>
        </p:nvSpPr>
        <p:spPr>
          <a:xfrm>
            <a:off x="3961877" y="4575502"/>
            <a:ext cx="2011680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Restricted Use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BC6F0CE-3EF3-4748-8537-A266C0CD9329}"/>
              </a:ext>
            </a:extLst>
          </p:cNvPr>
          <p:cNvSpPr txBox="1"/>
          <p:nvPr userDrawn="1"/>
        </p:nvSpPr>
        <p:spPr>
          <a:xfrm>
            <a:off x="3961877" y="4974162"/>
            <a:ext cx="2011680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If Yes, Fair Market Value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3001B95-73C8-4B7F-998E-B0AE7A43DE82}"/>
              </a:ext>
            </a:extLst>
          </p:cNvPr>
          <p:cNvSpPr txBox="1"/>
          <p:nvPr userDrawn="1"/>
        </p:nvSpPr>
        <p:spPr>
          <a:xfrm>
            <a:off x="1132578" y="1810962"/>
            <a:ext cx="18288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Brand or TA Name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0DE83F5-9900-4234-8A5B-4EFEB16F6D34}"/>
              </a:ext>
            </a:extLst>
          </p:cNvPr>
          <p:cNvSpPr txBox="1"/>
          <p:nvPr userDrawn="1"/>
        </p:nvSpPr>
        <p:spPr>
          <a:xfrm>
            <a:off x="7527637" y="3585295"/>
            <a:ext cx="1512587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Document #</a:t>
            </a:r>
          </a:p>
        </p:txBody>
      </p: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26419F55-E696-4649-B99D-36B08665CB7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1315600"/>
              </p:ext>
            </p:extLst>
          </p:nvPr>
        </p:nvGraphicFramePr>
        <p:xfrm>
          <a:off x="1131937" y="4566546"/>
          <a:ext cx="9949787" cy="77899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931948">
                  <a:extLst>
                    <a:ext uri="{9D8B030D-6E8A-4147-A177-3AD203B41FA5}">
                      <a16:colId xmlns:a16="http://schemas.microsoft.com/office/drawing/2014/main" val="3458750997"/>
                    </a:ext>
                  </a:extLst>
                </a:gridCol>
                <a:gridCol w="3701243">
                  <a:extLst>
                    <a:ext uri="{9D8B030D-6E8A-4147-A177-3AD203B41FA5}">
                      <a16:colId xmlns:a16="http://schemas.microsoft.com/office/drawing/2014/main" val="4071395440"/>
                    </a:ext>
                  </a:extLst>
                </a:gridCol>
                <a:gridCol w="3316596">
                  <a:extLst>
                    <a:ext uri="{9D8B030D-6E8A-4147-A177-3AD203B41FA5}">
                      <a16:colId xmlns:a16="http://schemas.microsoft.com/office/drawing/2014/main" val="668771908"/>
                    </a:ext>
                  </a:extLst>
                </a:gridCol>
              </a:tblGrid>
              <a:tr h="389498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524754"/>
                  </a:ext>
                </a:extLst>
              </a:tr>
              <a:tr h="389498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630277"/>
                  </a:ext>
                </a:extLst>
              </a:tr>
            </a:tbl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99C3AD-3A79-4CAB-8984-EE85DD84E0A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9199" y="3656903"/>
            <a:ext cx="2020226" cy="2381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28594" indent="0">
              <a:buNone/>
              <a:defRPr/>
            </a:lvl2pPr>
            <a:lvl3pPr marL="457189" indent="0">
              <a:buNone/>
              <a:defRPr/>
            </a:lvl3pPr>
            <a:lvl4pPr marL="685783" indent="0">
              <a:buNone/>
              <a:defRPr/>
            </a:lvl4pPr>
            <a:lvl5pPr marL="914378" indent="0">
              <a:buNone/>
              <a:defRPr/>
            </a:lvl5pPr>
          </a:lstStyle>
          <a:p>
            <a:pPr lvl="0"/>
            <a:r>
              <a:rPr lang="en-US" dirty="0"/>
              <a:t>ML-XXXX-US-XXXX</a:t>
            </a:r>
          </a:p>
        </p:txBody>
      </p:sp>
    </p:spTree>
    <p:extLst>
      <p:ext uri="{BB962C8B-B14F-4D97-AF65-F5344CB8AC3E}">
        <p14:creationId xmlns:p14="http://schemas.microsoft.com/office/powerpoint/2010/main" val="427006775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0027466" y="6531200"/>
            <a:ext cx="2069284" cy="257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192001" y="3566964"/>
            <a:ext cx="11795760" cy="3148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0D45-D70F-4565-90F4-8B70029F68B1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0122716" y="6458243"/>
            <a:ext cx="1878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cs typeface="Arial" pitchFamily="34" charset="0"/>
              </a:rPr>
              <a:t>© AstraZeneca </a:t>
            </a:r>
            <a:fld id="{14C37AE1-B0D7-4988-87D2-C1230745B1AF}" type="datetimeyyyy">
              <a:rPr lang="en-US" sz="1000" smtClean="0">
                <a:solidFill>
                  <a:srgbClr val="FFFFFF"/>
                </a:solidFill>
                <a:cs typeface="Arial" pitchFamily="34" charset="0"/>
              </a:rPr>
              <a:t>2022</a:t>
            </a:fld>
            <a:endParaRPr lang="en-US" sz="10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1" y="3902256"/>
            <a:ext cx="11277602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836501"/>
            <a:ext cx="10021888" cy="885825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1pPr>
            <a:lvl2pPr marL="228594" indent="0">
              <a:buNone/>
              <a:defRPr>
                <a:solidFill>
                  <a:schemeClr val="bg1"/>
                </a:solidFill>
              </a:defRPr>
            </a:lvl2pPr>
            <a:lvl3pPr marL="457189" indent="0">
              <a:buNone/>
              <a:defRPr>
                <a:solidFill>
                  <a:schemeClr val="bg1"/>
                </a:solidFill>
              </a:defRPr>
            </a:lvl3pPr>
            <a:lvl4pPr marL="685783" indent="0">
              <a:buNone/>
              <a:defRPr>
                <a:solidFill>
                  <a:schemeClr val="bg1"/>
                </a:solidFill>
              </a:defRPr>
            </a:lvl4pPr>
            <a:lvl5pPr marL="91437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9370"/>
            <a:ext cx="11277600" cy="2129630"/>
          </a:xfrm>
        </p:spPr>
        <p:txBody>
          <a:bodyPr anchor="t" anchorCtr="0">
            <a:norm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>
            <a:hlinkClick r:id="rId2" action="ppaction://hlinksldjump"/>
            <a:extLst>
              <a:ext uri="{FF2B5EF4-FFF2-40B4-BE49-F238E27FC236}">
                <a16:creationId xmlns:a16="http://schemas.microsoft.com/office/drawing/2014/main" id="{F7275879-818A-4413-9B9E-9312C8A2BE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621" y="5729425"/>
            <a:ext cx="567956" cy="65380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DEA1B75-62AE-479F-A417-ACF060C05D1E}"/>
              </a:ext>
            </a:extLst>
          </p:cNvPr>
          <p:cNvSpPr/>
          <p:nvPr userDrawn="1"/>
        </p:nvSpPr>
        <p:spPr>
          <a:xfrm>
            <a:off x="192001" y="3566964"/>
            <a:ext cx="11795760" cy="1063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6072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 Not Use-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956BE7-CD1E-4053-9515-31D954D7F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0F18-88F3-4EF5-B415-6A2DEC6930B5}" type="datetime1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667D6A-BD1D-455C-A68F-2B5E1FF8E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BF02FB-EFBA-4E7D-9306-E2A3E6AEDB9F}"/>
              </a:ext>
            </a:extLst>
          </p:cNvPr>
          <p:cNvSpPr txBox="1"/>
          <p:nvPr userDrawn="1"/>
        </p:nvSpPr>
        <p:spPr>
          <a:xfrm>
            <a:off x="1842207" y="1928917"/>
            <a:ext cx="28921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chemeClr val="bg1"/>
                </a:solidFill>
              </a:rPr>
              <a:t>Use These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Layouts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43284-78F9-4E81-A97D-42F957CD6C75}"/>
              </a:ext>
            </a:extLst>
          </p:cNvPr>
          <p:cNvSpPr txBox="1"/>
          <p:nvPr userDrawn="1"/>
        </p:nvSpPr>
        <p:spPr>
          <a:xfrm>
            <a:off x="7640333" y="1313363"/>
            <a:ext cx="28921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chemeClr val="bg1"/>
                </a:solidFill>
              </a:rPr>
              <a:t>DO NOT</a:t>
            </a:r>
          </a:p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chemeClr val="bg1"/>
                </a:solidFill>
              </a:rPr>
              <a:t>Use These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Layouts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A78AFAA-7418-4F48-AE4E-B278A265CE75}"/>
              </a:ext>
            </a:extLst>
          </p:cNvPr>
          <p:cNvSpPr/>
          <p:nvPr userDrawn="1"/>
        </p:nvSpPr>
        <p:spPr>
          <a:xfrm>
            <a:off x="6961910" y="3464646"/>
            <a:ext cx="4301836" cy="218209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04CDD4A-5E0D-4DF4-B3F7-19367E77F2F4}"/>
              </a:ext>
            </a:extLst>
          </p:cNvPr>
          <p:cNvSpPr/>
          <p:nvPr userDrawn="1"/>
        </p:nvSpPr>
        <p:spPr>
          <a:xfrm flipH="1">
            <a:off x="987139" y="3464646"/>
            <a:ext cx="4301836" cy="218209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7628816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7432E5-F8E0-41AE-9A6B-AD730338B00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112776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872"/>
            <a:ext cx="1127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9002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93500" y="156117"/>
            <a:ext cx="11808000" cy="6455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70365"/>
            <a:ext cx="11277600" cy="535531"/>
          </a:xfrm>
        </p:spPr>
        <p:txBody>
          <a:bodyPr anchor="t">
            <a:sp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divider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290D6F0-A744-4762-BA4F-BBADC0F285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590502"/>
            <a:ext cx="112776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42328651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112776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38427663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112776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1872"/>
            <a:ext cx="5638800" cy="45570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61872"/>
            <a:ext cx="5638800" cy="45570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7107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112776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4716"/>
            <a:ext cx="5638800" cy="42828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264716"/>
            <a:ext cx="5638800" cy="42828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112776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/>
              <a:t>Reference(s)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92998"/>
            <a:ext cx="5638800" cy="41363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1692998"/>
            <a:ext cx="5638800" cy="41363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8885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1277600" cy="8001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70432" y="5440680"/>
            <a:ext cx="9875520" cy="365760"/>
          </a:xfrm>
          <a:prstGeom prst="round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enter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112776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476"/>
            <a:ext cx="11277600" cy="418522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03629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7432E5-F8E0-41AE-9A6B-AD730338B00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170432" y="5440680"/>
            <a:ext cx="9875520" cy="361950"/>
          </a:xfrm>
          <a:prstGeom prst="round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enter caption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112776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22817632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93501" y="1028700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112776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11277600" cy="48051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5272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952511" y="6521477"/>
            <a:ext cx="2143300" cy="332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193501" y="1028700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112776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11277600" cy="48051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966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ob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Z_RGB_H_COL.jpg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013" y="142425"/>
            <a:ext cx="2664000" cy="87997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41013" y="1692146"/>
            <a:ext cx="11808000" cy="49710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288002" y="1848643"/>
            <a:ext cx="9097012" cy="672000"/>
          </a:xfrm>
          <a:prstGeom prst="rect">
            <a:avLst/>
          </a:prstGeom>
        </p:spPr>
        <p:txBody>
          <a:bodyPr vert="horz" anchor="t"/>
          <a:lstStyle>
            <a:lvl1pPr algn="l">
              <a:lnSpc>
                <a:spcPct val="90000"/>
              </a:lnSpc>
              <a:defRPr sz="3733" b="1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Click to add presentation title</a:t>
            </a:r>
          </a:p>
        </p:txBody>
      </p:sp>
      <p:sp>
        <p:nvSpPr>
          <p:cNvPr id="9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288002" y="3190257"/>
            <a:ext cx="9097012" cy="159429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>
              <a:lnSpc>
                <a:spcPts val="1467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add subtitle if necessary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483441-21AE-4117-994A-6649DC930E5E}"/>
              </a:ext>
            </a:extLst>
          </p:cNvPr>
          <p:cNvSpPr txBox="1"/>
          <p:nvPr userDrawn="1"/>
        </p:nvSpPr>
        <p:spPr>
          <a:xfrm>
            <a:off x="10160000" y="6611780"/>
            <a:ext cx="203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AstraZeneca </a:t>
            </a:r>
            <a:fld id="{E63621C8-499B-49C1-9996-8B424FAB77AA}" type="datetimeyyyy">
              <a:rPr lang="en-US" sz="1000" b="0" baseline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2022</a:t>
            </a:fld>
            <a:endParaRPr lang="en-US" sz="1000" b="0" baseline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FCA5801-9220-4E7B-9EDF-28B499B9CC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3730" y="5865464"/>
            <a:ext cx="1451150" cy="182880"/>
          </a:xfrm>
        </p:spPr>
        <p:txBody>
          <a:bodyPr anchor="t">
            <a:no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1pPr>
            <a:lvl2pPr marL="228594" indent="0">
              <a:buNone/>
              <a:defRPr/>
            </a:lvl2pPr>
            <a:lvl3pPr marL="457189" indent="0">
              <a:buNone/>
              <a:defRPr/>
            </a:lvl3pPr>
            <a:lvl4pPr marL="685783" indent="0">
              <a:buNone/>
              <a:defRPr/>
            </a:lvl4pPr>
            <a:lvl5pPr marL="914378" indent="0">
              <a:buNone/>
              <a:defRPr/>
            </a:lvl5pPr>
          </a:lstStyle>
          <a:p>
            <a:pPr lvl="0"/>
            <a:r>
              <a:rPr lang="en-US" dirty="0"/>
              <a:t>ML-XXXX-ALL-XXXX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AE57FD-B4CA-4FEC-8695-AC40C5080EF3}"/>
              </a:ext>
            </a:extLst>
          </p:cNvPr>
          <p:cNvSpPr txBox="1"/>
          <p:nvPr userDrawn="1"/>
        </p:nvSpPr>
        <p:spPr>
          <a:xfrm>
            <a:off x="288003" y="5803221"/>
            <a:ext cx="2855248" cy="756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00" dirty="0">
                <a:solidFill>
                  <a:schemeClr val="bg1"/>
                </a:solidFill>
              </a:rPr>
              <a:t>Veeva Vault MedComms Document Number: 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Approval Date: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Expiration Date: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5AE65CC-53A8-4B6D-A45D-F840C8C137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9189" y="6321258"/>
            <a:ext cx="1451150" cy="182880"/>
          </a:xfrm>
        </p:spPr>
        <p:txBody>
          <a:bodyPr anchor="t">
            <a:no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1pPr>
            <a:lvl2pPr marL="228594" indent="0">
              <a:buNone/>
              <a:defRPr/>
            </a:lvl2pPr>
            <a:lvl3pPr marL="457189" indent="0">
              <a:buNone/>
              <a:defRPr/>
            </a:lvl3pPr>
            <a:lvl4pPr marL="685783" indent="0">
              <a:buNone/>
              <a:defRPr/>
            </a:lvl4pPr>
            <a:lvl5pPr marL="914378" indent="0">
              <a:buNone/>
              <a:defRPr/>
            </a:lvl5pPr>
          </a:lstStyle>
          <a:p>
            <a:pPr lvl="0"/>
            <a:r>
              <a:rPr lang="en-US" dirty="0"/>
              <a:t>MM/YY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C46DDC66-D58B-400F-82BF-795384A740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4733" y="6097533"/>
            <a:ext cx="1451150" cy="183970"/>
          </a:xfrm>
        </p:spPr>
        <p:txBody>
          <a:bodyPr anchor="t">
            <a:no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1pPr>
            <a:lvl2pPr marL="228594" indent="0">
              <a:buNone/>
              <a:defRPr/>
            </a:lvl2pPr>
            <a:lvl3pPr marL="457189" indent="0">
              <a:buNone/>
              <a:defRPr/>
            </a:lvl3pPr>
            <a:lvl4pPr marL="685783" indent="0">
              <a:buNone/>
              <a:defRPr/>
            </a:lvl4pPr>
            <a:lvl5pPr marL="914378" indent="0">
              <a:buNone/>
              <a:defRPr/>
            </a:lvl5pPr>
          </a:lstStyle>
          <a:p>
            <a:pPr lvl="0"/>
            <a:r>
              <a:rPr lang="en-US" dirty="0"/>
              <a:t>MM/YY</a:t>
            </a:r>
          </a:p>
        </p:txBody>
      </p:sp>
    </p:spTree>
    <p:extLst>
      <p:ext uri="{BB962C8B-B14F-4D97-AF65-F5344CB8AC3E}">
        <p14:creationId xmlns:p14="http://schemas.microsoft.com/office/powerpoint/2010/main" val="984302430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93501" y="1028700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112776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418770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0027466" y="6531200"/>
            <a:ext cx="2069284" cy="257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193500" y="156117"/>
            <a:ext cx="11808000" cy="6559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122716" y="6453514"/>
            <a:ext cx="1878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cs typeface="Arial" pitchFamily="34" charset="0"/>
              </a:rPr>
              <a:t>© AstraZeneca </a:t>
            </a:r>
            <a:fld id="{A4958079-C8E6-44E1-A683-939A710283EE}" type="datetimeyyyy">
              <a:rPr lang="en-US" sz="1000" smtClean="0">
                <a:solidFill>
                  <a:srgbClr val="FFFFFF"/>
                </a:solidFill>
                <a:cs typeface="Arial" pitchFamily="34" charset="0"/>
              </a:rPr>
              <a:t>2022</a:t>
            </a:fld>
            <a:endParaRPr lang="en-US" sz="10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1" y="1295176"/>
            <a:ext cx="11258549" cy="9144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1" y="3435620"/>
            <a:ext cx="11258549" cy="155448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7EDD-928B-42CB-AB33-238AA66A31C6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829301"/>
            <a:ext cx="10058400" cy="8858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1pPr>
            <a:lvl2pPr marL="228594" indent="0">
              <a:buNone/>
              <a:defRPr>
                <a:solidFill>
                  <a:schemeClr val="bg1"/>
                </a:solidFill>
              </a:defRPr>
            </a:lvl2pPr>
            <a:lvl3pPr marL="457189" indent="0">
              <a:buNone/>
              <a:defRPr>
                <a:solidFill>
                  <a:schemeClr val="bg1"/>
                </a:solidFill>
              </a:defRPr>
            </a:lvl3pPr>
            <a:lvl4pPr marL="685783" indent="0">
              <a:buNone/>
              <a:defRPr>
                <a:solidFill>
                  <a:schemeClr val="bg1"/>
                </a:solidFill>
              </a:defRPr>
            </a:lvl4pPr>
            <a:lvl5pPr marL="91437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243523858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57301"/>
            <a:ext cx="5562601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57301"/>
            <a:ext cx="5562601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1F25-382D-4CE5-99D2-D389D07019C3}" type="datetime1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100584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594" indent="0">
              <a:spcBef>
                <a:spcPts val="300"/>
              </a:spcBef>
              <a:buNone/>
              <a:defRPr/>
            </a:lvl2pPr>
            <a:lvl3pPr marL="457189" indent="0">
              <a:spcBef>
                <a:spcPts val="300"/>
              </a:spcBef>
              <a:buNone/>
              <a:defRPr/>
            </a:lvl3pPr>
            <a:lvl4pPr marL="685783" indent="0">
              <a:spcBef>
                <a:spcPts val="300"/>
              </a:spcBef>
              <a:buNone/>
              <a:defRPr/>
            </a:lvl4pPr>
            <a:lvl5pPr marL="914378" indent="0">
              <a:spcBef>
                <a:spcPts val="300"/>
              </a:spcBef>
              <a:buNone/>
              <a:defRPr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46630319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33" y="228601"/>
            <a:ext cx="11257867" cy="800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931" y="1274765"/>
            <a:ext cx="5520644" cy="548640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931" y="1823406"/>
            <a:ext cx="5520644" cy="40058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274765"/>
            <a:ext cx="5562599" cy="548640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1823406"/>
            <a:ext cx="5562597" cy="40058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3010-457D-497C-BC1F-8982A0CFCC8F}" type="datetime1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6931" y="5852160"/>
            <a:ext cx="10038667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594" indent="0">
              <a:spcBef>
                <a:spcPts val="300"/>
              </a:spcBef>
              <a:buNone/>
              <a:defRPr sz="1000"/>
            </a:lvl2pPr>
            <a:lvl3pPr marL="457189" indent="0">
              <a:spcBef>
                <a:spcPts val="300"/>
              </a:spcBef>
              <a:buNone/>
              <a:defRPr sz="1000"/>
            </a:lvl3pPr>
            <a:lvl4pPr marL="685783" indent="0">
              <a:spcBef>
                <a:spcPts val="300"/>
              </a:spcBef>
              <a:buNone/>
              <a:defRPr sz="1000"/>
            </a:lvl4pPr>
            <a:lvl5pPr marL="914378" indent="0">
              <a:spcBef>
                <a:spcPts val="300"/>
              </a:spcBef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77808847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4131"/>
            <a:ext cx="11277600" cy="4100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1DF4-9EBB-415C-A0BA-652D75990D66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100584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tx1"/>
                </a:solidFill>
              </a:defRPr>
            </a:lvl1pPr>
            <a:lvl2pPr marL="228594" indent="0">
              <a:buNone/>
              <a:defRPr>
                <a:solidFill>
                  <a:schemeClr val="tx1"/>
                </a:solidFill>
              </a:defRPr>
            </a:lvl2pPr>
            <a:lvl3pPr marL="457189" indent="0">
              <a:buNone/>
              <a:defRPr>
                <a:solidFill>
                  <a:schemeClr val="tx1"/>
                </a:solidFill>
              </a:defRPr>
            </a:lvl3pPr>
            <a:lvl4pPr marL="685783" indent="0">
              <a:buNone/>
              <a:defRPr>
                <a:solidFill>
                  <a:schemeClr val="tx1"/>
                </a:solidFill>
              </a:defRPr>
            </a:lvl4pPr>
            <a:lvl5pPr marL="914378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306289" y="5424412"/>
            <a:ext cx="9601200" cy="377976"/>
          </a:xfrm>
          <a:prstGeom prst="roundRect">
            <a:avLst/>
          </a:prstGeom>
          <a:solidFill>
            <a:schemeClr val="accent2"/>
          </a:solidFill>
        </p:spPr>
        <p:txBody>
          <a:bodyPr anchor="b" anchorCtr="0">
            <a:sp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228594" indent="0">
              <a:buNone/>
              <a:defRPr/>
            </a:lvl2pPr>
            <a:lvl3pPr marL="457189" indent="0">
              <a:buNone/>
              <a:defRPr/>
            </a:lvl3pPr>
            <a:lvl4pPr marL="685783" indent="0">
              <a:buNone/>
              <a:defRPr/>
            </a:lvl4pPr>
            <a:lvl5pPr marL="914378" indent="0">
              <a:buNone/>
              <a:defRPr/>
            </a:lvl5pPr>
          </a:lstStyle>
          <a:p>
            <a:pPr lvl="0"/>
            <a:r>
              <a:rPr lang="en-US" dirty="0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294302114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A5CC-DF79-4C1F-BC9C-A9BAE87DA578}" type="datetime1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29300"/>
            <a:ext cx="10058400" cy="102870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594" indent="0">
              <a:spcBef>
                <a:spcPts val="300"/>
              </a:spcBef>
              <a:buNone/>
              <a:defRPr sz="1000"/>
            </a:lvl2pPr>
            <a:lvl3pPr marL="457189" indent="0">
              <a:spcBef>
                <a:spcPts val="300"/>
              </a:spcBef>
              <a:buNone/>
              <a:defRPr sz="1000"/>
            </a:lvl3pPr>
            <a:lvl4pPr marL="685783" indent="0">
              <a:spcBef>
                <a:spcPts val="300"/>
              </a:spcBef>
              <a:buNone/>
              <a:defRPr sz="1000"/>
            </a:lvl4pPr>
            <a:lvl5pPr marL="914378" indent="0">
              <a:spcBef>
                <a:spcPts val="300"/>
              </a:spcBef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299034" y="5428720"/>
            <a:ext cx="9601200" cy="377976"/>
          </a:xfrm>
          <a:prstGeom prst="roundRect">
            <a:avLst/>
          </a:prstGeom>
          <a:solidFill>
            <a:schemeClr val="accent2"/>
          </a:solidFill>
        </p:spPr>
        <p:txBody>
          <a:bodyPr anchor="b" anchorCtr="0">
            <a:sp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228594" indent="0" algn="ctr">
              <a:buNone/>
              <a:defRPr b="1">
                <a:solidFill>
                  <a:schemeClr val="bg1"/>
                </a:solidFill>
              </a:defRPr>
            </a:lvl2pPr>
            <a:lvl3pPr marL="457189" indent="0" algn="ctr">
              <a:buNone/>
              <a:defRPr b="1">
                <a:solidFill>
                  <a:schemeClr val="bg1"/>
                </a:solidFill>
              </a:defRPr>
            </a:lvl3pPr>
            <a:lvl4pPr marL="685783" indent="0" algn="ctr">
              <a:buNone/>
              <a:defRPr b="1">
                <a:solidFill>
                  <a:schemeClr val="bg1"/>
                </a:solidFill>
              </a:defRPr>
            </a:lvl4pPr>
            <a:lvl5pPr marL="914378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28355285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11277600" cy="800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4131"/>
            <a:ext cx="11277600" cy="4545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3585211" y="56467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D760F18-88F3-4EF5-B415-6A2DEC6930B5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4956810" y="61737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492876"/>
            <a:ext cx="457200" cy="365125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160000" y="6611780"/>
            <a:ext cx="203200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100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AstraZeneca </a:t>
            </a:r>
            <a:fld id="{B373A2DE-D3D0-4038-AC1D-6F999C464BE0}" type="datetimeyyyy">
              <a:rPr lang="en-US" sz="1000" b="0" baseline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2022</a:t>
            </a:fld>
            <a:endParaRPr lang="en-US" sz="1000" b="0" baseline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57201" y="1129284"/>
            <a:ext cx="11734800" cy="18288"/>
          </a:xfrm>
          <a:prstGeom prst="rect">
            <a:avLst/>
          </a:prstGeom>
          <a:gradFill flip="none" rotWithShape="1">
            <a:gsLst>
              <a:gs pos="26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8914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1" r:id="rId2"/>
    <p:sldLayoutId id="2147483676" r:id="rId3"/>
    <p:sldLayoutId id="2147483711" r:id="rId4"/>
    <p:sldLayoutId id="2147483678" r:id="rId5"/>
    <p:sldLayoutId id="2147483679" r:id="rId6"/>
    <p:sldLayoutId id="2147483680" r:id="rId7"/>
    <p:sldLayoutId id="2147483683" r:id="rId8"/>
    <p:sldLayoutId id="2147483684" r:id="rId9"/>
    <p:sldLayoutId id="2147483685" r:id="rId10"/>
    <p:sldLayoutId id="2147483686" r:id="rId11"/>
    <p:sldLayoutId id="2147483682" r:id="rId12"/>
    <p:sldLayoutId id="2147483699" r:id="rId13"/>
    <p:sldLayoutId id="2147483708" r:id="rId14"/>
    <p:sldLayoutId id="2147483716" r:id="rId15"/>
    <p:sldLayoutId id="2147483703" r:id="rId16"/>
  </p:sldLayoutIdLst>
  <p:transition>
    <p:fade/>
  </p:transition>
  <p:hf hdr="0" ftr="0" dt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228594" algn="l" defTabSz="914378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228594" algn="l" defTabSz="914378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8" indent="-228594" algn="l" defTabSz="914378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2" indent="-228594" algn="l" defTabSz="914378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pos="144" userDrawn="1">
          <p15:clr>
            <a:srgbClr val="F26B43"/>
          </p15:clr>
        </p15:guide>
        <p15:guide id="6" orient="horz" pos="648" userDrawn="1">
          <p15:clr>
            <a:srgbClr val="F26B43"/>
          </p15:clr>
        </p15:guide>
        <p15:guide id="7" orient="horz" pos="792" userDrawn="1">
          <p15:clr>
            <a:srgbClr val="F26B43"/>
          </p15:clr>
        </p15:guide>
        <p15:guide id="8" orient="horz" pos="36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11277600" cy="800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4131"/>
            <a:ext cx="11277600" cy="4545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3585211" y="56467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2910E70-1FB2-4D6A-A99C-9984B48553E7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4956810" y="61737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492876"/>
            <a:ext cx="457200" cy="365125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160000" y="6611780"/>
            <a:ext cx="203200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100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AstraZeneca </a:t>
            </a:r>
            <a:fld id="{367F8ECF-F751-4D48-A2D6-9F615E41B617}" type="datetimeyyyy">
              <a:rPr lang="en-US" sz="1000" b="0" baseline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2022</a:t>
            </a:fld>
            <a:endParaRPr lang="en-US" sz="1000" b="0" baseline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57201" y="1129284"/>
            <a:ext cx="11734800" cy="18288"/>
          </a:xfrm>
          <a:prstGeom prst="rect">
            <a:avLst/>
          </a:prstGeom>
          <a:gradFill flip="none" rotWithShape="1">
            <a:gsLst>
              <a:gs pos="26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145687-4DDC-49FE-9043-3F36C5259E81}"/>
              </a:ext>
            </a:extLst>
          </p:cNvPr>
          <p:cNvSpPr txBox="1"/>
          <p:nvPr userDrawn="1"/>
        </p:nvSpPr>
        <p:spPr>
          <a:xfrm>
            <a:off x="1" y="12700"/>
            <a:ext cx="6346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>
                <a:solidFill>
                  <a:schemeClr val="accent1"/>
                </a:solidFill>
              </a:rPr>
              <a:t>&lt;&lt;Brand Name&gt;&gt;&lt;&lt;</a:t>
            </a:r>
            <a:r>
              <a:rPr lang="en-US" sz="1400" b="0" baseline="30000" dirty="0">
                <a:solidFill>
                  <a:schemeClr val="accent1"/>
                </a:solidFill>
              </a:rPr>
              <a:t>®</a:t>
            </a:r>
            <a:r>
              <a:rPr lang="en-US" sz="1400" b="0" dirty="0">
                <a:solidFill>
                  <a:schemeClr val="accent1"/>
                </a:solidFill>
              </a:rPr>
              <a:t> or ™ Symbol&gt;&gt; (&lt;&lt;Generic Name&gt;&gt;) &lt;&lt;Formulation&gt;&gt;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1789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  <p:sldLayoutId id="2147483717" r:id="rId13"/>
    <p:sldLayoutId id="2147483704" r:id="rId14"/>
  </p:sldLayoutIdLst>
  <p:transition>
    <p:fade/>
  </p:transition>
  <p:hf hdr="0" ftr="0" dt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228594" algn="l" defTabSz="914378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228594" algn="l" defTabSz="914378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8" indent="-228594" algn="l" defTabSz="914378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2" indent="-228594" algn="l" defTabSz="914378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pos="144" userDrawn="1">
          <p15:clr>
            <a:srgbClr val="F26B43"/>
          </p15:clr>
        </p15:guide>
        <p15:guide id="6" orient="horz" pos="648" userDrawn="1">
          <p15:clr>
            <a:srgbClr val="F26B43"/>
          </p15:clr>
        </p15:guide>
        <p15:guide id="7" orient="horz" pos="792" userDrawn="1">
          <p15:clr>
            <a:srgbClr val="F26B43"/>
          </p15:clr>
        </p15:guide>
        <p15:guide id="8" orient="horz" pos="367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91300"/>
            <a:ext cx="487680" cy="266700"/>
          </a:xfrm>
          <a:prstGeom prst="rect">
            <a:avLst/>
          </a:prstGeom>
        </p:spPr>
        <p:txBody>
          <a:bodyPr vert="horz" lIns="91440" tIns="45720" rIns="45720" bIns="45720" rtlCol="0" anchor="b" anchorCtr="0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11277600" cy="8000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11277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871133" y="6534150"/>
            <a:ext cx="1295400" cy="3238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871133" y="6004515"/>
            <a:ext cx="1295400" cy="427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7200" y="1129284"/>
            <a:ext cx="11734800" cy="18288"/>
          </a:xfrm>
          <a:prstGeom prst="rect">
            <a:avLst/>
          </a:prstGeom>
          <a:gradFill flip="none" rotWithShape="1">
            <a:gsLst>
              <a:gs pos="26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8208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88">
          <p15:clr>
            <a:srgbClr val="F26B43"/>
          </p15:clr>
        </p15:guide>
        <p15:guide id="4" pos="7392">
          <p15:clr>
            <a:srgbClr val="F26B43"/>
          </p15:clr>
        </p15:guide>
        <p15:guide id="5" orient="horz" pos="144">
          <p15:clr>
            <a:srgbClr val="F26B43"/>
          </p15:clr>
        </p15:guide>
        <p15:guide id="6" orient="horz" pos="648">
          <p15:clr>
            <a:srgbClr val="F26B43"/>
          </p15:clr>
        </p15:guide>
        <p15:guide id="7" orient="horz" pos="792">
          <p15:clr>
            <a:srgbClr val="F26B43"/>
          </p15:clr>
        </p15:guide>
        <p15:guide id="8" orient="horz" pos="36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B3F53EE-32A0-41C3-8873-37BB6EA47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70365"/>
            <a:ext cx="11277600" cy="1311128"/>
          </a:xfrm>
        </p:spPr>
        <p:txBody>
          <a:bodyPr/>
          <a:lstStyle/>
          <a:p>
            <a:r>
              <a:rPr lang="en-US" sz="4400" dirty="0"/>
              <a:t>Andexanet Alfa: Mechanism of Action and Clinical Pharmacology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483EA2-26E9-4E51-804E-193AE65A657A}"/>
              </a:ext>
            </a:extLst>
          </p:cNvPr>
          <p:cNvSpPr/>
          <p:nvPr/>
        </p:nvSpPr>
        <p:spPr>
          <a:xfrm>
            <a:off x="457200" y="5416759"/>
            <a:ext cx="11277599" cy="73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slide presentation may include evolving scientific information that has not been reviewed and approved by Health Canada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slides are intended for educational purposes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Sans B4 Semi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09585">
              <a:lnSpc>
                <a:spcPct val="120000"/>
              </a:lnSpc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AstraZeneca Canada Inc. </a:t>
            </a:r>
            <a:r>
              <a:rPr lang="en-US" sz="1200" dirty="0">
                <a:solidFill>
                  <a:srgbClr val="FFFFFF"/>
                </a:solidFill>
              </a:rPr>
              <a:t>does not, under any circumstances, promote its products for off-label or unapproved uses</a:t>
            </a:r>
            <a:endParaRPr lang="en-US" sz="1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70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AA2C-F6BB-48EB-85C0-D119052DF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Andexanet Alfa Mechanism of Action – Indirect Factor </a:t>
            </a:r>
            <a:r>
              <a:rPr lang="en-US" dirty="0" err="1"/>
              <a:t>X</a:t>
            </a:r>
            <a:r>
              <a:rPr lang="en-US" cap="none" dirty="0" err="1"/>
              <a:t>a</a:t>
            </a:r>
            <a:r>
              <a:rPr lang="en-US" dirty="0"/>
              <a:t> Inhibitors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97A54-D562-4C53-906F-61CAFF92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22DD1-25E5-471B-BE48-D33FA5ADCD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err="1"/>
              <a:t>AnXa</a:t>
            </a:r>
            <a:r>
              <a:rPr lang="en-US" b="1" dirty="0"/>
              <a:t>,</a:t>
            </a:r>
            <a:r>
              <a:rPr lang="en-US" dirty="0"/>
              <a:t> </a:t>
            </a:r>
            <a:r>
              <a:rPr lang="en-US" dirty="0" err="1"/>
              <a:t>andexanet</a:t>
            </a:r>
            <a:r>
              <a:rPr lang="en-US" dirty="0"/>
              <a:t> alfa; </a:t>
            </a:r>
            <a:r>
              <a:rPr lang="en-US" b="1" dirty="0"/>
              <a:t>AT-III, </a:t>
            </a:r>
            <a:r>
              <a:rPr lang="en-US" dirty="0"/>
              <a:t>antithrombin III; </a:t>
            </a:r>
            <a:r>
              <a:rPr lang="en-US" b="1" dirty="0"/>
              <a:t>FII</a:t>
            </a:r>
            <a:r>
              <a:rPr lang="en-US" dirty="0"/>
              <a:t>, Factor II; </a:t>
            </a:r>
            <a:r>
              <a:rPr lang="en-US" b="1" dirty="0" err="1"/>
              <a:t>FIIa</a:t>
            </a:r>
            <a:r>
              <a:rPr lang="en-US" b="1" dirty="0"/>
              <a:t>, </a:t>
            </a:r>
            <a:r>
              <a:rPr lang="en-US" dirty="0"/>
              <a:t>factor </a:t>
            </a:r>
            <a:r>
              <a:rPr lang="en-US" dirty="0" err="1"/>
              <a:t>IIa</a:t>
            </a:r>
            <a:r>
              <a:rPr lang="en-US" dirty="0"/>
              <a:t>; </a:t>
            </a:r>
            <a:r>
              <a:rPr lang="en-US" b="1" dirty="0" err="1"/>
              <a:t>FVa</a:t>
            </a:r>
            <a:r>
              <a:rPr lang="en-US" b="1" dirty="0"/>
              <a:t>, </a:t>
            </a:r>
            <a:r>
              <a:rPr lang="en-US" dirty="0"/>
              <a:t>Factor </a:t>
            </a:r>
            <a:r>
              <a:rPr lang="en-US" dirty="0" err="1"/>
              <a:t>Va</a:t>
            </a:r>
            <a:r>
              <a:rPr lang="en-US" dirty="0"/>
              <a:t>; </a:t>
            </a:r>
            <a:r>
              <a:rPr lang="en-US" b="1" dirty="0" err="1"/>
              <a:t>FXa</a:t>
            </a:r>
            <a:r>
              <a:rPr lang="en-US" b="1" dirty="0"/>
              <a:t>, </a:t>
            </a:r>
            <a:r>
              <a:rPr lang="en-US" dirty="0"/>
              <a:t>factor </a:t>
            </a:r>
            <a:r>
              <a:rPr lang="en-US" dirty="0" err="1"/>
              <a:t>Xa</a:t>
            </a:r>
            <a:r>
              <a:rPr lang="en-US" b="1" dirty="0"/>
              <a:t>; GLA, </a:t>
            </a:r>
            <a:r>
              <a:rPr lang="el-GR" dirty="0">
                <a:solidFill>
                  <a:srgbClr val="000000"/>
                </a:solidFill>
              </a:rPr>
              <a:t>γ</a:t>
            </a: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dirty="0" err="1">
                <a:solidFill>
                  <a:srgbClr val="000000"/>
                </a:solidFill>
              </a:rPr>
              <a:t>carboxyglutamic</a:t>
            </a:r>
            <a:r>
              <a:rPr lang="en-US" dirty="0">
                <a:solidFill>
                  <a:srgbClr val="000000"/>
                </a:solidFill>
              </a:rPr>
              <a:t> acid; </a:t>
            </a:r>
            <a:r>
              <a:rPr lang="en-US" b="1" dirty="0"/>
              <a:t>LMWH, </a:t>
            </a:r>
            <a:r>
              <a:rPr lang="en-US" dirty="0"/>
              <a:t>low-molecular-weight heparin.</a:t>
            </a:r>
          </a:p>
          <a:p>
            <a:r>
              <a:rPr lang="en-US" dirty="0"/>
              <a:t>Graphics adapted from: Yeh CH et al. </a:t>
            </a:r>
            <a:r>
              <a:rPr lang="en-US" i="1" dirty="0"/>
              <a:t>Circ Res. </a:t>
            </a:r>
            <a:r>
              <a:rPr lang="en-US" dirty="0"/>
              <a:t>2013; 113:954-957.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A329380-9BB8-40E8-BC4D-45E7E2192E65}"/>
              </a:ext>
            </a:extLst>
          </p:cNvPr>
          <p:cNvGrpSpPr/>
          <p:nvPr/>
        </p:nvGrpSpPr>
        <p:grpSpPr>
          <a:xfrm>
            <a:off x="2900111" y="1603356"/>
            <a:ext cx="7269204" cy="3741725"/>
            <a:chOff x="2799975" y="1603357"/>
            <a:chExt cx="6594750" cy="364975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F2FB3C-BDCA-4B99-AF03-56DC8CB0FAA3}"/>
                </a:ext>
              </a:extLst>
            </p:cNvPr>
            <p:cNvSpPr/>
            <p:nvPr/>
          </p:nvSpPr>
          <p:spPr>
            <a:xfrm>
              <a:off x="2803426" y="2582406"/>
              <a:ext cx="2141935" cy="266857"/>
            </a:xfrm>
            <a:prstGeom prst="rect">
              <a:avLst/>
            </a:prstGeom>
            <a:solidFill>
              <a:srgbClr val="004F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2870" rtlCol="0" anchor="ctr"/>
            <a:lstStyle/>
            <a:p>
              <a:pPr algn="ctr">
                <a:buClr>
                  <a:srgbClr val="FFFFFF"/>
                </a:buClr>
                <a:buSzPct val="75000"/>
                <a:buFont typeface="Wingdings" charset="2"/>
                <a:buNone/>
              </a:pPr>
              <a:r>
                <a:rPr lang="en-US" sz="825" b="1" spc="23" dirty="0">
                  <a:solidFill>
                    <a:srgbClr val="FFFFFF"/>
                  </a:solidFill>
                </a:rPr>
                <a:t>Without Andexanet alfa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440A9E-2F49-4A12-898E-AE4B429DC55A}"/>
                </a:ext>
              </a:extLst>
            </p:cNvPr>
            <p:cNvSpPr/>
            <p:nvPr/>
          </p:nvSpPr>
          <p:spPr>
            <a:xfrm>
              <a:off x="5028703" y="2582406"/>
              <a:ext cx="4366022" cy="266857"/>
            </a:xfrm>
            <a:prstGeom prst="rect">
              <a:avLst/>
            </a:prstGeom>
            <a:solidFill>
              <a:srgbClr val="004F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2870" rtlCol="0" anchor="ctr"/>
            <a:lstStyle/>
            <a:p>
              <a:pPr algn="ctr">
                <a:buClr>
                  <a:srgbClr val="FFFFFF"/>
                </a:buClr>
                <a:buSzPct val="75000"/>
                <a:buFont typeface="Wingdings" charset="2"/>
                <a:buNone/>
              </a:pPr>
              <a:r>
                <a:rPr lang="en-US" sz="825" b="1" spc="23" dirty="0">
                  <a:solidFill>
                    <a:srgbClr val="FFFFFF"/>
                  </a:solidFill>
                </a:rPr>
                <a:t>With Andexanet alfa</a:t>
              </a:r>
            </a:p>
          </p:txBody>
        </p: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127FC33D-2042-4A02-8AF5-82833FB949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9975" y="2849262"/>
              <a:ext cx="2141935" cy="1755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632B8C8-1672-481A-AC71-662249159A7E}"/>
                </a:ext>
              </a:extLst>
            </p:cNvPr>
            <p:cNvGrpSpPr/>
            <p:nvPr/>
          </p:nvGrpSpPr>
          <p:grpSpPr>
            <a:xfrm>
              <a:off x="4342802" y="4655874"/>
              <a:ext cx="1575697" cy="597237"/>
              <a:chOff x="914833" y="5017583"/>
              <a:chExt cx="2100929" cy="79631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BAEE141-201C-499E-8C94-68006CCB4C68}"/>
                  </a:ext>
                </a:extLst>
              </p:cNvPr>
              <p:cNvGrpSpPr/>
              <p:nvPr/>
            </p:nvGrpSpPr>
            <p:grpSpPr>
              <a:xfrm>
                <a:off x="959393" y="5031307"/>
                <a:ext cx="2056369" cy="782591"/>
                <a:chOff x="774755" y="5084060"/>
                <a:chExt cx="2056369" cy="782591"/>
              </a:xfrm>
            </p:grpSpPr>
            <p:sp>
              <p:nvSpPr>
                <p:cNvPr id="13" name="Rectangular Callout 30">
                  <a:extLst>
                    <a:ext uri="{FF2B5EF4-FFF2-40B4-BE49-F238E27FC236}">
                      <a16:creationId xmlns:a16="http://schemas.microsoft.com/office/drawing/2014/main" id="{08F809CF-CF46-4BF9-8A3C-E24087898C7F}"/>
                    </a:ext>
                  </a:extLst>
                </p:cNvPr>
                <p:cNvSpPr/>
                <p:nvPr/>
              </p:nvSpPr>
              <p:spPr bwMode="auto">
                <a:xfrm>
                  <a:off x="852854" y="5189541"/>
                  <a:ext cx="1978270" cy="677110"/>
                </a:xfrm>
                <a:prstGeom prst="wedgeRectCallout">
                  <a:avLst>
                    <a:gd name="adj1" fmla="val -89848"/>
                    <a:gd name="adj2" fmla="val -160866"/>
                  </a:avLst>
                </a:prstGeom>
                <a:solidFill>
                  <a:srgbClr val="FFFFFF">
                    <a:alpha val="50000"/>
                  </a:srgbClr>
                </a:solidFill>
                <a:ln>
                  <a:solidFill>
                    <a:srgbClr val="FFCC00"/>
                  </a:solidFill>
                </a:ln>
                <a:effectLst/>
              </p:spPr>
              <p:txBody>
                <a:bodyPr wrap="square" lIns="137160" rtlCol="0" anchor="ctr">
                  <a:spAutoFit/>
                </a:bodyPr>
                <a:lstStyle/>
                <a:p>
                  <a:r>
                    <a:rPr lang="en-US" sz="900" b="1" kern="0">
                      <a:solidFill>
                        <a:srgbClr val="003860"/>
                      </a:solidFill>
                    </a:rPr>
                    <a:t>LMWH-bound AT-III has high affinity for </a:t>
                  </a:r>
                  <a:r>
                    <a:rPr lang="en-US" sz="900" b="1" kern="0" err="1">
                      <a:solidFill>
                        <a:srgbClr val="003860"/>
                      </a:solidFill>
                    </a:rPr>
                    <a:t>FXa</a:t>
                  </a:r>
                  <a:r>
                    <a:rPr lang="en-US" sz="900" b="1" kern="0">
                      <a:solidFill>
                        <a:srgbClr val="003860"/>
                      </a:solidFill>
                    </a:rPr>
                    <a:t> and </a:t>
                  </a:r>
                  <a:r>
                    <a:rPr lang="en-US" sz="900" b="1" kern="0" err="1">
                      <a:solidFill>
                        <a:srgbClr val="003860"/>
                      </a:solidFill>
                    </a:rPr>
                    <a:t>FIIa</a:t>
                  </a:r>
                  <a:endParaRPr lang="en-US" sz="900" b="1" kern="0">
                    <a:solidFill>
                      <a:srgbClr val="003860"/>
                    </a:solidFill>
                  </a:endParaRP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FBFBF38C-B667-4C12-8058-7947DA5CB4D4}"/>
                    </a:ext>
                  </a:extLst>
                </p:cNvPr>
                <p:cNvSpPr/>
                <p:nvPr/>
              </p:nvSpPr>
              <p:spPr bwMode="auto">
                <a:xfrm>
                  <a:off x="774755" y="5084060"/>
                  <a:ext cx="219147" cy="348398"/>
                </a:xfrm>
                <a:prstGeom prst="ellipse">
                  <a:avLst/>
                </a:prstGeom>
                <a:solidFill>
                  <a:schemeClr val="bg2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buClr>
                      <a:srgbClr val="000000"/>
                    </a:buClr>
                  </a:pPr>
                  <a:r>
                    <a:rPr lang="en-US" sz="675">
                      <a:solidFill>
                        <a:srgbClr val="FFFFFF"/>
                      </a:solidFill>
                      <a:latin typeface="Arial Black" panose="020B0A04020102020204" pitchFamily="34" charset="0"/>
                    </a:rPr>
                    <a:t>1</a:t>
                  </a: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C599C9-F406-4D04-A036-620BA971A6A6}"/>
                  </a:ext>
                </a:extLst>
              </p:cNvPr>
              <p:cNvSpPr txBox="1"/>
              <p:nvPr/>
            </p:nvSpPr>
            <p:spPr>
              <a:xfrm>
                <a:off x="914833" y="5017583"/>
                <a:ext cx="2463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200" b="1">
                  <a:solidFill>
                    <a:srgbClr val="002753"/>
                  </a:solidFill>
                </a:endParaRPr>
              </a:p>
            </p:txBody>
          </p:sp>
        </p:grp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1B42D22C-1476-47E5-806C-18FF8F0EC2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8704" y="2849261"/>
              <a:ext cx="2149078" cy="1755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6A0398C-C6C6-40FB-8634-92B05EAC2260}"/>
                </a:ext>
              </a:extLst>
            </p:cNvPr>
            <p:cNvGrpSpPr/>
            <p:nvPr/>
          </p:nvGrpSpPr>
          <p:grpSpPr>
            <a:xfrm>
              <a:off x="4771834" y="1603357"/>
              <a:ext cx="1999853" cy="847794"/>
              <a:chOff x="2802346" y="1181365"/>
              <a:chExt cx="2666470" cy="113039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696C9EB-B24C-48D5-B6A9-4A5022910E48}"/>
                  </a:ext>
                </a:extLst>
              </p:cNvPr>
              <p:cNvGrpSpPr/>
              <p:nvPr/>
            </p:nvGrpSpPr>
            <p:grpSpPr>
              <a:xfrm>
                <a:off x="2838016" y="1189736"/>
                <a:ext cx="2630800" cy="1122021"/>
                <a:chOff x="2389608" y="1233697"/>
                <a:chExt cx="2630800" cy="1122021"/>
              </a:xfrm>
            </p:grpSpPr>
            <p:sp>
              <p:nvSpPr>
                <p:cNvPr id="19" name="Rectangular Callout 36">
                  <a:extLst>
                    <a:ext uri="{FF2B5EF4-FFF2-40B4-BE49-F238E27FC236}">
                      <a16:creationId xmlns:a16="http://schemas.microsoft.com/office/drawing/2014/main" id="{0D868483-1DD4-4837-9F2A-D82317E2C5A8}"/>
                    </a:ext>
                  </a:extLst>
                </p:cNvPr>
                <p:cNvSpPr/>
                <p:nvPr/>
              </p:nvSpPr>
              <p:spPr bwMode="auto">
                <a:xfrm>
                  <a:off x="2491987" y="1309278"/>
                  <a:ext cx="2528421" cy="1046440"/>
                </a:xfrm>
                <a:prstGeom prst="wedgeRectCallout">
                  <a:avLst>
                    <a:gd name="adj1" fmla="val 17068"/>
                    <a:gd name="adj2" fmla="val 180880"/>
                  </a:avLst>
                </a:prstGeom>
                <a:solidFill>
                  <a:srgbClr val="FFFFFF">
                    <a:alpha val="50000"/>
                  </a:srgbClr>
                </a:solidFill>
                <a:ln>
                  <a:solidFill>
                    <a:srgbClr val="FFC000"/>
                  </a:solidFill>
                </a:ln>
                <a:effectLst/>
              </p:spPr>
              <p:txBody>
                <a:bodyPr wrap="square" lIns="137160" rtlCol="0" anchor="ctr">
                  <a:spAutoFit/>
                </a:bodyPr>
                <a:lstStyle/>
                <a:p>
                  <a:r>
                    <a:rPr lang="en-US" sz="900" b="1" kern="0" dirty="0">
                      <a:solidFill>
                        <a:srgbClr val="003860"/>
                      </a:solidFill>
                    </a:rPr>
                    <a:t>Andexanet alfa binds to unbound AT-III/indirect </a:t>
                  </a:r>
                  <a:r>
                    <a:rPr lang="en-US" sz="900" b="1" kern="0" dirty="0" err="1">
                      <a:solidFill>
                        <a:srgbClr val="003860"/>
                      </a:solidFill>
                    </a:rPr>
                    <a:t>FXa</a:t>
                  </a:r>
                  <a:r>
                    <a:rPr lang="en-US" sz="900" b="1" kern="0" dirty="0">
                      <a:solidFill>
                        <a:srgbClr val="003860"/>
                      </a:solidFill>
                    </a:rPr>
                    <a:t> inhibitor complex sequestering it away from native </a:t>
                  </a:r>
                  <a:r>
                    <a:rPr lang="en-US" sz="900" b="1" kern="0" dirty="0" err="1">
                      <a:solidFill>
                        <a:srgbClr val="003860"/>
                      </a:solidFill>
                    </a:rPr>
                    <a:t>FXa</a:t>
                  </a:r>
                  <a:endParaRPr lang="en-US" sz="900" b="1" kern="0" dirty="0">
                    <a:solidFill>
                      <a:srgbClr val="003860"/>
                    </a:solidFill>
                  </a:endParaRPr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1CF5496A-B6F6-4A37-B219-78737D681A52}"/>
                    </a:ext>
                  </a:extLst>
                </p:cNvPr>
                <p:cNvSpPr/>
                <p:nvPr/>
              </p:nvSpPr>
              <p:spPr bwMode="auto">
                <a:xfrm>
                  <a:off x="2389608" y="1233697"/>
                  <a:ext cx="219147" cy="348397"/>
                </a:xfrm>
                <a:prstGeom prst="ellipse">
                  <a:avLst/>
                </a:prstGeom>
                <a:solidFill>
                  <a:schemeClr val="bg2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buClr>
                      <a:srgbClr val="000000"/>
                    </a:buClr>
                  </a:pPr>
                  <a:r>
                    <a:rPr lang="en-US" sz="675">
                      <a:solidFill>
                        <a:srgbClr val="FFFFFF"/>
                      </a:solidFill>
                      <a:latin typeface="Arial Black" panose="020B0A04020102020204" pitchFamily="34" charset="0"/>
                    </a:rPr>
                    <a:t>2</a:t>
                  </a:r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AD3C12-DACE-4A2E-9C18-6C97CD40AD0E}"/>
                  </a:ext>
                </a:extLst>
              </p:cNvPr>
              <p:cNvSpPr txBox="1"/>
              <p:nvPr/>
            </p:nvSpPr>
            <p:spPr>
              <a:xfrm>
                <a:off x="2802346" y="1181365"/>
                <a:ext cx="2463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200" b="1">
                  <a:solidFill>
                    <a:srgbClr val="002753"/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0D90CEF-8A39-48D4-B62E-DBC969CACF78}"/>
                </a:ext>
              </a:extLst>
            </p:cNvPr>
            <p:cNvGrpSpPr/>
            <p:nvPr/>
          </p:nvGrpSpPr>
          <p:grpSpPr>
            <a:xfrm>
              <a:off x="7113830" y="1720195"/>
              <a:ext cx="1720697" cy="740759"/>
              <a:chOff x="5925005" y="1337147"/>
              <a:chExt cx="2294263" cy="987679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54DFD013-1DD8-4523-85C7-14D76055BE52}"/>
                  </a:ext>
                </a:extLst>
              </p:cNvPr>
              <p:cNvGrpSpPr/>
              <p:nvPr/>
            </p:nvGrpSpPr>
            <p:grpSpPr>
              <a:xfrm>
                <a:off x="5969469" y="1337147"/>
                <a:ext cx="2249799" cy="987679"/>
                <a:chOff x="6727147" y="2679699"/>
                <a:chExt cx="2249799" cy="987679"/>
              </a:xfrm>
            </p:grpSpPr>
            <p:sp>
              <p:nvSpPr>
                <p:cNvPr id="24" name="Rectangular Callout 41">
                  <a:extLst>
                    <a:ext uri="{FF2B5EF4-FFF2-40B4-BE49-F238E27FC236}">
                      <a16:creationId xmlns:a16="http://schemas.microsoft.com/office/drawing/2014/main" id="{C87C5C48-A5DE-4BF0-9A73-E3E1739C7211}"/>
                    </a:ext>
                  </a:extLst>
                </p:cNvPr>
                <p:cNvSpPr/>
                <p:nvPr/>
              </p:nvSpPr>
              <p:spPr bwMode="auto">
                <a:xfrm>
                  <a:off x="6821227" y="2805603"/>
                  <a:ext cx="2155719" cy="861775"/>
                </a:xfrm>
                <a:prstGeom prst="wedgeRectCallout">
                  <a:avLst>
                    <a:gd name="adj1" fmla="val -107728"/>
                    <a:gd name="adj2" fmla="val 239663"/>
                  </a:avLst>
                </a:prstGeom>
                <a:solidFill>
                  <a:srgbClr val="FFFFFF">
                    <a:alpha val="62000"/>
                  </a:srgbClr>
                </a:solidFill>
                <a:ln>
                  <a:solidFill>
                    <a:srgbClr val="FFCC00"/>
                  </a:solidFill>
                </a:ln>
                <a:effectLst/>
              </p:spPr>
              <p:txBody>
                <a:bodyPr wrap="square" lIns="137160" rtlCol="0" anchor="ctr">
                  <a:spAutoFit/>
                </a:bodyPr>
                <a:lstStyle/>
                <a:p>
                  <a:r>
                    <a:rPr lang="en-US" sz="900" b="1">
                      <a:solidFill>
                        <a:srgbClr val="003860"/>
                      </a:solidFill>
                      <a:effectLst>
                        <a:glow rad="50800">
                          <a:srgbClr val="FFFFFF">
                            <a:alpha val="40000"/>
                          </a:srgbClr>
                        </a:glow>
                      </a:effectLst>
                      <a:cs typeface="Corbel"/>
                    </a:rPr>
                    <a:t>Absence of GLA domain prevents assembly into </a:t>
                  </a:r>
                  <a:r>
                    <a:rPr lang="en-US" sz="900" b="1" err="1">
                      <a:solidFill>
                        <a:srgbClr val="003860"/>
                      </a:solidFill>
                      <a:effectLst>
                        <a:glow rad="50800">
                          <a:srgbClr val="FFFFFF">
                            <a:alpha val="40000"/>
                          </a:srgbClr>
                        </a:glow>
                      </a:effectLst>
                      <a:cs typeface="Corbel"/>
                    </a:rPr>
                    <a:t>prothrombinase</a:t>
                  </a:r>
                  <a:r>
                    <a:rPr lang="en-US" sz="900" b="1">
                      <a:solidFill>
                        <a:srgbClr val="003860"/>
                      </a:solidFill>
                      <a:effectLst>
                        <a:glow rad="50800">
                          <a:srgbClr val="FFFFFF">
                            <a:alpha val="40000"/>
                          </a:srgbClr>
                        </a:glow>
                      </a:effectLst>
                      <a:cs typeface="Corbel"/>
                    </a:rPr>
                    <a:t> complex on platelet surface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BEC95D3A-DEC5-4E9A-A184-1E9D38236814}"/>
                    </a:ext>
                  </a:extLst>
                </p:cNvPr>
                <p:cNvSpPr/>
                <p:nvPr/>
              </p:nvSpPr>
              <p:spPr bwMode="auto">
                <a:xfrm>
                  <a:off x="6727147" y="2679699"/>
                  <a:ext cx="219145" cy="348398"/>
                </a:xfrm>
                <a:prstGeom prst="ellipse">
                  <a:avLst/>
                </a:prstGeom>
                <a:solidFill>
                  <a:schemeClr val="bg2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buClr>
                      <a:srgbClr val="000000"/>
                    </a:buClr>
                  </a:pPr>
                  <a:r>
                    <a:rPr lang="en-US" sz="675">
                      <a:solidFill>
                        <a:srgbClr val="FFFFFF"/>
                      </a:solidFill>
                      <a:latin typeface="Arial Black" panose="020B0A04020102020204" pitchFamily="34" charset="0"/>
                    </a:rPr>
                    <a:t>3</a:t>
                  </a:r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3762BE9-0E49-49AE-8E7F-6909D7E0F6BB}"/>
                  </a:ext>
                </a:extLst>
              </p:cNvPr>
              <p:cNvSpPr txBox="1"/>
              <p:nvPr/>
            </p:nvSpPr>
            <p:spPr>
              <a:xfrm>
                <a:off x="5925005" y="1362699"/>
                <a:ext cx="2463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200" b="1">
                  <a:solidFill>
                    <a:srgbClr val="002753"/>
                  </a:solidFill>
                </a:endParaRPr>
              </a:p>
            </p:txBody>
          </p:sp>
        </p:grpSp>
        <p:pic>
          <p:nvPicPr>
            <p:cNvPr id="26" name="Picture 3">
              <a:extLst>
                <a:ext uri="{FF2B5EF4-FFF2-40B4-BE49-F238E27FC236}">
                  <a16:creationId xmlns:a16="http://schemas.microsoft.com/office/drawing/2014/main" id="{68DAB460-8326-4DFE-9987-FBDB1F03AC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1126" y="2849262"/>
              <a:ext cx="2133599" cy="1755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D33C47E-7845-4EBA-A136-4E4A46E6C2A9}"/>
                </a:ext>
              </a:extLst>
            </p:cNvPr>
            <p:cNvGrpSpPr/>
            <p:nvPr/>
          </p:nvGrpSpPr>
          <p:grpSpPr>
            <a:xfrm>
              <a:off x="7258615" y="4584366"/>
              <a:ext cx="1925434" cy="668745"/>
              <a:chOff x="6105824" y="4887072"/>
              <a:chExt cx="1930345" cy="891660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FF28FBCA-D8A5-45C6-A639-EBFADD435538}"/>
                  </a:ext>
                </a:extLst>
              </p:cNvPr>
              <p:cNvGrpSpPr/>
              <p:nvPr/>
            </p:nvGrpSpPr>
            <p:grpSpPr>
              <a:xfrm>
                <a:off x="6105824" y="4996137"/>
                <a:ext cx="1930345" cy="782595"/>
                <a:chOff x="5727755" y="5084060"/>
                <a:chExt cx="1930345" cy="782595"/>
              </a:xfrm>
            </p:grpSpPr>
            <p:sp>
              <p:nvSpPr>
                <p:cNvPr id="30" name="Rectangular Callout 47">
                  <a:extLst>
                    <a:ext uri="{FF2B5EF4-FFF2-40B4-BE49-F238E27FC236}">
                      <a16:creationId xmlns:a16="http://schemas.microsoft.com/office/drawing/2014/main" id="{BBB9B71A-AB0A-4F91-95E1-1359B169E876}"/>
                    </a:ext>
                  </a:extLst>
                </p:cNvPr>
                <p:cNvSpPr/>
                <p:nvPr/>
              </p:nvSpPr>
              <p:spPr bwMode="auto">
                <a:xfrm>
                  <a:off x="5864139" y="5189548"/>
                  <a:ext cx="1793961" cy="677107"/>
                </a:xfrm>
                <a:prstGeom prst="wedgeRectCallout">
                  <a:avLst>
                    <a:gd name="adj1" fmla="val -8482"/>
                    <a:gd name="adj2" fmla="val -114212"/>
                  </a:avLst>
                </a:prstGeom>
                <a:solidFill>
                  <a:srgbClr val="FFFFFF">
                    <a:alpha val="50000"/>
                  </a:srgbClr>
                </a:solidFill>
                <a:ln>
                  <a:solidFill>
                    <a:srgbClr val="FFCC00"/>
                  </a:solidFill>
                </a:ln>
                <a:effectLst/>
              </p:spPr>
              <p:txBody>
                <a:bodyPr wrap="square" lIns="137160" rtlCol="0" anchor="ctr">
                  <a:spAutoFit/>
                </a:bodyPr>
                <a:lstStyle/>
                <a:p>
                  <a:r>
                    <a:rPr lang="en-US" sz="900" b="1" kern="0">
                      <a:solidFill>
                        <a:srgbClr val="003860"/>
                      </a:solidFill>
                    </a:rPr>
                    <a:t>Restoration of </a:t>
                  </a:r>
                  <a:r>
                    <a:rPr lang="en-US" sz="900" b="1" kern="0" err="1">
                      <a:solidFill>
                        <a:srgbClr val="003860"/>
                      </a:solidFill>
                    </a:rPr>
                    <a:t>FXa</a:t>
                  </a:r>
                  <a:r>
                    <a:rPr lang="en-US" sz="900" b="1" kern="0">
                      <a:solidFill>
                        <a:srgbClr val="003860"/>
                      </a:solidFill>
                    </a:rPr>
                    <a:t> and </a:t>
                  </a:r>
                  <a:r>
                    <a:rPr lang="en-US" sz="900" b="1" kern="0" err="1">
                      <a:solidFill>
                        <a:srgbClr val="003860"/>
                      </a:solidFill>
                    </a:rPr>
                    <a:t>FIIa</a:t>
                  </a:r>
                  <a:r>
                    <a:rPr lang="en-US" sz="900" b="1" kern="0">
                      <a:solidFill>
                        <a:srgbClr val="003860"/>
                      </a:solidFill>
                    </a:rPr>
                    <a:t> activity and normal thrombin generation</a:t>
                  </a: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8A8B7BAF-7208-42B7-B0D9-A34E7476C576}"/>
                    </a:ext>
                  </a:extLst>
                </p:cNvPr>
                <p:cNvSpPr/>
                <p:nvPr/>
              </p:nvSpPr>
              <p:spPr bwMode="auto">
                <a:xfrm>
                  <a:off x="5727755" y="5084060"/>
                  <a:ext cx="219146" cy="348397"/>
                </a:xfrm>
                <a:prstGeom prst="ellipse">
                  <a:avLst/>
                </a:prstGeom>
                <a:solidFill>
                  <a:schemeClr val="bg2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buClr>
                      <a:srgbClr val="000000"/>
                    </a:buClr>
                  </a:pPr>
                  <a:r>
                    <a:rPr lang="en-US" sz="675">
                      <a:solidFill>
                        <a:srgbClr val="FFFFFF"/>
                      </a:solidFill>
                      <a:latin typeface="Arial Black" panose="020B0A04020102020204" pitchFamily="34" charset="0"/>
                    </a:rPr>
                    <a:t>4</a:t>
                  </a:r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D94E1A9-20DE-4C8D-9D21-74A5378A7240}"/>
                  </a:ext>
                </a:extLst>
              </p:cNvPr>
              <p:cNvSpPr txBox="1"/>
              <p:nvPr/>
            </p:nvSpPr>
            <p:spPr>
              <a:xfrm>
                <a:off x="6139336" y="4887072"/>
                <a:ext cx="185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200" b="1">
                  <a:solidFill>
                    <a:srgbClr val="002753"/>
                  </a:solidFill>
                </a:endParaRPr>
              </a:p>
            </p:txBody>
          </p:sp>
        </p:grpSp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251335F7-7F2E-4516-AB23-3073B42671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37" t="43555" r="28763" b="45778"/>
            <a:stretch/>
          </p:blipFill>
          <p:spPr bwMode="auto">
            <a:xfrm>
              <a:off x="4129719" y="4245519"/>
              <a:ext cx="281441" cy="1876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669951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AA2C-F6BB-48EB-85C0-D119052D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2"/>
            <a:ext cx="11734800" cy="800100"/>
          </a:xfrm>
        </p:spPr>
        <p:txBody>
          <a:bodyPr>
            <a:normAutofit fontScale="90000"/>
          </a:bodyPr>
          <a:lstStyle/>
          <a:p>
            <a:r>
              <a:rPr lang="en-US" dirty="0"/>
              <a:t>Select Direct Factor </a:t>
            </a:r>
            <a:r>
              <a:rPr lang="en-US" dirty="0" err="1"/>
              <a:t>X</a:t>
            </a:r>
            <a:r>
              <a:rPr lang="en-US" cap="none" dirty="0" err="1"/>
              <a:t>a</a:t>
            </a:r>
            <a:r>
              <a:rPr lang="en-US" dirty="0"/>
              <a:t> Inhibitor Pharmacokinetics: Volume of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97A54-D562-4C53-906F-61CAFF92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22DD1-25E5-471B-BE48-D33FA5ADCD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1. </a:t>
            </a:r>
            <a:r>
              <a:rPr lang="en-US" dirty="0"/>
              <a:t>Le J. Drug Distribution to Tissues. In: Porter R, Kaplan J, Lynn R, Yeh E, et al, eds. Merck Manual Professional Version Online. Kenilworth, NJ;2020. https://www.merckmanuals.com/professional/clinical -pharmacology/pharmacokinetics/drug-</a:t>
            </a:r>
            <a:r>
              <a:rPr lang="en-US" dirty="0" err="1"/>
              <a:t>distributionto</a:t>
            </a:r>
            <a:r>
              <a:rPr lang="en-US" dirty="0"/>
              <a:t>-tissues#. Accessed November 17, 2020. </a:t>
            </a:r>
            <a:r>
              <a:rPr lang="en-US" b="1" dirty="0"/>
              <a:t>2. </a:t>
            </a:r>
            <a:r>
              <a:rPr lang="en-US" dirty="0"/>
              <a:t>XARELTO</a:t>
            </a:r>
            <a:r>
              <a:rPr lang="en-US" baseline="30000" dirty="0"/>
              <a:t>®</a:t>
            </a:r>
            <a:r>
              <a:rPr lang="en-US" dirty="0"/>
              <a:t> [prescribing information]. </a:t>
            </a:r>
            <a:r>
              <a:rPr lang="en-US" dirty="0" err="1"/>
              <a:t>Titusivlle</a:t>
            </a:r>
            <a:r>
              <a:rPr lang="en-US" dirty="0"/>
              <a:t>, NJ: Janssen Pharmaceuticals Inc.; 2020. </a:t>
            </a:r>
            <a:r>
              <a:rPr lang="en-US" b="1" dirty="0"/>
              <a:t>3. </a:t>
            </a:r>
            <a:r>
              <a:rPr lang="en-US" dirty="0"/>
              <a:t>ELIQUIS</a:t>
            </a:r>
            <a:r>
              <a:rPr lang="en-US" baseline="30000" dirty="0"/>
              <a:t>® </a:t>
            </a:r>
            <a:r>
              <a:rPr lang="en-US" dirty="0"/>
              <a:t>[prescribing information]. Princeton, NJ: Bristol-Myers Squibb Company and New York, NY: Pfizer Inc: 2019. </a:t>
            </a:r>
            <a:r>
              <a:rPr lang="en-US" b="1" dirty="0"/>
              <a:t>4. </a:t>
            </a:r>
            <a:r>
              <a:rPr lang="en-US" dirty="0"/>
              <a:t>SAVAYSA</a:t>
            </a:r>
            <a:r>
              <a:rPr lang="en-US" baseline="30000" dirty="0"/>
              <a:t>®</a:t>
            </a:r>
            <a:r>
              <a:rPr lang="en-US" dirty="0"/>
              <a:t> [prescribing information]. Basking Ridge, NJ: Daiichi Sankyo, Inc: 2020.</a:t>
            </a: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DF74268A-15FC-48DC-87A7-E20651F5F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819" y="1623406"/>
            <a:ext cx="7095744" cy="34686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2CC380-DEE0-4FC7-94B3-3E78FAC57F8C}"/>
              </a:ext>
            </a:extLst>
          </p:cNvPr>
          <p:cNvSpPr txBox="1"/>
          <p:nvPr/>
        </p:nvSpPr>
        <p:spPr>
          <a:xfrm>
            <a:off x="6233670" y="2102314"/>
            <a:ext cx="21431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/>
              <a:t>1</a:t>
            </a:r>
          </a:p>
        </p:txBody>
      </p:sp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7509241D-B70E-4DAE-A278-A0A38287C52C}"/>
              </a:ext>
            </a:extLst>
          </p:cNvPr>
          <p:cNvGraphicFramePr>
            <a:graphicFrameLocks/>
          </p:cNvGraphicFramePr>
          <p:nvPr/>
        </p:nvGraphicFramePr>
        <p:xfrm>
          <a:off x="7657859" y="2872204"/>
          <a:ext cx="3565602" cy="708768"/>
        </p:xfrm>
        <a:graphic>
          <a:graphicData uri="http://schemas.openxmlformats.org/drawingml/2006/table">
            <a:tbl>
              <a:tblPr firstRow="1" bandRow="1"/>
              <a:tblGrid>
                <a:gridCol w="689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1100"/>
                    </a:p>
                  </a:txBody>
                  <a:tcPr marL="68580" marR="68580"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/>
                        <a:t>Rivaroxaban</a:t>
                      </a:r>
                      <a:r>
                        <a:rPr lang="en-US" sz="1100" baseline="30000"/>
                        <a:t>2</a:t>
                      </a:r>
                      <a:endParaRPr lang="en-US" sz="1100"/>
                    </a:p>
                  </a:txBody>
                  <a:tcPr marL="68580" marR="68580"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/>
                        <a:t>Apixaban</a:t>
                      </a:r>
                      <a:r>
                        <a:rPr lang="en-US" sz="1100" baseline="30000"/>
                        <a:t>3</a:t>
                      </a:r>
                      <a:endParaRPr lang="en-US" sz="1100"/>
                    </a:p>
                  </a:txBody>
                  <a:tcPr marL="68580" marR="68580"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/>
                        <a:t>Edoxaban</a:t>
                      </a:r>
                      <a:r>
                        <a:rPr lang="en-US" sz="1100" baseline="30000"/>
                        <a:t>4</a:t>
                      </a:r>
                      <a:endParaRPr lang="en-US" sz="1100"/>
                    </a:p>
                  </a:txBody>
                  <a:tcPr marL="68580" marR="68580"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/>
                        <a:t>T</a:t>
                      </a:r>
                      <a:r>
                        <a:rPr lang="en-US" sz="1100" baseline="-25000"/>
                        <a:t>½</a:t>
                      </a:r>
                      <a:r>
                        <a:rPr lang="en-US" sz="1100"/>
                        <a:t> (</a:t>
                      </a:r>
                      <a:r>
                        <a:rPr lang="en-US" sz="1100" err="1"/>
                        <a:t>hr</a:t>
                      </a:r>
                      <a:r>
                        <a:rPr lang="en-US" sz="1100"/>
                        <a:t>)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/>
                        <a:t>5-9*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/>
                        <a:t>12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/>
                        <a:t>10-14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328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/>
                        <a:t>V</a:t>
                      </a:r>
                      <a:r>
                        <a:rPr lang="en-US" sz="1100" baseline="-25000"/>
                        <a:t>D</a:t>
                      </a:r>
                      <a:r>
                        <a:rPr lang="en-US" sz="1100"/>
                        <a:t> (L)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/>
                        <a:t>50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/>
                        <a:t>21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107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25755A0-62A9-40B5-ADBD-990B345FA354}"/>
              </a:ext>
            </a:extLst>
          </p:cNvPr>
          <p:cNvSpPr txBox="1"/>
          <p:nvPr/>
        </p:nvSpPr>
        <p:spPr>
          <a:xfrm>
            <a:off x="7445830" y="2636322"/>
            <a:ext cx="3991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</a:rPr>
              <a:t>Select Pharmacokinetic Parameters of Factor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</a:rPr>
              <a:t>Xa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</a:rPr>
              <a:t> Inhibitors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DDF91C-B6AE-48DC-9D83-CE5054687F7C}"/>
              </a:ext>
            </a:extLst>
          </p:cNvPr>
          <p:cNvSpPr txBox="1"/>
          <p:nvPr/>
        </p:nvSpPr>
        <p:spPr>
          <a:xfrm>
            <a:off x="7657859" y="3683990"/>
            <a:ext cx="465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7302C"/>
                </a:solidFill>
                <a:cs typeface="Arial" panose="020B0604020202020204" pitchFamily="34" charset="0"/>
              </a:rPr>
              <a:t>* 11-13 hours in elderly subjects aged 60-76 years</a:t>
            </a:r>
          </a:p>
          <a:p>
            <a:r>
              <a:rPr lang="en-US" sz="1000" b="1" dirty="0" err="1">
                <a:solidFill>
                  <a:srgbClr val="37302C"/>
                </a:solidFill>
                <a:cs typeface="Arial" panose="020B0604020202020204" pitchFamily="34" charset="0"/>
              </a:rPr>
              <a:t>hr</a:t>
            </a:r>
            <a:r>
              <a:rPr lang="en-US" sz="1000" b="1" dirty="0">
                <a:solidFill>
                  <a:srgbClr val="37302C"/>
                </a:solidFill>
                <a:cs typeface="Arial" panose="020B0604020202020204" pitchFamily="34" charset="0"/>
              </a:rPr>
              <a:t>, </a:t>
            </a:r>
            <a:r>
              <a:rPr lang="en-US" sz="1000" dirty="0">
                <a:solidFill>
                  <a:srgbClr val="37302C"/>
                </a:solidFill>
                <a:cs typeface="Arial" panose="020B0604020202020204" pitchFamily="34" charset="0"/>
              </a:rPr>
              <a:t>hours; </a:t>
            </a:r>
            <a:r>
              <a:rPr lang="en-US" sz="1000" b="1" dirty="0">
                <a:solidFill>
                  <a:srgbClr val="37302C"/>
                </a:solidFill>
                <a:cs typeface="Arial" panose="020B0604020202020204" pitchFamily="34" charset="0"/>
              </a:rPr>
              <a:t>L, </a:t>
            </a:r>
            <a:r>
              <a:rPr lang="en-US" sz="1000" dirty="0">
                <a:solidFill>
                  <a:srgbClr val="37302C"/>
                </a:solidFill>
                <a:cs typeface="Arial" panose="020B0604020202020204" pitchFamily="34" charset="0"/>
              </a:rPr>
              <a:t>liters; </a:t>
            </a:r>
            <a:r>
              <a:rPr lang="en-US" sz="1000" b="1" dirty="0">
                <a:solidFill>
                  <a:srgbClr val="37302C"/>
                </a:solidFill>
                <a:cs typeface="Arial" panose="020B0604020202020204" pitchFamily="34" charset="0"/>
              </a:rPr>
              <a:t>T</a:t>
            </a:r>
            <a:r>
              <a:rPr lang="en-US" sz="1000" b="1" baseline="-25000" dirty="0">
                <a:solidFill>
                  <a:srgbClr val="37302C"/>
                </a:solidFill>
                <a:cs typeface="Arial" panose="020B0604020202020204" pitchFamily="34" charset="0"/>
              </a:rPr>
              <a:t>½</a:t>
            </a:r>
            <a:r>
              <a:rPr lang="en-US" sz="1000" baseline="-25000" dirty="0">
                <a:solidFill>
                  <a:srgbClr val="37302C"/>
                </a:solidFill>
                <a:cs typeface="Arial" panose="020B0604020202020204" pitchFamily="34" charset="0"/>
              </a:rPr>
              <a:t>, </a:t>
            </a:r>
            <a:r>
              <a:rPr lang="en-US" sz="1000" dirty="0">
                <a:solidFill>
                  <a:srgbClr val="37302C"/>
                </a:solidFill>
                <a:cs typeface="Arial" panose="020B0604020202020204" pitchFamily="34" charset="0"/>
              </a:rPr>
              <a:t>half-life; </a:t>
            </a:r>
            <a:r>
              <a:rPr lang="en-US" sz="1000" b="1" dirty="0">
                <a:solidFill>
                  <a:srgbClr val="37302C"/>
                </a:solidFill>
                <a:cs typeface="Arial" panose="020B0604020202020204" pitchFamily="34" charset="0"/>
              </a:rPr>
              <a:t>V</a:t>
            </a:r>
            <a:r>
              <a:rPr lang="en-US" sz="1000" b="1" baseline="-25000" dirty="0">
                <a:solidFill>
                  <a:srgbClr val="37302C"/>
                </a:solidFill>
                <a:cs typeface="Arial" panose="020B0604020202020204" pitchFamily="34" charset="0"/>
              </a:rPr>
              <a:t>D</a:t>
            </a:r>
            <a:r>
              <a:rPr lang="en-US" sz="1000" dirty="0">
                <a:solidFill>
                  <a:srgbClr val="37302C"/>
                </a:solidFill>
                <a:cs typeface="Arial" panose="020B0604020202020204" pitchFamily="34" charset="0"/>
              </a:rPr>
              <a:t>, volume of distribution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8B82B7-9ED6-41CC-8485-A7B34EA528E6}"/>
              </a:ext>
            </a:extLst>
          </p:cNvPr>
          <p:cNvSpPr txBox="1"/>
          <p:nvPr/>
        </p:nvSpPr>
        <p:spPr>
          <a:xfrm>
            <a:off x="7291029" y="2171680"/>
            <a:ext cx="21431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3609514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AA2C-F6BB-48EB-85C0-D119052DF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Andexanet Alfa on Direct Factor </a:t>
            </a:r>
            <a:r>
              <a:rPr lang="en-US" dirty="0" err="1"/>
              <a:t>X</a:t>
            </a:r>
            <a:r>
              <a:rPr lang="en-US" cap="none" dirty="0" err="1"/>
              <a:t>a</a:t>
            </a:r>
            <a:r>
              <a:rPr lang="en-US" dirty="0"/>
              <a:t> Inhibitor Pharmacokinetics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97A54-D562-4C53-906F-61CAFF92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22DD1-25E5-471B-BE48-D33FA5ADCD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err="1"/>
              <a:t>AnXa</a:t>
            </a:r>
            <a:r>
              <a:rPr lang="en-US" b="1" dirty="0"/>
              <a:t>, </a:t>
            </a:r>
            <a:r>
              <a:rPr lang="en-US" dirty="0" err="1"/>
              <a:t>andexanet</a:t>
            </a:r>
            <a:r>
              <a:rPr lang="en-US" dirty="0"/>
              <a:t> alfa; </a:t>
            </a:r>
            <a:r>
              <a:rPr lang="en-US" b="1" dirty="0" err="1"/>
              <a:t>FXa</a:t>
            </a:r>
            <a:r>
              <a:rPr lang="en-US" b="1" dirty="0"/>
              <a:t>, </a:t>
            </a:r>
            <a:r>
              <a:rPr lang="en-US" dirty="0"/>
              <a:t>Factor </a:t>
            </a:r>
            <a:r>
              <a:rPr lang="en-US" dirty="0" err="1"/>
              <a:t>Xa</a:t>
            </a:r>
            <a:r>
              <a:rPr lang="en-US" dirty="0"/>
              <a:t>; </a:t>
            </a:r>
            <a:r>
              <a:rPr lang="en-US" b="1" dirty="0"/>
              <a:t>h; </a:t>
            </a:r>
            <a:r>
              <a:rPr lang="en-US" dirty="0"/>
              <a:t>hour; </a:t>
            </a:r>
            <a:r>
              <a:rPr lang="en-US" b="1" dirty="0"/>
              <a:t>V</a:t>
            </a:r>
            <a:r>
              <a:rPr lang="en-US" b="1" baseline="-25000" dirty="0"/>
              <a:t>D,</a:t>
            </a:r>
            <a:r>
              <a:rPr lang="en-US" b="1" dirty="0"/>
              <a:t> </a:t>
            </a:r>
            <a:r>
              <a:rPr lang="en-US" dirty="0"/>
              <a:t>volume of distribution.</a:t>
            </a:r>
          </a:p>
          <a:p>
            <a:r>
              <a:rPr lang="en-US" dirty="0"/>
              <a:t>Siegal D et al. </a:t>
            </a:r>
            <a:r>
              <a:rPr lang="en-US" i="1" dirty="0"/>
              <a:t>Blood Adv. </a:t>
            </a:r>
            <a:r>
              <a:rPr lang="en-US" dirty="0"/>
              <a:t>2017;1(21): 1827-1838.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7D5722-0424-455F-A43D-0E26B42103A6}"/>
              </a:ext>
            </a:extLst>
          </p:cNvPr>
          <p:cNvSpPr txBox="1"/>
          <p:nvPr/>
        </p:nvSpPr>
        <p:spPr>
          <a:xfrm>
            <a:off x="8474733" y="2562407"/>
            <a:ext cx="2708574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Theoretical model to demonstrate initial V</a:t>
            </a:r>
            <a:r>
              <a:rPr lang="en-US" sz="1000" baseline="-25000" dirty="0"/>
              <a:t>D</a:t>
            </a:r>
            <a:r>
              <a:rPr lang="en-US" sz="1000" dirty="0"/>
              <a:t> and redistribution of apixaban when andexanet alfa is administered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577DF4-8467-4BD7-8A0C-B9A10BBB75C1}"/>
              </a:ext>
            </a:extLst>
          </p:cNvPr>
          <p:cNvSpPr txBox="1"/>
          <p:nvPr/>
        </p:nvSpPr>
        <p:spPr>
          <a:xfrm>
            <a:off x="8474733" y="4605024"/>
            <a:ext cx="2615633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Measured unbound and total apixaban concentrations when andexanet alfa is administered</a:t>
            </a:r>
            <a:endParaRPr lang="en-US" sz="1000" baseline="30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864F81-C030-4950-AB7D-31E8A9A8A2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911" y="1436397"/>
            <a:ext cx="7644384" cy="2078840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F52130-6025-4788-ACCD-42980966D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738" y="3579888"/>
            <a:ext cx="1406272" cy="3915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31233-5589-4193-B2FF-37EA1FEB5B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17" y="3531714"/>
            <a:ext cx="5654516" cy="23828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A9FE14-7C39-49C3-8AFF-68DBF54448D6}"/>
              </a:ext>
            </a:extLst>
          </p:cNvPr>
          <p:cNvSpPr txBox="1"/>
          <p:nvPr/>
        </p:nvSpPr>
        <p:spPr>
          <a:xfrm>
            <a:off x="3451014" y="5710621"/>
            <a:ext cx="367625" cy="2830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3366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AA2C-F6BB-48EB-85C0-D119052DF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Ratio of Andexanet Alfa: Factor </a:t>
            </a:r>
            <a:r>
              <a:rPr lang="en-US" dirty="0" err="1"/>
              <a:t>X</a:t>
            </a:r>
            <a:r>
              <a:rPr lang="en-US" cap="none" dirty="0" err="1"/>
              <a:t>a</a:t>
            </a:r>
            <a:r>
              <a:rPr lang="en-US" dirty="0"/>
              <a:t> Inhibitor Needed to Reverse Anti-</a:t>
            </a:r>
            <a:r>
              <a:rPr lang="en-US" dirty="0" err="1"/>
              <a:t>FX</a:t>
            </a:r>
            <a:r>
              <a:rPr lang="en-US" cap="none" dirty="0" err="1"/>
              <a:t>a</a:t>
            </a:r>
            <a:r>
              <a:rPr lang="en-US" dirty="0"/>
              <a:t> Activity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4BAF31-13C3-4F16-9490-9ABF93507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04267"/>
            <a:ext cx="5562600" cy="4425034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Phase 2 Healthy Volunteer Studies</a:t>
            </a:r>
          </a:p>
          <a:p>
            <a:r>
              <a:rPr lang="en-US" dirty="0"/>
              <a:t>Apixaban</a:t>
            </a:r>
            <a:r>
              <a:rPr lang="en-US" baseline="30000" dirty="0"/>
              <a:t>3</a:t>
            </a:r>
          </a:p>
          <a:p>
            <a:pPr lvl="1"/>
            <a:r>
              <a:rPr lang="en-US" dirty="0"/>
              <a:t>A 420 mg bolus dose of </a:t>
            </a:r>
            <a:r>
              <a:rPr lang="en-US" dirty="0" err="1"/>
              <a:t>andexanet</a:t>
            </a:r>
            <a:r>
              <a:rPr lang="en-US" dirty="0"/>
              <a:t> alfa achieved &gt; 90% reduction in anti-</a:t>
            </a:r>
            <a:r>
              <a:rPr lang="en-US" dirty="0" err="1"/>
              <a:t>FXa</a:t>
            </a:r>
            <a:r>
              <a:rPr lang="en-US" dirty="0"/>
              <a:t> activity, which equates to a stoichiometric molar ratio of </a:t>
            </a:r>
            <a:r>
              <a:rPr lang="en-US" dirty="0" err="1"/>
              <a:t>andexanet</a:t>
            </a:r>
            <a:r>
              <a:rPr lang="en-US" dirty="0"/>
              <a:t> alfa to total apixaban of ~ 2.3:1 to ~2.9:1</a:t>
            </a:r>
          </a:p>
          <a:p>
            <a:r>
              <a:rPr lang="en-US" dirty="0"/>
              <a:t>Rivaroxaban</a:t>
            </a:r>
            <a:r>
              <a:rPr lang="en-US" baseline="30000" dirty="0"/>
              <a:t>4</a:t>
            </a:r>
          </a:p>
          <a:p>
            <a:pPr lvl="1"/>
            <a:r>
              <a:rPr lang="en-US" dirty="0"/>
              <a:t>Rapid reversal of anti-</a:t>
            </a:r>
            <a:r>
              <a:rPr lang="en-US" dirty="0" err="1"/>
              <a:t>FXa</a:t>
            </a:r>
            <a:r>
              <a:rPr lang="en-US" dirty="0"/>
              <a:t> activity (89% and 93% decrease) was achieved with a ~1.1:1 to 1.3:1 molar ratio of </a:t>
            </a:r>
            <a:r>
              <a:rPr lang="en-US" dirty="0" err="1"/>
              <a:t>andexanet</a:t>
            </a:r>
            <a:r>
              <a:rPr lang="en-US" dirty="0"/>
              <a:t> alfa : total plasma rivaroxaban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97A54-D562-4C53-906F-61CAFF92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F96BED-35AF-464D-8D19-0B3C6453A4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err="1"/>
              <a:t>FXa</a:t>
            </a:r>
            <a:r>
              <a:rPr lang="en-US" b="1" dirty="0"/>
              <a:t>, </a:t>
            </a:r>
            <a:r>
              <a:rPr lang="en-US" dirty="0"/>
              <a:t>Factor </a:t>
            </a:r>
            <a:r>
              <a:rPr lang="en-US" dirty="0" err="1"/>
              <a:t>Xa</a:t>
            </a:r>
            <a:r>
              <a:rPr lang="en-US" dirty="0"/>
              <a:t>.</a:t>
            </a:r>
          </a:p>
          <a:p>
            <a:r>
              <a:rPr lang="en-US" b="1" dirty="0"/>
              <a:t>1. </a:t>
            </a:r>
            <a:r>
              <a:rPr lang="en-US" dirty="0"/>
              <a:t>Lu G et al. </a:t>
            </a:r>
            <a:r>
              <a:rPr lang="en-US" i="1" dirty="0"/>
              <a:t>J </a:t>
            </a:r>
            <a:r>
              <a:rPr lang="en-US" i="1" dirty="0" err="1"/>
              <a:t>Thromb</a:t>
            </a:r>
            <a:r>
              <a:rPr lang="en-US" i="1" dirty="0"/>
              <a:t> </a:t>
            </a:r>
            <a:r>
              <a:rPr lang="en-US" i="1" dirty="0" err="1"/>
              <a:t>Haemost</a:t>
            </a:r>
            <a:r>
              <a:rPr lang="en-US" i="1" dirty="0"/>
              <a:t>. </a:t>
            </a:r>
            <a:r>
              <a:rPr lang="en-US" dirty="0"/>
              <a:t>2017;15:1747-1756. </a:t>
            </a:r>
            <a:r>
              <a:rPr lang="en-US" b="1" dirty="0"/>
              <a:t>2. </a:t>
            </a:r>
            <a:r>
              <a:rPr lang="en-US" dirty="0"/>
              <a:t>Lu G et al. </a:t>
            </a:r>
            <a:r>
              <a:rPr lang="en-US" i="1" dirty="0"/>
              <a:t>J </a:t>
            </a:r>
            <a:r>
              <a:rPr lang="en-US" i="1" dirty="0" err="1"/>
              <a:t>Thromb</a:t>
            </a:r>
            <a:r>
              <a:rPr lang="en-US" i="1" dirty="0"/>
              <a:t> </a:t>
            </a:r>
            <a:r>
              <a:rPr lang="en-US" i="1" dirty="0" err="1"/>
              <a:t>Haemost</a:t>
            </a:r>
            <a:r>
              <a:rPr lang="en-US" i="1" dirty="0"/>
              <a:t>. </a:t>
            </a:r>
            <a:r>
              <a:rPr lang="en-US" dirty="0"/>
              <a:t>2017 (Suppl);15:1747-1756. </a:t>
            </a:r>
            <a:r>
              <a:rPr lang="en-US" b="1" dirty="0"/>
              <a:t>3. </a:t>
            </a:r>
            <a:r>
              <a:rPr lang="en-US" dirty="0"/>
              <a:t>Siegal D et al. </a:t>
            </a:r>
            <a:r>
              <a:rPr lang="en-US" i="1" dirty="0"/>
              <a:t>Blood Adv. </a:t>
            </a:r>
            <a:r>
              <a:rPr lang="en-US" dirty="0"/>
              <a:t>2017;1(21): 1827-1838. </a:t>
            </a:r>
            <a:r>
              <a:rPr lang="en-US" b="1" dirty="0"/>
              <a:t>4. </a:t>
            </a:r>
            <a:r>
              <a:rPr lang="en-US" dirty="0"/>
              <a:t>Lu G et al. </a:t>
            </a:r>
            <a:r>
              <a:rPr lang="en-US" i="1" dirty="0"/>
              <a:t>Blood Adv.</a:t>
            </a:r>
            <a:r>
              <a:rPr lang="en-US" dirty="0"/>
              <a:t> 2020;4(4):728-739.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FEE93F-6B36-4E6E-A64A-E4FEACBEBC04}"/>
              </a:ext>
            </a:extLst>
          </p:cNvPr>
          <p:cNvSpPr txBox="1"/>
          <p:nvPr/>
        </p:nvSpPr>
        <p:spPr>
          <a:xfrm>
            <a:off x="567732" y="5188031"/>
            <a:ext cx="5001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9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≥ 90% inhibition of anti-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FXa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activity achieved with a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1.3:1 stoichiometric ratio of andexanet alfa to rivaroxaban concentration</a:t>
            </a: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504EEE06-DC12-4333-8833-26DC1D947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2" y="1404267"/>
            <a:ext cx="5403437" cy="36127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4594FD-9926-4275-87B3-235431D0332D}"/>
              </a:ext>
            </a:extLst>
          </p:cNvPr>
          <p:cNvSpPr txBox="1"/>
          <p:nvPr/>
        </p:nvSpPr>
        <p:spPr>
          <a:xfrm>
            <a:off x="1114816" y="4918951"/>
            <a:ext cx="40195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 Narrow" panose="020B0606020202030204" pitchFamily="34" charset="0"/>
              </a:rPr>
              <a:t>Graphic adapted from:</a:t>
            </a:r>
            <a:r>
              <a:rPr lang="da-DK" sz="1000" dirty="0">
                <a:latin typeface="Arial Narrow" panose="020B0606020202030204" pitchFamily="34" charset="0"/>
                <a:cs typeface="Arial" panose="020B0604020202020204" pitchFamily="34" charset="0"/>
              </a:rPr>
              <a:t> Lu G et al. J </a:t>
            </a:r>
            <a:r>
              <a:rPr lang="da-DK" sz="1000" dirty="0" err="1">
                <a:latin typeface="Arial Narrow" panose="020B0606020202030204" pitchFamily="34" charset="0"/>
                <a:cs typeface="Arial" panose="020B0604020202020204" pitchFamily="34" charset="0"/>
              </a:rPr>
              <a:t>Thromb</a:t>
            </a:r>
            <a:r>
              <a:rPr lang="da-DK" sz="10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a-DK" sz="1000" dirty="0" err="1">
                <a:latin typeface="Arial Narrow" panose="020B0606020202030204" pitchFamily="34" charset="0"/>
                <a:cs typeface="Arial" panose="020B0604020202020204" pitchFamily="34" charset="0"/>
              </a:rPr>
              <a:t>Haemost</a:t>
            </a:r>
            <a:r>
              <a:rPr lang="da-DK" sz="1000" dirty="0">
                <a:latin typeface="Arial Narrow" panose="020B0606020202030204" pitchFamily="34" charset="0"/>
                <a:cs typeface="Arial" panose="020B0604020202020204" pitchFamily="34" charset="0"/>
              </a:rPr>
              <a:t> 2017 (</a:t>
            </a:r>
            <a:r>
              <a:rPr lang="da-DK" sz="1000" dirty="0" err="1">
                <a:latin typeface="Arial Narrow" panose="020B0606020202030204" pitchFamily="34" charset="0"/>
                <a:cs typeface="Arial" panose="020B0604020202020204" pitchFamily="34" charset="0"/>
              </a:rPr>
              <a:t>Suppl</a:t>
            </a:r>
            <a:r>
              <a:rPr lang="da-DK" sz="1000" dirty="0">
                <a:latin typeface="Arial Narrow" panose="020B0606020202030204" pitchFamily="34" charset="0"/>
                <a:cs typeface="Arial" panose="020B0604020202020204" pitchFamily="34" charset="0"/>
              </a:rPr>
              <a:t>);15:1747-1756</a:t>
            </a:r>
            <a:r>
              <a:rPr lang="en-US" sz="1000" dirty="0">
                <a:latin typeface="Arial Narrow" panose="020B0606020202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908689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AA2C-F6BB-48EB-85C0-D119052DF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Andexanet Alfa Dose Modeling Provided Dose Recommendations to Reverse Anti-</a:t>
            </a:r>
            <a:r>
              <a:rPr lang="en-US" dirty="0" err="1"/>
              <a:t>FX</a:t>
            </a:r>
            <a:r>
              <a:rPr lang="en-US" cap="none" dirty="0" err="1"/>
              <a:t>a</a:t>
            </a:r>
            <a:r>
              <a:rPr lang="en-US" dirty="0"/>
              <a:t> Activity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97A54-D562-4C53-906F-61CAFF92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22DD1-25E5-471B-BE48-D33FA5ADCD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BID,</a:t>
            </a:r>
            <a:r>
              <a:rPr lang="en-US" dirty="0"/>
              <a:t> twice daily;</a:t>
            </a:r>
            <a:r>
              <a:rPr lang="en-US" b="1" dirty="0"/>
              <a:t> </a:t>
            </a:r>
            <a:r>
              <a:rPr lang="en-US" b="1" dirty="0" err="1"/>
              <a:t>FXa</a:t>
            </a:r>
            <a:r>
              <a:rPr lang="en-US" b="1" dirty="0"/>
              <a:t>, </a:t>
            </a:r>
            <a:r>
              <a:rPr lang="en-US" dirty="0"/>
              <a:t>Factor </a:t>
            </a:r>
            <a:r>
              <a:rPr lang="en-US" dirty="0" err="1"/>
              <a:t>Xa</a:t>
            </a:r>
            <a:r>
              <a:rPr lang="en-US" dirty="0"/>
              <a:t>; </a:t>
            </a:r>
            <a:r>
              <a:rPr lang="en-US" b="1" dirty="0" err="1"/>
              <a:t>hrs</a:t>
            </a:r>
            <a:r>
              <a:rPr lang="en-US" b="1" dirty="0"/>
              <a:t>, </a:t>
            </a:r>
            <a:r>
              <a:rPr lang="en-US" dirty="0"/>
              <a:t>hours.</a:t>
            </a:r>
          </a:p>
          <a:p>
            <a:r>
              <a:rPr lang="en-US" dirty="0"/>
              <a:t>Adapted from: Leeds JM, et al. </a:t>
            </a:r>
            <a:r>
              <a:rPr lang="en-US" i="1" dirty="0"/>
              <a:t>Blood.</a:t>
            </a:r>
            <a:r>
              <a:rPr lang="en-US" dirty="0"/>
              <a:t> 2015; 126(23): 1135 [abstract]. Presented as a poster at the American Society of Hematology Annual Meeting 2015.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43DE7C-3B48-450E-B995-B9B8E68FB083}"/>
              </a:ext>
            </a:extLst>
          </p:cNvPr>
          <p:cNvSpPr txBox="1"/>
          <p:nvPr/>
        </p:nvSpPr>
        <p:spPr>
          <a:xfrm>
            <a:off x="953503" y="2849782"/>
            <a:ext cx="3894070" cy="1384995"/>
          </a:xfrm>
          <a:prstGeom prst="rect">
            <a:avLst/>
          </a:prstGeom>
          <a:solidFill>
            <a:srgbClr val="002F6C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Model simulations considered the following: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Concentration of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FXa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inhibitor</a:t>
            </a: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Volume of distribution of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FXa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inhibitor</a:t>
            </a: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Fraction of bound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FXa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inhibitor</a:t>
            </a: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Half-life of andexanet alfa and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FXa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inhibitor</a:t>
            </a: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Clearance of andexanet alfa and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FXa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inhibitor</a:t>
            </a:r>
          </a:p>
        </p:txBody>
      </p:sp>
      <p:sp>
        <p:nvSpPr>
          <p:cNvPr id="9" name="Down Arrow 4">
            <a:extLst>
              <a:ext uri="{FF2B5EF4-FFF2-40B4-BE49-F238E27FC236}">
                <a16:creationId xmlns:a16="http://schemas.microsoft.com/office/drawing/2014/main" id="{BE6C9498-73CB-49FD-B9D2-03A5E76BBC33}"/>
              </a:ext>
            </a:extLst>
          </p:cNvPr>
          <p:cNvSpPr/>
          <p:nvPr/>
        </p:nvSpPr>
        <p:spPr bwMode="auto">
          <a:xfrm rot="16200000">
            <a:off x="4985489" y="3381559"/>
            <a:ext cx="435602" cy="343543"/>
          </a:xfrm>
          <a:prstGeom prst="downArrow">
            <a:avLst/>
          </a:prstGeom>
          <a:solidFill>
            <a:srgbClr val="002F6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tlCol="0" anchor="ctr">
            <a:spAutoFit/>
          </a:bodyPr>
          <a:lstStyle/>
          <a:p>
            <a:pPr marL="128588" marR="0" lvl="0" indent="-128588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Lucida Grande" charset="0"/>
              <a:buChar char="‣"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orbe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C90904-48A2-4280-9D7E-F77CFEDFCA68}"/>
              </a:ext>
            </a:extLst>
          </p:cNvPr>
          <p:cNvSpPr txBox="1"/>
          <p:nvPr/>
        </p:nvSpPr>
        <p:spPr>
          <a:xfrm>
            <a:off x="6765592" y="1538504"/>
            <a:ext cx="3317860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Reversal of rivaroxaban anti-</a:t>
            </a:r>
            <a:r>
              <a:rPr lang="en-US" sz="1200" b="1" dirty="0" err="1">
                <a:solidFill>
                  <a:srgbClr val="000000"/>
                </a:solidFill>
              </a:rPr>
              <a:t>FXa</a:t>
            </a:r>
            <a:r>
              <a:rPr lang="en-US" sz="1200" b="1" dirty="0">
                <a:solidFill>
                  <a:srgbClr val="000000"/>
                </a:solidFill>
              </a:rPr>
              <a:t> activity by 800 mg bolus + 8 mg/min over 120 min</a:t>
            </a:r>
            <a:endParaRPr lang="en-US" sz="1200" dirty="0">
              <a:solidFill>
                <a:srgbClr val="000000"/>
              </a:solidFill>
              <a:cs typeface="Corbe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27A241-B35B-44C8-B023-8EB78F4AF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118" y="2043358"/>
            <a:ext cx="4863219" cy="353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8968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AA2C-F6BB-48EB-85C0-D119052DF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Andexanet Alfa Dose Modeling Provided Dose Recommendations to Reverse Anti-</a:t>
            </a:r>
            <a:r>
              <a:rPr lang="en-US" dirty="0" err="1"/>
              <a:t>FX</a:t>
            </a:r>
            <a:r>
              <a:rPr lang="en-US" cap="none" dirty="0" err="1"/>
              <a:t>a</a:t>
            </a:r>
            <a:r>
              <a:rPr lang="en-US" dirty="0"/>
              <a:t> Activity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97A54-D562-4C53-906F-61CAFF92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89B0D-5818-44C7-8BFE-9B65EF1B57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err="1"/>
              <a:t>FXa</a:t>
            </a:r>
            <a:r>
              <a:rPr lang="en-US" b="1" dirty="0"/>
              <a:t>, </a:t>
            </a:r>
            <a:r>
              <a:rPr lang="en-US" dirty="0"/>
              <a:t>Factor </a:t>
            </a:r>
            <a:r>
              <a:rPr lang="en-US" dirty="0" err="1"/>
              <a:t>Xa</a:t>
            </a:r>
            <a:r>
              <a:rPr lang="en-US" dirty="0"/>
              <a:t>; </a:t>
            </a:r>
            <a:r>
              <a:rPr lang="en-US" b="1" dirty="0"/>
              <a:t>IV, </a:t>
            </a:r>
            <a:r>
              <a:rPr lang="en-US" dirty="0"/>
              <a:t>intravenous.</a:t>
            </a:r>
          </a:p>
          <a:p>
            <a:r>
              <a:rPr lang="en-US" b="1" dirty="0"/>
              <a:t>1. </a:t>
            </a:r>
            <a:r>
              <a:rPr lang="en-US" dirty="0"/>
              <a:t>ANDEXXA</a:t>
            </a:r>
            <a:r>
              <a:rPr lang="en-US" baseline="30000" dirty="0"/>
              <a:t>®</a:t>
            </a:r>
            <a:r>
              <a:rPr lang="en-US" dirty="0"/>
              <a:t> (coagulation factor </a:t>
            </a:r>
            <a:r>
              <a:rPr lang="en-US" dirty="0" err="1"/>
              <a:t>Xa</a:t>
            </a:r>
            <a:r>
              <a:rPr lang="en-US" dirty="0"/>
              <a:t> (recombinant), inactivated-</a:t>
            </a:r>
            <a:r>
              <a:rPr lang="en-US" dirty="0" err="1"/>
              <a:t>zhzo</a:t>
            </a:r>
            <a:r>
              <a:rPr lang="en-US" dirty="0"/>
              <a:t>) [Prescribing Information]. Alexion Pharmaceuticals, Inc., Boston, MA; 2021. </a:t>
            </a:r>
            <a:r>
              <a:rPr lang="en-US" b="1" dirty="0"/>
              <a:t>2. </a:t>
            </a:r>
            <a:r>
              <a:rPr lang="en-US" dirty="0"/>
              <a:t>Siegal D et al. </a:t>
            </a:r>
            <a:r>
              <a:rPr lang="en-US" i="1" dirty="0"/>
              <a:t>Blood Adv. </a:t>
            </a:r>
            <a:r>
              <a:rPr lang="en-US" dirty="0"/>
              <a:t>2017;1(21): 1827-1838. </a:t>
            </a:r>
            <a:r>
              <a:rPr lang="en-US" b="1" dirty="0"/>
              <a:t>3. </a:t>
            </a:r>
            <a:r>
              <a:rPr lang="en-US" dirty="0"/>
              <a:t>Lu G et al. </a:t>
            </a:r>
            <a:r>
              <a:rPr lang="en-US" i="1" dirty="0"/>
              <a:t>Blood Adv. </a:t>
            </a:r>
            <a:r>
              <a:rPr lang="en-US" dirty="0"/>
              <a:t>2020;4(4):728-739.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E456F41E-D969-444C-8249-766FC42A6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65752"/>
            <a:ext cx="5562600" cy="4263547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US" dirty="0"/>
              <a:t>Two doses depending on </a:t>
            </a:r>
            <a:r>
              <a:rPr lang="en-US" dirty="0" err="1"/>
              <a:t>FXa</a:t>
            </a:r>
            <a:r>
              <a:rPr lang="en-US" dirty="0"/>
              <a:t> inhibitor, dose, and timing of last dose:</a:t>
            </a:r>
            <a:r>
              <a:rPr lang="en-US" baseline="30000" dirty="0"/>
              <a:t>1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/>
              <a:t>Bolus immediately followed by continuous infusion</a:t>
            </a:r>
          </a:p>
          <a:p>
            <a:pPr lvl="2">
              <a:buClrTx/>
            </a:pPr>
            <a:r>
              <a:rPr lang="en-US" dirty="0"/>
              <a:t>High dose</a:t>
            </a:r>
          </a:p>
          <a:p>
            <a:pPr lvl="2">
              <a:buClrTx/>
            </a:pPr>
            <a:r>
              <a:rPr lang="en-US" dirty="0"/>
              <a:t>Low dose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/>
              <a:t>Full reversal requires molar excess of andexanet alfa : </a:t>
            </a:r>
            <a:r>
              <a:rPr lang="en-US" dirty="0" err="1"/>
              <a:t>FXa</a:t>
            </a:r>
            <a:r>
              <a:rPr lang="en-US" dirty="0"/>
              <a:t> inhibitor; ratio&gt;1:1</a:t>
            </a:r>
            <a:r>
              <a:rPr lang="en-US" baseline="30000" dirty="0"/>
              <a:t>2-3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/>
              <a:t>Maintenance of anticoagulation reversal requires continuous infusion after bolus that keeps ratio greater than 1:1</a:t>
            </a:r>
            <a:r>
              <a:rPr lang="en-US" baseline="30000" dirty="0"/>
              <a:t>2-3</a:t>
            </a:r>
          </a:p>
          <a:p>
            <a:pPr marL="457200" indent="-457200">
              <a:buClrTx/>
              <a:buFont typeface="+mj-lt"/>
              <a:buAutoNum type="arabicPeriod"/>
            </a:pPr>
            <a:endParaRPr lang="en-US" dirty="0"/>
          </a:p>
          <a:p>
            <a:pPr marL="457200" indent="-457200">
              <a:buClrTx/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14" name="Table 11">
            <a:extLst>
              <a:ext uri="{FF2B5EF4-FFF2-40B4-BE49-F238E27FC236}">
                <a16:creationId xmlns:a16="http://schemas.microsoft.com/office/drawing/2014/main" id="{EA64982F-E71C-44C5-8B8E-2C430695B32A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708654"/>
          <a:ext cx="5838640" cy="1928772"/>
        </p:xfrm>
        <a:graphic>
          <a:graphicData uri="http://schemas.openxmlformats.org/drawingml/2006/table">
            <a:tbl>
              <a:tblPr firstRow="1" bandRow="1"/>
              <a:tblGrid>
                <a:gridCol w="1459661">
                  <a:extLst>
                    <a:ext uri="{9D8B030D-6E8A-4147-A177-3AD203B41FA5}">
                      <a16:colId xmlns:a16="http://schemas.microsoft.com/office/drawing/2014/main" val="551743736"/>
                    </a:ext>
                  </a:extLst>
                </a:gridCol>
                <a:gridCol w="1770035">
                  <a:extLst>
                    <a:ext uri="{9D8B030D-6E8A-4147-A177-3AD203B41FA5}">
                      <a16:colId xmlns:a16="http://schemas.microsoft.com/office/drawing/2014/main" val="4192202122"/>
                    </a:ext>
                  </a:extLst>
                </a:gridCol>
                <a:gridCol w="1304472">
                  <a:extLst>
                    <a:ext uri="{9D8B030D-6E8A-4147-A177-3AD203B41FA5}">
                      <a16:colId xmlns:a16="http://schemas.microsoft.com/office/drawing/2014/main" val="727213929"/>
                    </a:ext>
                  </a:extLst>
                </a:gridCol>
                <a:gridCol w="1304472">
                  <a:extLst>
                    <a:ext uri="{9D8B030D-6E8A-4147-A177-3AD203B41FA5}">
                      <a16:colId xmlns:a16="http://schemas.microsoft.com/office/drawing/2014/main" val="247049659"/>
                    </a:ext>
                  </a:extLst>
                </a:gridCol>
              </a:tblGrid>
              <a:tr h="243706">
                <a:tc rowSpan="2"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 err="1"/>
                        <a:t>FXa</a:t>
                      </a:r>
                      <a:r>
                        <a:rPr lang="en-US" sz="1200" dirty="0"/>
                        <a:t> Inhibitor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/>
                        <a:t>FXa</a:t>
                      </a:r>
                      <a:r>
                        <a:rPr lang="en-US" sz="1200" dirty="0"/>
                        <a:t> Inhibitor Last Dose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Timing of </a:t>
                      </a:r>
                      <a:r>
                        <a:rPr lang="en-US" sz="800" dirty="0" err="1"/>
                        <a:t>FXa</a:t>
                      </a:r>
                      <a:r>
                        <a:rPr lang="en-US" sz="800" dirty="0"/>
                        <a:t> Inhibitor Last Dose Before Andexanet Alfa Initiation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380736"/>
                  </a:ext>
                </a:extLst>
              </a:tr>
              <a:tr h="243706">
                <a:tc vMerge="1"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FXa Inhibitor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FXa Inhibitor Last Dose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b="1"/>
                        <a:t>&lt; 8 Hours or Unknown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b="1"/>
                        <a:t>≥ 8 Hours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320082"/>
                  </a:ext>
                </a:extLst>
              </a:tr>
              <a:tr h="313332">
                <a:tc rowSpan="2"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200" b="1"/>
                        <a:t>Rivaroxaban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≤ 10 mg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/>
                        <a:t>Low Dose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>
                        <a:tint val="20000"/>
                      </a:srgb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Low Dose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891460"/>
                  </a:ext>
                </a:extLst>
              </a:tr>
              <a:tr h="155086">
                <a:tc vMerge="1">
                  <a:txBody>
                    <a:bodyPr/>
                    <a:lstStyle/>
                    <a:p>
                      <a:pPr algn="l"/>
                      <a:endParaRPr lang="en-US" sz="800" b="1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&gt; 10 mg / Unknown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High Dose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438946"/>
                  </a:ext>
                </a:extLst>
              </a:tr>
              <a:tr h="155086">
                <a:tc rowSpan="2"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200" b="1" dirty="0"/>
                        <a:t>Apixaban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/>
                        <a:t>≤ 5 mg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Low Dose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0048181"/>
                  </a:ext>
                </a:extLst>
              </a:tr>
              <a:tr h="188348">
                <a:tc vMerge="1">
                  <a:txBody>
                    <a:bodyPr/>
                    <a:lstStyle/>
                    <a:p>
                      <a:pPr algn="l"/>
                      <a:endParaRPr lang="en-US" sz="800" b="1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/>
                        <a:t>&gt; 5 mg / Unknown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High Dose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7840396"/>
                  </a:ext>
                </a:extLst>
              </a:tr>
            </a:tbl>
          </a:graphicData>
        </a:graphic>
      </p:graphicFrame>
      <p:graphicFrame>
        <p:nvGraphicFramePr>
          <p:cNvPr id="15" name="Table 11">
            <a:extLst>
              <a:ext uri="{FF2B5EF4-FFF2-40B4-BE49-F238E27FC236}">
                <a16:creationId xmlns:a16="http://schemas.microsoft.com/office/drawing/2014/main" id="{22F8D62F-3F7E-4E7E-804A-9F03FA3C8356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3863317"/>
          <a:ext cx="5838639" cy="822960"/>
        </p:xfrm>
        <a:graphic>
          <a:graphicData uri="http://schemas.openxmlformats.org/drawingml/2006/table">
            <a:tbl>
              <a:tblPr firstRow="1" bandRow="1"/>
              <a:tblGrid>
                <a:gridCol w="1459660">
                  <a:extLst>
                    <a:ext uri="{9D8B030D-6E8A-4147-A177-3AD203B41FA5}">
                      <a16:colId xmlns:a16="http://schemas.microsoft.com/office/drawing/2014/main" val="551743736"/>
                    </a:ext>
                  </a:extLst>
                </a:gridCol>
                <a:gridCol w="1770034">
                  <a:extLst>
                    <a:ext uri="{9D8B030D-6E8A-4147-A177-3AD203B41FA5}">
                      <a16:colId xmlns:a16="http://schemas.microsoft.com/office/drawing/2014/main" val="4192202122"/>
                    </a:ext>
                  </a:extLst>
                </a:gridCol>
                <a:gridCol w="2608945">
                  <a:extLst>
                    <a:ext uri="{9D8B030D-6E8A-4147-A177-3AD203B41FA5}">
                      <a16:colId xmlns:a16="http://schemas.microsoft.com/office/drawing/2014/main" val="727213929"/>
                    </a:ext>
                  </a:extLst>
                </a:gridCol>
              </a:tblGrid>
              <a:tr h="243706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/>
                        <a:t>Dose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Initial IV Bolus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Follow-on IV Infusion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80736"/>
                  </a:ext>
                </a:extLst>
              </a:tr>
              <a:tr h="155086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200" b="1"/>
                        <a:t>Low Dose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400 mg at 30 mg/min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4 mg/min for 120 minutes (480 mg)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891460"/>
                  </a:ext>
                </a:extLst>
              </a:tr>
              <a:tr h="155086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200" b="1" dirty="0"/>
                        <a:t>High Dose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/>
                        <a:t>800 mg at 30 mg/min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8 mg/min for 120 minutes (960 mg)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048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14369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69D1B7-E318-4A92-8A13-87635E561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Andexanet Alfa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B529B62-6707-4D76-B1AE-EBF9CCC91C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Mechanism of Action and Clinical Pharmacology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5CC99-B482-4207-8B2A-8B741935DE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8478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9997A-0AFF-4D55-BC5E-B3F7B63FB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Native Factor </a:t>
            </a:r>
            <a:r>
              <a:rPr lang="en-US" dirty="0" err="1"/>
              <a:t>Xa</a:t>
            </a:r>
            <a:r>
              <a:rPr lang="en-US" dirty="0"/>
              <a:t>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719EF-97F6-4B4A-AE7F-B0B09E8D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E9250-7637-4008-B306-F4558262C9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000" b="1" dirty="0" err="1">
                <a:solidFill>
                  <a:srgbClr val="000000"/>
                </a:solidFill>
                <a:ea typeface="ＭＳ Ｐゴシック"/>
              </a:rPr>
              <a:t>FXa</a:t>
            </a:r>
            <a:r>
              <a:rPr lang="en-US" sz="1000" b="1" dirty="0">
                <a:solidFill>
                  <a:srgbClr val="000000"/>
                </a:solidFill>
                <a:ea typeface="ＭＳ Ｐゴシック"/>
              </a:rPr>
              <a:t>, </a:t>
            </a:r>
            <a:r>
              <a:rPr lang="en-US" sz="1000" dirty="0">
                <a:solidFill>
                  <a:srgbClr val="000000"/>
                </a:solidFill>
                <a:ea typeface="ＭＳ Ｐゴシック"/>
              </a:rPr>
              <a:t>Factor </a:t>
            </a:r>
            <a:r>
              <a:rPr lang="en-US" sz="1000" dirty="0" err="1">
                <a:solidFill>
                  <a:srgbClr val="000000"/>
                </a:solidFill>
                <a:ea typeface="ＭＳ Ｐゴシック"/>
              </a:rPr>
              <a:t>Xa</a:t>
            </a:r>
            <a:r>
              <a:rPr lang="en-US" sz="1000" dirty="0">
                <a:solidFill>
                  <a:srgbClr val="000000"/>
                </a:solidFill>
                <a:ea typeface="ＭＳ Ｐゴシック"/>
              </a:rPr>
              <a:t>; </a:t>
            </a:r>
            <a:r>
              <a:rPr lang="en-US" sz="1000" b="1" dirty="0">
                <a:solidFill>
                  <a:srgbClr val="000000"/>
                </a:solidFill>
                <a:ea typeface="ＭＳ Ｐゴシック"/>
              </a:rPr>
              <a:t>GLA, </a:t>
            </a:r>
            <a:r>
              <a:rPr lang="el-GR" sz="1000" dirty="0">
                <a:solidFill>
                  <a:srgbClr val="000000"/>
                </a:solidFill>
              </a:rPr>
              <a:t>γ</a:t>
            </a:r>
            <a:r>
              <a:rPr lang="en-US" sz="1000" dirty="0">
                <a:solidFill>
                  <a:srgbClr val="000000"/>
                </a:solidFill>
              </a:rPr>
              <a:t>-</a:t>
            </a:r>
            <a:r>
              <a:rPr lang="en-US" sz="1000" dirty="0" err="1">
                <a:solidFill>
                  <a:srgbClr val="000000"/>
                </a:solidFill>
              </a:rPr>
              <a:t>carboxyglutamic</a:t>
            </a:r>
            <a:r>
              <a:rPr lang="en-US" sz="1000" dirty="0">
                <a:solidFill>
                  <a:srgbClr val="000000"/>
                </a:solidFill>
              </a:rPr>
              <a:t> acid</a:t>
            </a:r>
            <a:r>
              <a:rPr lang="en-US" sz="1000" b="1" dirty="0">
                <a:solidFill>
                  <a:srgbClr val="000000"/>
                </a:solidFill>
              </a:rPr>
              <a:t>.</a:t>
            </a:r>
          </a:p>
          <a:p>
            <a:r>
              <a:rPr lang="en-US" sz="1000" dirty="0">
                <a:solidFill>
                  <a:srgbClr val="000000"/>
                </a:solidFill>
                <a:ea typeface="ＭＳ Ｐゴシック"/>
              </a:rPr>
              <a:t>Lu G et al. </a:t>
            </a:r>
            <a:r>
              <a:rPr lang="en-US" sz="1000" i="1" dirty="0">
                <a:solidFill>
                  <a:srgbClr val="000000"/>
                </a:solidFill>
                <a:ea typeface="ＭＳ Ｐゴシック"/>
              </a:rPr>
              <a:t>Nat Med. </a:t>
            </a:r>
            <a:r>
              <a:rPr lang="en-US" sz="1000" dirty="0">
                <a:solidFill>
                  <a:srgbClr val="000000"/>
                </a:solidFill>
                <a:ea typeface="ＭＳ Ｐゴシック"/>
              </a:rPr>
              <a:t>2013;19(4):446-451.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C79D402-C74D-4D67-9654-B782FC987146}"/>
              </a:ext>
            </a:extLst>
          </p:cNvPr>
          <p:cNvGrpSpPr/>
          <p:nvPr/>
        </p:nvGrpSpPr>
        <p:grpSpPr>
          <a:xfrm>
            <a:off x="1664011" y="2466652"/>
            <a:ext cx="8074146" cy="3049857"/>
            <a:chOff x="2140003" y="1783218"/>
            <a:chExt cx="6459317" cy="2435627"/>
          </a:xfrm>
        </p:grpSpPr>
        <p:sp>
          <p:nvSpPr>
            <p:cNvPr id="7" name="Line 35">
              <a:extLst>
                <a:ext uri="{FF2B5EF4-FFF2-40B4-BE49-F238E27FC236}">
                  <a16:creationId xmlns:a16="http://schemas.microsoft.com/office/drawing/2014/main" id="{4C670D2A-56B5-4BE2-B5E7-8D8016D476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7389" y="3027434"/>
              <a:ext cx="0" cy="619538"/>
            </a:xfrm>
            <a:prstGeom prst="line">
              <a:avLst/>
            </a:prstGeom>
            <a:noFill/>
            <a:ln w="9525">
              <a:solidFill>
                <a:srgbClr val="37302C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D1BF12A0-8D7B-4F64-97AA-C387BDEF3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5478" y="3072729"/>
              <a:ext cx="795338" cy="245269"/>
            </a:xfrm>
            <a:prstGeom prst="ellipse">
              <a:avLst/>
            </a:prstGeom>
            <a:solidFill>
              <a:srgbClr val="799A01"/>
            </a:solidFill>
            <a:ln>
              <a:noFill/>
            </a:ln>
            <a:effectLst/>
          </p:spPr>
          <p:txBody>
            <a:bodyPr wrap="none" lIns="82296" tIns="41148" rIns="82296" bIns="4114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itchFamily="34" charset="0"/>
              </a:endParaRPr>
            </a:p>
          </p:txBody>
        </p:sp>
        <p:sp>
          <p:nvSpPr>
            <p:cNvPr id="9" name="Text Box 18">
              <a:extLst>
                <a:ext uri="{FF2B5EF4-FFF2-40B4-BE49-F238E27FC236}">
                  <a16:creationId xmlns:a16="http://schemas.microsoft.com/office/drawing/2014/main" id="{B79057F5-768B-406C-87E7-8B5B6AFE42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0263" y="3077489"/>
              <a:ext cx="557213" cy="201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296" tIns="41148" rIns="82296" bIns="4114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itchFamily="34" charset="0"/>
                </a:rPr>
                <a:t>GLA</a:t>
              </a:r>
            </a:p>
          </p:txBody>
        </p:sp>
        <p:sp>
          <p:nvSpPr>
            <p:cNvPr id="10" name="Oval 36">
              <a:extLst>
                <a:ext uri="{FF2B5EF4-FFF2-40B4-BE49-F238E27FC236}">
                  <a16:creationId xmlns:a16="http://schemas.microsoft.com/office/drawing/2014/main" id="{DBF40ED4-B013-4FF9-B713-C646D1E3A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3826" y="2934710"/>
              <a:ext cx="1733660" cy="417114"/>
            </a:xfrm>
            <a:prstGeom prst="ellipse">
              <a:avLst/>
            </a:prstGeom>
            <a:solidFill>
              <a:srgbClr val="B5245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296" tIns="41148" rIns="82296" bIns="4114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itchFamily="34" charset="0"/>
              </a:endParaRPr>
            </a:p>
          </p:txBody>
        </p:sp>
        <p:sp>
          <p:nvSpPr>
            <p:cNvPr id="11" name="Oval 28">
              <a:extLst>
                <a:ext uri="{FF2B5EF4-FFF2-40B4-BE49-F238E27FC236}">
                  <a16:creationId xmlns:a16="http://schemas.microsoft.com/office/drawing/2014/main" id="{A00D41B9-A509-4158-A0E5-256B5B6F2CD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510837">
              <a:off x="4707791" y="2203318"/>
              <a:ext cx="1437422" cy="840362"/>
            </a:xfrm>
            <a:prstGeom prst="ellipse">
              <a:avLst/>
            </a:prstGeom>
            <a:solidFill>
              <a:srgbClr val="0083D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296" tIns="41148" rIns="82296" bIns="4114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2D8A0FF-3A7E-496C-8B6F-07AAF8013558}"/>
                </a:ext>
              </a:extLst>
            </p:cNvPr>
            <p:cNvCxnSpPr/>
            <p:nvPr/>
          </p:nvCxnSpPr>
          <p:spPr bwMode="auto">
            <a:xfrm flipH="1">
              <a:off x="6565385" y="2049275"/>
              <a:ext cx="238498" cy="68568"/>
            </a:xfrm>
            <a:prstGeom prst="line">
              <a:avLst/>
            </a:prstGeom>
            <a:noFill/>
            <a:ln w="3175" cap="flat" cmpd="sng" algn="ctr">
              <a:solidFill>
                <a:srgbClr val="7F7F7F"/>
              </a:solidFill>
              <a:prstDash val="solid"/>
              <a:headEnd type="none"/>
              <a:tailEnd type="triangle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EBBA109-28DE-4FE7-874C-F63728FAC790}"/>
                </a:ext>
              </a:extLst>
            </p:cNvPr>
            <p:cNvCxnSpPr/>
            <p:nvPr/>
          </p:nvCxnSpPr>
          <p:spPr bwMode="auto">
            <a:xfrm flipH="1" flipV="1">
              <a:off x="5463983" y="2667913"/>
              <a:ext cx="511969" cy="409576"/>
            </a:xfrm>
            <a:prstGeom prst="line">
              <a:avLst/>
            </a:prstGeom>
            <a:noFill/>
            <a:ln w="3175" cap="flat" cmpd="sng" algn="ctr">
              <a:solidFill>
                <a:srgbClr val="7F7F7F"/>
              </a:solidFill>
              <a:prstDash val="solid"/>
              <a:headEnd type="none"/>
              <a:tailEnd type="triangle"/>
            </a:ln>
            <a:effectLst/>
          </p:spPr>
        </p:cxnSp>
        <p:sp>
          <p:nvSpPr>
            <p:cNvPr id="14" name="Rectangle 96">
              <a:extLst>
                <a:ext uri="{FF2B5EF4-FFF2-40B4-BE49-F238E27FC236}">
                  <a16:creationId xmlns:a16="http://schemas.microsoft.com/office/drawing/2014/main" id="{93E50476-DC1C-47FD-BF55-293542A4B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1138" y="3094871"/>
              <a:ext cx="1504950" cy="37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296" tIns="41148" rIns="82296" bIns="41148">
              <a:spAutoFit/>
            </a:bodyPr>
            <a:lstStyle/>
            <a:p>
              <a:pPr marL="0" marR="0" lvl="2" indent="0" algn="ctr" defTabSz="91440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7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Catalytic Domain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67EF85-7172-458F-ADD0-1AF3E07DF503}"/>
                </a:ext>
              </a:extLst>
            </p:cNvPr>
            <p:cNvCxnSpPr/>
            <p:nvPr/>
          </p:nvCxnSpPr>
          <p:spPr bwMode="auto">
            <a:xfrm flipH="1">
              <a:off x="6565384" y="2049275"/>
              <a:ext cx="238497" cy="68568"/>
            </a:xfrm>
            <a:prstGeom prst="line">
              <a:avLst/>
            </a:prstGeom>
            <a:noFill/>
            <a:ln w="9525" cap="flat" cmpd="sng" algn="ctr">
              <a:solidFill>
                <a:srgbClr val="37302C"/>
              </a:solidFill>
              <a:prstDash val="solid"/>
              <a:tailEnd type="triangle"/>
            </a:ln>
            <a:effectLst/>
          </p:spPr>
        </p:cxnSp>
        <p:sp>
          <p:nvSpPr>
            <p:cNvPr id="16" name="Rectangle 92">
              <a:extLst>
                <a:ext uri="{FF2B5EF4-FFF2-40B4-BE49-F238E27FC236}">
                  <a16:creationId xmlns:a16="http://schemas.microsoft.com/office/drawing/2014/main" id="{0E182C33-82BF-48AE-916D-6973ACA9B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5384" y="1787712"/>
              <a:ext cx="1333098" cy="267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296" tIns="41148" rIns="82296" bIns="41148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75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FXa</a:t>
              </a:r>
              <a:r>
                <a:rPr kumimoji="0" lang="en-US" sz="1200" b="1" i="0" u="none" strike="noStrike" kern="0" cap="none" spc="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Inhibitor</a:t>
              </a:r>
            </a:p>
          </p:txBody>
        </p:sp>
        <p:sp>
          <p:nvSpPr>
            <p:cNvPr id="17" name="Line 29">
              <a:extLst>
                <a:ext uri="{FF2B5EF4-FFF2-40B4-BE49-F238E27FC236}">
                  <a16:creationId xmlns:a16="http://schemas.microsoft.com/office/drawing/2014/main" id="{F6A5DCC7-0E1A-4F3F-8F77-ACCC2BE6CC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9865" y="3297331"/>
              <a:ext cx="0" cy="352709"/>
            </a:xfrm>
            <a:prstGeom prst="line">
              <a:avLst/>
            </a:prstGeom>
            <a:noFill/>
            <a:ln w="9525">
              <a:solidFill>
                <a:srgbClr val="37302C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Line 30">
              <a:extLst>
                <a:ext uri="{FF2B5EF4-FFF2-40B4-BE49-F238E27FC236}">
                  <a16:creationId xmlns:a16="http://schemas.microsoft.com/office/drawing/2014/main" id="{C0F7C7FC-594F-4F38-A802-6DC6DEF08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9864" y="3648782"/>
              <a:ext cx="255842" cy="0"/>
            </a:xfrm>
            <a:prstGeom prst="line">
              <a:avLst/>
            </a:prstGeom>
            <a:noFill/>
            <a:ln w="9525">
              <a:solidFill>
                <a:srgbClr val="37302C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 Box 31">
              <a:extLst>
                <a:ext uri="{FF2B5EF4-FFF2-40B4-BE49-F238E27FC236}">
                  <a16:creationId xmlns:a16="http://schemas.microsoft.com/office/drawing/2014/main" id="{DF92D1B3-2063-45EF-B653-72945471F8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3823" y="3541898"/>
              <a:ext cx="215788" cy="19851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82296" tIns="41148" rIns="82296" bIns="4114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itchFamily="34" charset="0"/>
                </a:rPr>
                <a:t>S</a:t>
              </a:r>
            </a:p>
          </p:txBody>
        </p:sp>
        <p:sp>
          <p:nvSpPr>
            <p:cNvPr id="20" name="Line 32">
              <a:extLst>
                <a:ext uri="{FF2B5EF4-FFF2-40B4-BE49-F238E27FC236}">
                  <a16:creationId xmlns:a16="http://schemas.microsoft.com/office/drawing/2014/main" id="{9F804ADF-A2AE-489B-9EC2-990B9EF5A6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7390" y="3648782"/>
              <a:ext cx="255842" cy="0"/>
            </a:xfrm>
            <a:prstGeom prst="line">
              <a:avLst/>
            </a:prstGeom>
            <a:noFill/>
            <a:ln w="9525">
              <a:solidFill>
                <a:srgbClr val="37302C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 Box 33">
              <a:extLst>
                <a:ext uri="{FF2B5EF4-FFF2-40B4-BE49-F238E27FC236}">
                  <a16:creationId xmlns:a16="http://schemas.microsoft.com/office/drawing/2014/main" id="{CA8B4806-90F1-454A-9D98-1160A319FD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8879" y="3542014"/>
              <a:ext cx="397153" cy="19851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82296" tIns="41148" rIns="82296" bIns="4114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itchFamily="34" charset="0"/>
                </a:rPr>
                <a:t>S</a:t>
              </a:r>
            </a:p>
          </p:txBody>
        </p:sp>
        <p:sp>
          <p:nvSpPr>
            <p:cNvPr id="22" name="Line 34">
              <a:extLst>
                <a:ext uri="{FF2B5EF4-FFF2-40B4-BE49-F238E27FC236}">
                  <a16:creationId xmlns:a16="http://schemas.microsoft.com/office/drawing/2014/main" id="{9D021FAE-201B-40A1-9AA7-B52F1F2B0C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1547" y="3648782"/>
              <a:ext cx="255842" cy="0"/>
            </a:xfrm>
            <a:prstGeom prst="line">
              <a:avLst/>
            </a:prstGeom>
            <a:noFill/>
            <a:ln w="9525">
              <a:solidFill>
                <a:srgbClr val="37302C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F825056-D06D-4E39-B33A-FB04E0908A62}"/>
                </a:ext>
              </a:extLst>
            </p:cNvPr>
            <p:cNvSpPr/>
            <p:nvPr/>
          </p:nvSpPr>
          <p:spPr bwMode="auto">
            <a:xfrm>
              <a:off x="2140003" y="3024058"/>
              <a:ext cx="167675" cy="3505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82296" tIns="41148" rIns="82296" bIns="41148" rtlCol="0" anchor="ctr">
              <a:spAutoFit/>
            </a:bodyPr>
            <a:lstStyle/>
            <a:p>
              <a:pPr marL="128582" marR="0" lvl="0" indent="-128582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Lucida Grande" charset="0"/>
                <a:buChar char="‣"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rbel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502A71A-DB9F-4F6F-824D-2B6E775BC32A}"/>
                </a:ext>
              </a:extLst>
            </p:cNvPr>
            <p:cNvCxnSpPr/>
            <p:nvPr/>
          </p:nvCxnSpPr>
          <p:spPr bwMode="auto">
            <a:xfrm flipH="1" flipV="1">
              <a:off x="5463268" y="2664858"/>
              <a:ext cx="511969" cy="409575"/>
            </a:xfrm>
            <a:prstGeom prst="line">
              <a:avLst/>
            </a:prstGeom>
            <a:noFill/>
            <a:ln w="9525" cap="flat" cmpd="sng" algn="ctr">
              <a:solidFill>
                <a:srgbClr val="37302C"/>
              </a:solidFill>
              <a:prstDash val="solid"/>
              <a:tailEnd type="triangle"/>
            </a:ln>
            <a:effectLst/>
          </p:spPr>
        </p:cxnSp>
        <p:sp>
          <p:nvSpPr>
            <p:cNvPr id="25" name="Text Box 38">
              <a:extLst>
                <a:ext uri="{FF2B5EF4-FFF2-40B4-BE49-F238E27FC236}">
                  <a16:creationId xmlns:a16="http://schemas.microsoft.com/office/drawing/2014/main" id="{0322781E-C78B-4A2F-BC68-451FFD77CE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3075" y="2408137"/>
              <a:ext cx="397134" cy="213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2296" tIns="41148" rIns="82296" bIns="4114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itchFamily="34" charset="0"/>
                </a:rPr>
                <a:t>S419</a:t>
              </a:r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895BF25D-81CB-4AC3-A345-33289EA8870D}"/>
                </a:ext>
              </a:extLst>
            </p:cNvPr>
            <p:cNvSpPr/>
            <p:nvPr/>
          </p:nvSpPr>
          <p:spPr bwMode="auto">
            <a:xfrm rot="14400000">
              <a:off x="5926431" y="2254544"/>
              <a:ext cx="181826" cy="275795"/>
            </a:xfrm>
            <a:prstGeom prst="triangle">
              <a:avLst/>
            </a:prstGeom>
            <a:solidFill>
              <a:srgbClr val="FFFFFF"/>
            </a:solidFill>
            <a:ln w="28575" cap="flat" cmpd="sng" algn="ctr">
              <a:solidFill>
                <a:srgbClr val="6B3077"/>
              </a:solidFill>
              <a:prstDash val="sysDot"/>
            </a:ln>
            <a:effectLst/>
          </p:spPr>
          <p:txBody>
            <a:bodyPr lIns="82296" tIns="41148" rIns="82296" bIns="41148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7C9D9AE6-7BA9-4FF4-95B2-4D0550361858}"/>
                </a:ext>
              </a:extLst>
            </p:cNvPr>
            <p:cNvSpPr/>
            <p:nvPr/>
          </p:nvSpPr>
          <p:spPr bwMode="auto">
            <a:xfrm rot="14400000">
              <a:off x="6309592" y="2050132"/>
              <a:ext cx="181826" cy="275795"/>
            </a:xfrm>
            <a:prstGeom prst="triangle">
              <a:avLst/>
            </a:prstGeom>
            <a:solidFill>
              <a:srgbClr val="6B3077"/>
            </a:solidFill>
            <a:ln w="63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82296" tIns="41148" rIns="82296" bIns="41148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710F0C6-529C-4CED-B95A-128AE4ECC958}"/>
                </a:ext>
              </a:extLst>
            </p:cNvPr>
            <p:cNvSpPr txBox="1"/>
            <p:nvPr/>
          </p:nvSpPr>
          <p:spPr>
            <a:xfrm>
              <a:off x="4041227" y="1783218"/>
              <a:ext cx="147232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7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Native </a:t>
              </a:r>
              <a:r>
                <a:rPr kumimoji="0" lang="en-US" sz="1500" b="1" i="0" u="none" strike="noStrike" kern="0" cap="none" spc="75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FXa</a:t>
              </a:r>
              <a:endParaRPr kumimoji="0" lang="en-US" sz="1500" b="1" i="0" u="none" strike="noStrike" kern="0" cap="none" spc="7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323E259-0B72-4B8C-AE6C-695AD071B788}"/>
                </a:ext>
              </a:extLst>
            </p:cNvPr>
            <p:cNvSpPr txBox="1"/>
            <p:nvPr/>
          </p:nvSpPr>
          <p:spPr>
            <a:xfrm>
              <a:off x="3346034" y="1787712"/>
              <a:ext cx="2836190" cy="3231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Native Factor </a:t>
              </a:r>
              <a:r>
                <a:rPr kumimoji="0" lang="en-US" sz="15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Xa</a:t>
              </a:r>
              <a:endPara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C47714E-34B7-4DDD-A82E-5FDDC81823E7}"/>
                </a:ext>
              </a:extLst>
            </p:cNvPr>
            <p:cNvSpPr txBox="1"/>
            <p:nvPr/>
          </p:nvSpPr>
          <p:spPr>
            <a:xfrm>
              <a:off x="6120242" y="2408311"/>
              <a:ext cx="585358" cy="31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Binding site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327F73A-24EB-4820-824B-C01C7D56F6A6}"/>
                </a:ext>
              </a:extLst>
            </p:cNvPr>
            <p:cNvSpPr txBox="1"/>
            <p:nvPr/>
          </p:nvSpPr>
          <p:spPr>
            <a:xfrm>
              <a:off x="5513554" y="4022212"/>
              <a:ext cx="3085766" cy="1966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7302C"/>
                  </a:solidFill>
                  <a:effectLst/>
                  <a:uLnTx/>
                  <a:uFillTx/>
                  <a:cs typeface="Arial" panose="020B0604020202020204" pitchFamily="34" charset="0"/>
                </a:rPr>
                <a:t>Graphic adapted from: </a:t>
              </a:r>
              <a:r>
                <a:rPr kumimoji="0" lang="da-DK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7302C"/>
                  </a:solidFill>
                  <a:effectLst/>
                  <a:uLnTx/>
                  <a:uFillTx/>
                  <a:cs typeface="Arial" panose="020B0604020202020204" pitchFamily="34" charset="0"/>
                </a:rPr>
                <a:t>Lu G et al. EMJ </a:t>
              </a:r>
              <a:r>
                <a:rPr kumimoji="0" lang="da-DK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7302C"/>
                  </a:solidFill>
                  <a:effectLst/>
                  <a:uLnTx/>
                  <a:uFillTx/>
                  <a:cs typeface="Arial" panose="020B0604020202020204" pitchFamily="34" charset="0"/>
                </a:rPr>
                <a:t>Cardiol</a:t>
              </a:r>
              <a:r>
                <a:rPr kumimoji="0" lang="da-DK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7302C"/>
                  </a:solidFill>
                  <a:effectLst/>
                  <a:uLnTx/>
                  <a:uFillTx/>
                  <a:cs typeface="Arial" panose="020B0604020202020204" pitchFamily="34" charset="0"/>
                </a:rPr>
                <a:t> 2018;6[1]:47-51.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40529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D068A-C3C8-4088-AFCA-A7A9F63A6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Andexanet Alfa: Recombinant, Modified Version of Native Factor </a:t>
            </a:r>
            <a:r>
              <a:rPr lang="en-US" dirty="0" err="1"/>
              <a:t>X</a:t>
            </a:r>
            <a:r>
              <a:rPr lang="en-US" cap="none" dirty="0" err="1"/>
              <a:t>a</a:t>
            </a:r>
            <a:r>
              <a:rPr lang="en-US" dirty="0"/>
              <a:t> Produced in CHO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96ABB-A3F2-40DE-9753-81C5BC566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2329"/>
            <a:ext cx="11277600" cy="4545169"/>
          </a:xfrm>
        </p:spPr>
        <p:txBody>
          <a:bodyPr/>
          <a:lstStyle/>
          <a:p>
            <a:r>
              <a:rPr lang="en-US" sz="2000" spc="75" dirty="0"/>
              <a:t>Andexanet alfa acts as a Factor </a:t>
            </a:r>
            <a:r>
              <a:rPr lang="en-US" sz="2000" spc="75" dirty="0" err="1"/>
              <a:t>Xa</a:t>
            </a:r>
            <a:r>
              <a:rPr lang="en-US" sz="2000" spc="75" dirty="0"/>
              <a:t> (</a:t>
            </a:r>
            <a:r>
              <a:rPr lang="en-US" sz="2000" spc="75" dirty="0" err="1"/>
              <a:t>FXa</a:t>
            </a:r>
            <a:r>
              <a:rPr lang="en-US" sz="2000" spc="75" dirty="0"/>
              <a:t>) decoy </a:t>
            </a:r>
          </a:p>
          <a:p>
            <a:r>
              <a:rPr lang="en-US" sz="2000" spc="75" dirty="0"/>
              <a:t>Andexanet alfa was rationally designed to reverse the anticoagulant effects of </a:t>
            </a:r>
            <a:r>
              <a:rPr lang="en-US" sz="2000" spc="75" dirty="0" err="1"/>
              <a:t>FXa</a:t>
            </a:r>
            <a:r>
              <a:rPr lang="en-US" sz="2000" spc="75" dirty="0"/>
              <a:t> inhibitors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81A14-C267-4FD9-A9BA-CB1725F46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D10C62-B210-4C66-8E32-4F43A22835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000" b="1" dirty="0">
                <a:solidFill>
                  <a:srgbClr val="000000"/>
                </a:solidFill>
                <a:ea typeface="ＭＳ Ｐゴシック"/>
              </a:rPr>
              <a:t>CHO, </a:t>
            </a:r>
            <a:r>
              <a:rPr lang="en-US" sz="1000" dirty="0">
                <a:solidFill>
                  <a:srgbClr val="000000"/>
                </a:solidFill>
                <a:ea typeface="ＭＳ Ｐゴシック"/>
              </a:rPr>
              <a:t>Chinese hamster ovary; </a:t>
            </a:r>
            <a:r>
              <a:rPr lang="en-US" sz="1000" b="1" dirty="0" err="1">
                <a:solidFill>
                  <a:srgbClr val="000000"/>
                </a:solidFill>
                <a:ea typeface="ＭＳ Ｐゴシック"/>
              </a:rPr>
              <a:t>FXa</a:t>
            </a:r>
            <a:r>
              <a:rPr lang="en-US" sz="1000" b="1" dirty="0">
                <a:solidFill>
                  <a:srgbClr val="000000"/>
                </a:solidFill>
                <a:ea typeface="ＭＳ Ｐゴシック"/>
              </a:rPr>
              <a:t>, </a:t>
            </a:r>
            <a:r>
              <a:rPr lang="en-US" sz="1000" dirty="0">
                <a:solidFill>
                  <a:srgbClr val="000000"/>
                </a:solidFill>
                <a:ea typeface="ＭＳ Ｐゴシック"/>
              </a:rPr>
              <a:t>Factor </a:t>
            </a:r>
            <a:r>
              <a:rPr lang="en-US" sz="1000" dirty="0" err="1">
                <a:solidFill>
                  <a:srgbClr val="000000"/>
                </a:solidFill>
                <a:ea typeface="ＭＳ Ｐゴシック"/>
              </a:rPr>
              <a:t>Xa</a:t>
            </a:r>
            <a:r>
              <a:rPr lang="en-US" sz="1000" dirty="0">
                <a:solidFill>
                  <a:srgbClr val="000000"/>
                </a:solidFill>
                <a:ea typeface="ＭＳ Ｐゴシック"/>
              </a:rPr>
              <a:t>; </a:t>
            </a:r>
            <a:r>
              <a:rPr lang="en-US" sz="1000" b="1" dirty="0">
                <a:solidFill>
                  <a:srgbClr val="000000"/>
                </a:solidFill>
                <a:ea typeface="ＭＳ Ｐゴシック"/>
              </a:rPr>
              <a:t>GLA, </a:t>
            </a:r>
            <a:r>
              <a:rPr lang="el-GR" sz="1000" dirty="0">
                <a:solidFill>
                  <a:srgbClr val="000000"/>
                </a:solidFill>
              </a:rPr>
              <a:t>γ</a:t>
            </a:r>
            <a:r>
              <a:rPr lang="en-US" sz="1000" dirty="0">
                <a:solidFill>
                  <a:srgbClr val="000000"/>
                </a:solidFill>
              </a:rPr>
              <a:t>-</a:t>
            </a:r>
            <a:r>
              <a:rPr lang="en-US" sz="1000" dirty="0" err="1">
                <a:solidFill>
                  <a:srgbClr val="000000"/>
                </a:solidFill>
              </a:rPr>
              <a:t>carboxyglutamic</a:t>
            </a:r>
            <a:r>
              <a:rPr lang="en-US" sz="1000" dirty="0">
                <a:solidFill>
                  <a:srgbClr val="000000"/>
                </a:solidFill>
              </a:rPr>
              <a:t> acid</a:t>
            </a:r>
            <a:r>
              <a:rPr lang="en-US" sz="1000" b="1" dirty="0">
                <a:solidFill>
                  <a:srgbClr val="000000"/>
                </a:solidFill>
              </a:rPr>
              <a:t>.</a:t>
            </a:r>
          </a:p>
          <a:p>
            <a:r>
              <a:rPr lang="en-US" sz="1000" dirty="0">
                <a:solidFill>
                  <a:srgbClr val="000000"/>
                </a:solidFill>
                <a:ea typeface="ＭＳ Ｐゴシック"/>
              </a:rPr>
              <a:t>Lu G et al. </a:t>
            </a:r>
            <a:r>
              <a:rPr lang="en-US" sz="1000" i="1" dirty="0">
                <a:solidFill>
                  <a:srgbClr val="000000"/>
                </a:solidFill>
                <a:ea typeface="ＭＳ Ｐゴシック"/>
              </a:rPr>
              <a:t>Nat Med. </a:t>
            </a:r>
            <a:r>
              <a:rPr lang="en-US" sz="1000" dirty="0">
                <a:solidFill>
                  <a:srgbClr val="000000"/>
                </a:solidFill>
                <a:ea typeface="ＭＳ Ｐゴシック"/>
              </a:rPr>
              <a:t>2013;19(4):446-451.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1331EA8-7D87-4C99-9C79-870338095758}"/>
              </a:ext>
            </a:extLst>
          </p:cNvPr>
          <p:cNvGrpSpPr/>
          <p:nvPr/>
        </p:nvGrpSpPr>
        <p:grpSpPr>
          <a:xfrm>
            <a:off x="1984935" y="2971938"/>
            <a:ext cx="7744969" cy="2635301"/>
            <a:chOff x="1553860" y="1783218"/>
            <a:chExt cx="6672437" cy="2534990"/>
          </a:xfrm>
        </p:grpSpPr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51592674-6520-498C-B28C-166435DE67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7389" y="3027434"/>
              <a:ext cx="0" cy="619538"/>
            </a:xfrm>
            <a:prstGeom prst="line">
              <a:avLst/>
            </a:prstGeom>
            <a:noFill/>
            <a:ln w="9525">
              <a:solidFill>
                <a:srgbClr val="37302C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Oval 8">
              <a:extLst>
                <a:ext uri="{FF2B5EF4-FFF2-40B4-BE49-F238E27FC236}">
                  <a16:creationId xmlns:a16="http://schemas.microsoft.com/office/drawing/2014/main" id="{4C6D2AD8-DC63-41A9-AB87-03A615F13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5478" y="3072729"/>
              <a:ext cx="795338" cy="245269"/>
            </a:xfrm>
            <a:prstGeom prst="ellipse">
              <a:avLst/>
            </a:prstGeom>
            <a:solidFill>
              <a:srgbClr val="0083D5"/>
            </a:solidFill>
            <a:ln>
              <a:noFill/>
            </a:ln>
            <a:effectLst/>
          </p:spPr>
          <p:txBody>
            <a:bodyPr wrap="none" lIns="82296" tIns="41148" rIns="82296" bIns="4114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itchFamily="34" charset="0"/>
              </a:endParaRPr>
            </a:p>
          </p:txBody>
        </p:sp>
        <p:sp>
          <p:nvSpPr>
            <p:cNvPr id="42" name="Text Box 18">
              <a:extLst>
                <a:ext uri="{FF2B5EF4-FFF2-40B4-BE49-F238E27FC236}">
                  <a16:creationId xmlns:a16="http://schemas.microsoft.com/office/drawing/2014/main" id="{54D034E1-769B-4E13-9914-2E9BEA9AAF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0263" y="3077489"/>
              <a:ext cx="557213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296" tIns="41148" rIns="82296" bIns="4114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itchFamily="34" charset="0"/>
                </a:rPr>
                <a:t>GLA</a:t>
              </a:r>
            </a:p>
          </p:txBody>
        </p:sp>
        <p:sp>
          <p:nvSpPr>
            <p:cNvPr id="43" name="Oval 8">
              <a:extLst>
                <a:ext uri="{FF2B5EF4-FFF2-40B4-BE49-F238E27FC236}">
                  <a16:creationId xmlns:a16="http://schemas.microsoft.com/office/drawing/2014/main" id="{29A756AB-313C-49C4-AE97-E6F4C4819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763" y="3069672"/>
              <a:ext cx="795338" cy="24526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799A01"/>
              </a:solidFill>
              <a:prstDash val="lgDash"/>
            </a:ln>
            <a:effectLst/>
          </p:spPr>
          <p:txBody>
            <a:bodyPr wrap="none" lIns="82296" tIns="41148" rIns="82296" bIns="4114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itchFamily="34" charset="0"/>
              </a:endParaRPr>
            </a:p>
          </p:txBody>
        </p:sp>
        <p:sp>
          <p:nvSpPr>
            <p:cNvPr id="44" name="Oval 36">
              <a:extLst>
                <a:ext uri="{FF2B5EF4-FFF2-40B4-BE49-F238E27FC236}">
                  <a16:creationId xmlns:a16="http://schemas.microsoft.com/office/drawing/2014/main" id="{5C74CC69-2BE6-4C6F-8A75-C317DFC49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3826" y="2934710"/>
              <a:ext cx="1733660" cy="417114"/>
            </a:xfrm>
            <a:prstGeom prst="ellipse">
              <a:avLst/>
            </a:prstGeom>
            <a:solidFill>
              <a:srgbClr val="B5245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296" tIns="41148" rIns="82296" bIns="4114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itchFamily="34" charset="0"/>
              </a:endParaRPr>
            </a:p>
          </p:txBody>
        </p:sp>
        <p:sp>
          <p:nvSpPr>
            <p:cNvPr id="45" name="Oval 28">
              <a:extLst>
                <a:ext uri="{FF2B5EF4-FFF2-40B4-BE49-F238E27FC236}">
                  <a16:creationId xmlns:a16="http://schemas.microsoft.com/office/drawing/2014/main" id="{9922F62E-5603-40B1-A267-5353E7781EB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510837">
              <a:off x="4707791" y="2203318"/>
              <a:ext cx="1437422" cy="840362"/>
            </a:xfrm>
            <a:prstGeom prst="ellipse">
              <a:avLst/>
            </a:prstGeom>
            <a:solidFill>
              <a:srgbClr val="0083D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296" tIns="41148" rIns="82296" bIns="4114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itchFamily="34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0171E09-C6FC-4322-96AF-90363AE4B906}"/>
                </a:ext>
              </a:extLst>
            </p:cNvPr>
            <p:cNvCxnSpPr/>
            <p:nvPr/>
          </p:nvCxnSpPr>
          <p:spPr bwMode="auto">
            <a:xfrm flipH="1">
              <a:off x="6565385" y="2049275"/>
              <a:ext cx="238498" cy="68568"/>
            </a:xfrm>
            <a:prstGeom prst="line">
              <a:avLst/>
            </a:prstGeom>
            <a:noFill/>
            <a:ln w="3175" cap="flat" cmpd="sng" algn="ctr">
              <a:solidFill>
                <a:srgbClr val="7F7F7F"/>
              </a:solidFill>
              <a:prstDash val="solid"/>
              <a:headEnd type="none"/>
              <a:tailEnd type="triangle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739B840-BC94-4D6C-911A-AC2A48135E08}"/>
                </a:ext>
              </a:extLst>
            </p:cNvPr>
            <p:cNvCxnSpPr/>
            <p:nvPr/>
          </p:nvCxnSpPr>
          <p:spPr bwMode="auto">
            <a:xfrm flipH="1" flipV="1">
              <a:off x="5463983" y="2667913"/>
              <a:ext cx="511969" cy="409576"/>
            </a:xfrm>
            <a:prstGeom prst="line">
              <a:avLst/>
            </a:prstGeom>
            <a:noFill/>
            <a:ln w="3175" cap="flat" cmpd="sng" algn="ctr">
              <a:solidFill>
                <a:srgbClr val="7F7F7F"/>
              </a:solidFill>
              <a:prstDash val="solid"/>
              <a:headEnd type="none"/>
              <a:tailEnd type="triangle"/>
            </a:ln>
            <a:effectLst/>
          </p:spPr>
        </p:cxnSp>
        <p:sp>
          <p:nvSpPr>
            <p:cNvPr id="48" name="Rectangle 96">
              <a:extLst>
                <a:ext uri="{FF2B5EF4-FFF2-40B4-BE49-F238E27FC236}">
                  <a16:creationId xmlns:a16="http://schemas.microsoft.com/office/drawing/2014/main" id="{B3012CFB-EC81-4A10-B4AD-8F0017D3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1138" y="3094871"/>
              <a:ext cx="1504950" cy="37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296" tIns="41148" rIns="82296" bIns="41148">
              <a:spAutoFit/>
            </a:bodyPr>
            <a:lstStyle/>
            <a:p>
              <a:pPr marL="0" marR="0" lvl="2" indent="0" algn="ctr" defTabSz="91440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7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Catalytic Domain</a:t>
              </a:r>
            </a:p>
          </p:txBody>
        </p:sp>
        <p:sp>
          <p:nvSpPr>
            <p:cNvPr id="49" name="Rectangle 94">
              <a:extLst>
                <a:ext uri="{FF2B5EF4-FFF2-40B4-BE49-F238E27FC236}">
                  <a16:creationId xmlns:a16="http://schemas.microsoft.com/office/drawing/2014/main" id="{0C3B812D-931A-459E-A71D-56FD5DBB2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860" y="2117844"/>
              <a:ext cx="2063353" cy="567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296" tIns="41148" rIns="82296" bIns="41148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GLA domain removed to prevent anticoagulant effect</a:t>
              </a:r>
            </a:p>
          </p:txBody>
        </p:sp>
        <p:sp>
          <p:nvSpPr>
            <p:cNvPr id="50" name="Rectangle 98">
              <a:extLst>
                <a:ext uri="{FF2B5EF4-FFF2-40B4-BE49-F238E27FC236}">
                  <a16:creationId xmlns:a16="http://schemas.microsoft.com/office/drawing/2014/main" id="{B979C508-0A3A-40F5-B44C-60F6EB36B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9607" y="3718044"/>
              <a:ext cx="1391840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296" tIns="41148" rIns="82296" bIns="41148">
              <a:spAutoFit/>
            </a:bodyPr>
            <a:lstStyle/>
            <a:p>
              <a:pPr marL="0" marR="0" lvl="2" indent="0" algn="ctr" defTabSz="91440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7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N terminal residues retained to reduce immunogenicity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D740827-E5D5-49E5-9441-8E2CF29C0296}"/>
                </a:ext>
              </a:extLst>
            </p:cNvPr>
            <p:cNvCxnSpPr/>
            <p:nvPr/>
          </p:nvCxnSpPr>
          <p:spPr bwMode="auto">
            <a:xfrm flipH="1" flipV="1">
              <a:off x="2220719" y="3285847"/>
              <a:ext cx="0" cy="431006"/>
            </a:xfrm>
            <a:prstGeom prst="line">
              <a:avLst/>
            </a:prstGeom>
            <a:noFill/>
            <a:ln w="9525">
              <a:solidFill>
                <a:srgbClr val="37302C"/>
              </a:solidFill>
              <a:round/>
              <a:headEnd/>
              <a:tailEnd/>
            </a:ln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FAA18FF-3A77-4C45-8861-FC9E6ED44B50}"/>
                </a:ext>
              </a:extLst>
            </p:cNvPr>
            <p:cNvCxnSpPr/>
            <p:nvPr/>
          </p:nvCxnSpPr>
          <p:spPr bwMode="auto">
            <a:xfrm flipH="1">
              <a:off x="2540997" y="2528608"/>
              <a:ext cx="0" cy="501254"/>
            </a:xfrm>
            <a:prstGeom prst="line">
              <a:avLst/>
            </a:prstGeom>
            <a:noFill/>
            <a:ln w="9525" cap="flat" cmpd="sng" algn="ctr">
              <a:solidFill>
                <a:srgbClr val="37302C"/>
              </a:solidFill>
              <a:prstDash val="solid"/>
              <a:tailEnd type="triangle"/>
            </a:ln>
            <a:effectLst/>
          </p:spPr>
        </p:cxnSp>
        <p:sp>
          <p:nvSpPr>
            <p:cNvPr id="53" name="Rectangle 92">
              <a:extLst>
                <a:ext uri="{FF2B5EF4-FFF2-40B4-BE49-F238E27FC236}">
                  <a16:creationId xmlns:a16="http://schemas.microsoft.com/office/drawing/2014/main" id="{AAAFC384-9D54-4412-BD7B-5C287F0FE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7187" y="2023824"/>
              <a:ext cx="989494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296" tIns="41148" rIns="82296" bIns="41148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3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7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High affinity retained</a:t>
              </a:r>
            </a:p>
          </p:txBody>
        </p:sp>
        <p:sp>
          <p:nvSpPr>
            <p:cNvPr id="54" name="Rectangle 96">
              <a:extLst>
                <a:ext uri="{FF2B5EF4-FFF2-40B4-BE49-F238E27FC236}">
                  <a16:creationId xmlns:a16="http://schemas.microsoft.com/office/drawing/2014/main" id="{48DF8DFE-682A-4D95-B825-3CD09AA40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1137" y="3427542"/>
              <a:ext cx="1504950" cy="470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296" tIns="41148" rIns="82296" bIns="41148">
              <a:spAutoFit/>
            </a:bodyPr>
            <a:lstStyle/>
            <a:p>
              <a:pPr marL="0" marR="0" lvl="2" indent="0" algn="ctr" defTabSz="91440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7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Activity eliminated to prevent thrombin generation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8176451-E75F-4881-ADF5-76CC0C4B28F2}"/>
                </a:ext>
              </a:extLst>
            </p:cNvPr>
            <p:cNvCxnSpPr/>
            <p:nvPr/>
          </p:nvCxnSpPr>
          <p:spPr bwMode="auto">
            <a:xfrm flipH="1">
              <a:off x="6565384" y="2049275"/>
              <a:ext cx="238497" cy="68568"/>
            </a:xfrm>
            <a:prstGeom prst="line">
              <a:avLst/>
            </a:prstGeom>
            <a:noFill/>
            <a:ln w="9525" cap="flat" cmpd="sng" algn="ctr">
              <a:solidFill>
                <a:srgbClr val="37302C"/>
              </a:solidFill>
              <a:prstDash val="solid"/>
              <a:tailEnd type="triangle"/>
            </a:ln>
            <a:effectLst/>
          </p:spPr>
        </p:cxnSp>
        <p:sp>
          <p:nvSpPr>
            <p:cNvPr id="56" name="Rectangle 92">
              <a:extLst>
                <a:ext uri="{FF2B5EF4-FFF2-40B4-BE49-F238E27FC236}">
                  <a16:creationId xmlns:a16="http://schemas.microsoft.com/office/drawing/2014/main" id="{5A336210-A336-4740-B719-789FB6633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5384" y="1787712"/>
              <a:ext cx="1333098" cy="267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296" tIns="41148" rIns="82296" bIns="41148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75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FXa</a:t>
              </a:r>
              <a:r>
                <a:rPr kumimoji="0" lang="en-US" sz="1200" b="1" i="0" u="none" strike="noStrike" kern="0" cap="none" spc="7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Inhibitor</a:t>
              </a:r>
            </a:p>
          </p:txBody>
        </p:sp>
        <p:sp>
          <p:nvSpPr>
            <p:cNvPr id="57" name="Line 29">
              <a:extLst>
                <a:ext uri="{FF2B5EF4-FFF2-40B4-BE49-F238E27FC236}">
                  <a16:creationId xmlns:a16="http://schemas.microsoft.com/office/drawing/2014/main" id="{AC873DB9-62B7-4052-9049-22C0520949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9865" y="3297331"/>
              <a:ext cx="0" cy="352709"/>
            </a:xfrm>
            <a:prstGeom prst="line">
              <a:avLst/>
            </a:prstGeom>
            <a:noFill/>
            <a:ln w="9525">
              <a:solidFill>
                <a:srgbClr val="37302C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Line 30">
              <a:extLst>
                <a:ext uri="{FF2B5EF4-FFF2-40B4-BE49-F238E27FC236}">
                  <a16:creationId xmlns:a16="http://schemas.microsoft.com/office/drawing/2014/main" id="{F93AED41-94BA-4058-AF61-A8DD0D4C7A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9864" y="3648782"/>
              <a:ext cx="255842" cy="0"/>
            </a:xfrm>
            <a:prstGeom prst="line">
              <a:avLst/>
            </a:prstGeom>
            <a:noFill/>
            <a:ln w="9525">
              <a:solidFill>
                <a:srgbClr val="37302C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Text Box 31">
              <a:extLst>
                <a:ext uri="{FF2B5EF4-FFF2-40B4-BE49-F238E27FC236}">
                  <a16:creationId xmlns:a16="http://schemas.microsoft.com/office/drawing/2014/main" id="{B878E031-F84F-45CD-A659-E199D3A72B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3823" y="3541898"/>
              <a:ext cx="215788" cy="19851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82296" tIns="41148" rIns="82296" bIns="4114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itchFamily="34" charset="0"/>
                </a:rPr>
                <a:t>S</a:t>
              </a:r>
            </a:p>
          </p:txBody>
        </p:sp>
        <p:sp>
          <p:nvSpPr>
            <p:cNvPr id="60" name="Line 32">
              <a:extLst>
                <a:ext uri="{FF2B5EF4-FFF2-40B4-BE49-F238E27FC236}">
                  <a16:creationId xmlns:a16="http://schemas.microsoft.com/office/drawing/2014/main" id="{51A75DC6-2466-41AD-8AFF-77EC68D53A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7390" y="3648782"/>
              <a:ext cx="255842" cy="0"/>
            </a:xfrm>
            <a:prstGeom prst="line">
              <a:avLst/>
            </a:prstGeom>
            <a:noFill/>
            <a:ln w="9525">
              <a:solidFill>
                <a:srgbClr val="37302C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Text Box 33">
              <a:extLst>
                <a:ext uri="{FF2B5EF4-FFF2-40B4-BE49-F238E27FC236}">
                  <a16:creationId xmlns:a16="http://schemas.microsoft.com/office/drawing/2014/main" id="{3928AB5B-2F6F-461C-A7E5-F358782D3D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8879" y="3542014"/>
              <a:ext cx="397153" cy="19851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82296" tIns="41148" rIns="82296" bIns="4114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itchFamily="34" charset="0"/>
                </a:rPr>
                <a:t>S</a:t>
              </a:r>
            </a:p>
          </p:txBody>
        </p:sp>
        <p:sp>
          <p:nvSpPr>
            <p:cNvPr id="62" name="Line 34">
              <a:extLst>
                <a:ext uri="{FF2B5EF4-FFF2-40B4-BE49-F238E27FC236}">
                  <a16:creationId xmlns:a16="http://schemas.microsoft.com/office/drawing/2014/main" id="{6888160A-2D1B-4FE4-A760-90044C74C1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1547" y="3648782"/>
              <a:ext cx="255842" cy="0"/>
            </a:xfrm>
            <a:prstGeom prst="line">
              <a:avLst/>
            </a:prstGeom>
            <a:noFill/>
            <a:ln w="9525">
              <a:solidFill>
                <a:srgbClr val="37302C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09091F6-0AD4-408F-92E7-23C84AA9EE9D}"/>
                </a:ext>
              </a:extLst>
            </p:cNvPr>
            <p:cNvSpPr/>
            <p:nvPr/>
          </p:nvSpPr>
          <p:spPr bwMode="auto">
            <a:xfrm>
              <a:off x="2140003" y="3024058"/>
              <a:ext cx="167675" cy="350562"/>
            </a:xfrm>
            <a:prstGeom prst="ellipse">
              <a:avLst/>
            </a:prstGeom>
            <a:solidFill>
              <a:srgbClr val="FFA300"/>
            </a:solidFill>
            <a:ln>
              <a:noFill/>
            </a:ln>
          </p:spPr>
          <p:txBody>
            <a:bodyPr lIns="82296" tIns="41148" rIns="82296" bIns="41148" rtlCol="0" anchor="ctr">
              <a:spAutoFit/>
            </a:bodyPr>
            <a:lstStyle/>
            <a:p>
              <a:pPr marL="128582" marR="0" lvl="0" indent="-128582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Lucida Grande" charset="0"/>
                <a:buChar char="‣"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rbel" charset="0"/>
              </a:endParaRPr>
            </a:p>
          </p:txBody>
        </p:sp>
        <p:sp>
          <p:nvSpPr>
            <p:cNvPr id="64" name="Text Box 38">
              <a:extLst>
                <a:ext uri="{FF2B5EF4-FFF2-40B4-BE49-F238E27FC236}">
                  <a16:creationId xmlns:a16="http://schemas.microsoft.com/office/drawing/2014/main" id="{74906A12-3539-43C6-BD2A-E75D8BFF55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6089" y="2459078"/>
              <a:ext cx="390386" cy="227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2296" tIns="41148" rIns="82296" bIns="4114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itchFamily="34" charset="0"/>
                </a:rPr>
                <a:t>A419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28B9829-CBE6-4D58-ADCF-30E37A6D8BE3}"/>
                </a:ext>
              </a:extLst>
            </p:cNvPr>
            <p:cNvCxnSpPr/>
            <p:nvPr/>
          </p:nvCxnSpPr>
          <p:spPr bwMode="auto">
            <a:xfrm flipH="1" flipV="1">
              <a:off x="5463268" y="2664858"/>
              <a:ext cx="511969" cy="409575"/>
            </a:xfrm>
            <a:prstGeom prst="line">
              <a:avLst/>
            </a:prstGeom>
            <a:noFill/>
            <a:ln w="9525" cap="flat" cmpd="sng" algn="ctr">
              <a:solidFill>
                <a:srgbClr val="37302C"/>
              </a:solidFill>
              <a:prstDash val="solid"/>
              <a:tailEnd type="triangle"/>
            </a:ln>
            <a:effectLst/>
          </p:spPr>
        </p:cxn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9F34FC6F-9464-49F0-8C6F-AEA526E5A935}"/>
                </a:ext>
              </a:extLst>
            </p:cNvPr>
            <p:cNvSpPr/>
            <p:nvPr/>
          </p:nvSpPr>
          <p:spPr bwMode="auto">
            <a:xfrm rot="14400000">
              <a:off x="5926431" y="2254544"/>
              <a:ext cx="181826" cy="275795"/>
            </a:xfrm>
            <a:prstGeom prst="triangle">
              <a:avLst/>
            </a:prstGeom>
            <a:solidFill>
              <a:srgbClr val="FFFFFF"/>
            </a:solidFill>
            <a:ln w="28575" cap="flat" cmpd="sng" algn="ctr">
              <a:solidFill>
                <a:srgbClr val="6B3077"/>
              </a:solidFill>
              <a:prstDash val="sysDot"/>
            </a:ln>
            <a:effectLst/>
          </p:spPr>
          <p:txBody>
            <a:bodyPr lIns="82296" tIns="41148" rIns="82296" bIns="41148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4DC1FDC1-A150-4720-A0E4-CDC19F52E92D}"/>
                </a:ext>
              </a:extLst>
            </p:cNvPr>
            <p:cNvSpPr/>
            <p:nvPr/>
          </p:nvSpPr>
          <p:spPr bwMode="auto">
            <a:xfrm rot="14400000">
              <a:off x="6309592" y="2050132"/>
              <a:ext cx="181826" cy="275795"/>
            </a:xfrm>
            <a:prstGeom prst="triangle">
              <a:avLst/>
            </a:prstGeom>
            <a:solidFill>
              <a:srgbClr val="6B3077"/>
            </a:solidFill>
            <a:ln w="63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82296" tIns="41148" rIns="82296" bIns="41148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C46C42A-027E-41F7-A1CD-26A328D803F4}"/>
                </a:ext>
              </a:extLst>
            </p:cNvPr>
            <p:cNvSpPr txBox="1"/>
            <p:nvPr/>
          </p:nvSpPr>
          <p:spPr>
            <a:xfrm>
              <a:off x="4041227" y="1783218"/>
              <a:ext cx="147232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Native </a:t>
              </a:r>
              <a:r>
                <a:rPr kumimoji="0" lang="en-US" sz="15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FXa</a:t>
              </a:r>
              <a:endPara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E0701F3-B8C3-4744-943E-D6B9A3F4886A}"/>
                </a:ext>
              </a:extLst>
            </p:cNvPr>
            <p:cNvSpPr txBox="1"/>
            <p:nvPr/>
          </p:nvSpPr>
          <p:spPr>
            <a:xfrm>
              <a:off x="3346034" y="1787712"/>
              <a:ext cx="2836190" cy="3231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Andexanet alfa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AAA9152-A0AF-489D-A5E6-3B56B43DAE47}"/>
                </a:ext>
              </a:extLst>
            </p:cNvPr>
            <p:cNvSpPr txBox="1"/>
            <p:nvPr/>
          </p:nvSpPr>
          <p:spPr>
            <a:xfrm>
              <a:off x="6120242" y="2408311"/>
              <a:ext cx="673545" cy="38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Binding site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D8A504B-D79C-4D30-825C-0AA0F5B6FF5A}"/>
                </a:ext>
              </a:extLst>
            </p:cNvPr>
            <p:cNvSpPr txBox="1"/>
            <p:nvPr/>
          </p:nvSpPr>
          <p:spPr>
            <a:xfrm>
              <a:off x="4919312" y="4044778"/>
              <a:ext cx="3306985" cy="2368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7302C"/>
                  </a:solidFill>
                  <a:effectLst/>
                  <a:uLnTx/>
                  <a:uFillTx/>
                  <a:cs typeface="Arial" panose="020B0604020202020204" pitchFamily="34" charset="0"/>
                </a:rPr>
                <a:t>Graphic adapted from: </a:t>
              </a:r>
              <a:r>
                <a:rPr kumimoji="0" lang="da-DK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7302C"/>
                  </a:solidFill>
                  <a:effectLst/>
                  <a:uLnTx/>
                  <a:uFillTx/>
                  <a:cs typeface="Arial" panose="020B0604020202020204" pitchFamily="34" charset="0"/>
                </a:rPr>
                <a:t>Lu G et al. EMJ </a:t>
              </a:r>
              <a:r>
                <a:rPr kumimoji="0" lang="da-DK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7302C"/>
                  </a:solidFill>
                  <a:effectLst/>
                  <a:uLnTx/>
                  <a:uFillTx/>
                  <a:cs typeface="Arial" panose="020B0604020202020204" pitchFamily="34" charset="0"/>
                </a:rPr>
                <a:t>Cardiol</a:t>
              </a:r>
              <a:r>
                <a:rPr kumimoji="0" lang="da-DK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7302C"/>
                  </a:solidFill>
                  <a:effectLst/>
                  <a:uLnTx/>
                  <a:uFillTx/>
                  <a:cs typeface="Arial" panose="020B0604020202020204" pitchFamily="34" charset="0"/>
                </a:rPr>
                <a:t> 2018;6[1]:47-51.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621947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AA2C-F6BB-48EB-85C0-D119052DF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Andexanet Alfa Binds to Three Entities: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97A54-D562-4C53-906F-61CAFF92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22DD1-25E5-471B-BE48-D33FA5ADCD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AT-III, </a:t>
            </a:r>
            <a:r>
              <a:rPr lang="en-US" dirty="0"/>
              <a:t>antithrombin III. </a:t>
            </a:r>
          </a:p>
          <a:p>
            <a:r>
              <a:rPr lang="en-US" b="1" dirty="0"/>
              <a:t>1. </a:t>
            </a:r>
            <a:r>
              <a:rPr lang="en-US" dirty="0"/>
              <a:t>Lu G et al. </a:t>
            </a:r>
            <a:r>
              <a:rPr lang="en-US" i="1" dirty="0"/>
              <a:t>Nat Med</a:t>
            </a:r>
            <a:r>
              <a:rPr lang="en-US" dirty="0"/>
              <a:t>. 2013;19(4):446-45. </a:t>
            </a:r>
            <a:r>
              <a:rPr lang="en-US" b="1" dirty="0"/>
              <a:t>2. </a:t>
            </a:r>
            <a:r>
              <a:rPr lang="en-US" dirty="0"/>
              <a:t>Lu G et al. </a:t>
            </a:r>
            <a:r>
              <a:rPr lang="en-US" i="1" dirty="0"/>
              <a:t>Blood. </a:t>
            </a:r>
            <a:r>
              <a:rPr lang="en-US" dirty="0"/>
              <a:t>2016;128(22):3831 [abstract]. </a:t>
            </a:r>
            <a:r>
              <a:rPr lang="en-US" b="1" dirty="0"/>
              <a:t>3. </a:t>
            </a:r>
            <a:r>
              <a:rPr lang="en-US" dirty="0"/>
              <a:t>Lu G et al. </a:t>
            </a:r>
            <a:r>
              <a:rPr lang="en-US" i="1" dirty="0"/>
              <a:t>EMJ </a:t>
            </a:r>
            <a:r>
              <a:rPr lang="en-US" i="1" dirty="0" err="1"/>
              <a:t>Cardiol</a:t>
            </a:r>
            <a:r>
              <a:rPr lang="en-US" i="1" dirty="0"/>
              <a:t>. </a:t>
            </a:r>
            <a:r>
              <a:rPr lang="en-US" dirty="0"/>
              <a:t>2018;6[1]:47-51.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23FB95C-2EE9-4138-839C-FEE9187753BD}"/>
              </a:ext>
            </a:extLst>
          </p:cNvPr>
          <p:cNvGrpSpPr/>
          <p:nvPr/>
        </p:nvGrpSpPr>
        <p:grpSpPr>
          <a:xfrm>
            <a:off x="1390541" y="1791659"/>
            <a:ext cx="9648891" cy="3688881"/>
            <a:chOff x="1207668" y="1034269"/>
            <a:chExt cx="7610926" cy="2905639"/>
          </a:xfrm>
        </p:grpSpPr>
        <p:sp>
          <p:nvSpPr>
            <p:cNvPr id="30" name="Text Box 17">
              <a:extLst>
                <a:ext uri="{FF2B5EF4-FFF2-40B4-BE49-F238E27FC236}">
                  <a16:creationId xmlns:a16="http://schemas.microsoft.com/office/drawing/2014/main" id="{B32F4627-99A3-4422-8C1D-CD78F52F5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5599" y="1034269"/>
              <a:ext cx="1148482" cy="472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Unbound </a:t>
              </a: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direct Factor </a:t>
              </a:r>
              <a:r>
                <a:rPr kumimoji="0" lang="en-US" sz="1100" b="0" i="0" u="none" strike="noStrike" kern="0" cap="none" spc="75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Xa</a:t>
              </a:r>
              <a:r>
                <a:rPr kumimoji="0" lang="en-US" sz="1100" b="0" i="0" u="none" strike="noStrike" kern="0" cap="none" spc="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inhibitor</a:t>
              </a:r>
              <a:r>
                <a:rPr kumimoji="0" lang="en-US" sz="1100" b="0" i="0" u="none" strike="noStrike" kern="0" cap="none" spc="75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1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5F6548B-397C-4493-A120-B782BC47F532}"/>
                </a:ext>
              </a:extLst>
            </p:cNvPr>
            <p:cNvCxnSpPr>
              <a:stCxn id="30" idx="2"/>
            </p:cNvCxnSpPr>
            <p:nvPr/>
          </p:nvCxnSpPr>
          <p:spPr bwMode="auto">
            <a:xfrm flipH="1">
              <a:off x="5621359" y="1507003"/>
              <a:ext cx="78482" cy="800984"/>
            </a:xfrm>
            <a:prstGeom prst="straightConnector1">
              <a:avLst/>
            </a:prstGeom>
            <a:solidFill>
              <a:srgbClr val="002F6C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3BDFE38-29A6-4778-B1C1-B9E716767F27}"/>
                </a:ext>
              </a:extLst>
            </p:cNvPr>
            <p:cNvCxnSpPr>
              <a:cxnSpLocks/>
              <a:stCxn id="34" idx="1"/>
            </p:cNvCxnSpPr>
            <p:nvPr/>
          </p:nvCxnSpPr>
          <p:spPr bwMode="auto">
            <a:xfrm flipH="1">
              <a:off x="5703222" y="1456875"/>
              <a:ext cx="863041" cy="1079826"/>
            </a:xfrm>
            <a:prstGeom prst="straightConnector1">
              <a:avLst/>
            </a:prstGeom>
            <a:solidFill>
              <a:srgbClr val="002F6C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54783A3-1B18-4363-977B-1281D3023463}"/>
                </a:ext>
              </a:extLst>
            </p:cNvPr>
            <p:cNvCxnSpPr>
              <a:cxnSpLocks/>
              <a:stCxn id="35" idx="1"/>
            </p:cNvCxnSpPr>
            <p:nvPr/>
          </p:nvCxnSpPr>
          <p:spPr bwMode="auto">
            <a:xfrm flipH="1">
              <a:off x="5621358" y="2335494"/>
              <a:ext cx="980686" cy="531647"/>
            </a:xfrm>
            <a:prstGeom prst="straightConnector1">
              <a:avLst/>
            </a:prstGeom>
            <a:solidFill>
              <a:srgbClr val="002F6C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4" name="Text Box 17">
              <a:extLst>
                <a:ext uri="{FF2B5EF4-FFF2-40B4-BE49-F238E27FC236}">
                  <a16:creationId xmlns:a16="http://schemas.microsoft.com/office/drawing/2014/main" id="{B252A68E-5ABF-4260-915C-3C376CE380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6263" y="1220508"/>
              <a:ext cx="1486356" cy="472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Unbound AT-III / </a:t>
              </a: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indirect Factor </a:t>
              </a:r>
              <a:r>
                <a:rPr kumimoji="0" lang="en-US" sz="1100" b="0" i="0" u="none" strike="noStrike" kern="0" cap="none" spc="75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Xa</a:t>
              </a:r>
              <a:r>
                <a:rPr kumimoji="0" lang="en-US" sz="1100" b="0" i="0" u="none" strike="noStrike" kern="0" cap="none" spc="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inhibitor complex</a:t>
              </a:r>
              <a:r>
                <a:rPr kumimoji="0" lang="en-US" sz="1100" b="0" i="0" u="none" strike="noStrike" kern="0" cap="none" spc="75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5" name="Text Box 17">
              <a:extLst>
                <a:ext uri="{FF2B5EF4-FFF2-40B4-BE49-F238E27FC236}">
                  <a16:creationId xmlns:a16="http://schemas.microsoft.com/office/drawing/2014/main" id="{E6DBEF86-6C81-47A8-8F28-70A13DA0C5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2043" y="2165794"/>
              <a:ext cx="1450576" cy="339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7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Tissue Factor Pathway Inhibitor (TFPI) </a:t>
              </a:r>
              <a:r>
                <a:rPr kumimoji="0" lang="en-US" sz="1100" b="0" i="0" u="none" strike="noStrike" kern="0" cap="none" spc="75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2-3</a:t>
              </a:r>
            </a:p>
          </p:txBody>
        </p:sp>
        <p:sp>
          <p:nvSpPr>
            <p:cNvPr id="36" name="Right Bracket 35">
              <a:extLst>
                <a:ext uri="{FF2B5EF4-FFF2-40B4-BE49-F238E27FC236}">
                  <a16:creationId xmlns:a16="http://schemas.microsoft.com/office/drawing/2014/main" id="{6C18902D-4DB8-449D-AF9B-A1684235E5BD}"/>
                </a:ext>
              </a:extLst>
            </p:cNvPr>
            <p:cNvSpPr/>
            <p:nvPr/>
          </p:nvSpPr>
          <p:spPr>
            <a:xfrm>
              <a:off x="5125599" y="2165794"/>
              <a:ext cx="370190" cy="949226"/>
            </a:xfrm>
            <a:prstGeom prst="rightBracke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D6B210E-494B-48F4-9683-F915C77B158B}"/>
                </a:ext>
              </a:extLst>
            </p:cNvPr>
            <p:cNvGrpSpPr/>
            <p:nvPr/>
          </p:nvGrpSpPr>
          <p:grpSpPr>
            <a:xfrm>
              <a:off x="1207668" y="2402695"/>
              <a:ext cx="4005210" cy="1537213"/>
              <a:chOff x="2853337" y="2937756"/>
              <a:chExt cx="5340280" cy="2049617"/>
            </a:xfrm>
          </p:grpSpPr>
          <p:sp>
            <p:nvSpPr>
              <p:cNvPr id="40" name="Line 35">
                <a:extLst>
                  <a:ext uri="{FF2B5EF4-FFF2-40B4-BE49-F238E27FC236}">
                    <a16:creationId xmlns:a16="http://schemas.microsoft.com/office/drawing/2014/main" id="{F85C3A0E-D898-496B-AE53-5665C45E30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6518" y="4036579"/>
                <a:ext cx="0" cy="826050"/>
              </a:xfrm>
              <a:prstGeom prst="line">
                <a:avLst/>
              </a:prstGeom>
              <a:noFill/>
              <a:ln w="9525">
                <a:solidFill>
                  <a:srgbClr val="37302C"/>
                </a:solidFill>
                <a:round/>
                <a:headEnd/>
                <a:tailEnd/>
              </a:ln>
            </p:spPr>
            <p:txBody>
              <a:bodyPr lIns="82296" tIns="41148" rIns="82296" bIns="4114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Oval 28">
                <a:extLst>
                  <a:ext uri="{FF2B5EF4-FFF2-40B4-BE49-F238E27FC236}">
                    <a16:creationId xmlns:a16="http://schemas.microsoft.com/office/drawing/2014/main" id="{5E367B5D-C012-46C0-89CF-53D1AD18B7C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20510837">
                <a:off x="6277054" y="2937756"/>
                <a:ext cx="1916563" cy="1120483"/>
              </a:xfrm>
              <a:prstGeom prst="ellipse">
                <a:avLst/>
              </a:prstGeom>
              <a:solidFill>
                <a:srgbClr val="0083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82296" tIns="41148" rIns="82296" bIns="4114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itchFamily="34" charset="0"/>
                </a:endParaRPr>
              </a:p>
            </p:txBody>
          </p:sp>
          <p:sp>
            <p:nvSpPr>
              <p:cNvPr id="42" name="Line 29">
                <a:extLst>
                  <a:ext uri="{FF2B5EF4-FFF2-40B4-BE49-F238E27FC236}">
                    <a16:creationId xmlns:a16="http://schemas.microsoft.com/office/drawing/2014/main" id="{2769BCF6-A643-4829-B7EA-A4C60E9101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99820" y="4396441"/>
                <a:ext cx="0" cy="470278"/>
              </a:xfrm>
              <a:prstGeom prst="line">
                <a:avLst/>
              </a:prstGeom>
              <a:noFill/>
              <a:ln w="9525">
                <a:solidFill>
                  <a:srgbClr val="37302C"/>
                </a:solidFill>
                <a:round/>
                <a:headEnd/>
                <a:tailEnd/>
              </a:ln>
            </p:spPr>
            <p:txBody>
              <a:bodyPr lIns="82296" tIns="41148" rIns="82296" bIns="4114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Line 30">
                <a:extLst>
                  <a:ext uri="{FF2B5EF4-FFF2-40B4-BE49-F238E27FC236}">
                    <a16:creationId xmlns:a16="http://schemas.microsoft.com/office/drawing/2014/main" id="{085ACAE3-0960-4912-9BF2-BAD162AD0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99819" y="4865043"/>
                <a:ext cx="341122" cy="0"/>
              </a:xfrm>
              <a:prstGeom prst="line">
                <a:avLst/>
              </a:prstGeom>
              <a:noFill/>
              <a:ln w="9525">
                <a:solidFill>
                  <a:srgbClr val="37302C"/>
                </a:solidFill>
                <a:round/>
                <a:headEnd/>
                <a:tailEnd/>
              </a:ln>
            </p:spPr>
            <p:txBody>
              <a:bodyPr lIns="82296" tIns="41148" rIns="82296" bIns="4114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Text Box 31">
                <a:extLst>
                  <a:ext uri="{FF2B5EF4-FFF2-40B4-BE49-F238E27FC236}">
                    <a16:creationId xmlns:a16="http://schemas.microsoft.com/office/drawing/2014/main" id="{388313B8-3C7E-4558-A2B9-48EC1CE91E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98430" y="4722530"/>
                <a:ext cx="287717" cy="26468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square" lIns="82296" tIns="41148" rIns="82296" bIns="41148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bel" pitchFamily="34" charset="0"/>
                  </a:rPr>
                  <a:t>S</a:t>
                </a:r>
              </a:p>
            </p:txBody>
          </p:sp>
          <p:sp>
            <p:nvSpPr>
              <p:cNvPr id="45" name="Line 32">
                <a:extLst>
                  <a:ext uri="{FF2B5EF4-FFF2-40B4-BE49-F238E27FC236}">
                    <a16:creationId xmlns:a16="http://schemas.microsoft.com/office/drawing/2014/main" id="{947AF53F-65A1-4AF9-829D-352A7085DF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69853" y="4865043"/>
                <a:ext cx="341122" cy="0"/>
              </a:xfrm>
              <a:prstGeom prst="line">
                <a:avLst/>
              </a:prstGeom>
              <a:noFill/>
              <a:ln w="9525">
                <a:solidFill>
                  <a:srgbClr val="37302C"/>
                </a:solidFill>
                <a:round/>
                <a:headEnd/>
                <a:tailEnd/>
              </a:ln>
            </p:spPr>
            <p:txBody>
              <a:bodyPr lIns="82296" tIns="41148" rIns="82296" bIns="4114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Text Box 33">
                <a:extLst>
                  <a:ext uri="{FF2B5EF4-FFF2-40B4-BE49-F238E27FC236}">
                    <a16:creationId xmlns:a16="http://schemas.microsoft.com/office/drawing/2014/main" id="{D20588BE-0143-4121-BE6C-280773E084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91838" y="4722685"/>
                <a:ext cx="529537" cy="26468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lIns="82296" tIns="41148" rIns="82296" bIns="41148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bel" pitchFamily="34" charset="0"/>
                  </a:rPr>
                  <a:t>S</a:t>
                </a:r>
              </a:p>
            </p:txBody>
          </p:sp>
          <p:sp>
            <p:nvSpPr>
              <p:cNvPr id="47" name="Line 34">
                <a:extLst>
                  <a:ext uri="{FF2B5EF4-FFF2-40B4-BE49-F238E27FC236}">
                    <a16:creationId xmlns:a16="http://schemas.microsoft.com/office/drawing/2014/main" id="{9A31208A-FEA7-47E7-901B-5F944B0FC0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5396" y="4865043"/>
                <a:ext cx="341122" cy="0"/>
              </a:xfrm>
              <a:prstGeom prst="line">
                <a:avLst/>
              </a:prstGeom>
              <a:noFill/>
              <a:ln w="9525">
                <a:solidFill>
                  <a:srgbClr val="37302C"/>
                </a:solidFill>
                <a:round/>
                <a:headEnd/>
                <a:tailEnd/>
              </a:ln>
            </p:spPr>
            <p:txBody>
              <a:bodyPr lIns="82296" tIns="41148" rIns="82296" bIns="4114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Oval 36">
                <a:extLst>
                  <a:ext uri="{FF2B5EF4-FFF2-40B4-BE49-F238E27FC236}">
                    <a16:creationId xmlns:a16="http://schemas.microsoft.com/office/drawing/2014/main" id="{F349AC80-B34B-438C-BFA1-62127E276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5101" y="3912947"/>
                <a:ext cx="2311546" cy="556152"/>
              </a:xfrm>
              <a:prstGeom prst="ellipse">
                <a:avLst/>
              </a:prstGeom>
              <a:solidFill>
                <a:srgbClr val="B5245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82296" tIns="41148" rIns="82296" bIns="4114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itchFamily="34" charset="0"/>
                </a:endParaRPr>
              </a:p>
            </p:txBody>
          </p:sp>
          <p:sp>
            <p:nvSpPr>
              <p:cNvPr id="49" name="Oval 8">
                <a:extLst>
                  <a:ext uri="{FF2B5EF4-FFF2-40B4-BE49-F238E27FC236}">
                    <a16:creationId xmlns:a16="http://schemas.microsoft.com/office/drawing/2014/main" id="{D9F22E2B-E29B-4794-8203-63078227B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9683" y="4092896"/>
                <a:ext cx="1060451" cy="327025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799A01"/>
                </a:solidFill>
                <a:prstDash val="lgDash"/>
              </a:ln>
              <a:effectLst/>
            </p:spPr>
            <p:txBody>
              <a:bodyPr wrap="none" lIns="82296" tIns="41148" rIns="82296" bIns="4114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itchFamily="34" charset="0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299AE9F5-ABF0-4772-86A7-DF3ACC3A50FC}"/>
                  </a:ext>
                </a:extLst>
              </p:cNvPr>
              <p:cNvSpPr/>
              <p:nvPr/>
            </p:nvSpPr>
            <p:spPr bwMode="auto">
              <a:xfrm>
                <a:off x="2853337" y="4032077"/>
                <a:ext cx="223567" cy="467416"/>
              </a:xfrm>
              <a:prstGeom prst="ellipse">
                <a:avLst/>
              </a:prstGeom>
              <a:solidFill>
                <a:srgbClr val="FFA300"/>
              </a:solidFill>
              <a:ln>
                <a:noFill/>
              </a:ln>
            </p:spPr>
            <p:txBody>
              <a:bodyPr lIns="82296" tIns="41148" rIns="82296" bIns="41148" rtlCol="0" anchor="ctr">
                <a:spAutoFit/>
              </a:bodyPr>
              <a:lstStyle/>
              <a:p>
                <a:pPr marL="128582" marR="0" lvl="0" indent="-128582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Lucida Grande" charset="0"/>
                  <a:buChar char="‣"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orbel" charset="0"/>
                </a:endParaRPr>
              </a:p>
            </p:txBody>
          </p:sp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F7AE3FAC-101E-4FAC-A3C8-B836B4D7286A}"/>
                  </a:ext>
                </a:extLst>
              </p:cNvPr>
              <p:cNvSpPr/>
              <p:nvPr/>
            </p:nvSpPr>
            <p:spPr bwMode="auto">
              <a:xfrm rot="14400000">
                <a:off x="7850902" y="2897999"/>
                <a:ext cx="242434" cy="367727"/>
              </a:xfrm>
              <a:prstGeom prst="triangle">
                <a:avLst/>
              </a:prstGeom>
              <a:solidFill>
                <a:srgbClr val="6B3077"/>
              </a:solidFill>
              <a:ln w="635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lIns="82296" tIns="41148" rIns="82296" bIns="41148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12D7038-2091-41E7-981E-83EE1F6824B2}"/>
                </a:ext>
              </a:extLst>
            </p:cNvPr>
            <p:cNvSpPr txBox="1"/>
            <p:nvPr/>
          </p:nvSpPr>
          <p:spPr>
            <a:xfrm>
              <a:off x="5739577" y="3125762"/>
              <a:ext cx="3079017" cy="193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7302C"/>
                  </a:solidFill>
                  <a:effectLst/>
                  <a:uLnTx/>
                  <a:uFillTx/>
                  <a:cs typeface="Arial" panose="020B0604020202020204" pitchFamily="34" charset="0"/>
                </a:rPr>
                <a:t>Graphic adapted from: </a:t>
              </a:r>
              <a:r>
                <a:rPr kumimoji="0" lang="da-DK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7302C"/>
                  </a:solidFill>
                  <a:effectLst/>
                  <a:uLnTx/>
                  <a:uFillTx/>
                  <a:cs typeface="Arial" panose="020B0604020202020204" pitchFamily="34" charset="0"/>
                </a:rPr>
                <a:t>Lu G et al. EMJ </a:t>
              </a:r>
              <a:r>
                <a:rPr kumimoji="0" lang="da-DK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7302C"/>
                  </a:solidFill>
                  <a:effectLst/>
                  <a:uLnTx/>
                  <a:uFillTx/>
                  <a:cs typeface="Arial" panose="020B0604020202020204" pitchFamily="34" charset="0"/>
                </a:rPr>
                <a:t>Cardiol</a:t>
              </a:r>
              <a:r>
                <a:rPr kumimoji="0" lang="da-DK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7302C"/>
                  </a:solidFill>
                  <a:effectLst/>
                  <a:uLnTx/>
                  <a:uFillTx/>
                  <a:cs typeface="Arial" panose="020B0604020202020204" pitchFamily="34" charset="0"/>
                </a:rPr>
                <a:t> 2018;6[1]:47-51.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50399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AA2C-F6BB-48EB-85C0-D119052DF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Pharmacokinetics of Andexanet Alfa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36733-2564-4B29-9182-3F5EED646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8636"/>
            <a:ext cx="5982789" cy="454516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500" dirty="0">
                <a:solidFill>
                  <a:schemeClr val="tx1"/>
                </a:solidFill>
              </a:rPr>
              <a:t>Rapid onset of action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300" dirty="0">
                <a:solidFill>
                  <a:schemeClr val="tx1"/>
                </a:solidFill>
              </a:rPr>
              <a:t>within 2-5 min after bolus administration</a:t>
            </a:r>
            <a:r>
              <a:rPr lang="en-US" sz="1300" baseline="30000" dirty="0">
                <a:solidFill>
                  <a:schemeClr val="tx1"/>
                </a:solidFill>
              </a:rPr>
              <a:t>1-3</a:t>
            </a:r>
          </a:p>
          <a:p>
            <a:pPr>
              <a:spcAft>
                <a:spcPts val="600"/>
              </a:spcAft>
            </a:pPr>
            <a:r>
              <a:rPr lang="en-US" sz="1500" dirty="0">
                <a:solidFill>
                  <a:schemeClr val="tx1"/>
                </a:solidFill>
              </a:rPr>
              <a:t>Pharmacokinetic (PK) half-life: </a:t>
            </a:r>
          </a:p>
          <a:p>
            <a:pPr lvl="1">
              <a:spcAft>
                <a:spcPts val="600"/>
              </a:spcAft>
            </a:pPr>
            <a:r>
              <a:rPr lang="en-US" sz="1300" dirty="0">
                <a:solidFill>
                  <a:schemeClr val="tx1"/>
                </a:solidFill>
              </a:rPr>
              <a:t>Phase 1/2 studies: ~4-8 hours</a:t>
            </a:r>
            <a:r>
              <a:rPr lang="en-US" sz="1300" baseline="30000" dirty="0">
                <a:solidFill>
                  <a:schemeClr val="tx1"/>
                </a:solidFill>
              </a:rPr>
              <a:t>2-3</a:t>
            </a:r>
          </a:p>
          <a:p>
            <a:pPr lvl="1">
              <a:spcAft>
                <a:spcPts val="600"/>
              </a:spcAft>
            </a:pPr>
            <a:r>
              <a:rPr lang="en-US" sz="1300" dirty="0">
                <a:solidFill>
                  <a:schemeClr val="tx1"/>
                </a:solidFill>
              </a:rPr>
              <a:t>Prescribing Information:  ~ 3 hours</a:t>
            </a:r>
            <a:r>
              <a:rPr lang="en-US" sz="1300" baseline="30000" dirty="0">
                <a:solidFill>
                  <a:schemeClr val="tx1"/>
                </a:solidFill>
              </a:rPr>
              <a:t>4</a:t>
            </a:r>
          </a:p>
          <a:p>
            <a:pPr>
              <a:spcAft>
                <a:spcPts val="600"/>
              </a:spcAft>
            </a:pPr>
            <a:r>
              <a:rPr lang="en-US" sz="1500" dirty="0">
                <a:solidFill>
                  <a:schemeClr val="tx1"/>
                </a:solidFill>
              </a:rPr>
              <a:t>Pharmacodynamic (PD)/effective half-life</a:t>
            </a:r>
            <a:r>
              <a:rPr lang="en-US" sz="1500" baseline="30000" dirty="0">
                <a:solidFill>
                  <a:schemeClr val="tx1"/>
                </a:solidFill>
              </a:rPr>
              <a:t>1-3</a:t>
            </a:r>
            <a:endParaRPr lang="en-US" sz="15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300" dirty="0">
                <a:solidFill>
                  <a:schemeClr val="tx1"/>
                </a:solidFill>
              </a:rPr>
              <a:t>~ 1 hour</a:t>
            </a:r>
            <a:endParaRPr lang="en-US" sz="1300" baseline="300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500" dirty="0">
                <a:solidFill>
                  <a:schemeClr val="tx1"/>
                </a:solidFill>
              </a:rPr>
              <a:t>Anticoagulants don’t affect PK of </a:t>
            </a:r>
            <a:r>
              <a:rPr lang="en-US" sz="1500" dirty="0" err="1">
                <a:solidFill>
                  <a:schemeClr val="tx1"/>
                </a:solidFill>
              </a:rPr>
              <a:t>andexanet</a:t>
            </a:r>
            <a:r>
              <a:rPr lang="en-US" sz="1500" dirty="0">
                <a:solidFill>
                  <a:schemeClr val="tx1"/>
                </a:solidFill>
              </a:rPr>
              <a:t> alfa (they clear separately)</a:t>
            </a:r>
            <a:r>
              <a:rPr lang="en-US" sz="1500" baseline="30000" dirty="0">
                <a:solidFill>
                  <a:schemeClr val="tx1"/>
                </a:solidFill>
              </a:rPr>
              <a:t>2,4</a:t>
            </a:r>
          </a:p>
          <a:p>
            <a:pPr>
              <a:spcAft>
                <a:spcPts val="600"/>
              </a:spcAft>
            </a:pPr>
            <a:r>
              <a:rPr lang="en-US" sz="1500" dirty="0">
                <a:solidFill>
                  <a:schemeClr val="tx1"/>
                </a:solidFill>
              </a:rPr>
              <a:t>PK in elderly same as in younger subjects</a:t>
            </a:r>
            <a:r>
              <a:rPr lang="en-US" sz="1500" baseline="30000" dirty="0">
                <a:solidFill>
                  <a:schemeClr val="tx1"/>
                </a:solidFill>
              </a:rPr>
              <a:t>4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97A54-D562-4C53-906F-61CAFF92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22DD1-25E5-471B-BE48-D33FA5ADCD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b="1" dirty="0">
                <a:solidFill>
                  <a:srgbClr val="37302C"/>
                </a:solidFill>
              </a:rPr>
              <a:t>1. </a:t>
            </a:r>
            <a:r>
              <a:rPr lang="da-DK" dirty="0" err="1">
                <a:solidFill>
                  <a:srgbClr val="37302C"/>
                </a:solidFill>
              </a:rPr>
              <a:t>Siegal</a:t>
            </a:r>
            <a:r>
              <a:rPr lang="da-DK" dirty="0">
                <a:solidFill>
                  <a:srgbClr val="37302C"/>
                </a:solidFill>
              </a:rPr>
              <a:t> DM et al. </a:t>
            </a:r>
            <a:r>
              <a:rPr lang="da-DK" i="1" dirty="0">
                <a:solidFill>
                  <a:srgbClr val="37302C"/>
                </a:solidFill>
              </a:rPr>
              <a:t>N </a:t>
            </a:r>
            <a:r>
              <a:rPr lang="da-DK" i="1" dirty="0" err="1">
                <a:solidFill>
                  <a:srgbClr val="37302C"/>
                </a:solidFill>
              </a:rPr>
              <a:t>Engl</a:t>
            </a:r>
            <a:r>
              <a:rPr lang="da-DK" i="1" dirty="0">
                <a:solidFill>
                  <a:srgbClr val="37302C"/>
                </a:solidFill>
              </a:rPr>
              <a:t> J Med. </a:t>
            </a:r>
            <a:r>
              <a:rPr lang="da-DK" dirty="0">
                <a:solidFill>
                  <a:srgbClr val="37302C"/>
                </a:solidFill>
              </a:rPr>
              <a:t>2015;373(25):2413-2424.</a:t>
            </a:r>
            <a:r>
              <a:rPr lang="da-DK" b="1" dirty="0">
                <a:solidFill>
                  <a:srgbClr val="37302C"/>
                </a:solidFill>
              </a:rPr>
              <a:t> 2. </a:t>
            </a:r>
            <a:r>
              <a:rPr lang="da-DK" dirty="0" err="1">
                <a:solidFill>
                  <a:srgbClr val="37302C"/>
                </a:solidFill>
              </a:rPr>
              <a:t>Siegal</a:t>
            </a:r>
            <a:r>
              <a:rPr lang="da-DK" dirty="0">
                <a:solidFill>
                  <a:srgbClr val="37302C"/>
                </a:solidFill>
              </a:rPr>
              <a:t> D et al. </a:t>
            </a:r>
            <a:r>
              <a:rPr lang="da-DK" i="1" dirty="0">
                <a:solidFill>
                  <a:srgbClr val="37302C"/>
                </a:solidFill>
              </a:rPr>
              <a:t>Blood </a:t>
            </a:r>
            <a:r>
              <a:rPr lang="da-DK" i="1" dirty="0" err="1">
                <a:solidFill>
                  <a:srgbClr val="37302C"/>
                </a:solidFill>
              </a:rPr>
              <a:t>Adv</a:t>
            </a:r>
            <a:r>
              <a:rPr lang="da-DK" i="1" dirty="0">
                <a:solidFill>
                  <a:srgbClr val="37302C"/>
                </a:solidFill>
              </a:rPr>
              <a:t>. </a:t>
            </a:r>
            <a:r>
              <a:rPr lang="da-DK" dirty="0">
                <a:solidFill>
                  <a:srgbClr val="37302C"/>
                </a:solidFill>
              </a:rPr>
              <a:t>2017;1(21): 1827-1838. </a:t>
            </a:r>
            <a:r>
              <a:rPr lang="da-DK" b="1" dirty="0">
                <a:solidFill>
                  <a:srgbClr val="37302C"/>
                </a:solidFill>
              </a:rPr>
              <a:t>3. </a:t>
            </a:r>
            <a:r>
              <a:rPr lang="da-DK" dirty="0">
                <a:solidFill>
                  <a:srgbClr val="37302C"/>
                </a:solidFill>
              </a:rPr>
              <a:t>Lu G et al. </a:t>
            </a:r>
            <a:r>
              <a:rPr lang="da-DK" i="1" dirty="0">
                <a:solidFill>
                  <a:srgbClr val="37302C"/>
                </a:solidFill>
              </a:rPr>
              <a:t>Blood </a:t>
            </a:r>
            <a:r>
              <a:rPr lang="da-DK" i="1" dirty="0" err="1">
                <a:solidFill>
                  <a:srgbClr val="37302C"/>
                </a:solidFill>
              </a:rPr>
              <a:t>Adv</a:t>
            </a:r>
            <a:r>
              <a:rPr lang="da-DK" i="1" dirty="0">
                <a:solidFill>
                  <a:srgbClr val="37302C"/>
                </a:solidFill>
              </a:rPr>
              <a:t>. </a:t>
            </a:r>
            <a:r>
              <a:rPr lang="da-DK" dirty="0">
                <a:solidFill>
                  <a:srgbClr val="37302C"/>
                </a:solidFill>
              </a:rPr>
              <a:t>2020;4(4):728-739. </a:t>
            </a:r>
            <a:r>
              <a:rPr lang="da-DK" b="1" dirty="0">
                <a:solidFill>
                  <a:srgbClr val="37302C"/>
                </a:solidFill>
              </a:rPr>
              <a:t>4. </a:t>
            </a:r>
            <a:r>
              <a:rPr lang="en-US" dirty="0"/>
              <a:t>ANDEXXA</a:t>
            </a:r>
            <a:r>
              <a:rPr lang="en-US" baseline="30000" dirty="0"/>
              <a:t>®</a:t>
            </a:r>
            <a:r>
              <a:rPr lang="en-US" dirty="0"/>
              <a:t> (coagulation factor </a:t>
            </a:r>
            <a:r>
              <a:rPr lang="en-US" dirty="0" err="1"/>
              <a:t>Xa</a:t>
            </a:r>
            <a:r>
              <a:rPr lang="en-US" dirty="0"/>
              <a:t> (recombinant), inactivated-</a:t>
            </a:r>
            <a:r>
              <a:rPr lang="en-US" dirty="0" err="1"/>
              <a:t>zhzo</a:t>
            </a:r>
            <a:r>
              <a:rPr lang="en-US" dirty="0"/>
              <a:t>) [Prescribing Information]. Alexion Pharmaceuticals, Inc., Boston, MA; 2021.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952980-972B-4E2C-B9E7-FFE427368FF4}"/>
              </a:ext>
            </a:extLst>
          </p:cNvPr>
          <p:cNvSpPr txBox="1"/>
          <p:nvPr/>
        </p:nvSpPr>
        <p:spPr>
          <a:xfrm>
            <a:off x="7132538" y="5161758"/>
            <a:ext cx="30429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3730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Graphic adapted from: </a:t>
            </a:r>
            <a:r>
              <a:rPr lang="da-DK" sz="1000" dirty="0" err="1">
                <a:solidFill>
                  <a:srgbClr val="3730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Siegal</a:t>
            </a:r>
            <a:r>
              <a:rPr lang="da-DK" sz="1000" dirty="0">
                <a:solidFill>
                  <a:srgbClr val="3730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 et al. Blood </a:t>
            </a:r>
            <a:r>
              <a:rPr lang="da-DK" sz="1000" dirty="0" err="1">
                <a:solidFill>
                  <a:srgbClr val="3730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Adv</a:t>
            </a:r>
            <a:r>
              <a:rPr lang="da-DK" sz="1000" dirty="0">
                <a:solidFill>
                  <a:srgbClr val="3730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2017;1(21):1827-1838 </a:t>
            </a:r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9F3DDE50-79C7-47A9-B3A8-F09CB6D67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669" y="1403105"/>
            <a:ext cx="4349974" cy="368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2512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AA2C-F6BB-48EB-85C0-D119052DF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Pharmacokinetics of Andexanet Alfa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36733-2564-4B29-9182-3F5EED646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0389"/>
            <a:ext cx="11277600" cy="4438912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Clearance/Metabolism:</a:t>
            </a:r>
          </a:p>
          <a:p>
            <a:r>
              <a:rPr lang="en-US" dirty="0"/>
              <a:t>No specific studies have been conducted to determine the precise method of elimination of </a:t>
            </a:r>
            <a:r>
              <a:rPr lang="en-US" dirty="0" err="1"/>
              <a:t>andexanet</a:t>
            </a:r>
            <a:r>
              <a:rPr lang="en-US" dirty="0"/>
              <a:t> alfa</a:t>
            </a:r>
          </a:p>
          <a:p>
            <a:r>
              <a:rPr lang="en-US" dirty="0"/>
              <a:t>It is believed, that like other large proteins, it is broken down by proteolytic cleavage mechanisms into small peptides</a:t>
            </a:r>
            <a:r>
              <a:rPr lang="en-US" baseline="30000" dirty="0"/>
              <a:t>1</a:t>
            </a:r>
          </a:p>
          <a:p>
            <a:pPr lvl="1"/>
            <a:r>
              <a:rPr lang="en-US" dirty="0"/>
              <a:t>and then clearance likely occurs via hepatic and renal mechanisms</a:t>
            </a:r>
          </a:p>
          <a:p>
            <a:pPr lvl="1"/>
            <a:r>
              <a:rPr lang="en-US" dirty="0"/>
              <a:t>In clinical trials, no intact drug detected in urine</a:t>
            </a:r>
            <a:r>
              <a:rPr lang="en-US" baseline="30000" dirty="0"/>
              <a:t>2-3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97A54-D562-4C53-906F-61CAFF92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22DD1-25E5-471B-BE48-D33FA5ADCD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1. </a:t>
            </a:r>
            <a:r>
              <a:rPr lang="en-US" dirty="0" err="1"/>
              <a:t>Vugmeyester</a:t>
            </a:r>
            <a:r>
              <a:rPr lang="en-US" dirty="0"/>
              <a:t> Y et al. </a:t>
            </a:r>
            <a:r>
              <a:rPr lang="en-US" i="1" dirty="0"/>
              <a:t>World J Biol Chem. </a:t>
            </a:r>
            <a:r>
              <a:rPr lang="en-US" dirty="0"/>
              <a:t>2012;3(4):73-92. </a:t>
            </a:r>
            <a:r>
              <a:rPr lang="en-US" b="1" dirty="0"/>
              <a:t>2. </a:t>
            </a:r>
            <a:r>
              <a:rPr lang="en-US" dirty="0"/>
              <a:t>Siegal D et al. </a:t>
            </a:r>
            <a:r>
              <a:rPr lang="en-US" i="1" dirty="0"/>
              <a:t>Blood Adv. </a:t>
            </a:r>
            <a:r>
              <a:rPr lang="en-US" dirty="0"/>
              <a:t>2017;1(21): 1827-1838. </a:t>
            </a:r>
            <a:r>
              <a:rPr lang="en-US" b="1" dirty="0"/>
              <a:t>3. </a:t>
            </a:r>
            <a:r>
              <a:rPr lang="en-US" dirty="0"/>
              <a:t>Lu G et al. </a:t>
            </a:r>
            <a:r>
              <a:rPr lang="en-US" i="1" dirty="0"/>
              <a:t>Blood Adv. </a:t>
            </a:r>
            <a:r>
              <a:rPr lang="en-US" dirty="0"/>
              <a:t>2020;4(4):728-739.</a:t>
            </a:r>
          </a:p>
        </p:txBody>
      </p:sp>
    </p:spTree>
    <p:extLst>
      <p:ext uri="{BB962C8B-B14F-4D97-AF65-F5344CB8AC3E}">
        <p14:creationId xmlns:p14="http://schemas.microsoft.com/office/powerpoint/2010/main" val="205190937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AA2C-F6BB-48EB-85C0-D119052DF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Binding of Andexanet Alfa to Factor </a:t>
            </a:r>
            <a:r>
              <a:rPr lang="en-US" dirty="0" err="1"/>
              <a:t>X</a:t>
            </a:r>
            <a:r>
              <a:rPr lang="en-US" cap="none" dirty="0" err="1"/>
              <a:t>a</a:t>
            </a:r>
            <a:r>
              <a:rPr lang="en-US" dirty="0"/>
              <a:t> Inhibitors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53E919-E225-4FD2-B7EA-ABB6CF49E2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233363" marR="0" lvl="0" indent="-2333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92929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Reversible binding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1-2</a:t>
            </a:r>
          </a:p>
          <a:p>
            <a:pPr marL="571500" marR="0" lvl="1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1:1 binding stoichiometry </a:t>
            </a:r>
          </a:p>
          <a:p>
            <a:pPr marL="571500" marR="0" lvl="1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 &gt; 1:1 stoichiometric molar ratio of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andexanet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alfa :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FXa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inhibitor to shift binding equilibrium and reverse the effects of the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FXa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inhibitor</a:t>
            </a:r>
          </a:p>
          <a:p>
            <a:pPr marL="571500" marR="0" lvl="1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7302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33363" marR="0" lvl="0" indent="-2333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92929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 affinity binding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subnanomolar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range)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  <a:p>
            <a:pPr marL="571500" marR="0" lvl="1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Relative potency of binding is in the same order of magnitude as the inhibition constants reported in the literature for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FXa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inhibitors against plasma-derived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FXa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7302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1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33363" marR="0" lvl="0" indent="-2333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92929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Competitive binding: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1-3</a:t>
            </a:r>
          </a:p>
          <a:p>
            <a:pPr marL="571500" marR="0" lvl="1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FXa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inhibitors: </a:t>
            </a:r>
          </a:p>
          <a:p>
            <a:pPr marL="801688" marR="0" lvl="2" indent="-1762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Native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FXa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andexanet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alfa compete for binding to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FXa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inhibitors </a:t>
            </a:r>
          </a:p>
          <a:p>
            <a:pPr marL="571500" marR="0" lvl="1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Indirect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FXa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inhibitors: </a:t>
            </a:r>
          </a:p>
          <a:p>
            <a:pPr marL="801688" marR="0" lvl="2" indent="-1762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Native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FXa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andexanet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alfa compete for binding to the AT-III/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FXa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0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inhibitor complex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97A54-D562-4C53-906F-61CAFF92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E5A59B-89BC-450D-9A13-A4C10F7D5D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AT-III, </a:t>
            </a:r>
            <a:r>
              <a:rPr lang="en-US" dirty="0"/>
              <a:t>antithrombin III; </a:t>
            </a:r>
            <a:r>
              <a:rPr lang="en-US" b="1" dirty="0" err="1"/>
              <a:t>FXa</a:t>
            </a:r>
            <a:r>
              <a:rPr lang="en-US" b="1" dirty="0"/>
              <a:t>, </a:t>
            </a:r>
            <a:r>
              <a:rPr lang="en-US" dirty="0"/>
              <a:t>Factor </a:t>
            </a:r>
            <a:r>
              <a:rPr lang="en-US" dirty="0" err="1"/>
              <a:t>Xa</a:t>
            </a:r>
            <a:r>
              <a:rPr lang="en-US" dirty="0"/>
              <a:t>; </a:t>
            </a:r>
            <a:r>
              <a:rPr lang="en-US" b="1" dirty="0" err="1"/>
              <a:t>K</a:t>
            </a:r>
            <a:r>
              <a:rPr lang="en-US" b="1" baseline="-25000" dirty="0" err="1"/>
              <a:t>d</a:t>
            </a:r>
            <a:r>
              <a:rPr lang="en-US" b="1" dirty="0"/>
              <a:t>; </a:t>
            </a:r>
            <a:r>
              <a:rPr lang="en-US" dirty="0"/>
              <a:t>potency; </a:t>
            </a:r>
            <a:r>
              <a:rPr lang="en-US" b="1" dirty="0"/>
              <a:t>K</a:t>
            </a:r>
            <a:r>
              <a:rPr lang="en-US" b="1" baseline="-25000" dirty="0"/>
              <a:t>i</a:t>
            </a:r>
            <a:r>
              <a:rPr lang="en-US" b="1" dirty="0"/>
              <a:t>, </a:t>
            </a:r>
            <a:r>
              <a:rPr lang="en-US" dirty="0"/>
              <a:t>inhibition constants; </a:t>
            </a:r>
            <a:r>
              <a:rPr lang="en-US" b="1" dirty="0" err="1"/>
              <a:t>nM</a:t>
            </a:r>
            <a:r>
              <a:rPr lang="en-US" b="1" dirty="0"/>
              <a:t>, </a:t>
            </a:r>
            <a:r>
              <a:rPr lang="en-US" dirty="0"/>
              <a:t>nanomoles; </a:t>
            </a:r>
            <a:r>
              <a:rPr lang="en-US" b="1" dirty="0"/>
              <a:t>r-antidote; </a:t>
            </a:r>
            <a:r>
              <a:rPr lang="en-US" dirty="0"/>
              <a:t>recombinant antidote.</a:t>
            </a:r>
          </a:p>
          <a:p>
            <a:r>
              <a:rPr lang="en-US" b="1" dirty="0"/>
              <a:t>1. </a:t>
            </a:r>
            <a:r>
              <a:rPr lang="en-US" dirty="0"/>
              <a:t>Siegal D et al. </a:t>
            </a:r>
            <a:r>
              <a:rPr lang="en-US" i="1" dirty="0"/>
              <a:t>Blood Adv. </a:t>
            </a:r>
            <a:r>
              <a:rPr lang="en-US" dirty="0"/>
              <a:t>2017;1(21): 1827-1838. </a:t>
            </a:r>
            <a:r>
              <a:rPr lang="en-US" b="1" dirty="0"/>
              <a:t>2. </a:t>
            </a:r>
            <a:r>
              <a:rPr lang="en-US" dirty="0"/>
              <a:t>Lu G et al. </a:t>
            </a:r>
            <a:r>
              <a:rPr lang="en-US" i="1" dirty="0"/>
              <a:t>Blood Adv. </a:t>
            </a:r>
            <a:r>
              <a:rPr lang="en-US" dirty="0"/>
              <a:t>2020;4(4):728-739. </a:t>
            </a:r>
            <a:r>
              <a:rPr lang="en-US" b="1" dirty="0"/>
              <a:t>3.</a:t>
            </a:r>
            <a:r>
              <a:rPr lang="en-US" dirty="0"/>
              <a:t> Lu G et al. </a:t>
            </a:r>
            <a:r>
              <a:rPr lang="en-US" i="1" dirty="0"/>
              <a:t>Nat Med. </a:t>
            </a:r>
            <a:r>
              <a:rPr lang="en-US" dirty="0"/>
              <a:t>2013;19(4):446-451.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2F52C8C-DA20-4DE9-9EF4-658502EA5EA5}"/>
              </a:ext>
            </a:extLst>
          </p:cNvPr>
          <p:cNvGrpSpPr/>
          <p:nvPr/>
        </p:nvGrpSpPr>
        <p:grpSpPr>
          <a:xfrm>
            <a:off x="7819930" y="1808533"/>
            <a:ext cx="2870983" cy="957629"/>
            <a:chOff x="7551851" y="1498537"/>
            <a:chExt cx="3594226" cy="1080793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E8F55EB-5125-4E3D-9E69-307AA3ED58EE}"/>
                </a:ext>
              </a:extLst>
            </p:cNvPr>
            <p:cNvGrpSpPr/>
            <p:nvPr/>
          </p:nvGrpSpPr>
          <p:grpSpPr>
            <a:xfrm>
              <a:off x="7610731" y="1616148"/>
              <a:ext cx="2055796" cy="963182"/>
              <a:chOff x="2853337" y="2937756"/>
              <a:chExt cx="5340280" cy="2461314"/>
            </a:xfrm>
          </p:grpSpPr>
          <p:sp>
            <p:nvSpPr>
              <p:cNvPr id="50" name="Line 35">
                <a:extLst>
                  <a:ext uri="{FF2B5EF4-FFF2-40B4-BE49-F238E27FC236}">
                    <a16:creationId xmlns:a16="http://schemas.microsoft.com/office/drawing/2014/main" id="{C50C35AB-4925-49F2-A593-F82D6BA1A4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6518" y="4036579"/>
                <a:ext cx="0" cy="826050"/>
              </a:xfrm>
              <a:prstGeom prst="line">
                <a:avLst/>
              </a:prstGeom>
              <a:noFill/>
              <a:ln w="9525">
                <a:solidFill>
                  <a:srgbClr val="37302C"/>
                </a:solidFill>
                <a:round/>
                <a:headEnd/>
                <a:tailEnd/>
              </a:ln>
            </p:spPr>
            <p:txBody>
              <a:bodyPr lIns="82296" tIns="41148" rIns="82296" bIns="4114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Oval 28">
                <a:extLst>
                  <a:ext uri="{FF2B5EF4-FFF2-40B4-BE49-F238E27FC236}">
                    <a16:creationId xmlns:a16="http://schemas.microsoft.com/office/drawing/2014/main" id="{973CED24-90C3-445A-9F2F-A73E5A9E7AD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20510837">
                <a:off x="6277054" y="2937756"/>
                <a:ext cx="1916563" cy="1120483"/>
              </a:xfrm>
              <a:prstGeom prst="ellipse">
                <a:avLst/>
              </a:prstGeom>
              <a:solidFill>
                <a:srgbClr val="0083D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82296" tIns="41148" rIns="82296" bIns="4114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itchFamily="34" charset="0"/>
                </a:endParaRPr>
              </a:p>
            </p:txBody>
          </p:sp>
          <p:sp>
            <p:nvSpPr>
              <p:cNvPr id="52" name="Line 29">
                <a:extLst>
                  <a:ext uri="{FF2B5EF4-FFF2-40B4-BE49-F238E27FC236}">
                    <a16:creationId xmlns:a16="http://schemas.microsoft.com/office/drawing/2014/main" id="{4E574E25-1D9A-4F6E-B491-0996D0C0A5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99820" y="4396441"/>
                <a:ext cx="0" cy="470278"/>
              </a:xfrm>
              <a:prstGeom prst="line">
                <a:avLst/>
              </a:prstGeom>
              <a:noFill/>
              <a:ln w="9525">
                <a:solidFill>
                  <a:srgbClr val="37302C"/>
                </a:solidFill>
                <a:round/>
                <a:headEnd/>
                <a:tailEnd/>
              </a:ln>
            </p:spPr>
            <p:txBody>
              <a:bodyPr lIns="82296" tIns="41148" rIns="82296" bIns="4114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Line 30">
                <a:extLst>
                  <a:ext uri="{FF2B5EF4-FFF2-40B4-BE49-F238E27FC236}">
                    <a16:creationId xmlns:a16="http://schemas.microsoft.com/office/drawing/2014/main" id="{F554C49D-126F-4A87-82DF-89868CC3DE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99819" y="4865043"/>
                <a:ext cx="341122" cy="0"/>
              </a:xfrm>
              <a:prstGeom prst="line">
                <a:avLst/>
              </a:prstGeom>
              <a:noFill/>
              <a:ln w="9525">
                <a:solidFill>
                  <a:srgbClr val="37302C"/>
                </a:solidFill>
                <a:round/>
                <a:headEnd/>
                <a:tailEnd/>
              </a:ln>
            </p:spPr>
            <p:txBody>
              <a:bodyPr lIns="82296" tIns="41148" rIns="82296" bIns="4114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Text Box 31">
                <a:extLst>
                  <a:ext uri="{FF2B5EF4-FFF2-40B4-BE49-F238E27FC236}">
                    <a16:creationId xmlns:a16="http://schemas.microsoft.com/office/drawing/2014/main" id="{A414A610-937D-4184-A927-19D3E49839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98430" y="4722529"/>
                <a:ext cx="287718" cy="67638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square" lIns="82296" tIns="41148" rIns="82296" bIns="41148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bel" pitchFamily="34" charset="0"/>
                  </a:rPr>
                  <a:t>S</a:t>
                </a:r>
              </a:p>
            </p:txBody>
          </p:sp>
          <p:sp>
            <p:nvSpPr>
              <p:cNvPr id="55" name="Line 32">
                <a:extLst>
                  <a:ext uri="{FF2B5EF4-FFF2-40B4-BE49-F238E27FC236}">
                    <a16:creationId xmlns:a16="http://schemas.microsoft.com/office/drawing/2014/main" id="{1A224B9A-A4C0-48A6-A227-7DF856A6B4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69853" y="4865043"/>
                <a:ext cx="341122" cy="0"/>
              </a:xfrm>
              <a:prstGeom prst="line">
                <a:avLst/>
              </a:prstGeom>
              <a:noFill/>
              <a:ln w="9525">
                <a:solidFill>
                  <a:srgbClr val="37302C"/>
                </a:solidFill>
                <a:round/>
                <a:headEnd/>
                <a:tailEnd/>
              </a:ln>
            </p:spPr>
            <p:txBody>
              <a:bodyPr lIns="82296" tIns="41148" rIns="82296" bIns="4114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Text Box 33">
                <a:extLst>
                  <a:ext uri="{FF2B5EF4-FFF2-40B4-BE49-F238E27FC236}">
                    <a16:creationId xmlns:a16="http://schemas.microsoft.com/office/drawing/2014/main" id="{D17D978A-B9A5-4D51-AA17-6AE4EEF007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91838" y="4722686"/>
                <a:ext cx="529537" cy="67638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lIns="82296" tIns="41148" rIns="82296" bIns="41148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bel" pitchFamily="34" charset="0"/>
                  </a:rPr>
                  <a:t>S</a:t>
                </a:r>
              </a:p>
            </p:txBody>
          </p:sp>
          <p:sp>
            <p:nvSpPr>
              <p:cNvPr id="57" name="Line 34">
                <a:extLst>
                  <a:ext uri="{FF2B5EF4-FFF2-40B4-BE49-F238E27FC236}">
                    <a16:creationId xmlns:a16="http://schemas.microsoft.com/office/drawing/2014/main" id="{845B3BB6-00D6-4CA4-A903-4F6CCC9027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5396" y="4865043"/>
                <a:ext cx="341122" cy="0"/>
              </a:xfrm>
              <a:prstGeom prst="line">
                <a:avLst/>
              </a:prstGeom>
              <a:noFill/>
              <a:ln w="9525">
                <a:solidFill>
                  <a:srgbClr val="37302C"/>
                </a:solidFill>
                <a:round/>
                <a:headEnd/>
                <a:tailEnd/>
              </a:ln>
            </p:spPr>
            <p:txBody>
              <a:bodyPr lIns="82296" tIns="41148" rIns="82296" bIns="4114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Oval 36">
                <a:extLst>
                  <a:ext uri="{FF2B5EF4-FFF2-40B4-BE49-F238E27FC236}">
                    <a16:creationId xmlns:a16="http://schemas.microsoft.com/office/drawing/2014/main" id="{0D58B7DC-19AA-430C-8A00-AEF111096A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5101" y="3912947"/>
                <a:ext cx="2311546" cy="556152"/>
              </a:xfrm>
              <a:prstGeom prst="ellipse">
                <a:avLst/>
              </a:prstGeom>
              <a:solidFill>
                <a:srgbClr val="B5245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82296" tIns="41148" rIns="82296" bIns="4114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itchFamily="34" charset="0"/>
                </a:endParaRPr>
              </a:p>
            </p:txBody>
          </p:sp>
          <p:sp>
            <p:nvSpPr>
              <p:cNvPr id="59" name="Oval 8">
                <a:extLst>
                  <a:ext uri="{FF2B5EF4-FFF2-40B4-BE49-F238E27FC236}">
                    <a16:creationId xmlns:a16="http://schemas.microsoft.com/office/drawing/2014/main" id="{C3A94DF3-4D91-45DA-A9D5-F66A92335B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9683" y="4092896"/>
                <a:ext cx="1060451" cy="327025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799A01"/>
                </a:solidFill>
                <a:prstDash val="lgDash"/>
              </a:ln>
              <a:effectLst/>
            </p:spPr>
            <p:txBody>
              <a:bodyPr wrap="none" lIns="82296" tIns="41148" rIns="82296" bIns="4114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itchFamily="34" charset="0"/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343EFB9A-0C41-4D00-BA7A-15FA203FB2BF}"/>
                  </a:ext>
                </a:extLst>
              </p:cNvPr>
              <p:cNvSpPr/>
              <p:nvPr/>
            </p:nvSpPr>
            <p:spPr bwMode="auto">
              <a:xfrm>
                <a:off x="2853337" y="3668570"/>
                <a:ext cx="223566" cy="1194435"/>
              </a:xfrm>
              <a:prstGeom prst="ellipse">
                <a:avLst/>
              </a:prstGeom>
              <a:solidFill>
                <a:srgbClr val="FFA300"/>
              </a:solidFill>
              <a:ln>
                <a:noFill/>
              </a:ln>
            </p:spPr>
            <p:txBody>
              <a:bodyPr lIns="82296" tIns="41148" rIns="82296" bIns="41148" rtlCol="0" anchor="ctr">
                <a:spAutoFit/>
              </a:bodyPr>
              <a:lstStyle/>
              <a:p>
                <a:pPr marL="128582" marR="0" lvl="0" indent="-128582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Lucida Grande" charset="0"/>
                  <a:buChar char="‣"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orbel" charset="0"/>
                </a:endParaRPr>
              </a:p>
            </p:txBody>
          </p:sp>
          <p:sp>
            <p:nvSpPr>
              <p:cNvPr id="61" name="Isosceles Triangle 60">
                <a:extLst>
                  <a:ext uri="{FF2B5EF4-FFF2-40B4-BE49-F238E27FC236}">
                    <a16:creationId xmlns:a16="http://schemas.microsoft.com/office/drawing/2014/main" id="{82B19AFD-8B8B-4330-A218-895DA9EB1037}"/>
                  </a:ext>
                </a:extLst>
              </p:cNvPr>
              <p:cNvSpPr/>
              <p:nvPr/>
            </p:nvSpPr>
            <p:spPr bwMode="auto">
              <a:xfrm rot="14400000">
                <a:off x="7850902" y="2897999"/>
                <a:ext cx="242434" cy="367727"/>
              </a:xfrm>
              <a:prstGeom prst="triangle">
                <a:avLst/>
              </a:prstGeom>
              <a:solidFill>
                <a:srgbClr val="6B3077"/>
              </a:solidFill>
              <a:ln w="635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lIns="82296" tIns="41148" rIns="82296" bIns="41148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E7DD6EF-D3CB-4A45-A0BA-AE2E4F52488A}"/>
                </a:ext>
              </a:extLst>
            </p:cNvPr>
            <p:cNvSpPr txBox="1"/>
            <p:nvPr/>
          </p:nvSpPr>
          <p:spPr>
            <a:xfrm>
              <a:off x="9078683" y="1738127"/>
              <a:ext cx="554931" cy="261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0" cap="none" spc="0" normalizeH="0" baseline="0" noProof="0">
                  <a:ln>
                    <a:noFill/>
                  </a:ln>
                  <a:solidFill>
                    <a:srgbClr val="37302C"/>
                  </a:solidFill>
                  <a:effectLst/>
                  <a:uLnTx/>
                  <a:uFillTx/>
                </a:rPr>
                <a:t>A419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1346C84-73A5-421D-BA14-2779354A849B}"/>
                </a:ext>
              </a:extLst>
            </p:cNvPr>
            <p:cNvSpPr txBox="1"/>
            <p:nvPr/>
          </p:nvSpPr>
          <p:spPr>
            <a:xfrm>
              <a:off x="9617612" y="1498537"/>
              <a:ext cx="15284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0" cap="none" spc="0" normalizeH="0" baseline="0" noProof="0" err="1">
                  <a:ln>
                    <a:noFill/>
                  </a:ln>
                  <a:solidFill>
                    <a:srgbClr val="37302C"/>
                  </a:solidFill>
                  <a:effectLst/>
                  <a:uLnTx/>
                  <a:uFillTx/>
                </a:rPr>
                <a:t>FXa</a:t>
              </a:r>
              <a:r>
                <a:rPr kumimoji="0" lang="en-US" sz="750" b="0" i="0" u="none" strike="noStrike" kern="0" cap="none" spc="0" normalizeH="0" baseline="0" noProof="0">
                  <a:ln>
                    <a:noFill/>
                  </a:ln>
                  <a:solidFill>
                    <a:srgbClr val="37302C"/>
                  </a:solidFill>
                  <a:effectLst/>
                  <a:uLnTx/>
                  <a:uFillTx/>
                </a:rPr>
                <a:t> inhibitor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DA37BA0-57E4-4F14-B150-57805AF7E7F5}"/>
                </a:ext>
              </a:extLst>
            </p:cNvPr>
            <p:cNvSpPr txBox="1"/>
            <p:nvPr/>
          </p:nvSpPr>
          <p:spPr>
            <a:xfrm>
              <a:off x="7551851" y="1526157"/>
              <a:ext cx="1353399" cy="328295"/>
            </a:xfrm>
            <a:prstGeom prst="rect">
              <a:avLst/>
            </a:prstGeom>
            <a:noFill/>
            <a:ln>
              <a:solidFill>
                <a:srgbClr val="37302C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7302C"/>
                  </a:solidFill>
                  <a:effectLst/>
                  <a:uLnTx/>
                  <a:uFillTx/>
                </a:rPr>
                <a:t>andexanet alfa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4A407C49-1575-4484-B46F-6AFFAE49C4C7}"/>
              </a:ext>
            </a:extLst>
          </p:cNvPr>
          <p:cNvSpPr txBox="1"/>
          <p:nvPr/>
        </p:nvSpPr>
        <p:spPr>
          <a:xfrm>
            <a:off x="7810143" y="3000623"/>
            <a:ext cx="26240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37302C"/>
                </a:solidFill>
                <a:cs typeface="Arial" panose="020B0604020202020204" pitchFamily="34" charset="0"/>
              </a:rPr>
              <a:t>Graphic adapted from: </a:t>
            </a:r>
            <a:r>
              <a:rPr lang="da-DK" sz="1000" dirty="0">
                <a:solidFill>
                  <a:srgbClr val="37302C"/>
                </a:solidFill>
                <a:cs typeface="Arial" panose="020B0604020202020204" pitchFamily="34" charset="0"/>
              </a:rPr>
              <a:t>Lu G et al. EMJ </a:t>
            </a:r>
            <a:r>
              <a:rPr lang="da-DK" sz="1000" dirty="0" err="1">
                <a:solidFill>
                  <a:srgbClr val="37302C"/>
                </a:solidFill>
                <a:cs typeface="Arial" panose="020B0604020202020204" pitchFamily="34" charset="0"/>
              </a:rPr>
              <a:t>Cardiol</a:t>
            </a:r>
            <a:r>
              <a:rPr lang="da-DK" sz="1000" dirty="0">
                <a:solidFill>
                  <a:srgbClr val="37302C"/>
                </a:solidFill>
                <a:cs typeface="Arial" panose="020B0604020202020204" pitchFamily="34" charset="0"/>
              </a:rPr>
              <a:t> 2018;6[1]:47-51</a:t>
            </a:r>
          </a:p>
        </p:txBody>
      </p:sp>
      <p:graphicFrame>
        <p:nvGraphicFramePr>
          <p:cNvPr id="66" name="Table 13">
            <a:extLst>
              <a:ext uri="{FF2B5EF4-FFF2-40B4-BE49-F238E27FC236}">
                <a16:creationId xmlns:a16="http://schemas.microsoft.com/office/drawing/2014/main" id="{B2DA7DBC-A192-4023-99EF-FE2037499866}"/>
              </a:ext>
            </a:extLst>
          </p:cNvPr>
          <p:cNvGraphicFramePr>
            <a:graphicFrameLocks noGrp="1"/>
          </p:cNvGraphicFramePr>
          <p:nvPr/>
        </p:nvGraphicFramePr>
        <p:xfrm>
          <a:off x="6478153" y="3544097"/>
          <a:ext cx="4940256" cy="1219200"/>
        </p:xfrm>
        <a:graphic>
          <a:graphicData uri="http://schemas.openxmlformats.org/drawingml/2006/table">
            <a:tbl>
              <a:tblPr firstRow="1" bandRow="1"/>
              <a:tblGrid>
                <a:gridCol w="1646752">
                  <a:extLst>
                    <a:ext uri="{9D8B030D-6E8A-4147-A177-3AD203B41FA5}">
                      <a16:colId xmlns:a16="http://schemas.microsoft.com/office/drawing/2014/main" val="3361604833"/>
                    </a:ext>
                  </a:extLst>
                </a:gridCol>
                <a:gridCol w="1646752">
                  <a:extLst>
                    <a:ext uri="{9D8B030D-6E8A-4147-A177-3AD203B41FA5}">
                      <a16:colId xmlns:a16="http://schemas.microsoft.com/office/drawing/2014/main" val="1520532141"/>
                    </a:ext>
                  </a:extLst>
                </a:gridCol>
                <a:gridCol w="1646752">
                  <a:extLst>
                    <a:ext uri="{9D8B030D-6E8A-4147-A177-3AD203B41FA5}">
                      <a16:colId xmlns:a16="http://schemas.microsoft.com/office/drawing/2014/main" val="1670697690"/>
                    </a:ext>
                  </a:extLst>
                </a:gridCol>
              </a:tblGrid>
              <a:tr h="140790">
                <a:tc gridSpan="3"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75" dirty="0">
                          <a:solidFill>
                            <a:schemeClr val="accent1"/>
                          </a:solidFill>
                        </a:rPr>
                        <a:t>Affinity of andexanet alfa for direct </a:t>
                      </a:r>
                      <a:r>
                        <a:rPr lang="en-US" sz="1400" spc="75" dirty="0" err="1">
                          <a:solidFill>
                            <a:schemeClr val="accent1"/>
                          </a:solidFill>
                        </a:rPr>
                        <a:t>FXa</a:t>
                      </a:r>
                      <a:r>
                        <a:rPr lang="en-US" sz="1400" spc="75" dirty="0">
                          <a:solidFill>
                            <a:schemeClr val="accent1"/>
                          </a:solidFill>
                        </a:rPr>
                        <a:t> inhibitors</a:t>
                      </a:r>
                      <a:r>
                        <a:rPr lang="en-US" sz="1400" spc="75" baseline="30000" dirty="0">
                          <a:solidFill>
                            <a:schemeClr val="accent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03732"/>
                  </a:ext>
                </a:extLst>
              </a:tr>
              <a:tr h="14079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Inhibitor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r-Antidote </a:t>
                      </a:r>
                      <a:r>
                        <a:rPr lang="en-US" sz="1400" i="1" err="1">
                          <a:solidFill>
                            <a:schemeClr val="bg1"/>
                          </a:solidFill>
                        </a:rPr>
                        <a:t>K</a:t>
                      </a:r>
                      <a:r>
                        <a:rPr lang="en-US" sz="1400" i="0" baseline="-25000" err="1">
                          <a:solidFill>
                            <a:schemeClr val="bg1"/>
                          </a:solidFill>
                        </a:rPr>
                        <a:t>d</a:t>
                      </a:r>
                      <a:r>
                        <a:rPr lang="en-US" sz="1400" i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1400" i="0" err="1">
                          <a:solidFill>
                            <a:schemeClr val="bg1"/>
                          </a:solidFill>
                        </a:rPr>
                        <a:t>nM</a:t>
                      </a:r>
                      <a:r>
                        <a:rPr lang="en-US" sz="1400" i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FXa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K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nM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349998"/>
                  </a:ext>
                </a:extLst>
              </a:tr>
              <a:tr h="14079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400" dirty="0"/>
                        <a:t>Rivaroxaban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1.53 ± 0.22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0.400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31202"/>
                  </a:ext>
                </a:extLst>
              </a:tr>
              <a:tr h="14079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400" dirty="0"/>
                        <a:t>Apixaban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0.58 ± 0.02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0.100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036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24289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AA2C-F6BB-48EB-85C0-D119052DF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Andexanet Alfa Mechanism of Action – Direct Factor </a:t>
            </a:r>
            <a:r>
              <a:rPr lang="en-US" dirty="0" err="1"/>
              <a:t>X</a:t>
            </a:r>
            <a:r>
              <a:rPr lang="en-US" cap="none" dirty="0" err="1"/>
              <a:t>a</a:t>
            </a:r>
            <a:r>
              <a:rPr lang="en-US" dirty="0"/>
              <a:t> Inhibitors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97A54-D562-4C53-906F-61CAFF92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22DD1-25E5-471B-BE48-D33FA5ADCD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err="1"/>
              <a:t>AnXa</a:t>
            </a:r>
            <a:r>
              <a:rPr lang="en-US" b="1" dirty="0"/>
              <a:t>,</a:t>
            </a:r>
            <a:r>
              <a:rPr lang="en-US" dirty="0"/>
              <a:t> </a:t>
            </a:r>
            <a:r>
              <a:rPr lang="en-US" dirty="0" err="1"/>
              <a:t>andexanet</a:t>
            </a:r>
            <a:r>
              <a:rPr lang="en-US" dirty="0"/>
              <a:t> alfa; </a:t>
            </a:r>
            <a:r>
              <a:rPr lang="en-US" b="1" dirty="0"/>
              <a:t>AT-III, </a:t>
            </a:r>
            <a:r>
              <a:rPr lang="en-US" dirty="0"/>
              <a:t>antithrombin III; </a:t>
            </a:r>
            <a:r>
              <a:rPr lang="en-US" b="1" dirty="0"/>
              <a:t>FII</a:t>
            </a:r>
            <a:r>
              <a:rPr lang="en-US" dirty="0"/>
              <a:t>, Factor II; </a:t>
            </a:r>
            <a:r>
              <a:rPr lang="en-US" b="1" dirty="0" err="1"/>
              <a:t>FIIa</a:t>
            </a:r>
            <a:r>
              <a:rPr lang="en-US" b="1" dirty="0"/>
              <a:t>, </a:t>
            </a:r>
            <a:r>
              <a:rPr lang="en-US" dirty="0"/>
              <a:t>factor </a:t>
            </a:r>
            <a:r>
              <a:rPr lang="en-US" dirty="0" err="1"/>
              <a:t>IIa</a:t>
            </a:r>
            <a:r>
              <a:rPr lang="en-US" dirty="0"/>
              <a:t>; </a:t>
            </a:r>
            <a:r>
              <a:rPr lang="en-US" b="1" dirty="0" err="1"/>
              <a:t>FVa</a:t>
            </a:r>
            <a:r>
              <a:rPr lang="en-US" b="1" dirty="0"/>
              <a:t>, </a:t>
            </a:r>
            <a:r>
              <a:rPr lang="en-US" dirty="0"/>
              <a:t>Factor </a:t>
            </a:r>
            <a:r>
              <a:rPr lang="en-US" dirty="0" err="1"/>
              <a:t>Va</a:t>
            </a:r>
            <a:r>
              <a:rPr lang="en-US" dirty="0"/>
              <a:t>; </a:t>
            </a:r>
            <a:r>
              <a:rPr lang="en-US" b="1" dirty="0" err="1"/>
              <a:t>FXa</a:t>
            </a:r>
            <a:r>
              <a:rPr lang="en-US" b="1" dirty="0"/>
              <a:t>, </a:t>
            </a:r>
            <a:r>
              <a:rPr lang="en-US" dirty="0"/>
              <a:t>factor </a:t>
            </a:r>
            <a:r>
              <a:rPr lang="en-US" dirty="0" err="1"/>
              <a:t>Xa</a:t>
            </a:r>
            <a:r>
              <a:rPr lang="en-US" b="1" dirty="0"/>
              <a:t>; GLA, </a:t>
            </a:r>
            <a:r>
              <a:rPr lang="el-GR" dirty="0">
                <a:solidFill>
                  <a:srgbClr val="000000"/>
                </a:solidFill>
              </a:rPr>
              <a:t>γ</a:t>
            </a: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dirty="0" err="1">
                <a:solidFill>
                  <a:srgbClr val="000000"/>
                </a:solidFill>
              </a:rPr>
              <a:t>carboxyglutamic</a:t>
            </a:r>
            <a:r>
              <a:rPr lang="en-US" dirty="0">
                <a:solidFill>
                  <a:srgbClr val="000000"/>
                </a:solidFill>
              </a:rPr>
              <a:t> acid.</a:t>
            </a:r>
          </a:p>
          <a:p>
            <a:r>
              <a:rPr lang="en-US" dirty="0"/>
              <a:t>ANDEXXA</a:t>
            </a:r>
            <a:r>
              <a:rPr lang="en-US" baseline="30000" dirty="0"/>
              <a:t>®</a:t>
            </a:r>
            <a:r>
              <a:rPr lang="en-US" dirty="0"/>
              <a:t> (coagulation factor </a:t>
            </a:r>
            <a:r>
              <a:rPr lang="en-US" dirty="0" err="1"/>
              <a:t>Xa</a:t>
            </a:r>
            <a:r>
              <a:rPr lang="en-US" dirty="0"/>
              <a:t> (recombinant), inactivated-</a:t>
            </a:r>
            <a:r>
              <a:rPr lang="en-US" dirty="0" err="1"/>
              <a:t>zhzo</a:t>
            </a:r>
            <a:r>
              <a:rPr lang="en-US" dirty="0"/>
              <a:t>) [Prescribing Information]. Alexion Pharmaceuticals, Inc., Boston, MA; 2021. </a:t>
            </a:r>
          </a:p>
          <a:p>
            <a:r>
              <a:rPr lang="en-US" dirty="0"/>
              <a:t>Graphics adapted from: Yeh CH et al. </a:t>
            </a:r>
            <a:r>
              <a:rPr lang="en-US" i="1" dirty="0"/>
              <a:t>Circ Res. </a:t>
            </a:r>
            <a:r>
              <a:rPr lang="en-US" dirty="0"/>
              <a:t>2013; 113:954-957.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D172EB1-9FA2-4ACC-B22E-B5651472DEA9}"/>
              </a:ext>
            </a:extLst>
          </p:cNvPr>
          <p:cNvGrpSpPr/>
          <p:nvPr/>
        </p:nvGrpSpPr>
        <p:grpSpPr>
          <a:xfrm>
            <a:off x="2580304" y="1780182"/>
            <a:ext cx="7525455" cy="3793686"/>
            <a:chOff x="1399031" y="1012232"/>
            <a:chExt cx="7181703" cy="3471961"/>
          </a:xfrm>
        </p:grpSpPr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3872BA94-A025-4156-B7BB-D08A18B22C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7" t="14359" r="65086" b="7588"/>
            <a:stretch/>
          </p:blipFill>
          <p:spPr bwMode="auto">
            <a:xfrm>
              <a:off x="1404979" y="2148924"/>
              <a:ext cx="2140643" cy="1739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">
              <a:extLst>
                <a:ext uri="{FF2B5EF4-FFF2-40B4-BE49-F238E27FC236}">
                  <a16:creationId xmlns:a16="http://schemas.microsoft.com/office/drawing/2014/main" id="{1B008819-FDA9-4971-8EFE-D8FE9401E9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" t="15711" r="65632" b="7449"/>
            <a:stretch/>
          </p:blipFill>
          <p:spPr bwMode="auto">
            <a:xfrm>
              <a:off x="5861387" y="2128405"/>
              <a:ext cx="2132605" cy="175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">
              <a:extLst>
                <a:ext uri="{FF2B5EF4-FFF2-40B4-BE49-F238E27FC236}">
                  <a16:creationId xmlns:a16="http://schemas.microsoft.com/office/drawing/2014/main" id="{CFD014FA-B8CC-4B11-A4E9-0F01AE41A7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1" t="15336" r="65431" b="6897"/>
            <a:stretch/>
          </p:blipFill>
          <p:spPr bwMode="auto">
            <a:xfrm>
              <a:off x="3628965" y="2128185"/>
              <a:ext cx="2148192" cy="1760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6D88DE2-123D-454F-B7E5-37967A9F61A1}"/>
                </a:ext>
              </a:extLst>
            </p:cNvPr>
            <p:cNvSpPr/>
            <p:nvPr/>
          </p:nvSpPr>
          <p:spPr>
            <a:xfrm>
              <a:off x="1399031" y="1874443"/>
              <a:ext cx="2150334" cy="266857"/>
            </a:xfrm>
            <a:prstGeom prst="rect">
              <a:avLst/>
            </a:prstGeom>
            <a:solidFill>
              <a:srgbClr val="004F7A"/>
            </a:solidFill>
            <a:ln w="9525" cap="flat" cmpd="sng" algn="ctr">
              <a:noFill/>
              <a:prstDash val="solid"/>
            </a:ln>
            <a:effectLst/>
          </p:spPr>
          <p:txBody>
            <a:bodyPr lIns="1028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75000"/>
                <a:buFont typeface="Wingdings" charset="2"/>
                <a:buNone/>
                <a:tabLst/>
                <a:defRPr/>
              </a:pPr>
              <a:r>
                <a:rPr kumimoji="0" lang="en-US" sz="825" b="1" i="0" u="none" strike="noStrike" kern="0" cap="none" spc="2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Without Andexanet alfa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2356A11-B88E-4CB9-ABA0-703715A9177A}"/>
                </a:ext>
              </a:extLst>
            </p:cNvPr>
            <p:cNvSpPr/>
            <p:nvPr/>
          </p:nvSpPr>
          <p:spPr>
            <a:xfrm>
              <a:off x="3628965" y="1874443"/>
              <a:ext cx="4365026" cy="266857"/>
            </a:xfrm>
            <a:prstGeom prst="rect">
              <a:avLst/>
            </a:prstGeom>
            <a:solidFill>
              <a:srgbClr val="004F7A"/>
            </a:solidFill>
            <a:ln w="9525" cap="flat" cmpd="sng" algn="ctr">
              <a:noFill/>
              <a:prstDash val="solid"/>
            </a:ln>
            <a:effectLst/>
          </p:spPr>
          <p:txBody>
            <a:bodyPr lIns="1028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75000"/>
                <a:buFont typeface="Wingdings" charset="2"/>
                <a:buNone/>
                <a:tabLst/>
                <a:defRPr/>
              </a:pPr>
              <a:r>
                <a:rPr kumimoji="0" lang="en-US" sz="825" b="1" i="0" u="none" strike="noStrike" kern="0" cap="none" spc="2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With Andexanet alfa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D7F4264-5AE3-472A-A42D-5095CCB08FB9}"/>
                </a:ext>
              </a:extLst>
            </p:cNvPr>
            <p:cNvGrpSpPr/>
            <p:nvPr/>
          </p:nvGrpSpPr>
          <p:grpSpPr>
            <a:xfrm>
              <a:off x="3261194" y="1040150"/>
              <a:ext cx="1940160" cy="683284"/>
              <a:chOff x="2654477" y="1374374"/>
              <a:chExt cx="2586880" cy="911045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B0DF07B0-9DDB-4496-9298-16BDA3977A1C}"/>
                  </a:ext>
                </a:extLst>
              </p:cNvPr>
              <p:cNvGrpSpPr/>
              <p:nvPr/>
            </p:nvGrpSpPr>
            <p:grpSpPr>
              <a:xfrm>
                <a:off x="2698481" y="1374374"/>
                <a:ext cx="2542876" cy="911045"/>
                <a:chOff x="3136955" y="1901913"/>
                <a:chExt cx="2542876" cy="911045"/>
              </a:xfrm>
            </p:grpSpPr>
            <p:sp>
              <p:nvSpPr>
                <p:cNvPr id="58" name="Rectangular Callout 30">
                  <a:extLst>
                    <a:ext uri="{FF2B5EF4-FFF2-40B4-BE49-F238E27FC236}">
                      <a16:creationId xmlns:a16="http://schemas.microsoft.com/office/drawing/2014/main" id="{1030E227-FCD6-483A-9F6E-C8A8261C6643}"/>
                    </a:ext>
                  </a:extLst>
                </p:cNvPr>
                <p:cNvSpPr/>
                <p:nvPr/>
              </p:nvSpPr>
              <p:spPr bwMode="auto">
                <a:xfrm>
                  <a:off x="3250747" y="1951183"/>
                  <a:ext cx="2429084" cy="861775"/>
                </a:xfrm>
                <a:prstGeom prst="wedgeRectCallout">
                  <a:avLst>
                    <a:gd name="adj1" fmla="val 19388"/>
                    <a:gd name="adj2" fmla="val 225592"/>
                  </a:avLst>
                </a:prstGeom>
                <a:solidFill>
                  <a:srgbClr val="FFFFFF">
                    <a:alpha val="60000"/>
                  </a:srgbClr>
                </a:solidFill>
                <a:ln>
                  <a:solidFill>
                    <a:srgbClr val="FFC000"/>
                  </a:solidFill>
                </a:ln>
                <a:effectLst/>
              </p:spPr>
              <p:txBody>
                <a:bodyPr wrap="square" lIns="137160" rtlCol="0"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753"/>
                      </a:solidFill>
                      <a:effectLst/>
                      <a:uLnTx/>
                      <a:uFillTx/>
                    </a:rPr>
                    <a:t>Andexanet alfa directly binds and sequesters unbound </a:t>
                  </a:r>
                  <a:r>
                    <a:rPr kumimoji="0" lang="en-US" sz="9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753"/>
                      </a:solidFill>
                      <a:effectLst/>
                      <a:uLnTx/>
                      <a:uFillTx/>
                    </a:rPr>
                    <a:t>FXa</a:t>
                  </a:r>
                  <a:r>
                    <a:rPr kumimoji="0" lang="en-US" sz="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753"/>
                      </a:solidFill>
                      <a:effectLst/>
                      <a:uLnTx/>
                      <a:uFillTx/>
                    </a:rPr>
                    <a:t> inhibitors with high affinity</a:t>
                  </a:r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2612FC20-20D0-4DBC-855C-B25178B95482}"/>
                    </a:ext>
                  </a:extLst>
                </p:cNvPr>
                <p:cNvSpPr/>
                <p:nvPr/>
              </p:nvSpPr>
              <p:spPr bwMode="auto">
                <a:xfrm>
                  <a:off x="3136955" y="1901913"/>
                  <a:ext cx="219147" cy="348397"/>
                </a:xfrm>
                <a:prstGeom prst="ellipse">
                  <a:avLst/>
                </a:prstGeom>
                <a:solidFill>
                  <a:srgbClr val="59CBE8"/>
                </a:solidFill>
                <a:ln w="28575">
                  <a:solidFill>
                    <a:srgbClr val="59CBE8"/>
                  </a:solidFill>
                  <a:miter lim="800000"/>
                  <a:headEnd/>
                  <a:tailEnd/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67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 Black" panose="020B0A04020102020204" pitchFamily="34" charset="0"/>
                    </a:rPr>
                    <a:t>2</a:t>
                  </a:r>
                </a:p>
              </p:txBody>
            </p:sp>
          </p:grp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7CFD1EE-A4B5-4FE8-BD9A-659366048110}"/>
                  </a:ext>
                </a:extLst>
              </p:cNvPr>
              <p:cNvSpPr txBox="1"/>
              <p:nvPr/>
            </p:nvSpPr>
            <p:spPr>
              <a:xfrm>
                <a:off x="2654477" y="1375193"/>
                <a:ext cx="2463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2753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B202F33-948E-4073-A958-CE63FE4377C6}"/>
                </a:ext>
              </a:extLst>
            </p:cNvPr>
            <p:cNvGrpSpPr/>
            <p:nvPr/>
          </p:nvGrpSpPr>
          <p:grpSpPr>
            <a:xfrm>
              <a:off x="1519377" y="1162884"/>
              <a:ext cx="1415617" cy="616954"/>
              <a:chOff x="332052" y="1538020"/>
              <a:chExt cx="1887489" cy="822605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D2D36BF-2BCF-4B75-A7FC-65049BCA2B5E}"/>
                  </a:ext>
                </a:extLst>
              </p:cNvPr>
              <p:cNvGrpSpPr/>
              <p:nvPr/>
            </p:nvGrpSpPr>
            <p:grpSpPr>
              <a:xfrm>
                <a:off x="369058" y="1550581"/>
                <a:ext cx="1850483" cy="810044"/>
                <a:chOff x="918362" y="2117660"/>
                <a:chExt cx="1850483" cy="810044"/>
              </a:xfrm>
            </p:grpSpPr>
            <p:sp>
              <p:nvSpPr>
                <p:cNvPr id="54" name="Rectangular Callout 35">
                  <a:extLst>
                    <a:ext uri="{FF2B5EF4-FFF2-40B4-BE49-F238E27FC236}">
                      <a16:creationId xmlns:a16="http://schemas.microsoft.com/office/drawing/2014/main" id="{FC528E7C-D4BF-4B73-88D5-5B1D1B7446E5}"/>
                    </a:ext>
                  </a:extLst>
                </p:cNvPr>
                <p:cNvSpPr/>
                <p:nvPr/>
              </p:nvSpPr>
              <p:spPr bwMode="auto">
                <a:xfrm>
                  <a:off x="1025770" y="2305996"/>
                  <a:ext cx="1743075" cy="621708"/>
                </a:xfrm>
                <a:prstGeom prst="wedgeRectCallout">
                  <a:avLst>
                    <a:gd name="adj1" fmla="val 6494"/>
                    <a:gd name="adj2" fmla="val 428982"/>
                  </a:avLst>
                </a:prstGeom>
                <a:solidFill>
                  <a:srgbClr val="FFFFFF">
                    <a:alpha val="60000"/>
                  </a:srgbClr>
                </a:solidFill>
                <a:ln>
                  <a:solidFill>
                    <a:srgbClr val="FFC000"/>
                  </a:solidFill>
                </a:ln>
                <a:effectLst/>
              </p:spPr>
              <p:txBody>
                <a:bodyPr wrap="square" lIns="137160" rtlCol="0"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err="1">
                      <a:ln>
                        <a:noFill/>
                      </a:ln>
                      <a:solidFill>
                        <a:srgbClr val="002753"/>
                      </a:solidFill>
                      <a:effectLst/>
                      <a:uLnTx/>
                      <a:uFillTx/>
                    </a:rPr>
                    <a:t>FXa</a:t>
                  </a:r>
                  <a:r>
                    <a:rPr kumimoji="0" lang="en-US" sz="9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2753"/>
                      </a:solidFill>
                      <a:effectLst/>
                      <a:uLnTx/>
                      <a:uFillTx/>
                    </a:rPr>
                    <a:t> inhibitors block enzymatic activity of </a:t>
                  </a:r>
                  <a:r>
                    <a:rPr kumimoji="0" lang="en-US" sz="900" b="1" i="0" u="none" strike="noStrike" kern="0" cap="none" spc="0" normalizeH="0" baseline="0" noProof="0" err="1">
                      <a:ln>
                        <a:noFill/>
                      </a:ln>
                      <a:solidFill>
                        <a:srgbClr val="002753"/>
                      </a:solidFill>
                      <a:effectLst/>
                      <a:uLnTx/>
                      <a:uFillTx/>
                    </a:rPr>
                    <a:t>FXa</a:t>
                  </a:r>
                  <a:endPara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002753"/>
                    </a:solidFill>
                    <a:effectLst/>
                    <a:uLnTx/>
                    <a:uFillTx/>
                    <a:cs typeface="Corbel"/>
                  </a:endParaRP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00A79309-3EB8-4488-8687-F0DD86CC58A7}"/>
                    </a:ext>
                  </a:extLst>
                </p:cNvPr>
                <p:cNvSpPr/>
                <p:nvPr/>
              </p:nvSpPr>
              <p:spPr bwMode="auto">
                <a:xfrm>
                  <a:off x="918362" y="2117660"/>
                  <a:ext cx="219145" cy="348397"/>
                </a:xfrm>
                <a:prstGeom prst="ellipse">
                  <a:avLst/>
                </a:prstGeom>
                <a:solidFill>
                  <a:srgbClr val="59CBE8"/>
                </a:solidFill>
                <a:ln w="28575">
                  <a:solidFill>
                    <a:srgbClr val="59CBE8"/>
                  </a:solidFill>
                  <a:miter lim="800000"/>
                  <a:headEnd/>
                  <a:tailEnd/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67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 Black" panose="020B0A04020102020204" pitchFamily="34" charset="0"/>
                    </a:rPr>
                    <a:t>1</a:t>
                  </a:r>
                </a:p>
              </p:txBody>
            </p: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A74A5FB-19B8-4D4D-A4F4-67E6E8059F28}"/>
                  </a:ext>
                </a:extLst>
              </p:cNvPr>
              <p:cNvSpPr txBox="1"/>
              <p:nvPr/>
            </p:nvSpPr>
            <p:spPr>
              <a:xfrm>
                <a:off x="332052" y="1538020"/>
                <a:ext cx="2463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2753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6DE9441-E9E5-46FA-BB61-D8952BFE19AC}"/>
                </a:ext>
              </a:extLst>
            </p:cNvPr>
            <p:cNvGrpSpPr/>
            <p:nvPr/>
          </p:nvGrpSpPr>
          <p:grpSpPr>
            <a:xfrm>
              <a:off x="5714092" y="1012232"/>
              <a:ext cx="1720697" cy="740759"/>
              <a:chOff x="5925005" y="1337147"/>
              <a:chExt cx="2294263" cy="987679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72ECA52F-DED3-49E8-B840-BAE50C8E3861}"/>
                  </a:ext>
                </a:extLst>
              </p:cNvPr>
              <p:cNvGrpSpPr/>
              <p:nvPr/>
            </p:nvGrpSpPr>
            <p:grpSpPr>
              <a:xfrm>
                <a:off x="5969469" y="1337147"/>
                <a:ext cx="2249799" cy="987679"/>
                <a:chOff x="6727147" y="2679699"/>
                <a:chExt cx="2249799" cy="987679"/>
              </a:xfrm>
            </p:grpSpPr>
            <p:sp>
              <p:nvSpPr>
                <p:cNvPr id="50" name="Rectangular Callout 40">
                  <a:extLst>
                    <a:ext uri="{FF2B5EF4-FFF2-40B4-BE49-F238E27FC236}">
                      <a16:creationId xmlns:a16="http://schemas.microsoft.com/office/drawing/2014/main" id="{B600DB24-2A4B-4D15-ABF4-AE2C1B4F132B}"/>
                    </a:ext>
                  </a:extLst>
                </p:cNvPr>
                <p:cNvSpPr/>
                <p:nvPr/>
              </p:nvSpPr>
              <p:spPr bwMode="auto">
                <a:xfrm>
                  <a:off x="6821227" y="2805603"/>
                  <a:ext cx="2155719" cy="861775"/>
                </a:xfrm>
                <a:prstGeom prst="wedgeRectCallout">
                  <a:avLst>
                    <a:gd name="adj1" fmla="val -112901"/>
                    <a:gd name="adj2" fmla="val 249056"/>
                  </a:avLst>
                </a:prstGeom>
                <a:solidFill>
                  <a:srgbClr val="FFFFFF">
                    <a:alpha val="62000"/>
                  </a:srgbClr>
                </a:solidFill>
                <a:ln>
                  <a:solidFill>
                    <a:srgbClr val="FFCC00"/>
                  </a:solidFill>
                </a:ln>
                <a:effectLst/>
              </p:spPr>
              <p:txBody>
                <a:bodyPr wrap="square" lIns="137160" rtlCol="0"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3860"/>
                      </a:solidFill>
                      <a:effectLst>
                        <a:glow rad="50800">
                          <a:srgbClr val="FFFFFF">
                            <a:alpha val="40000"/>
                          </a:srgbClr>
                        </a:glow>
                      </a:effectLst>
                      <a:uLnTx/>
                      <a:uFillTx/>
                      <a:cs typeface="Corbel"/>
                    </a:rPr>
                    <a:t>Absence of GLA domain prevents assembly into </a:t>
                  </a:r>
                  <a:r>
                    <a:rPr kumimoji="0" lang="en-US" sz="900" b="1" i="0" u="none" strike="noStrike" kern="0" cap="none" spc="0" normalizeH="0" baseline="0" noProof="0" err="1">
                      <a:ln>
                        <a:noFill/>
                      </a:ln>
                      <a:solidFill>
                        <a:srgbClr val="003860"/>
                      </a:solidFill>
                      <a:effectLst>
                        <a:glow rad="50800">
                          <a:srgbClr val="FFFFFF">
                            <a:alpha val="40000"/>
                          </a:srgbClr>
                        </a:glow>
                      </a:effectLst>
                      <a:uLnTx/>
                      <a:uFillTx/>
                      <a:cs typeface="Corbel"/>
                    </a:rPr>
                    <a:t>prothrombinase</a:t>
                  </a:r>
                  <a:r>
                    <a:rPr kumimoji="0" lang="en-US" sz="9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3860"/>
                      </a:solidFill>
                      <a:effectLst>
                        <a:glow rad="50800">
                          <a:srgbClr val="FFFFFF">
                            <a:alpha val="40000"/>
                          </a:srgbClr>
                        </a:glow>
                      </a:effectLst>
                      <a:uLnTx/>
                      <a:uFillTx/>
                      <a:cs typeface="Corbel"/>
                    </a:rPr>
                    <a:t> complex on platelet surface</a:t>
                  </a: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3A87CF19-D298-4487-BE1F-F1D33FBB8879}"/>
                    </a:ext>
                  </a:extLst>
                </p:cNvPr>
                <p:cNvSpPr/>
                <p:nvPr/>
              </p:nvSpPr>
              <p:spPr bwMode="auto">
                <a:xfrm>
                  <a:off x="6727147" y="2679699"/>
                  <a:ext cx="219145" cy="348398"/>
                </a:xfrm>
                <a:prstGeom prst="ellipse">
                  <a:avLst/>
                </a:prstGeom>
                <a:solidFill>
                  <a:srgbClr val="59CBE8"/>
                </a:solidFill>
                <a:ln w="28575">
                  <a:solidFill>
                    <a:srgbClr val="59CBE8"/>
                  </a:solidFill>
                  <a:miter lim="800000"/>
                  <a:headEnd/>
                  <a:tailEnd/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67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 Black" panose="020B0A04020102020204" pitchFamily="34" charset="0"/>
                    </a:rPr>
                    <a:t>3</a:t>
                  </a: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3DFAF1F-FFEA-42BD-AB5C-12B358F2D2FD}"/>
                  </a:ext>
                </a:extLst>
              </p:cNvPr>
              <p:cNvSpPr txBox="1"/>
              <p:nvPr/>
            </p:nvSpPr>
            <p:spPr>
              <a:xfrm>
                <a:off x="5925005" y="1362699"/>
                <a:ext cx="2463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2753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4AF64A8-FC42-4F86-86EE-B18BAC502094}"/>
                </a:ext>
              </a:extLst>
            </p:cNvPr>
            <p:cNvGrpSpPr/>
            <p:nvPr/>
          </p:nvGrpSpPr>
          <p:grpSpPr>
            <a:xfrm>
              <a:off x="6504027" y="4019250"/>
              <a:ext cx="2076707" cy="464943"/>
              <a:chOff x="5035400" y="5412756"/>
              <a:chExt cx="2768942" cy="619925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D869879E-7B2C-4057-A54F-35F8A8F216D9}"/>
                  </a:ext>
                </a:extLst>
              </p:cNvPr>
              <p:cNvGrpSpPr/>
              <p:nvPr/>
            </p:nvGrpSpPr>
            <p:grpSpPr>
              <a:xfrm>
                <a:off x="5082689" y="5412756"/>
                <a:ext cx="2721653" cy="619925"/>
                <a:chOff x="5595870" y="5295076"/>
                <a:chExt cx="2721653" cy="619925"/>
              </a:xfrm>
            </p:grpSpPr>
            <p:sp>
              <p:nvSpPr>
                <p:cNvPr id="46" name="Rectangular Callout 45">
                  <a:extLst>
                    <a:ext uri="{FF2B5EF4-FFF2-40B4-BE49-F238E27FC236}">
                      <a16:creationId xmlns:a16="http://schemas.microsoft.com/office/drawing/2014/main" id="{FE61C74B-CE54-403C-AC13-E5D6F0FBA12F}"/>
                    </a:ext>
                  </a:extLst>
                </p:cNvPr>
                <p:cNvSpPr/>
                <p:nvPr/>
              </p:nvSpPr>
              <p:spPr bwMode="auto">
                <a:xfrm>
                  <a:off x="5709841" y="5422558"/>
                  <a:ext cx="2607682" cy="492443"/>
                </a:xfrm>
                <a:prstGeom prst="wedgeRectCallout">
                  <a:avLst>
                    <a:gd name="adj1" fmla="val -30581"/>
                    <a:gd name="adj2" fmla="val -202064"/>
                  </a:avLst>
                </a:prstGeom>
                <a:solidFill>
                  <a:srgbClr val="FFFFFF">
                    <a:alpha val="60000"/>
                  </a:srgbClr>
                </a:solidFill>
                <a:ln>
                  <a:solidFill>
                    <a:srgbClr val="FFCC00"/>
                  </a:solidFill>
                </a:ln>
                <a:effectLst/>
              </p:spPr>
              <p:txBody>
                <a:bodyPr wrap="square" lIns="137160" rtlCol="0"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3860"/>
                      </a:solidFill>
                      <a:effectLst/>
                      <a:uLnTx/>
                      <a:uFillTx/>
                      <a:cs typeface="Corbel"/>
                    </a:rPr>
                    <a:t>Restoration of </a:t>
                  </a:r>
                  <a:r>
                    <a:rPr kumimoji="0" lang="en-US" sz="900" b="1" i="0" u="none" strike="noStrike" kern="0" cap="none" spc="0" normalizeH="0" baseline="0" noProof="0" err="1">
                      <a:ln>
                        <a:noFill/>
                      </a:ln>
                      <a:solidFill>
                        <a:srgbClr val="003860"/>
                      </a:solidFill>
                      <a:effectLst/>
                      <a:uLnTx/>
                      <a:uFillTx/>
                      <a:cs typeface="Corbel"/>
                    </a:rPr>
                    <a:t>FXa</a:t>
                  </a:r>
                  <a:r>
                    <a:rPr kumimoji="0" lang="en-US" sz="9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3860"/>
                      </a:solidFill>
                      <a:effectLst/>
                      <a:uLnTx/>
                      <a:uFillTx/>
                      <a:cs typeface="Corbel"/>
                    </a:rPr>
                    <a:t> activity and normal thrombin generation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6DD25693-1370-4789-A479-8A8575094A5E}"/>
                    </a:ext>
                  </a:extLst>
                </p:cNvPr>
                <p:cNvSpPr/>
                <p:nvPr/>
              </p:nvSpPr>
              <p:spPr bwMode="auto">
                <a:xfrm>
                  <a:off x="5595870" y="5295076"/>
                  <a:ext cx="219147" cy="348397"/>
                </a:xfrm>
                <a:prstGeom prst="ellipse">
                  <a:avLst/>
                </a:prstGeom>
                <a:solidFill>
                  <a:srgbClr val="59CBE8"/>
                </a:solidFill>
                <a:ln w="28575">
                  <a:solidFill>
                    <a:srgbClr val="59CBE8"/>
                  </a:solidFill>
                  <a:miter lim="800000"/>
                  <a:headEnd/>
                  <a:tailEnd/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67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 Black" panose="020B0A04020102020204" pitchFamily="34" charset="0"/>
                    </a:rPr>
                    <a:t>4</a:t>
                  </a:r>
                </a:p>
              </p:txBody>
            </p:sp>
          </p:grp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D894D9F-52E3-48F0-B42B-42817DD37531}"/>
                  </a:ext>
                </a:extLst>
              </p:cNvPr>
              <p:cNvSpPr txBox="1"/>
              <p:nvPr/>
            </p:nvSpPr>
            <p:spPr>
              <a:xfrm>
                <a:off x="5035400" y="5413877"/>
                <a:ext cx="246308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2753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8086381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d19994ccec75bdbb40f172282ae6aa6dff499"/>
</p:tagLst>
</file>

<file path=ppt/theme/theme1.xml><?xml version="1.0" encoding="utf-8"?>
<a:theme xmlns:a="http://schemas.openxmlformats.org/drawingml/2006/main" name="MI No Product">
  <a:themeElements>
    <a:clrScheme name="AZ MA Color Set">
      <a:dk1>
        <a:srgbClr val="000000"/>
      </a:dk1>
      <a:lt1>
        <a:srgbClr val="FFFFFF"/>
      </a:lt1>
      <a:dk2>
        <a:srgbClr val="3F4444"/>
      </a:dk2>
      <a:lt2>
        <a:srgbClr val="9DB0AC"/>
      </a:lt2>
      <a:accent1>
        <a:srgbClr val="7F134C"/>
      </a:accent1>
      <a:accent2>
        <a:srgbClr val="0D3759"/>
      </a:accent2>
      <a:accent3>
        <a:srgbClr val="65D2DF"/>
      </a:accent3>
      <a:accent4>
        <a:srgbClr val="3C1053"/>
      </a:accent4>
      <a:accent5>
        <a:srgbClr val="B5D820"/>
      </a:accent5>
      <a:accent6>
        <a:srgbClr val="F0AB00"/>
      </a:accent6>
      <a:hlink>
        <a:srgbClr val="7F134C"/>
      </a:hlink>
      <a:folHlink>
        <a:srgbClr val="9DB0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230188" indent="-230188">
          <a:buClr>
            <a:schemeClr val="accent1"/>
          </a:buClr>
          <a:buFont typeface="Arial" panose="020B0604020202020204" pitchFamily="34" charset="0"/>
          <a:buChar char="•"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I Template 01062022.pptx" id="{197C18B7-7053-477A-8109-7B3A1E18A645}" vid="{D2A7D526-C15C-4CF2-9E4F-16798465E0EE}"/>
    </a:ext>
  </a:extLst>
</a:theme>
</file>

<file path=ppt/theme/theme2.xml><?xml version="1.0" encoding="utf-8"?>
<a:theme xmlns:a="http://schemas.openxmlformats.org/drawingml/2006/main" name="MI Product">
  <a:themeElements>
    <a:clrScheme name="AZ MA Color Set">
      <a:dk1>
        <a:srgbClr val="000000"/>
      </a:dk1>
      <a:lt1>
        <a:srgbClr val="FFFFFF"/>
      </a:lt1>
      <a:dk2>
        <a:srgbClr val="3F4444"/>
      </a:dk2>
      <a:lt2>
        <a:srgbClr val="9DB0AC"/>
      </a:lt2>
      <a:accent1>
        <a:srgbClr val="7F134C"/>
      </a:accent1>
      <a:accent2>
        <a:srgbClr val="0D3759"/>
      </a:accent2>
      <a:accent3>
        <a:srgbClr val="65D2DF"/>
      </a:accent3>
      <a:accent4>
        <a:srgbClr val="3C1053"/>
      </a:accent4>
      <a:accent5>
        <a:srgbClr val="B5D820"/>
      </a:accent5>
      <a:accent6>
        <a:srgbClr val="F0AB00"/>
      </a:accent6>
      <a:hlink>
        <a:srgbClr val="7F134C"/>
      </a:hlink>
      <a:folHlink>
        <a:srgbClr val="9DB0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230188" indent="-230188">
          <a:buClr>
            <a:schemeClr val="accent1"/>
          </a:buClr>
          <a:buFont typeface="Arial" panose="020B0604020202020204" pitchFamily="34" charset="0"/>
          <a:buChar char="•"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I Template 01062022.pptx" id="{197C18B7-7053-477A-8109-7B3A1E18A645}" vid="{BE646538-3C5B-46FA-848B-5963FB97F549}"/>
    </a:ext>
  </a:extLst>
</a:theme>
</file>

<file path=ppt/theme/theme3.xml><?xml version="1.0" encoding="utf-8"?>
<a:theme xmlns:a="http://schemas.openxmlformats.org/drawingml/2006/main" name="2_Slide Template">
  <a:themeElements>
    <a:clrScheme name="AZ MA Color Set">
      <a:dk1>
        <a:srgbClr val="000000"/>
      </a:dk1>
      <a:lt1>
        <a:srgbClr val="FFFFFF"/>
      </a:lt1>
      <a:dk2>
        <a:srgbClr val="3F4444"/>
      </a:dk2>
      <a:lt2>
        <a:srgbClr val="9DB0AC"/>
      </a:lt2>
      <a:accent1>
        <a:srgbClr val="7F134C"/>
      </a:accent1>
      <a:accent2>
        <a:srgbClr val="0D3759"/>
      </a:accent2>
      <a:accent3>
        <a:srgbClr val="65D2DF"/>
      </a:accent3>
      <a:accent4>
        <a:srgbClr val="3C1053"/>
      </a:accent4>
      <a:accent5>
        <a:srgbClr val="B5D820"/>
      </a:accent5>
      <a:accent6>
        <a:srgbClr val="F0AB00"/>
      </a:accent6>
      <a:hlink>
        <a:srgbClr val="7F134C"/>
      </a:hlink>
      <a:folHlink>
        <a:srgbClr val="9DB0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AZ MA Color Set">
      <a:dk1>
        <a:srgbClr val="000000"/>
      </a:dk1>
      <a:lt1>
        <a:srgbClr val="FFFFFF"/>
      </a:lt1>
      <a:dk2>
        <a:srgbClr val="3F4444"/>
      </a:dk2>
      <a:lt2>
        <a:srgbClr val="9DB0AC"/>
      </a:lt2>
      <a:accent1>
        <a:srgbClr val="7F134C"/>
      </a:accent1>
      <a:accent2>
        <a:srgbClr val="0D3759"/>
      </a:accent2>
      <a:accent3>
        <a:srgbClr val="65D2DF"/>
      </a:accent3>
      <a:accent4>
        <a:srgbClr val="3C1053"/>
      </a:accent4>
      <a:accent5>
        <a:srgbClr val="B5D820"/>
      </a:accent5>
      <a:accent6>
        <a:srgbClr val="F0AB00"/>
      </a:accent6>
      <a:hlink>
        <a:srgbClr val="7F134C"/>
      </a:hlink>
      <a:folHlink>
        <a:srgbClr val="9DB0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AZ MA Color Set">
      <a:dk1>
        <a:srgbClr val="000000"/>
      </a:dk1>
      <a:lt1>
        <a:srgbClr val="FFFFFF"/>
      </a:lt1>
      <a:dk2>
        <a:srgbClr val="3F4444"/>
      </a:dk2>
      <a:lt2>
        <a:srgbClr val="9DB0AC"/>
      </a:lt2>
      <a:accent1>
        <a:srgbClr val="7F134C"/>
      </a:accent1>
      <a:accent2>
        <a:srgbClr val="0D3759"/>
      </a:accent2>
      <a:accent3>
        <a:srgbClr val="65D2DF"/>
      </a:accent3>
      <a:accent4>
        <a:srgbClr val="3C1053"/>
      </a:accent4>
      <a:accent5>
        <a:srgbClr val="B5D820"/>
      </a:accent5>
      <a:accent6>
        <a:srgbClr val="F0AB00"/>
      </a:accent6>
      <a:hlink>
        <a:srgbClr val="7F134C"/>
      </a:hlink>
      <a:folHlink>
        <a:srgbClr val="9DB0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758981BCAAD74993C67963F30920B3" ma:contentTypeVersion="15" ma:contentTypeDescription="Create a new document." ma:contentTypeScope="" ma:versionID="ad1b58ad01624090634cdd15460d2c89">
  <xsd:schema xmlns:xsd="http://www.w3.org/2001/XMLSchema" xmlns:xs="http://www.w3.org/2001/XMLSchema" xmlns:p="http://schemas.microsoft.com/office/2006/metadata/properties" xmlns:ns2="44a56295-c29e-4898-8136-a54736c65b82" xmlns:ns3="f7326ed2-a0be-40c3-9ca1-7a2258f60bd0" xmlns:ns4="6a3c2649-f409-4170-bdb0-10214a671d1c" targetNamespace="http://schemas.microsoft.com/office/2006/metadata/properties" ma:root="true" ma:fieldsID="3529a73068431581516e67c04e0d94f4" ns2:_="" ns3:_="" ns4:_="">
    <xsd:import namespace="44a56295-c29e-4898-8136-a54736c65b82"/>
    <xsd:import namespace="f7326ed2-a0be-40c3-9ca1-7a2258f60bd0"/>
    <xsd:import namespace="6a3c2649-f409-4170-bdb0-10214a671d1c"/>
    <xsd:element name="properties">
      <xsd:complexType>
        <xsd:sequence>
          <xsd:element name="documentManagement">
            <xsd:complexType>
              <xsd:all>
                <xsd:element ref="ns2:Descriptions" minOccurs="0"/>
                <xsd:element ref="ns2:Keywor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56295-c29e-4898-8136-a54736c65b82" elementFormDefault="qualified">
    <xsd:import namespace="http://schemas.microsoft.com/office/2006/documentManagement/types"/>
    <xsd:import namespace="http://schemas.microsoft.com/office/infopath/2007/PartnerControls"/>
    <xsd:element name="Descriptions" ma:index="8" nillable="true" ma:displayName="Descriptions" ma:description="Describe your document to make it appear at the top of search results" ma:internalName="Descriptions">
      <xsd:simpleType>
        <xsd:restriction base="dms:Note">
          <xsd:maxLength value="255"/>
        </xsd:restriction>
      </xsd:simpleType>
    </xsd:element>
    <xsd:element name="Keyword" ma:index="9" nillable="true" ma:displayName="Keyword" ma:description="Enter list of terms separated by semi-colon(;)" ma:internalName="Keyword">
      <xsd:simpleType>
        <xsd:restriction base="dms:Text">
          <xsd:maxLength value="255"/>
        </xsd:restriction>
      </xsd:simpleType>
    </xsd:element>
    <xsd:element name="TaxCatchAll" ma:index="24" nillable="true" ma:displayName="Taxonomy Catch All Column" ma:hidden="true" ma:list="{d6da69b5-099c-471a-b1ed-fbbc674672a4}" ma:internalName="TaxCatchAll" ma:showField="CatchAllData" ma:web="6a3c2649-f409-4170-bdb0-10214a671d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26ed2-a0be-40c3-9ca1-7a2258f60b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1ee89e71-04cd-405e-9ca3-99e020c169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3c2649-f409-4170-bdb0-10214a671d1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yword xmlns="44a56295-c29e-4898-8136-a54736c65b82" xsi:nil="true"/>
    <Descriptions xmlns="44a56295-c29e-4898-8136-a54736c65b82" xsi:nil="true"/>
    <TaxCatchAll xmlns="44a56295-c29e-4898-8136-a54736c65b82" xsi:nil="true"/>
    <lcf76f155ced4ddcb4097134ff3c332f xmlns="f7326ed2-a0be-40c3-9ca1-7a2258f60bd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1ee89e71-04cd-405e-9ca3-99e020c1694d" ContentTypeId="0x0101" PreviousValue="false"/>
</file>

<file path=customXml/itemProps1.xml><?xml version="1.0" encoding="utf-8"?>
<ds:datastoreItem xmlns:ds="http://schemas.openxmlformats.org/officeDocument/2006/customXml" ds:itemID="{AA7E54B5-A2D6-462A-B99B-E6A1360E4735}"/>
</file>

<file path=customXml/itemProps2.xml><?xml version="1.0" encoding="utf-8"?>
<ds:datastoreItem xmlns:ds="http://schemas.openxmlformats.org/officeDocument/2006/customXml" ds:itemID="{8ABC911E-FB28-498F-9F79-CE3AD4331BA2}">
  <ds:schemaRefs>
    <ds:schemaRef ds:uri="44a56295-c29e-4898-8136-a54736c65b82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ecf47dd2-3204-441d-b2af-6358eb5a6683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CE9477D-D109-4BE0-B8FD-94756162FAF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F5615AA-8C73-4863-B34E-ADCFA8053F73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 Template 01062022</Template>
  <TotalTime>295</TotalTime>
  <Words>2219</Words>
  <Application>Microsoft Office PowerPoint</Application>
  <PresentationFormat>Widescreen</PresentationFormat>
  <Paragraphs>249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 Black</vt:lpstr>
      <vt:lpstr>Arial Narrow</vt:lpstr>
      <vt:lpstr>Corbel</vt:lpstr>
      <vt:lpstr>Lucida Grande</vt:lpstr>
      <vt:lpstr>TheSans B4 SemiLight</vt:lpstr>
      <vt:lpstr>Times New Roman</vt:lpstr>
      <vt:lpstr>Wingdings</vt:lpstr>
      <vt:lpstr>MI No Product</vt:lpstr>
      <vt:lpstr>MI Product</vt:lpstr>
      <vt:lpstr>2_Slide Template</vt:lpstr>
      <vt:lpstr>Andexanet Alfa: Mechanism of Action and Clinical Pharmacology</vt:lpstr>
      <vt:lpstr>Andexanet Alfa</vt:lpstr>
      <vt:lpstr>Native Factor Xa Structure</vt:lpstr>
      <vt:lpstr>Andexanet Alfa: Recombinant, Modified Version of Native Factor Xa Produced in CHO Cells</vt:lpstr>
      <vt:lpstr>Andexanet Alfa Binds to Three Entities:</vt:lpstr>
      <vt:lpstr>Pharmacokinetics of Andexanet Alfa</vt:lpstr>
      <vt:lpstr>Pharmacokinetics of Andexanet Alfa</vt:lpstr>
      <vt:lpstr>Binding of Andexanet Alfa to Factor Xa Inhibitors</vt:lpstr>
      <vt:lpstr>Andexanet Alfa Mechanism of Action – Direct Factor Xa Inhibitors</vt:lpstr>
      <vt:lpstr>Andexanet Alfa Mechanism of Action – Indirect Factor Xa Inhibitors</vt:lpstr>
      <vt:lpstr>Select Direct Factor Xa Inhibitor Pharmacokinetics: Volume of Distribution</vt:lpstr>
      <vt:lpstr>Effect of Andexanet Alfa on Direct Factor Xa Inhibitor Pharmacokinetics</vt:lpstr>
      <vt:lpstr>Ratio of Andexanet Alfa: Factor Xa Inhibitor Needed to Reverse Anti-FXa Activity</vt:lpstr>
      <vt:lpstr>Andexanet Alfa Dose Modeling Provided Dose Recommendations to Reverse Anti-FXa Activity</vt:lpstr>
      <vt:lpstr>Andexanet Alfa Dose Modeling Provided Dose Recommendations to Reverse Anti-FXa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DeLaurentis, Christine</dc:creator>
  <cp:lastModifiedBy>Babak, Elena (MC2202)</cp:lastModifiedBy>
  <cp:revision>15</cp:revision>
  <dcterms:created xsi:type="dcterms:W3CDTF">2022-01-11T01:41:55Z</dcterms:created>
  <dcterms:modified xsi:type="dcterms:W3CDTF">2022-02-07T22:36:32Z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0x01010012758981BCAAD74993C67963F30920B3</vt:lpwstr>
  </property>
</Properties>
</file>