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71" r:id="rId3"/>
    <p:sldId id="272" r:id="rId4"/>
    <p:sldId id="257" r:id="rId5"/>
    <p:sldId id="262" r:id="rId6"/>
    <p:sldId id="258" r:id="rId7"/>
    <p:sldId id="259" r:id="rId8"/>
    <p:sldId id="260" r:id="rId9"/>
    <p:sldId id="261" r:id="rId10"/>
    <p:sldId id="263" r:id="rId11"/>
    <p:sldId id="265" r:id="rId12"/>
    <p:sldId id="266" r:id="rId13"/>
    <p:sldId id="264" r:id="rId14"/>
    <p:sldId id="267" r:id="rId15"/>
    <p:sldId id="268" r:id="rId16"/>
    <p:sldId id="269" r:id="rId17"/>
    <p:sldId id="270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7" d="100"/>
          <a:sy n="67" d="100"/>
        </p:scale>
        <p:origin x="604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10/4/2020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10/4/2020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10/4/2020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10/4/2020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10/4/2020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10/4/2020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Chart Stimulated Recall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How to have an effective discussion</a:t>
            </a:r>
          </a:p>
          <a:p>
            <a:r>
              <a:rPr lang="en-US" dirty="0"/>
              <a:t>Marilyn Singer 	MD CCFP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8C7250B-AF7F-4A5B-A153-97BDDE59F1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364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084"/>
    </mc:Choice>
    <mc:Fallback>
      <p:transition spd="slow" advTm="210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“What specific features led you to the management that you chose?”</a:t>
            </a:r>
          </a:p>
          <a:p>
            <a:r>
              <a:rPr lang="en-US" sz="2800" dirty="0"/>
              <a:t>Discussion should include pharmacologic and non-pharmacologic interventions.</a:t>
            </a:r>
          </a:p>
          <a:p>
            <a:r>
              <a:rPr lang="en-US" sz="2800" dirty="0"/>
              <a:t>Were other treatment options considered, deferred, ruled out?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434EA6D-DDA6-44D9-8FAC-3680B88440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261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379"/>
    </mc:Choice>
    <mc:Fallback>
      <p:transition spd="slow" advTm="563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Chronic Disease 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 Outline their approach to monitoring of common chronic diseases.</a:t>
            </a:r>
          </a:p>
          <a:p>
            <a:r>
              <a:rPr lang="en-US" sz="2800" dirty="0"/>
              <a:t>Identify resources that are available to themselves and their patients.</a:t>
            </a:r>
          </a:p>
          <a:p>
            <a:r>
              <a:rPr lang="en-US" sz="2800" dirty="0"/>
              <a:t>Outline their treatment strategies for common chronic diseases.  </a:t>
            </a:r>
          </a:p>
          <a:p>
            <a:r>
              <a:rPr lang="en-US" sz="2800" dirty="0"/>
              <a:t>Discuss barriers to optimal care.</a:t>
            </a:r>
          </a:p>
          <a:p>
            <a:endParaRPr lang="en-US" sz="28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B3E0B37-7A51-4534-B8D9-9960B79EFB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703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151"/>
    </mc:Choice>
    <mc:Fallback>
      <p:transition spd="slow" advTm="871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Health Promotion and Prevention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Outline their usual practice with regard to screening modalities, e.g., mammography, BP screening, </a:t>
            </a:r>
            <a:r>
              <a:rPr lang="en-US" sz="2800" dirty="0" err="1"/>
              <a:t>coloncheck</a:t>
            </a:r>
            <a:r>
              <a:rPr lang="en-US" sz="2800" dirty="0"/>
              <a:t>.</a:t>
            </a:r>
          </a:p>
          <a:p>
            <a:r>
              <a:rPr lang="en-US" sz="2800" dirty="0"/>
              <a:t>Outline their usual practice with regard to lifestyle interventions, e.g., smoking cessation, substance use, diet, exercise.  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F10A179-13ED-42E4-A2A5-93E06AAE62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967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566"/>
    </mc:Choice>
    <mc:Fallback>
      <p:transition spd="slow" advTm="635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Follow 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“Do you recall if a decision was made about follow up?”</a:t>
            </a:r>
          </a:p>
          <a:p>
            <a:r>
              <a:rPr lang="en-US" sz="2800" dirty="0"/>
              <a:t>What factors influenced that decision/recommendation?</a:t>
            </a:r>
          </a:p>
          <a:p>
            <a:r>
              <a:rPr lang="en-US" sz="2800" dirty="0"/>
              <a:t>Did the follow up occur?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9B2E23B-A007-4700-99C0-38C4D62FCB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995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901"/>
    </mc:Choice>
    <mc:Fallback>
      <p:transition spd="slow" advTm="619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Context of Care – </a:t>
            </a:r>
            <a:br>
              <a:rPr lang="en-US" dirty="0"/>
            </a:br>
            <a:r>
              <a:rPr lang="en-US" dirty="0"/>
              <a:t>Patient Factors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“Patient characteristics can influence decision-making.  Was there anything in particular about this patient that influenced your decisions regarding management?”</a:t>
            </a:r>
          </a:p>
          <a:p>
            <a:r>
              <a:rPr lang="en-US" sz="2800" dirty="0"/>
              <a:t>Allows recognition of specific circumstances.</a:t>
            </a:r>
          </a:p>
          <a:p>
            <a:r>
              <a:rPr lang="en-US" sz="2800" dirty="0"/>
              <a:t>Blaming of patient not acceptable. 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0D99AD6-487E-4D4A-B7E9-0E62088607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448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4310"/>
    </mc:Choice>
    <mc:Fallback>
      <p:transition spd="slow" advTm="943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Context of Care – </a:t>
            </a:r>
            <a:br>
              <a:rPr lang="en-US" dirty="0"/>
            </a:br>
            <a:r>
              <a:rPr lang="en-US" dirty="0"/>
              <a:t>Practice/System</a:t>
            </a:r>
            <a:br>
              <a:rPr lang="en-US" dirty="0"/>
            </a:br>
            <a:r>
              <a:rPr lang="en-US" dirty="0"/>
              <a:t>Factors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“Is there anything specific about your practice setting that influenced your management in this case?”</a:t>
            </a:r>
          </a:p>
          <a:p>
            <a:r>
              <a:rPr lang="en-US" sz="2800" dirty="0"/>
              <a:t>“What changes would improve your ability to deliver care to this patient?”</a:t>
            </a:r>
          </a:p>
          <a:p>
            <a:r>
              <a:rPr lang="en-US" sz="2800" dirty="0"/>
              <a:t>Could be lack of familiarity with resources (early), and/or need for systems improvement.</a:t>
            </a:r>
          </a:p>
          <a:p>
            <a:r>
              <a:rPr lang="en-US" sz="2800" dirty="0"/>
              <a:t>Identify need to adapt to the system as it exists.</a:t>
            </a:r>
          </a:p>
          <a:p>
            <a:endParaRPr lang="en-US" sz="28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A07BDFC-F792-4F26-B4A6-6330769FB7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714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003"/>
    </mc:Choice>
    <mc:Fallback>
      <p:transition spd="slow" advTm="690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Overall Evaluation of case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Supervisor should come away with an opinion as to the physician’s approach to clinical decision making for each case.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F795FBB-540D-416E-87D3-3227793CBB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04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321"/>
    </mc:Choice>
    <mc:Fallback>
      <p:transition spd="slow" advTm="423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Questions?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3201137-86DC-409C-86E1-A62797CC98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497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198"/>
    </mc:Choice>
    <mc:Fallback>
      <p:transition spd="slow" advTm="141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Conflict of Interest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I have no conflict of interest to disclose.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CB6F392-AD00-47B1-9001-DA5B35F37B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961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54"/>
    </mc:Choice>
    <mc:Fallback>
      <p:transition spd="slow" advTm="45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By the end of the session, participants should be able to:</a:t>
            </a:r>
          </a:p>
          <a:p>
            <a:pPr lvl="1"/>
            <a:r>
              <a:rPr lang="en-US" sz="2600" dirty="0"/>
              <a:t>Describe an approach to leading a chart stimulated recall session</a:t>
            </a:r>
          </a:p>
          <a:p>
            <a:pPr lvl="1"/>
            <a:r>
              <a:rPr lang="en-US" sz="2600" dirty="0"/>
              <a:t>List topics that may be covered in a session</a:t>
            </a:r>
          </a:p>
          <a:p>
            <a:pPr lvl="1"/>
            <a:r>
              <a:rPr lang="en-US" sz="2600" dirty="0"/>
              <a:t>Highlight potential benefits for both the supervisor and the physician being supervised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917F669-FB8D-4421-B77B-7560B6F2ED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897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882"/>
    </mc:Choice>
    <mc:Fallback>
      <p:transition spd="slow" advTm="198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Purpose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Follow up on charts flagged at chart audit</a:t>
            </a:r>
          </a:p>
          <a:p>
            <a:r>
              <a:rPr lang="en-US" sz="2800" dirty="0"/>
              <a:t>Allow physician to demonstrate their clinical reasoning skills</a:t>
            </a:r>
          </a:p>
          <a:p>
            <a:r>
              <a:rPr lang="en-US" sz="2800" dirty="0"/>
              <a:t>Discuss common problems and approaches to investigation and management </a:t>
            </a:r>
          </a:p>
          <a:p>
            <a:r>
              <a:rPr lang="en-US" sz="2800" dirty="0"/>
              <a:t>Permit discussion of factors external to physician that can impact practice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5EE54CF-9355-4120-A0CE-782D3F52F4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896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663"/>
    </mc:Choice>
    <mc:Fallback>
      <p:transition spd="slow" advTm="776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Purpose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Should be conducted as a collegial discussion, ideally, NOT as an examination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4EF771B-8523-4A4F-B17C-BA2CC914CA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727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144"/>
    </mc:Choice>
    <mc:Fallback>
      <p:transition spd="slow" advTm="341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Flags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May be red flags, but most often not</a:t>
            </a:r>
          </a:p>
          <a:p>
            <a:r>
              <a:rPr lang="en-US" sz="2800" dirty="0"/>
              <a:t>Variations in approach, investigation, management</a:t>
            </a:r>
          </a:p>
          <a:p>
            <a:r>
              <a:rPr lang="en-US" sz="2800" dirty="0"/>
              <a:t>Medication choices – old </a:t>
            </a:r>
            <a:r>
              <a:rPr lang="en-US" sz="2800" dirty="0" err="1"/>
              <a:t>vs</a:t>
            </a:r>
            <a:r>
              <a:rPr lang="en-US" sz="2800" dirty="0"/>
              <a:t> new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5D3C21C-DB4E-4691-BD8C-32ED027CED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391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311"/>
    </mc:Choice>
    <mc:Fallback>
      <p:transition spd="slow" advTm="603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800" dirty="0"/>
          </a:p>
          <a:p>
            <a:r>
              <a:rPr lang="en-US" sz="2800" dirty="0"/>
              <a:t>Review 2-3 files that were identified at chart audit.</a:t>
            </a:r>
          </a:p>
          <a:p>
            <a:r>
              <a:rPr lang="en-US" sz="2800" dirty="0"/>
              <a:t>“Please tell me about this visit.”</a:t>
            </a:r>
          </a:p>
          <a:p>
            <a:r>
              <a:rPr lang="en-US" sz="2800" dirty="0"/>
              <a:t>Allow the physician to highlight the presenting complaint and the key points. 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B9017BC-3637-4B2D-9288-708D1EBA89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558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434"/>
    </mc:Choice>
    <mc:Fallback>
      <p:transition spd="slow" advTm="304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assessment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“How did you get there?”</a:t>
            </a:r>
          </a:p>
          <a:p>
            <a:r>
              <a:rPr lang="en-US" sz="2800" dirty="0"/>
              <a:t>From the office visit - </a:t>
            </a:r>
          </a:p>
          <a:p>
            <a:r>
              <a:rPr lang="en-US" sz="2800" dirty="0"/>
              <a:t>Key features which led to diagnosis/</a:t>
            </a:r>
            <a:r>
              <a:rPr lang="en-US" sz="2800" dirty="0" err="1"/>
              <a:t>DDx</a:t>
            </a:r>
            <a:r>
              <a:rPr lang="en-US" sz="2800" dirty="0"/>
              <a:t> or clinical impression.</a:t>
            </a:r>
          </a:p>
          <a:p>
            <a:r>
              <a:rPr lang="en-US" sz="2800" dirty="0"/>
              <a:t>Were there other conditions that were ruled out and how.</a:t>
            </a:r>
          </a:p>
          <a:p>
            <a:r>
              <a:rPr lang="en-US" sz="2800" dirty="0"/>
              <a:t>Background knowledge of the patient (ongoing care) can also be communicated here.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5D2D14A-7828-4BFD-B0AD-89F91A3F59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990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518"/>
    </mc:Choice>
    <mc:Fallback>
      <p:transition spd="slow" advTm="885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Investigations and </a:t>
            </a:r>
            <a:br>
              <a:rPr lang="en-US" dirty="0"/>
            </a:br>
            <a:r>
              <a:rPr lang="en-US" dirty="0"/>
              <a:t>Referrals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“What specific features led you to the investigations/referral that you chose?”</a:t>
            </a:r>
          </a:p>
          <a:p>
            <a:r>
              <a:rPr lang="en-US" sz="2800" dirty="0"/>
              <a:t>Were other investigations/referrals considered? </a:t>
            </a:r>
          </a:p>
          <a:p>
            <a:pPr lvl="1"/>
            <a:r>
              <a:rPr lang="en-US" sz="2600" dirty="0"/>
              <a:t>What factors came into play in the decision-making process?</a:t>
            </a:r>
          </a:p>
          <a:p>
            <a:pPr lvl="1"/>
            <a:r>
              <a:rPr lang="en-US" sz="2600" dirty="0"/>
              <a:t>What next steps might be taken if A occurs, or B occurs – theoretical discussion. 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0757596-4B66-43CD-A2CC-B6DF096CB7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806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945"/>
    </mc:Choice>
    <mc:Fallback>
      <p:transition spd="slow" advTm="909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rame">
  <a:themeElements>
    <a:clrScheme name="Fram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Frame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39D77354-939E-4A26-AE51-B3F9618B14B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TM03457475[[fn=Frame]]</Template>
  <TotalTime>99</TotalTime>
  <Words>572</Words>
  <Application>Microsoft Office PowerPoint</Application>
  <PresentationFormat>Widescreen</PresentationFormat>
  <Paragraphs>66</Paragraphs>
  <Slides>17</Slides>
  <Notes>0</Notes>
  <HiddenSlides>0</HiddenSlides>
  <MMClips>17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Corbel</vt:lpstr>
      <vt:lpstr>Wingdings 2</vt:lpstr>
      <vt:lpstr>Frame</vt:lpstr>
      <vt:lpstr>Chart Stimulated Recall</vt:lpstr>
      <vt:lpstr>Conflict of Interest</vt:lpstr>
      <vt:lpstr>Objectives</vt:lpstr>
      <vt:lpstr>Purpose</vt:lpstr>
      <vt:lpstr>Purpose</vt:lpstr>
      <vt:lpstr>Flags</vt:lpstr>
      <vt:lpstr>Process </vt:lpstr>
      <vt:lpstr>Clinical assessment</vt:lpstr>
      <vt:lpstr>Investigations and  Referrals</vt:lpstr>
      <vt:lpstr>Treatment</vt:lpstr>
      <vt:lpstr>Chronic Disease Management</vt:lpstr>
      <vt:lpstr>Health Promotion and Prevention</vt:lpstr>
      <vt:lpstr>Follow up</vt:lpstr>
      <vt:lpstr>Context of Care –  Patient Factors</vt:lpstr>
      <vt:lpstr>Context of Care –  Practice/System Factors</vt:lpstr>
      <vt:lpstr>Overall Evaluation of case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Chart Stimulated Recall</dc:title>
  <dc:creator>Marilyn Singer</dc:creator>
  <cp:lastModifiedBy>Marilyn Singer</cp:lastModifiedBy>
  <cp:revision>9</cp:revision>
  <dcterms:created xsi:type="dcterms:W3CDTF">2016-01-08T22:12:56Z</dcterms:created>
  <dcterms:modified xsi:type="dcterms:W3CDTF">2020-10-04T20:00:09Z</dcterms:modified>
</cp:coreProperties>
</file>