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71" r:id="rId3"/>
    <p:sldId id="272" r:id="rId4"/>
    <p:sldId id="257" r:id="rId5"/>
    <p:sldId id="262" r:id="rId6"/>
    <p:sldId id="258" r:id="rId7"/>
    <p:sldId id="259" r:id="rId8"/>
    <p:sldId id="260" r:id="rId9"/>
    <p:sldId id="261" r:id="rId10"/>
    <p:sldId id="263" r:id="rId11"/>
    <p:sldId id="265" r:id="rId12"/>
    <p:sldId id="266" r:id="rId13"/>
    <p:sldId id="264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Chart Stimulated Recall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000" dirty="0"/>
              <a:t>How to have an effective discussion</a:t>
            </a:r>
          </a:p>
          <a:p>
            <a:r>
              <a:rPr lang="en-US" dirty="0"/>
              <a:t>Marilyn Singer MD CCFP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3B5D0F-5814-4F4C-82E5-80663FFDA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6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39"/>
    </mc:Choice>
    <mc:Fallback>
      <p:transition spd="slow" advTm="10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“What specific features led you to the management that you chose?”</a:t>
            </a:r>
          </a:p>
          <a:p>
            <a:r>
              <a:rPr lang="en-US" sz="2800" dirty="0"/>
              <a:t>Discussion should include pharmacologic and non-pharmacologic interventions.</a:t>
            </a:r>
          </a:p>
          <a:p>
            <a:r>
              <a:rPr lang="en-US" sz="2800" dirty="0"/>
              <a:t>Were other treatment options considered, deferred, ruled out?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30907B-533F-4FA0-B280-6E9AAE19E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61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62"/>
    </mc:Choice>
    <mc:Fallback>
      <p:transition spd="slow" advTm="44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Chronic Disease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 Outline their approach to monitoring of common chronic diseases.</a:t>
            </a:r>
          </a:p>
          <a:p>
            <a:r>
              <a:rPr lang="en-US" sz="2800" dirty="0"/>
              <a:t>Identify resources that are available to themselves and their patients.</a:t>
            </a:r>
          </a:p>
          <a:p>
            <a:r>
              <a:rPr lang="en-US" sz="2800" dirty="0"/>
              <a:t>Outline their treatment strategies for common chronic diseases.  </a:t>
            </a:r>
          </a:p>
          <a:p>
            <a:r>
              <a:rPr lang="en-US" sz="2800" dirty="0"/>
              <a:t>Discuss barriers to optimal care.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F913BD-5B5E-421A-AF31-7E0B733B6B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0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13"/>
    </mc:Choice>
    <mc:Fallback>
      <p:transition spd="slow" advTm="57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Promotion and 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Outline their usual practice with regard to screening modalities, e.g., mammography, BP screening, </a:t>
            </a:r>
            <a:r>
              <a:rPr lang="en-US" sz="2800" dirty="0" err="1"/>
              <a:t>coloncheck</a:t>
            </a:r>
            <a:r>
              <a:rPr lang="en-US" sz="2800" dirty="0"/>
              <a:t>.</a:t>
            </a:r>
          </a:p>
          <a:p>
            <a:r>
              <a:rPr lang="en-US" sz="2800" dirty="0"/>
              <a:t>Outline their usual practice with regard to lifestyle interventions, e.g., smoking cessation, substance use, diet, exercise.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CD75F3-EE37-4BB5-A79E-CCCCE544B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67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19"/>
    </mc:Choice>
    <mc:Fallback>
      <p:transition spd="slow" advTm="34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“Do you recall if a decision was made about follow up?”</a:t>
            </a:r>
          </a:p>
          <a:p>
            <a:r>
              <a:rPr lang="en-US" sz="2800" dirty="0"/>
              <a:t>What factors influenced that decision/recommendation?</a:t>
            </a:r>
          </a:p>
          <a:p>
            <a:r>
              <a:rPr lang="en-US" sz="2800" dirty="0"/>
              <a:t>Did the follow up occur?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DE215F-AF97-47DC-990B-C5609D120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95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40"/>
    </mc:Choice>
    <mc:Fallback>
      <p:transition spd="slow" advTm="41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of Care – </a:t>
            </a:r>
            <a:br>
              <a:rPr lang="en-US" dirty="0"/>
            </a:br>
            <a:r>
              <a:rPr lang="en-US" dirty="0"/>
              <a:t>Patient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“Patient characteristics can influence decision-making.  Was there anything in particular about this patient that influenced your decisions regarding management?”</a:t>
            </a:r>
          </a:p>
          <a:p>
            <a:r>
              <a:rPr lang="en-US" sz="2800" dirty="0"/>
              <a:t>Allows recognition of specific circumstances.</a:t>
            </a:r>
          </a:p>
          <a:p>
            <a:r>
              <a:rPr lang="en-US" sz="2800" dirty="0"/>
              <a:t>Blaming of patient not acceptable.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117FC3-FF67-49AE-9013-8B56F9074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4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27"/>
    </mc:Choice>
    <mc:Fallback>
      <p:transition spd="slow" advTm="87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Context of Care – </a:t>
            </a:r>
            <a:br>
              <a:rPr lang="en-US" sz="3200" dirty="0"/>
            </a:br>
            <a:r>
              <a:rPr lang="en-US" sz="3200" dirty="0"/>
              <a:t>Practice/System</a:t>
            </a:r>
            <a:br>
              <a:rPr lang="en-US" sz="3200" dirty="0"/>
            </a:br>
            <a:r>
              <a:rPr lang="en-US" sz="3200" dirty="0"/>
              <a:t>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“Is there anything specific about your practice setting that influenced your management in this case?”</a:t>
            </a:r>
          </a:p>
          <a:p>
            <a:r>
              <a:rPr lang="en-US" sz="2800" dirty="0"/>
              <a:t>“What changes would improve your ability to deliver care to this patient?”</a:t>
            </a:r>
          </a:p>
          <a:p>
            <a:r>
              <a:rPr lang="en-US" sz="2800" dirty="0"/>
              <a:t>Could be lack of familiarity with resources (early), and/or need for systems improvement.</a:t>
            </a:r>
          </a:p>
          <a:p>
            <a:r>
              <a:rPr lang="en-US" sz="2800" dirty="0"/>
              <a:t>Identify need to adapt to the system as it exists.</a:t>
            </a:r>
          </a:p>
          <a:p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3A9848-9014-4E80-8DC7-48633DE73F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14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90"/>
    </mc:Choice>
    <mc:Fallback>
      <p:transition spd="slow" advTm="56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Evaluation of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Auditor should come away with an opinion as to the physician’s approach to clinical decision making for each case.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EB91B76-D5D2-460B-A960-182B39418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4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59"/>
    </mc:Choice>
    <mc:Fallback>
      <p:transition spd="slow" advTm="2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msinger@cpsm.</a:t>
            </a:r>
            <a:r>
              <a:rPr lang="en-US" sz="2800" err="1"/>
              <a:t>mb</a:t>
            </a:r>
            <a:r>
              <a:rPr lang="en-US" sz="2800"/>
              <a:t>.ca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639373-F704-4CD4-851B-68A345B27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9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31"/>
    </mc:Choice>
    <mc:Fallback>
      <p:transition spd="slow" advTm="14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 have no conflict of interest to disclose.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E44811-2FEA-49D3-BE6F-EF5509CA6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61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4"/>
    </mc:Choice>
    <mc:Fallback>
      <p:transition spd="slow" advTm="3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1123837"/>
            <a:ext cx="2867026" cy="4601183"/>
          </a:xfrm>
        </p:spPr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By the end of the session, participants should be able to:</a:t>
            </a:r>
          </a:p>
          <a:p>
            <a:pPr lvl="1"/>
            <a:r>
              <a:rPr lang="en-US" sz="2600" dirty="0"/>
              <a:t>Describe an approach to leading a chart stimulated recall session</a:t>
            </a:r>
          </a:p>
          <a:p>
            <a:pPr lvl="1"/>
            <a:r>
              <a:rPr lang="en-US" sz="2600" dirty="0"/>
              <a:t>List topics that may be covered in a session</a:t>
            </a:r>
          </a:p>
          <a:p>
            <a:pPr lvl="1"/>
            <a:r>
              <a:rPr lang="en-US" sz="2600" dirty="0"/>
              <a:t>Highlight potential benefits for both the auditor and the physician being audited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1143164-CCE4-46EA-ACC0-6BC188569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97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42"/>
    </mc:Choice>
    <mc:Fallback>
      <p:transition spd="slow" advTm="17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Follow up on charts flagged at chart audit</a:t>
            </a:r>
          </a:p>
          <a:p>
            <a:r>
              <a:rPr lang="en-US" sz="2800" dirty="0"/>
              <a:t>Allow physician to demonstrate their clinical reasoning skills</a:t>
            </a:r>
          </a:p>
          <a:p>
            <a:r>
              <a:rPr lang="en-US" sz="2800" dirty="0"/>
              <a:t>Discuss common problems and approaches to investigation and management </a:t>
            </a:r>
          </a:p>
          <a:p>
            <a:r>
              <a:rPr lang="en-US" sz="2800" dirty="0"/>
              <a:t>Permit discussion of factors external to physician that can impact practice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F43DF5-E61B-41D9-B351-A042331D1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96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98"/>
    </mc:Choice>
    <mc:Fallback>
      <p:transition spd="slow" advTm="45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Should be conducted as a collegial discussion, ideally, NOT as an examination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71B39B-A5F6-4B0F-BA8D-53985A21F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2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02"/>
    </mc:Choice>
    <mc:Fallback>
      <p:transition spd="slow" advTm="28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May be red flags, but most often not</a:t>
            </a:r>
          </a:p>
          <a:p>
            <a:r>
              <a:rPr lang="en-US" sz="2800" dirty="0"/>
              <a:t>Variations in approach, investigation, management</a:t>
            </a:r>
          </a:p>
          <a:p>
            <a:r>
              <a:rPr lang="en-US" sz="2800" dirty="0"/>
              <a:t>Medication choices – old </a:t>
            </a:r>
            <a:r>
              <a:rPr lang="en-US" sz="2800" dirty="0" err="1"/>
              <a:t>vs</a:t>
            </a:r>
            <a:r>
              <a:rPr lang="en-US" sz="2800" dirty="0"/>
              <a:t> new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5F9777-DDF0-4CB5-B7AD-4425F883F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9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79"/>
    </mc:Choice>
    <mc:Fallback>
      <p:transition spd="slow" advTm="47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Review 3-4 files that were identified at chart audit.</a:t>
            </a:r>
          </a:p>
          <a:p>
            <a:r>
              <a:rPr lang="en-US" sz="2800" dirty="0"/>
              <a:t>“Please tell me about this visit.”</a:t>
            </a:r>
          </a:p>
          <a:p>
            <a:r>
              <a:rPr lang="en-US" sz="2800" dirty="0"/>
              <a:t>Allow the physician to highlight the presenting complaint and the key points.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C3B121-F56D-4759-BDB9-BBDAB8BAD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5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75"/>
    </mc:Choice>
    <mc:Fallback>
      <p:transition spd="slow" advTm="39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“How did you get there?”</a:t>
            </a:r>
          </a:p>
          <a:p>
            <a:r>
              <a:rPr lang="en-US" sz="2800" dirty="0"/>
              <a:t>From the office visit - </a:t>
            </a:r>
          </a:p>
          <a:p>
            <a:r>
              <a:rPr lang="en-US" sz="2800" dirty="0"/>
              <a:t>Key features which led to diagnosis/</a:t>
            </a:r>
            <a:r>
              <a:rPr lang="en-US" sz="2800" dirty="0" err="1"/>
              <a:t>DDx</a:t>
            </a:r>
            <a:r>
              <a:rPr lang="en-US" sz="2800" dirty="0"/>
              <a:t> or clinical impression.</a:t>
            </a:r>
          </a:p>
          <a:p>
            <a:r>
              <a:rPr lang="en-US" sz="2800" dirty="0"/>
              <a:t>Were there other conditions that were ruled out and how.</a:t>
            </a:r>
          </a:p>
          <a:p>
            <a:r>
              <a:rPr lang="en-US" sz="2800" dirty="0"/>
              <a:t>Background knowledge of the patient (ongoing care) can also be communicated here.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DE7DC7-1A7A-4C71-ABF5-97EFBD92B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9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71"/>
    </mc:Choice>
    <mc:Fallback>
      <p:transition spd="slow" advTm="57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Investigations and </a:t>
            </a:r>
            <a:br>
              <a:rPr lang="en-US" dirty="0"/>
            </a:br>
            <a:r>
              <a:rPr lang="en-US" dirty="0"/>
              <a:t>Referrals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“What specific features led you to the investigations/referral that you chose?”</a:t>
            </a:r>
          </a:p>
          <a:p>
            <a:r>
              <a:rPr lang="en-US" sz="2800" dirty="0"/>
              <a:t>Were other investigations/referrals considered? </a:t>
            </a:r>
          </a:p>
          <a:p>
            <a:pPr lvl="1"/>
            <a:r>
              <a:rPr lang="en-US" sz="2600" dirty="0"/>
              <a:t>What factors came into play in the decision-making process?</a:t>
            </a:r>
          </a:p>
          <a:p>
            <a:pPr lvl="1"/>
            <a:r>
              <a:rPr lang="en-US" sz="2600" dirty="0"/>
              <a:t>What next steps might be taken if A occurs, or B occurs – theoretical discussion.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3A9558-FDDB-42DE-8740-7863CC4AC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06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21"/>
    </mc:Choice>
    <mc:Fallback>
      <p:transition spd="slow" advTm="5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86</TotalTime>
  <Words>577</Words>
  <Application>Microsoft Office PowerPoint</Application>
  <PresentationFormat>Widescreen</PresentationFormat>
  <Paragraphs>66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Corbel</vt:lpstr>
      <vt:lpstr>Wingdings 2</vt:lpstr>
      <vt:lpstr>Frame</vt:lpstr>
      <vt:lpstr>Chart Stimulated Recall</vt:lpstr>
      <vt:lpstr>Conflict of Interest</vt:lpstr>
      <vt:lpstr>Learning Objectives</vt:lpstr>
      <vt:lpstr>Purpose</vt:lpstr>
      <vt:lpstr>Purpose</vt:lpstr>
      <vt:lpstr>Flags</vt:lpstr>
      <vt:lpstr>Process </vt:lpstr>
      <vt:lpstr>Clinical assessment</vt:lpstr>
      <vt:lpstr>Investigations and  Referrals</vt:lpstr>
      <vt:lpstr>Treatment</vt:lpstr>
      <vt:lpstr>Chronic Disease Management</vt:lpstr>
      <vt:lpstr>Health Promotion and Prevention</vt:lpstr>
      <vt:lpstr>Follow up</vt:lpstr>
      <vt:lpstr>Context of Care –  Patient Factors</vt:lpstr>
      <vt:lpstr>Context of Care –  Practice/System Factors</vt:lpstr>
      <vt:lpstr>Overall Evaluation of case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Chart Stimulated Recall</dc:title>
  <dc:creator>Marilyn Singer</dc:creator>
  <cp:lastModifiedBy>Marilyn</cp:lastModifiedBy>
  <cp:revision>11</cp:revision>
  <dcterms:created xsi:type="dcterms:W3CDTF">2016-01-08T22:12:56Z</dcterms:created>
  <dcterms:modified xsi:type="dcterms:W3CDTF">2020-11-20T00:39:52Z</dcterms:modified>
</cp:coreProperties>
</file>