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71" r:id="rId3"/>
    <p:sldId id="272" r:id="rId4"/>
    <p:sldId id="257" r:id="rId5"/>
    <p:sldId id="262" r:id="rId6"/>
    <p:sldId id="258" r:id="rId7"/>
    <p:sldId id="259" r:id="rId8"/>
    <p:sldId id="260" r:id="rId9"/>
    <p:sldId id="261" r:id="rId10"/>
    <p:sldId id="263" r:id="rId11"/>
    <p:sldId id="265" r:id="rId12"/>
    <p:sldId id="266" r:id="rId13"/>
    <p:sldId id="264" r:id="rId14"/>
    <p:sldId id="267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4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Relationship Id="rId27" Type="http://schemas.openxmlformats.org/officeDocument/2006/relationships/customXml" Target="../customXml/item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Chart Stimulated Recall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000" dirty="0"/>
              <a:t>How to have an effective discussion</a:t>
            </a:r>
          </a:p>
          <a:p>
            <a:r>
              <a:rPr lang="en-US" dirty="0"/>
              <a:t>Marilyn Singer MD CCFP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3B5D0F-5814-4F4C-82E5-80663FFDA1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64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39"/>
    </mc:Choice>
    <mc:Fallback>
      <p:transition spd="slow" advTm="10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“What specific features led you to the management that you chose?”</a:t>
            </a:r>
          </a:p>
          <a:p>
            <a:r>
              <a:rPr lang="en-US" sz="2800" dirty="0"/>
              <a:t>Discussion should include pharmacologic and non-pharmacologic interventions.</a:t>
            </a:r>
          </a:p>
          <a:p>
            <a:r>
              <a:rPr lang="en-US" sz="2800" dirty="0"/>
              <a:t>Were other treatment options considered, deferred, ruled out?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230907B-533F-4FA0-B280-6E9AAE19E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61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62"/>
    </mc:Choice>
    <mc:Fallback>
      <p:transition spd="slow" advTm="44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Disease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 Outline their approach to monitoring of common chronic diseases.</a:t>
            </a:r>
          </a:p>
          <a:p>
            <a:r>
              <a:rPr lang="en-US" sz="2800" dirty="0"/>
              <a:t>Identify resources that are available to themselves and their patients.</a:t>
            </a:r>
          </a:p>
          <a:p>
            <a:r>
              <a:rPr lang="en-US" sz="2800" dirty="0"/>
              <a:t>Outline their treatment strategies for common chronic diseases.  </a:t>
            </a:r>
          </a:p>
          <a:p>
            <a:r>
              <a:rPr lang="en-US" sz="2800" dirty="0"/>
              <a:t>Discuss barriers to optimal care.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1F913BD-5B5E-421A-AF31-7E0B733B6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03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13"/>
    </mc:Choice>
    <mc:Fallback>
      <p:transition spd="slow" advTm="57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Promotion and 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Outline their usual practice with regard to screening modalities, e.g., mammography, BP screening, </a:t>
            </a:r>
            <a:r>
              <a:rPr lang="en-US" sz="2800" dirty="0" err="1"/>
              <a:t>coloncheck</a:t>
            </a:r>
            <a:r>
              <a:rPr lang="en-US" sz="2800" dirty="0"/>
              <a:t>.</a:t>
            </a:r>
          </a:p>
          <a:p>
            <a:r>
              <a:rPr lang="en-US" sz="2800" dirty="0"/>
              <a:t>Outline their usual practice with regard to lifestyle interventions, e.g., smoking cessation, substance use, diet, exercise.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CD75F3-EE37-4BB5-A79E-CCCCE544B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67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19"/>
    </mc:Choice>
    <mc:Fallback>
      <p:transition spd="slow" advTm="34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“Do you recall if a decision was made about follow up?”</a:t>
            </a:r>
          </a:p>
          <a:p>
            <a:r>
              <a:rPr lang="en-US" sz="2800" dirty="0"/>
              <a:t>What factors influenced that decision/recommendation?</a:t>
            </a:r>
          </a:p>
          <a:p>
            <a:r>
              <a:rPr lang="en-US" sz="2800" dirty="0"/>
              <a:t>Did the follow up occur?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8DE215F-AF97-47DC-990B-C5609D1204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95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40"/>
    </mc:Choice>
    <mc:Fallback>
      <p:transition spd="slow" advTm="41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of Care – </a:t>
            </a:r>
            <a:br>
              <a:rPr lang="en-US" dirty="0"/>
            </a:br>
            <a:r>
              <a:rPr lang="en-US" dirty="0"/>
              <a:t>Patient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“Patient characteristics can influence decision-making.  Was there anything in particular about this patient that influenced your decisions regarding management?”</a:t>
            </a:r>
          </a:p>
          <a:p>
            <a:r>
              <a:rPr lang="en-US" sz="2800" dirty="0"/>
              <a:t>Allows recognition of specific circumstances.</a:t>
            </a:r>
          </a:p>
          <a:p>
            <a:r>
              <a:rPr lang="en-US" sz="2800" dirty="0"/>
              <a:t>Blaming of patient not acceptable.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4117FC3-FF67-49AE-9013-8B56F90744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48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327"/>
    </mc:Choice>
    <mc:Fallback>
      <p:transition spd="slow" advTm="87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Context of Care – </a:t>
            </a:r>
            <a:br>
              <a:rPr lang="en-US" sz="3200" dirty="0"/>
            </a:br>
            <a:r>
              <a:rPr lang="en-US" sz="3200" dirty="0"/>
              <a:t>Practice/System</a:t>
            </a:r>
            <a:br>
              <a:rPr lang="en-US" sz="3200" dirty="0"/>
            </a:br>
            <a:r>
              <a:rPr lang="en-US" sz="3200" dirty="0"/>
              <a:t>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“Is there anything specific about your practice setting that influenced your management in this case?”</a:t>
            </a:r>
          </a:p>
          <a:p>
            <a:r>
              <a:rPr lang="en-US" sz="2800" dirty="0"/>
              <a:t>“What changes would improve your ability to deliver care to this patient?”</a:t>
            </a:r>
          </a:p>
          <a:p>
            <a:r>
              <a:rPr lang="en-US" sz="2800" dirty="0"/>
              <a:t>Could be lack of familiarity with resources (early), and/or need for systems improvement.</a:t>
            </a:r>
          </a:p>
          <a:p>
            <a:r>
              <a:rPr lang="en-US" sz="2800" dirty="0"/>
              <a:t>Identify need to adapt to the system as it exists.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43A9848-9014-4E80-8DC7-48633DE73F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14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90"/>
    </mc:Choice>
    <mc:Fallback>
      <p:transition spd="slow" advTm="56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Evaluation of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Auditor should come away with an opinion as to the physician’s approach to clinical decision making for each case.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EB91B76-D5D2-460B-A960-182B39418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4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59"/>
    </mc:Choice>
    <mc:Fallback>
      <p:transition spd="slow" advTm="27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msinger@cpsm.</a:t>
            </a:r>
            <a:r>
              <a:rPr lang="en-US" sz="2800" err="1"/>
              <a:t>mb</a:t>
            </a:r>
            <a:r>
              <a:rPr lang="en-US" sz="2800"/>
              <a:t>.ca</a:t>
            </a:r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4639373-F704-4CD4-851B-68A345B27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97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31"/>
    </mc:Choice>
    <mc:Fallback>
      <p:transition spd="slow" advTm="14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 of Interest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 have no conflict of interest to disclose.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FE44811-2FEA-49D3-BE6F-EF5509CA6C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61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4"/>
    </mc:Choice>
    <mc:Fallback>
      <p:transition spd="slow" advTm="3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75" y="1123837"/>
            <a:ext cx="2867026" cy="4601183"/>
          </a:xfrm>
        </p:spPr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By the end of the session, participants should be able to:</a:t>
            </a:r>
          </a:p>
          <a:p>
            <a:pPr lvl="1"/>
            <a:r>
              <a:rPr lang="en-US" sz="2600" dirty="0"/>
              <a:t>Describe an approach to leading a chart stimulated recall session</a:t>
            </a:r>
          </a:p>
          <a:p>
            <a:pPr lvl="1"/>
            <a:r>
              <a:rPr lang="en-US" sz="2600" dirty="0"/>
              <a:t>List topics that may be covered in a session</a:t>
            </a:r>
          </a:p>
          <a:p>
            <a:pPr lvl="1"/>
            <a:r>
              <a:rPr lang="en-US" sz="2600" dirty="0"/>
              <a:t>Highlight potential benefits for both the auditor and the physician being audited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1143164-CCE4-46EA-ACC0-6BC188569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97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42"/>
    </mc:Choice>
    <mc:Fallback>
      <p:transition spd="slow" advTm="17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Follow up on charts flagged at chart audit</a:t>
            </a:r>
          </a:p>
          <a:p>
            <a:r>
              <a:rPr lang="en-US" sz="2800" dirty="0"/>
              <a:t>Allow physician to demonstrate their clinical reasoning skills</a:t>
            </a:r>
          </a:p>
          <a:p>
            <a:r>
              <a:rPr lang="en-US" sz="2800" dirty="0"/>
              <a:t>Discuss common problems and approaches to investigation and management </a:t>
            </a:r>
          </a:p>
          <a:p>
            <a:r>
              <a:rPr lang="en-US" sz="2800" dirty="0"/>
              <a:t>Permit discussion of factors external to physician that can impact practice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F43DF5-E61B-41D9-B351-A042331D13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96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98"/>
    </mc:Choice>
    <mc:Fallback>
      <p:transition spd="slow" advTm="45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Should be conducted as a collegial discussion, ideally, NOT as an examination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71B39B-A5F6-4B0F-BA8D-53985A21F1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27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02"/>
    </mc:Choice>
    <mc:Fallback>
      <p:transition spd="slow" advTm="28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May be red flags, but most often not</a:t>
            </a:r>
          </a:p>
          <a:p>
            <a:r>
              <a:rPr lang="en-US" sz="2800" dirty="0"/>
              <a:t>Variations in approach, investigation, management</a:t>
            </a:r>
          </a:p>
          <a:p>
            <a:r>
              <a:rPr lang="en-US" sz="2800" dirty="0"/>
              <a:t>Medication choices – old </a:t>
            </a:r>
            <a:r>
              <a:rPr lang="en-US" sz="2800" dirty="0" err="1"/>
              <a:t>vs</a:t>
            </a:r>
            <a:r>
              <a:rPr lang="en-US" sz="2800" dirty="0"/>
              <a:t> new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5F9777-DDF0-4CB5-B7AD-4425F883F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91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79"/>
    </mc:Choice>
    <mc:Fallback>
      <p:transition spd="slow" advTm="47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Review 3-4 files that were identified at chart audit.</a:t>
            </a:r>
          </a:p>
          <a:p>
            <a:r>
              <a:rPr lang="en-US" sz="2800" dirty="0"/>
              <a:t>“Please tell me about this visit.”</a:t>
            </a:r>
          </a:p>
          <a:p>
            <a:r>
              <a:rPr lang="en-US" sz="2800" dirty="0"/>
              <a:t>Allow the physician to highlight the presenting complaint and the key points.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C3B121-F56D-4759-BDB9-BBDAB8BADA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58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75"/>
    </mc:Choice>
    <mc:Fallback>
      <p:transition spd="slow" advTm="39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“How did you get there?”</a:t>
            </a:r>
          </a:p>
          <a:p>
            <a:r>
              <a:rPr lang="en-US" sz="2800" dirty="0"/>
              <a:t>From the office visit - </a:t>
            </a:r>
          </a:p>
          <a:p>
            <a:r>
              <a:rPr lang="en-US" sz="2800" dirty="0"/>
              <a:t>Key features which led to diagnosis/</a:t>
            </a:r>
            <a:r>
              <a:rPr lang="en-US" sz="2800" dirty="0" err="1"/>
              <a:t>DDx</a:t>
            </a:r>
            <a:r>
              <a:rPr lang="en-US" sz="2800" dirty="0"/>
              <a:t> or clinical impression.</a:t>
            </a:r>
          </a:p>
          <a:p>
            <a:r>
              <a:rPr lang="en-US" sz="2800" dirty="0"/>
              <a:t>Were there other conditions that were ruled out and how.</a:t>
            </a:r>
          </a:p>
          <a:p>
            <a:r>
              <a:rPr lang="en-US" sz="2800" dirty="0"/>
              <a:t>Background knowledge of the patient (ongoing care) can also be communicated here.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EDE7DC7-1A7A-4C71-ABF5-97EFBD92B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9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71"/>
    </mc:Choice>
    <mc:Fallback>
      <p:transition spd="slow" advTm="57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Investigations and </a:t>
            </a:r>
            <a:br>
              <a:rPr lang="en-US" dirty="0"/>
            </a:br>
            <a:r>
              <a:rPr lang="en-US" dirty="0"/>
              <a:t>Referrals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“What specific features led you to the investigations/referral that you chose?”</a:t>
            </a:r>
          </a:p>
          <a:p>
            <a:r>
              <a:rPr lang="en-US" sz="2800" dirty="0"/>
              <a:t>Were other investigations/referrals considered? </a:t>
            </a:r>
          </a:p>
          <a:p>
            <a:pPr lvl="1"/>
            <a:r>
              <a:rPr lang="en-US" sz="2600" dirty="0"/>
              <a:t>What factors came into play in the decision-making process?</a:t>
            </a:r>
          </a:p>
          <a:p>
            <a:pPr lvl="1"/>
            <a:r>
              <a:rPr lang="en-US" sz="2600" dirty="0"/>
              <a:t>What next steps might be taken if A occurs, or B occurs – theoretical discussion.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73A9558-FDDB-42DE-8740-7863CC4AC3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06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821"/>
    </mc:Choice>
    <mc:Fallback>
      <p:transition spd="slow" advTm="56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haredContentType xmlns="Microsoft.SharePoint.Taxonomy.ContentTypeSync" SourceId="9ed4f188-e6b3-4a35-9f96-c3a2f9209ddd" ContentTypeId="0x010100E20E534F0C3598489DB95CC187F5E83A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Workshop" ma:contentTypeID="0x010100E20E534F0C3598489DB95CC187F5E83A1200FBEE1C1EE4A4AD47962E644A0A6739E8" ma:contentTypeVersion="17" ma:contentTypeDescription="" ma:contentTypeScope="" ma:versionID="2bcb2e921d233b39c28322c61c11caaa">
  <xsd:schema xmlns:xsd="http://www.w3.org/2001/XMLSchema" xmlns:xs="http://www.w3.org/2001/XMLSchema" xmlns:p="http://schemas.microsoft.com/office/2006/metadata/properties" xmlns:ns2="33be6a7c-0fd0-487c-b270-8c919cdb9056" xmlns:ns3="27863075-1889-41f0-bcfe-68c0b6395dd9" targetNamespace="http://schemas.microsoft.com/office/2006/metadata/properties" ma:root="true" ma:fieldsID="5bd8f40a8de393ab644cc3ec7fc932db" ns2:_="" ns3:_="">
    <xsd:import namespace="33be6a7c-0fd0-487c-b270-8c919cdb9056"/>
    <xsd:import namespace="27863075-1889-41f0-bcfe-68c0b6395dd9"/>
    <xsd:element name="properties">
      <xsd:complexType>
        <xsd:sequence>
          <xsd:element name="documentManagement">
            <xsd:complexType>
              <xsd:all>
                <xsd:element ref="ns2:DocumentDate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be6a7c-0fd0-487c-b270-8c919cdb9056" elementFormDefault="qualified">
    <xsd:import namespace="http://schemas.microsoft.com/office/2006/documentManagement/types"/>
    <xsd:import namespace="http://schemas.microsoft.com/office/infopath/2007/PartnerControls"/>
    <xsd:element name="DocumentDate" ma:index="1" nillable="true" ma:displayName="Workshop Date" ma:default="[today]" ma:format="DateOnly" ma:internalName="Document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863075-1889-41f0-bcfe-68c0b6395dd9" elementFormDefault="qualified">
    <xsd:import namespace="http://schemas.microsoft.com/office/2006/documentManagement/types"/>
    <xsd:import namespace="http://schemas.microsoft.com/office/infopath/2007/PartnerControls"/>
    <xsd:element name="_dlc_DocId" ma:index="1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Date xmlns="33be6a7c-0fd0-487c-b270-8c919cdb9056">2020-11-30T13:54:45+00:00</DocumentDate>
    <_dlc_DocId xmlns="27863075-1889-41f0-bcfe-68c0b6395dd9">MPDFFPP4ASFC-1867494629-642</_dlc_DocId>
    <_dlc_DocIdUrl xmlns="27863075-1889-41f0-bcfe-68c0b6395dd9">
      <Url>https://cpsm1.sharepoint.com/sites/QI-Administration/_layouts/15/DocIdRedir.aspx?ID=MPDFFPP4ASFC-1867494629-642</Url>
      <Description>MPDFFPP4ASFC-1867494629-642</Description>
    </_dlc_DocIdUrl>
  </documentManagement>
</p:properties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5479B0C4-FF13-446C-9838-841D894C6921}"/>
</file>

<file path=customXml/itemProps2.xml><?xml version="1.0" encoding="utf-8"?>
<ds:datastoreItem xmlns:ds="http://schemas.openxmlformats.org/officeDocument/2006/customXml" ds:itemID="{F6FE2007-DFF8-47EC-BF36-6B58D9DB6221}"/>
</file>

<file path=customXml/itemProps3.xml><?xml version="1.0" encoding="utf-8"?>
<ds:datastoreItem xmlns:ds="http://schemas.openxmlformats.org/officeDocument/2006/customXml" ds:itemID="{6A250034-07D6-4962-8FB3-21753DE4AA00}"/>
</file>

<file path=customXml/itemProps4.xml><?xml version="1.0" encoding="utf-8"?>
<ds:datastoreItem xmlns:ds="http://schemas.openxmlformats.org/officeDocument/2006/customXml" ds:itemID="{96BD1758-9B9C-4451-8AA6-1FDAA05C824E}"/>
</file>

<file path=customXml/itemProps5.xml><?xml version="1.0" encoding="utf-8"?>
<ds:datastoreItem xmlns:ds="http://schemas.openxmlformats.org/officeDocument/2006/customXml" ds:itemID="{5E0AA6AA-5E73-48AD-A667-97B2B1A62D58}"/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86</TotalTime>
  <Words>577</Words>
  <Application>Microsoft Office PowerPoint</Application>
  <PresentationFormat>Widescreen</PresentationFormat>
  <Paragraphs>66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Corbel</vt:lpstr>
      <vt:lpstr>Wingdings 2</vt:lpstr>
      <vt:lpstr>Frame</vt:lpstr>
      <vt:lpstr>Chart Stimulated Recall</vt:lpstr>
      <vt:lpstr>Conflict of Interest</vt:lpstr>
      <vt:lpstr>Learning Objectives</vt:lpstr>
      <vt:lpstr>Purpose</vt:lpstr>
      <vt:lpstr>Purpose</vt:lpstr>
      <vt:lpstr>Flags</vt:lpstr>
      <vt:lpstr>Process </vt:lpstr>
      <vt:lpstr>Clinical assessment</vt:lpstr>
      <vt:lpstr>Investigations and  Referrals</vt:lpstr>
      <vt:lpstr>Treatment</vt:lpstr>
      <vt:lpstr>Chronic Disease Management</vt:lpstr>
      <vt:lpstr>Health Promotion and Prevention</vt:lpstr>
      <vt:lpstr>Follow up</vt:lpstr>
      <vt:lpstr>Context of Care –  Patient Factors</vt:lpstr>
      <vt:lpstr>Context of Care –  Practice/System Factors</vt:lpstr>
      <vt:lpstr>Overall Evaluation of case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Chart Stimulated Recall</dc:title>
  <dc:creator>Marilyn Singer</dc:creator>
  <cp:lastModifiedBy>Marilyn</cp:lastModifiedBy>
  <cp:revision>11</cp:revision>
  <dcterms:created xsi:type="dcterms:W3CDTF">2016-01-08T22:12:56Z</dcterms:created>
  <dcterms:modified xsi:type="dcterms:W3CDTF">2020-11-20T00:39:52Z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0x010100E20E534F0C3598489DB95CC187F5E83A1200FBEE1C1EE4A4AD47962E644A0A6739E8</vt:lpwstr>
  </property>
  <property fmtid="{D5CDD505-2E9C-101B-9397-08002B2CF9AE}" pid="3" name="_dlc_DocIdItemGuid">
    <vt:lpwstr>d92f51d6-2e21-4a1e-b0e6-c7761a0264a9</vt:lpwstr>
  </property>
</Properties>
</file>