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0" r:id="rId2"/>
  </p:sldMasterIdLst>
  <p:notesMasterIdLst>
    <p:notesMasterId r:id="rId35"/>
  </p:notesMasterIdLst>
  <p:sldIdLst>
    <p:sldId id="466" r:id="rId3"/>
    <p:sldId id="467" r:id="rId4"/>
    <p:sldId id="303" r:id="rId5"/>
    <p:sldId id="304" r:id="rId6"/>
    <p:sldId id="472" r:id="rId7"/>
    <p:sldId id="429" r:id="rId8"/>
    <p:sldId id="473" r:id="rId9"/>
    <p:sldId id="474" r:id="rId10"/>
    <p:sldId id="475" r:id="rId11"/>
    <p:sldId id="441" r:id="rId12"/>
    <p:sldId id="458" r:id="rId13"/>
    <p:sldId id="463" r:id="rId14"/>
    <p:sldId id="478" r:id="rId15"/>
    <p:sldId id="325" r:id="rId16"/>
    <p:sldId id="465" r:id="rId17"/>
    <p:sldId id="476" r:id="rId18"/>
    <p:sldId id="471" r:id="rId19"/>
    <p:sldId id="262" r:id="rId20"/>
    <p:sldId id="258" r:id="rId21"/>
    <p:sldId id="259" r:id="rId22"/>
    <p:sldId id="260" r:id="rId23"/>
    <p:sldId id="327" r:id="rId24"/>
    <p:sldId id="419" r:id="rId25"/>
    <p:sldId id="331" r:id="rId26"/>
    <p:sldId id="398" r:id="rId27"/>
    <p:sldId id="364" r:id="rId28"/>
    <p:sldId id="365" r:id="rId29"/>
    <p:sldId id="366" r:id="rId30"/>
    <p:sldId id="424" r:id="rId31"/>
    <p:sldId id="367" r:id="rId32"/>
    <p:sldId id="257" r:id="rId33"/>
    <p:sldId id="4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7" autoAdjust="0"/>
  </p:normalViewPr>
  <p:slideViewPr>
    <p:cSldViewPr snapToGrid="0">
      <p:cViewPr varScale="1">
        <p:scale>
          <a:sx n="121" d="100"/>
          <a:sy n="121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33D56-AD44-48A1-B747-8E8BEB70F10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895BD-0404-432C-AD9F-D9C3DCD3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>
            <a:extLst>
              <a:ext uri="{FF2B5EF4-FFF2-40B4-BE49-F238E27FC236}">
                <a16:creationId xmlns:a16="http://schemas.microsoft.com/office/drawing/2014/main" id="{84BD102D-9293-4581-AFC0-BFC4D2695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>
            <a:extLst>
              <a:ext uri="{FF2B5EF4-FFF2-40B4-BE49-F238E27FC236}">
                <a16:creationId xmlns:a16="http://schemas.microsoft.com/office/drawing/2014/main" id="{B8D460B8-878D-4019-9043-E72F6D887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8772" name="Slide Number Placeholder 3">
            <a:extLst>
              <a:ext uri="{FF2B5EF4-FFF2-40B4-BE49-F238E27FC236}">
                <a16:creationId xmlns:a16="http://schemas.microsoft.com/office/drawing/2014/main" id="{2976CE0D-E0D1-4BB2-B556-6532609AAF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85852-9162-46E4-9AA0-13FBEE1530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133171-45BA-4F8D-A802-3860112564B9}"/>
              </a:ext>
            </a:extLst>
          </p:cNvPr>
          <p:cNvSpPr txBox="1"/>
          <p:nvPr/>
        </p:nvSpPr>
        <p:spPr>
          <a:xfrm>
            <a:off x="2438400" y="3159125"/>
            <a:ext cx="6096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1E461F04-1512-4077-9B35-0845DC64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B784-29D1-4894-8574-1B1F351F8D0A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F902C37B-C983-4F8B-9CF3-9681F1E83A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6950CF-242D-4629-BEA3-01FBE16F5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39D650D2-FB23-4F54-8153-B460701151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6313C-FC35-4FA1-A421-E703F822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DB8C-5AD5-40AA-BE84-9E00F9490DA3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85FC4-8BDA-43E3-84F4-0EED5FF9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DF44-1A90-4C82-8885-71EA0862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860F-B4BC-40BC-950F-0514FC359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66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5484-3D01-4EBA-9B98-A9422900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BD7D-337C-4E0C-B94D-847D1A9C3053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B51E4-4668-4553-86B5-C9AD2E1F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47675-CEDB-45B3-BD55-B5D49E18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C827-3DD9-4948-918A-3FA2182A1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99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C7C60-7A49-4874-B4B1-C21FEE15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CECFC-4579-49C0-8CC8-EFD20A80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104E7-692E-4DFE-A806-D1C30918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12E0C-3B11-43ED-9807-21A08033D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6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90FB-A07C-414C-A5DC-2A2107D9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65BC-8C51-44A9-A390-B64F0198BAD7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22029-222D-46A6-9B41-FA778077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C6147-1F10-463B-A267-40AB185D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A3098-45AA-47C9-8B7D-B2E19471A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2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95FB3-BF50-4C34-A533-FEAA653D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A6E2-4823-4352-81D3-42662DABEC0A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1347-1DF1-40CF-8BAC-2F42CE5D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0754D-22B3-4B26-BB93-6B4AB1DF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BA01D-5A7C-4780-BC7D-3E1817FE4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78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23A7C-7E18-4817-8CF5-72CD50F8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3C35-B024-43D4-905C-B7F94F730D59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5AC53-3693-4BE3-9B84-105B0AD1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E4DC1-1B26-499B-B242-64335DF7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AEB05-81AE-4B40-90C3-A9EE956E7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40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1AC798-F97E-4558-B3ED-3BF2C5D4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EE68-E14C-408F-A57E-62514E05287A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8E6F7E-EDAE-4569-B436-855B922F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C92E6F-1BB2-4531-B52E-5B030334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06428-957C-4E19-82FE-3260B2A37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94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7F4761-837E-4019-81D0-50BB848D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3D3C-D5FA-4201-8342-2BCC64A00807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2DAC32-7E0D-4283-9A91-463091A7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A8654B-172E-4CD3-BF2B-A7B9557C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495E-197D-401A-B21A-2E240EC48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099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6E223C-2B1F-4115-A15E-6FE21BF4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5DAE-F644-48FF-8558-4445FCF72E47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ADC837-A1C2-4BDA-B0D7-AA2A5727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95389C-91FB-44CE-BCBD-E5CDD7AB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A6FB2-64CE-459B-B3B1-28A068321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16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10615C-8B24-4721-B979-0B62EA38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C434-CD25-4AD1-9C75-94A844A948AC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DC9AE9-6CBE-44E6-BDC8-3EB4082B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271EA7-B4E5-4DD6-B735-7DD36CF8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1279-9312-4DFE-8AC2-DB804046A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2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501-E22C-4BE0-B1AE-78EF3D10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1E26-FACC-4F56-9564-83189E8EC9D6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1D723-D253-45C2-8422-CB10B8D4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E38BC-A8D1-4BA1-B1C3-8DA8E060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0A7C-5834-4696-B8FC-B029BC782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18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F696E-1EE3-43CC-9AC7-9197FE9A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B286-635D-481B-8580-B88C8C398714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3A6102-74F3-4968-8FD7-5DBDE4A3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7499AF-6ABC-43F4-9A2F-96371215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C0F8A-5B0C-44A3-A965-1ABB4326C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117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A4193B-D08C-4079-BA7F-5F353952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4D3D-4D51-4FEB-82FF-C1C4FAD98A22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89DAB7-BF53-460F-8616-CAB6DF28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2196CD-BB28-44E3-B478-006E26E9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749D8-BE0C-4BF4-8FEF-D8876C23D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076C3-F88D-4950-A6A7-0E9DB7E2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36A5-59C6-405C-A06B-4900493E8E7F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61CA8-B596-46A4-9CFB-672D2721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60F9C-90DD-4572-B62A-83258EA1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ECA40-7BAE-4AAC-A321-5A93BCB90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110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64EA-E150-41B8-BD52-A327AC5C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9E45-445D-4381-BA0D-ACF31625C506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BFEEE-3DCD-4B43-82C7-A574179F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185BC-9341-4C26-A2CA-1F6EDAA2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81499-A7DD-4ADE-BEB2-CD029BE1A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57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729D-E170-40D4-AE9C-49853DE4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87E90-7E71-452B-B34A-FD2231B3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353A5-6726-4CC4-8E30-3E4B3FB3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228B2-C00C-4E39-8100-11B7FBA30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60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2857" y="6535516"/>
            <a:ext cx="11049000" cy="184666"/>
          </a:xfrm>
        </p:spPr>
        <p:txBody>
          <a:bodyPr bIns="0"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endParaRPr lang="en-CA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30234EA-1DC4-48E6-A096-27EC6376F9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  <a:latin typeface="Arial" panose="020B0604020202020204" pitchFamily="34" charset="0"/>
              </a:defRPr>
            </a:lvl1pPr>
          </a:lstStyle>
          <a:p>
            <a:fld id="{733DE135-7B7F-476D-B918-4A7ED22F9EA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6518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F4FFCD-C0D2-4290-A1DE-FBC17EB7EE1B}"/>
              </a:ext>
            </a:extLst>
          </p:cNvPr>
          <p:cNvSpPr txBox="1"/>
          <p:nvPr/>
        </p:nvSpPr>
        <p:spPr>
          <a:xfrm>
            <a:off x="5689600" y="4075113"/>
            <a:ext cx="6096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AC08471E-C92C-49D6-9715-B94D3822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5579-7C22-4740-AB36-44842F57B325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E1A713CB-534C-4914-BE95-E32AE9397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41F9A-81C7-4322-9226-05A81A040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32F984D6-7780-4B82-976B-43C48D6FE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5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F0BECE2-8FBD-4358-8960-D565AEE417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D8B2-9368-44E4-B244-19B36568508E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B7FE40-AB48-468A-A920-B842D82BAE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7D9F15-5E2A-41E6-A84B-519ECCBC8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EDD1-D39C-4694-A567-FACF821E9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2B8D37-5D7E-44C0-A5F3-646C6A379CB9}"/>
              </a:ext>
            </a:extLst>
          </p:cNvPr>
          <p:cNvSpPr txBox="1"/>
          <p:nvPr/>
        </p:nvSpPr>
        <p:spPr>
          <a:xfrm>
            <a:off x="1409700" y="520700"/>
            <a:ext cx="6096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AE306-D4E4-410E-BB09-1A83FC7AFFAF}"/>
              </a:ext>
            </a:extLst>
          </p:cNvPr>
          <p:cNvSpPr txBox="1"/>
          <p:nvPr/>
        </p:nvSpPr>
        <p:spPr>
          <a:xfrm>
            <a:off x="6373284" y="520700"/>
            <a:ext cx="6096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03FDFAB8-CB0D-400B-AF61-6F08FA45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BA92-BECC-436A-9145-57DB23EAF95A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F1B30C67-7BD1-4300-A468-2A54CA9FC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6FF7B-6A9A-48F8-B9AC-12AA7D6FD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6BA57B9E-EFD7-45CB-9E50-064669260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9E15BD-F0BD-42AA-9008-26B97158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3050-399E-4397-B0FF-953F31D5437A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F1CA78-2BF1-4EF1-B531-9E845828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6CD544-59A5-45D8-9886-1816228C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3E9A-4A4C-4705-8BEB-7D7AAD06E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03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06CC01-57C8-46EB-8600-03EA416A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0EAB-BE04-4796-8B20-128CEF695BA3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180E30-BE33-437F-93D5-B108789E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3FFDE0-1F1F-490A-BE6C-0D9B8FAD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A313-3508-4528-B984-35E5AD972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4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3D02B8-9E7A-4AF1-93BF-BE0381BA7BD5}"/>
              </a:ext>
            </a:extLst>
          </p:cNvPr>
          <p:cNvSpPr txBox="1"/>
          <p:nvPr/>
        </p:nvSpPr>
        <p:spPr>
          <a:xfrm>
            <a:off x="7105651" y="1774826"/>
            <a:ext cx="6096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84F357CB-0D1B-4A3F-8C77-0E68D18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B12D-48D1-4798-80D1-A65FD9CF74F7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9295DCEB-27AD-4BA6-B304-6482F2308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827D0E-B035-4C56-AC08-852B448D3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DAF9D263-8BAF-465E-AB38-2D16C0BC93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7DF8CA-83CA-4036-8BDD-821E7BE559A6}"/>
              </a:ext>
            </a:extLst>
          </p:cNvPr>
          <p:cNvSpPr txBox="1"/>
          <p:nvPr/>
        </p:nvSpPr>
        <p:spPr>
          <a:xfrm>
            <a:off x="3246967" y="3332164"/>
            <a:ext cx="6096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54F98C1C-FE50-48B4-A3A6-E8A90680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BE5C-30C2-4E6B-B331-92BE12353C7A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5B7F2BF-CA00-4887-98FF-1D3B3CA6A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FF3DD8-A5B7-4033-AD73-8DB5720C2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5DB19B67-2DF6-4EA9-88BC-F27EF657F4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9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34DF81-F8F1-4D92-8944-DD4A5A0C16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5243C-8E63-41FA-91A9-07DAE487E337}"/>
              </a:ext>
            </a:extLst>
          </p:cNvPr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778D7E-C64F-4309-9866-7BDE6A19323E}"/>
              </a:ext>
            </a:extLst>
          </p:cNvPr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707310-3905-4F1B-BBE3-92D05FA60346}"/>
              </a:ext>
            </a:extLst>
          </p:cNvPr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62002-1D4E-4235-844D-CABBDCC6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67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20F60-A3C6-4694-A1BB-CFCB7B9B8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4800" y="685800"/>
            <a:ext cx="8128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131EB-F926-4C22-A5D8-D1B8CCFFB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>
                    <a:alpha val="60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E2F5185-04B7-4D04-9EAA-3D227A338F30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6A679-956C-42DB-B543-B4E622C9D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433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>
                    <a:alpha val="60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881D5-E197-4CEB-A4FF-C218D6649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433" y="5842000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485EF6-81B1-431E-A4D0-930A88DBC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05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2221C9-E88D-4AA7-8DF7-29EC572234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C3AB5F-9DCC-431B-BE0C-D731F5C6F8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C239-51E0-4325-B8BC-884C59D97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A829FD-6E4A-43FB-8486-97821FFE647A}" type="datetimeFigureOut">
              <a:rPr lang="en-US"/>
              <a:pPr>
                <a:defRPr/>
              </a:pPr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8BD79-81DE-48BA-A656-14E6D151C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FB47C-E024-485A-929D-6C57A929C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</a:lstStyle>
          <a:p>
            <a:fld id="{9F5279B7-376B-404C-B64C-8FFA27F2F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86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a/url?sa=i&amp;rct=j&amp;q=&amp;esrc=s&amp;source=images&amp;cd=&amp;cad=rja&amp;uact=8&amp;ved=2ahUKEwjq9ZHglaPhAhWGpYMKHUIWBE4QjRx6BAgBEAU&amp;url=https%3A%2F%2Fwww.janekdickinson.com%2Finsulin-pen-vs-vial-and-syringe%2F&amp;psig=AOvVaw2nClCLxCe3bMJJ-Y03LbjG&amp;ust=1553805245333270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a/url?sa=i&amp;rct=j&amp;q=&amp;esrc=s&amp;source=images&amp;cd=&amp;cad=rja&amp;uact=8&amp;ved=2ahUKEwi00YqtlqPhAhVL2oMKHbF4CtEQjRx6BAgBEAU&amp;url=https%3A%2F%2Fwww.ebay.com%2Fp%2FBayer-Contour-Next-EZ-Meter-Plus-260-Test-Strips%2F1124734232&amp;psig=AOvVaw3EF5iIzSKuqQd-4Jc24ISj&amp;ust=155380532486304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a/url?sa=i&amp;rct=j&amp;q=&amp;esrc=s&amp;source=images&amp;cd=&amp;cad=rja&amp;uact=8&amp;ved=2ahUKEwiUhfrnkaPhAhUg8YMKHcc-BlUQjRx6BAgBEAU&amp;url=https%3A%2F%2Fwww.change.org%2Fp%2Fprime-minister-of-australia-we-need-government-rebates-for-life-saving-diabetes-equipment-this-petition-is-supported-by-diabetes-australia&amp;psig=AOvVaw2_kWq7KWAjmID_JWGH0p4Y&amp;ust=1553804140104035" TargetMode="Externa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a/url?sa=i&amp;rct=j&amp;q=&amp;esrc=s&amp;source=images&amp;cd=&amp;cad=rja&amp;uact=8&amp;ved=2ahUKEwj7ye6xkqPhAhVl64MKHfZXCfgQjRx6BAgBEAU&amp;url=https%3A%2F%2Fdiatribe.org%2Fscan-freestyle-libre-cgm-sensor-your-iphone-freestyle-librelink-app-approved-fda&amp;psig=AOvVaw1qboVrK5S_j2Ukx95EH7Gq&amp;ust=1553804304629872" TargetMode="Externa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2ahUKEwj-7__hkqPhAhXI8YMKHU1mCQIQjRx6BAgBEAU&amp;url=https%3A%2F%2Fwww.desang.net%2F2019%2F01%2Fthis-is-closed-loop-introducing-medtronics-minimed-670g%2F&amp;psig=AOvVaw2DEvsmUfCJQH2H193cf64r&amp;ust=1553804422033885" TargetMode="External"/><Relationship Id="rId2" Type="http://schemas.openxmlformats.org/officeDocument/2006/relationships/hyperlink" Target="https://www.google.ca/url?sa=i&amp;rct=j&amp;q=&amp;esrc=s&amp;source=images&amp;cd=&amp;ved=2ahUKEwj-7__hkqPhAhXI8YMKHU1mCQIQjRx6BAgBEAU&amp;url=https%3A%2F%2Fwww.desang.net%2F2019%2F01%2Fthis-is-closed-loop-introducing-medtronics-minimed-670g%2F&amp;psig=AOvVaw2DEvsmUfCJQH2H193cf64r&amp;ust=1553804422033885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hyperlink" Target="https://www.google.ca/url?sa=i&amp;rct=j&amp;q=&amp;esrc=s&amp;source=images&amp;cd=&amp;cad=rja&amp;uact=8&amp;ved=2ahUKEwiZg9n8kqPhAhVG_oMKHaYpCLsQjRx6BAgBEAU&amp;url=https%3A%2F%2Fdiabetesknow.com%2Fdiabetes-research%2Fminimed-670g-system-available-spring-2017%2F&amp;psig=AOvVaw2DEvsmUfCJQH2H193cf64r&amp;ust=1553804422033885" TargetMode="Externa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07C2-9B62-4F5F-AFC4-0043D568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59" y="4312139"/>
            <a:ext cx="10058400" cy="9144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Dr. Sora Ludwig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St. Boniface Hospital</a:t>
            </a:r>
            <a:br>
              <a:rPr lang="en-US" sz="2800" dirty="0">
                <a:latin typeface="Comic Sans MS" panose="030F0702030302020204" pitchFamily="66" charset="0"/>
              </a:rPr>
            </a:b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December 9</a:t>
            </a:r>
            <a:r>
              <a:rPr lang="en-US" sz="2000" baseline="30000" dirty="0">
                <a:latin typeface="Comic Sans MS" panose="030F0702030302020204" pitchFamily="66" charset="0"/>
              </a:rPr>
              <a:t>th</a:t>
            </a:r>
            <a:r>
              <a:rPr lang="en-US" sz="2000" dirty="0">
                <a:latin typeface="Comic Sans MS" panose="030F0702030302020204" pitchFamily="66" charset="0"/>
              </a:rPr>
              <a:t>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DC043-3D48-4E68-90FD-317E2523F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77" y="152400"/>
            <a:ext cx="8128000" cy="3657600"/>
          </a:xfrm>
        </p:spPr>
        <p:txBody>
          <a:bodyPr>
            <a:normAutofit/>
          </a:bodyPr>
          <a:lstStyle/>
          <a:p>
            <a:pPr marL="17462" indent="0">
              <a:buNone/>
            </a:pPr>
            <a: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T2 Diabetes: Pharmacologic Update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321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8A1CD83-A0C5-4B0F-A46D-5E2260AD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-2968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Newer/More Effective Agents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1B2D692-5169-49B9-A121-999B354B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353" y="640250"/>
            <a:ext cx="983956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Incretins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  DDP IV inhibitors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		GLP-I agonists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Sitagliptin*		-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Semaglutide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-weekly*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Saxagliptin*		-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Exenetide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BID/weekly*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Linagliptin*		- Albiglutide weekly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Alogliptin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		  -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Lixisenatide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OD</a:t>
            </a:r>
          </a:p>
          <a:p>
            <a:pPr lvl="8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- Dulaglutide  weekly*</a:t>
            </a:r>
          </a:p>
          <a:p>
            <a:pPr lvl="8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- Liraglutide OD*</a:t>
            </a:r>
          </a:p>
          <a:p>
            <a:pPr lvl="8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Sodium Glucose Co-Transporter-2s Inhibitors (SGLT2s):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Canagliflozin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*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Dapagliflozin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*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Empagliflozin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*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</a:endParaRPr>
          </a:p>
        </p:txBody>
      </p:sp>
      <p:sp>
        <p:nvSpPr>
          <p:cNvPr id="49156" name="TextBox 1">
            <a:extLst>
              <a:ext uri="{FF2B5EF4-FFF2-40B4-BE49-F238E27FC236}">
                <a16:creationId xmlns:a16="http://schemas.microsoft.com/office/drawing/2014/main" id="{616EFBE2-442C-45F1-B4E3-F08C7F33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791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C000"/>
                </a:solidFill>
              </a:rPr>
              <a:t>* Currently available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630652C-5651-4399-A678-8D0187580E31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Sodium Glucose Co-transporters Inhibitors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SGLT-2s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7CF3B64-B439-4B1C-94DE-69D7810B8A55}"/>
              </a:ext>
            </a:extLst>
          </p:cNvPr>
          <p:cNvSpPr txBox="1">
            <a:spLocks/>
          </p:cNvSpPr>
          <p:nvPr/>
        </p:nvSpPr>
        <p:spPr>
          <a:xfrm>
            <a:off x="1974850" y="1524001"/>
            <a:ext cx="945124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Mechanism of action: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Inhibit renal tubular reabsorption of glucose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CVD indication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Concerns: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renal function, eGFR &lt;30-60 </a:t>
            </a:r>
          </a:p>
          <a:p>
            <a:pPr lvl="2" indent="-285750">
              <a:buFontTx/>
              <a:buChar char="–"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although Cana eGFR of 15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Elderly- dehydration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Risk of DKA at lower blood sugars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latino Linotype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573826-13B9-43D7-B0DA-F26ED98D7796}"/>
              </a:ext>
            </a:extLst>
          </p:cNvPr>
          <p:cNvCxnSpPr/>
          <p:nvPr/>
        </p:nvCxnSpPr>
        <p:spPr>
          <a:xfrm>
            <a:off x="2895600" y="3733800"/>
            <a:ext cx="0" cy="406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08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B082C7-57D9-499C-BE3E-1270E8DB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62" y="672123"/>
            <a:ext cx="10058400" cy="9144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SGLT s Inhibitors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Dosing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A4569B-2237-4ECE-9CCA-23583C92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907" y="1975339"/>
            <a:ext cx="8128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Empapagliflozin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10, 25</a:t>
            </a:r>
          </a:p>
          <a:p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Canagliflozin: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100, 300</a:t>
            </a:r>
          </a:p>
          <a:p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Dapagliflozin: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5, 10</a:t>
            </a:r>
          </a:p>
        </p:txBody>
      </p:sp>
    </p:spTree>
    <p:extLst>
      <p:ext uri="{BB962C8B-B14F-4D97-AF65-F5344CB8AC3E}">
        <p14:creationId xmlns:p14="http://schemas.microsoft.com/office/powerpoint/2010/main" val="361166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7481F4-0E36-4AD9-8E80-85FB66D9B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-2968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Newer/More Effective Agents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3C303A9-E28E-461E-B70B-0CB095428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353" y="640250"/>
            <a:ext cx="983956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Incretins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  DDP IV inhibitors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		GLP-I agonists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Sitagliptin*		-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Semaglutide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-weekly*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Saxagliptin*		-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Exenetide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BID/weekly*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Linagliptin*		- Albiglutide weekly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Alogliptin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		  -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Lixisenatide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OD</a:t>
            </a:r>
          </a:p>
          <a:p>
            <a:pPr lvl="8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- Dulaglutide  weekly*</a:t>
            </a:r>
          </a:p>
          <a:p>
            <a:pPr lvl="8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- Liraglutide OD*</a:t>
            </a:r>
          </a:p>
          <a:p>
            <a:pPr lvl="8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Sodium Glucose Co-Transporter-2s Inhibitors (SGLT2s):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Canagliflozin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*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Dapagliflozin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*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Empagliflozin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*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omic Sans MS" pitchFamily="66" charset="0"/>
              <a:buChar char="–"/>
              <a:defRPr/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1507C06-8C02-4B45-8206-5D41E87D4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791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C000"/>
                </a:solidFill>
              </a:rPr>
              <a:t>* Currently available</a:t>
            </a:r>
          </a:p>
        </p:txBody>
      </p:sp>
    </p:spTree>
    <p:extLst>
      <p:ext uri="{BB962C8B-B14F-4D97-AF65-F5344CB8AC3E}">
        <p14:creationId xmlns:p14="http://schemas.microsoft.com/office/powerpoint/2010/main" val="80083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6697B59-33C8-4453-86E9-5465A2E80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76325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New Agents:</a:t>
            </a: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Incretins: Family of GI hormones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PO glucose elicits a greater insulin response than IV glucose</a:t>
            </a:r>
            <a:b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-Secreted in response to glucose load and augment insulin response</a:t>
            </a:r>
            <a:b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-Preserved response in DM2 </a:t>
            </a:r>
            <a:b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7B519A8-4E65-4C45-BE5B-2FF723FE9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2438400"/>
            <a:ext cx="8458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0C8C3"/>
              </a:buClr>
              <a:buSzPct val="120000"/>
              <a:defRPr/>
            </a:pPr>
            <a:r>
              <a:rPr lang="en-US" sz="2400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/>
                <a:cs typeface="Arial" panose="020B0604020202020204" pitchFamily="34" charset="0"/>
              </a:rPr>
              <a:t>      </a:t>
            </a:r>
          </a:p>
          <a:p>
            <a:pPr>
              <a:spcBef>
                <a:spcPct val="20000"/>
              </a:spcBef>
              <a:buClr>
                <a:srgbClr val="00C8C3"/>
              </a:buClr>
              <a:buSzPct val="120000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GLP-1: GI hormone</a:t>
            </a:r>
          </a:p>
          <a:p>
            <a:pPr marL="742950" lvl="1" indent="-285750"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Stimulates insulin secretion</a:t>
            </a:r>
          </a:p>
          <a:p>
            <a:pPr marL="742950" lvl="1" indent="-285750"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Suppresses glucagon secretion</a:t>
            </a:r>
          </a:p>
          <a:p>
            <a:pPr marL="742950" lvl="1" indent="-285750"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Inhibits gastric empting</a:t>
            </a:r>
          </a:p>
          <a:p>
            <a:pPr marL="742950" lvl="1" indent="-285750"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Inhibits food intake/weight gain (central effect)</a:t>
            </a:r>
          </a:p>
          <a:p>
            <a:pPr marL="742950" lvl="1" indent="-285750">
              <a:spcBef>
                <a:spcPct val="20000"/>
              </a:spcBef>
              <a:buFont typeface="Comic Sans MS" pitchFamily="66" charset="0"/>
              <a:buChar char="–"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Hypoglycemia unlikely as response occurs in presence of hyperglycemia only</a:t>
            </a:r>
          </a:p>
          <a:p>
            <a:pPr marL="342900" indent="-342900">
              <a:spcBef>
                <a:spcPct val="20000"/>
              </a:spcBef>
              <a:buClr>
                <a:srgbClr val="00C8C3"/>
              </a:buClr>
              <a:buSzPct val="120000"/>
              <a:buFontTx/>
              <a:buChar char="•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0200-29F8-491C-ACE4-3771941A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10058400" cy="9144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GLP-I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 Dosing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5DB8-A095-44CC-9D1E-45A747B9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7" y="1764323"/>
            <a:ext cx="8128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Semaglutide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0.25 mg </a:t>
            </a:r>
            <a:r>
              <a:rPr 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subcut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weekly x 4 weeks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0.5 mg </a:t>
            </a:r>
            <a:r>
              <a:rPr 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subcut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weekly 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1.0 mg </a:t>
            </a:r>
            <a:r>
              <a:rPr 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subcut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- for weight loss </a:t>
            </a:r>
          </a:p>
          <a:p>
            <a:pPr lvl="1"/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coming- </a:t>
            </a:r>
          </a:p>
          <a:p>
            <a:pPr lvl="2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2 mg – FDA approved- for weight loss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	2.4 ( </a:t>
            </a:r>
            <a:r>
              <a:rPr 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Wegovy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22654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Picture 626">
            <a:extLst>
              <a:ext uri="{FF2B5EF4-FFF2-40B4-BE49-F238E27FC236}">
                <a16:creationId xmlns:a16="http://schemas.microsoft.com/office/drawing/2014/main" id="{AF64F634-DE15-4208-AAC5-FEDD391A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72861"/>
            <a:ext cx="9156986" cy="671227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96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B82DD-9C65-4FC7-BE3D-2753C1696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13" y="1535118"/>
            <a:ext cx="7932616" cy="46892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E45F5C-E4CC-4650-860D-71E10FBAFB29}"/>
              </a:ext>
            </a:extLst>
          </p:cNvPr>
          <p:cNvSpPr/>
          <p:nvPr/>
        </p:nvSpPr>
        <p:spPr>
          <a:xfrm>
            <a:off x="876788" y="181304"/>
            <a:ext cx="8692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 Anti- hyperglycemic Agents on the Horizon: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Incretin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Tirzepatide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Combination GIP/ GLP1</a:t>
            </a:r>
          </a:p>
        </p:txBody>
      </p:sp>
    </p:spTree>
    <p:extLst>
      <p:ext uri="{BB962C8B-B14F-4D97-AF65-F5344CB8AC3E}">
        <p14:creationId xmlns:p14="http://schemas.microsoft.com/office/powerpoint/2010/main" val="3679579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F4E451-6EAF-4A20-B917-B22D59E5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5" y="1606243"/>
            <a:ext cx="5572492" cy="3645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7007C-857C-421D-A46A-CA061809CE5C}"/>
              </a:ext>
            </a:extLst>
          </p:cNvPr>
          <p:cNvSpPr txBox="1"/>
          <p:nvPr/>
        </p:nvSpPr>
        <p:spPr>
          <a:xfrm>
            <a:off x="619908" y="1144579"/>
            <a:ext cx="422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GLP-1- Mechanism of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280A8-B1CA-430D-BD8B-844360A482B2}"/>
              </a:ext>
            </a:extLst>
          </p:cNvPr>
          <p:cNvSpPr txBox="1"/>
          <p:nvPr/>
        </p:nvSpPr>
        <p:spPr>
          <a:xfrm>
            <a:off x="515814" y="281354"/>
            <a:ext cx="748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 Anti- hyperglycemic Agents on the Horizon</a:t>
            </a:r>
          </a:p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Incretin Family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C4E5C-B131-420A-A756-80114DCB7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06243"/>
            <a:ext cx="5198345" cy="3656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447ECE-5726-495E-9F8F-B58C4DA17411}"/>
              </a:ext>
            </a:extLst>
          </p:cNvPr>
          <p:cNvSpPr txBox="1"/>
          <p:nvPr/>
        </p:nvSpPr>
        <p:spPr>
          <a:xfrm>
            <a:off x="6629400" y="1144579"/>
            <a:ext cx="538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Tirzepatide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GIP &amp; GLP-1- 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1326301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DB8A2-695F-49A9-8CE1-713EB1CC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3" y="1017221"/>
            <a:ext cx="4196862" cy="527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4D6C91-B51F-4015-9DC2-CE40BC8306FB}"/>
              </a:ext>
            </a:extLst>
          </p:cNvPr>
          <p:cNvSpPr txBox="1"/>
          <p:nvPr/>
        </p:nvSpPr>
        <p:spPr>
          <a:xfrm>
            <a:off x="836246" y="515815"/>
            <a:ext cx="367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Tirzepatide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Combination GIP/ GLP1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CD7983-3E73-4666-BE6E-1FBCC6B2AAE0}"/>
              </a:ext>
            </a:extLst>
          </p:cNvPr>
          <p:cNvSpPr/>
          <p:nvPr/>
        </p:nvSpPr>
        <p:spPr>
          <a:xfrm>
            <a:off x="5580185" y="2680677"/>
            <a:ext cx="3798277" cy="8206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34C9-2575-44EE-A91D-84A796DE2646}"/>
              </a:ext>
            </a:extLst>
          </p:cNvPr>
          <p:cNvSpPr/>
          <p:nvPr/>
        </p:nvSpPr>
        <p:spPr>
          <a:xfrm>
            <a:off x="5494215" y="4423508"/>
            <a:ext cx="3884247" cy="17193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5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0433FC-2E14-45BE-96C9-E6935B44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677" y="1735015"/>
            <a:ext cx="8128000" cy="36576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Glycemic targets</a:t>
            </a:r>
          </a:p>
          <a:p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Monitoring</a:t>
            </a:r>
          </a:p>
          <a:p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Oral anti-hyperglycemic agents (AHA)</a:t>
            </a:r>
          </a:p>
          <a:p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Parenteral AHA</a:t>
            </a:r>
          </a:p>
          <a:p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Insulin</a:t>
            </a:r>
          </a:p>
          <a:p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Combinations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467A2-4F7A-4CC6-B213-2ED38121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444" y="820615"/>
            <a:ext cx="10058400" cy="914400"/>
          </a:xfrm>
        </p:spPr>
        <p:txBody>
          <a:bodyPr/>
          <a:lstStyle/>
          <a:p>
            <a:pPr marL="17462" lvl="0">
              <a:spcBef>
                <a:spcPct val="20000"/>
              </a:spcBef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  <a:t>Outline:</a:t>
            </a:r>
            <a:br>
              <a:rPr lang="en-US" sz="21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AD7A7-F2AC-4336-A1F8-17394D39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51" y="116928"/>
            <a:ext cx="6410325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86076-1362-44C4-ABC1-D62D2CEA5880}"/>
              </a:ext>
            </a:extLst>
          </p:cNvPr>
          <p:cNvSpPr/>
          <p:nvPr/>
        </p:nvSpPr>
        <p:spPr>
          <a:xfrm>
            <a:off x="198424" y="180704"/>
            <a:ext cx="4161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Meta-analysis:</a:t>
            </a:r>
          </a:p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Tirzepatide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vs GLP1 re: A1C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4A113-212E-41AF-9EB1-B3D7CC36B738}"/>
              </a:ext>
            </a:extLst>
          </p:cNvPr>
          <p:cNvSpPr/>
          <p:nvPr/>
        </p:nvSpPr>
        <p:spPr>
          <a:xfrm>
            <a:off x="4832131" y="3578772"/>
            <a:ext cx="6187966" cy="27668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1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78B5A-7D6A-4624-9CF8-3FD55B6CA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11" y="118256"/>
            <a:ext cx="6276975" cy="6486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C3ABFF-719A-4E6F-BE1C-AE4298CA4806}"/>
              </a:ext>
            </a:extLst>
          </p:cNvPr>
          <p:cNvSpPr/>
          <p:nvPr/>
        </p:nvSpPr>
        <p:spPr>
          <a:xfrm>
            <a:off x="101600" y="2532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Meta-analysis:</a:t>
            </a:r>
          </a:p>
          <a:p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Tirzepatide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vs GLP1 re:  Weight Reduction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67286-F05B-4F43-8C67-33F97EF6DEFB}"/>
              </a:ext>
            </a:extLst>
          </p:cNvPr>
          <p:cNvSpPr/>
          <p:nvPr/>
        </p:nvSpPr>
        <p:spPr>
          <a:xfrm>
            <a:off x="5115907" y="3586655"/>
            <a:ext cx="6187966" cy="27668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2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4B9ED99-C50F-4B0E-8BD0-CFD9855D2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41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Insulin: Classification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AC8BF03-6D77-4513-BE9E-66834635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-203200"/>
            <a:ext cx="8178800" cy="664112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Arial" panose="020B0604020202020204" pitchFamily="34" charset="0"/>
              </a:rPr>
              <a:t>“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Rapid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rapid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”: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Fiasp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Rapid-acting: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Lispro = Humalog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Lispro=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Admelog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Aspart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= Novo-rapid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Glulisine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Apidra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Short-acting: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Regular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Intermediate-acting: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NPH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Long-acting: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Glargine = Lantus,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Basaglar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Detemir = Levemir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Degludec = Tresiba </a:t>
            </a:r>
          </a:p>
          <a:p>
            <a:pPr>
              <a:defRPr/>
            </a:pPr>
            <a:endParaRPr lang="en-US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000" dirty="0">
                <a:latin typeface="Comic Sans MS" panose="030F0702030302020204" pitchFamily="66" charset="0"/>
              </a:rPr>
              <a:t>Pre-mix- analogue: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Mix 25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NovoMix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30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4" descr="figure7">
            <a:extLst>
              <a:ext uri="{FF2B5EF4-FFF2-40B4-BE49-F238E27FC236}">
                <a16:creationId xmlns:a16="http://schemas.microsoft.com/office/drawing/2014/main" id="{F0EABB72-DCEB-4FDC-BA00-6083820E0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534400" cy="541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8C9C103C-C445-4535-A836-F414E2E4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1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Insulin Action Curves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68A22FC-7D20-48CD-9B9E-38BB498C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90675"/>
            <a:ext cx="1600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Fiasp</a:t>
            </a:r>
            <a:endParaRPr lang="en-US" alt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anose="020B0604020202020204" pitchFamily="34" charset="0"/>
            </a:endParaRPr>
          </a:p>
        </p:txBody>
      </p:sp>
      <p:cxnSp>
        <p:nvCxnSpPr>
          <p:cNvPr id="273413" name="Straight Connector 4">
            <a:extLst>
              <a:ext uri="{FF2B5EF4-FFF2-40B4-BE49-F238E27FC236}">
                <a16:creationId xmlns:a16="http://schemas.microsoft.com/office/drawing/2014/main" id="{F2BFAA22-1F5A-4517-9CB0-2239BB987D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2201" y="3505200"/>
            <a:ext cx="212725" cy="2236788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14" name="Straight Connector 5">
            <a:extLst>
              <a:ext uri="{FF2B5EF4-FFF2-40B4-BE49-F238E27FC236}">
                <a16:creationId xmlns:a16="http://schemas.microsoft.com/office/drawing/2014/main" id="{4A8C686F-0E15-4B2F-BB84-547614A00A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4925" y="3505200"/>
            <a:ext cx="1157288" cy="2236788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15" name="Straight Arrow Connector 6">
            <a:extLst>
              <a:ext uri="{FF2B5EF4-FFF2-40B4-BE49-F238E27FC236}">
                <a16:creationId xmlns:a16="http://schemas.microsoft.com/office/drawing/2014/main" id="{9880997B-F26D-45EB-9A95-614762371F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9838" y="1960564"/>
            <a:ext cx="0" cy="1544637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16" name="Straight Connector 7">
            <a:extLst>
              <a:ext uri="{FF2B5EF4-FFF2-40B4-BE49-F238E27FC236}">
                <a16:creationId xmlns:a16="http://schemas.microsoft.com/office/drawing/2014/main" id="{FDCDD7D7-49EB-4889-9358-27CA1D5C0C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92476" y="4903788"/>
            <a:ext cx="7096125" cy="76200"/>
          </a:xfrm>
          <a:prstGeom prst="line">
            <a:avLst/>
          </a:prstGeom>
          <a:noFill/>
          <a:ln w="571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4E4A4683-3E99-4552-811D-F5304279F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2908300"/>
            <a:ext cx="12192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000" b="1" kern="0" dirty="0" err="1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Degludec</a:t>
            </a:r>
            <a:endParaRPr lang="en-US" altLang="en-US" sz="2000" b="1" kern="0" dirty="0">
              <a:solidFill>
                <a:srgbClr val="2159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273418" name="Straight Arrow Connector 9">
            <a:extLst>
              <a:ext uri="{FF2B5EF4-FFF2-40B4-BE49-F238E27FC236}">
                <a16:creationId xmlns:a16="http://schemas.microsoft.com/office/drawing/2014/main" id="{4CE64719-F261-4FF0-B9D3-C2040116C99B}"/>
              </a:ext>
            </a:extLst>
          </p:cNvPr>
          <p:cNvCxnSpPr>
            <a:cxnSpLocks noChangeShapeType="1"/>
            <a:stCxn id="9" idx="2"/>
          </p:cNvCxnSpPr>
          <p:nvPr/>
        </p:nvCxnSpPr>
        <p:spPr bwMode="auto">
          <a:xfrm>
            <a:off x="9677400" y="3308350"/>
            <a:ext cx="0" cy="156845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19" name="Straight Connector 10">
            <a:extLst>
              <a:ext uri="{FF2B5EF4-FFF2-40B4-BE49-F238E27FC236}">
                <a16:creationId xmlns:a16="http://schemas.microsoft.com/office/drawing/2014/main" id="{914494BE-7DCD-450D-BE8B-97DDBFCD7FC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9838" y="4979988"/>
            <a:ext cx="842962" cy="582612"/>
          </a:xfrm>
          <a:prstGeom prst="line">
            <a:avLst/>
          </a:prstGeom>
          <a:noFill/>
          <a:ln w="571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077033-FDB6-4720-9546-790F6607C567}"/>
              </a:ext>
            </a:extLst>
          </p:cNvPr>
          <p:cNvSpPr txBox="1"/>
          <p:nvPr/>
        </p:nvSpPr>
        <p:spPr>
          <a:xfrm>
            <a:off x="4931508" y="132800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Admelog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BAF52931-0928-4B65-8D35-94FFA8C1D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Basal( HS or BID) insulin with most daytime oral meds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Insulin: Daytime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Basal (long-acting) /Bolus (Rapid-acting)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With metformin, DPP IV, GLP-1, SGLT 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D47F8BD-B6E2-4322-82EA-99147A504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omic Sans MS" panose="030F0702030302020204" pitchFamily="66" charset="0"/>
              </a:rPr>
              <a:t>Insulin /Oral Combinations: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481AAD49-908B-4923-A41E-B78E7C93D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6200"/>
            <a:ext cx="60960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Insulin: How to Start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B46D0F5-E7F1-4E7F-9DF8-CAD4DDA7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" y="914400"/>
            <a:ext cx="11652738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Basal/Bolus: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Basal: By Size: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Lean- 5u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hs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Insulin-resistant- 10u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hs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eaLnBrk="1" hangingPunct="1"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Titrate by 2 units q3 days until FBS in target</a:t>
            </a:r>
          </a:p>
          <a:p>
            <a:pPr lvl="1" eaLnBrk="1" hangingPunct="1">
              <a:defRPr/>
            </a:pP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Bolus: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CHO Counting (rapid-acting insulin only): </a:t>
            </a:r>
          </a:p>
          <a:p>
            <a:pPr lvl="2" eaLnBrk="1" hangingPunct="1">
              <a:buNone/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Start 1 unit / 15 gm CHO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Flat dose</a:t>
            </a:r>
          </a:p>
          <a:p>
            <a:pPr lvl="2" eaLnBrk="1" hangingPunct="1">
              <a:defRPr/>
            </a:pP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eaLnBrk="1" hangingPunct="1"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Blood glucose correction ( CF) Rapid pre-meal insulin ONLY</a:t>
            </a:r>
          </a:p>
          <a:p>
            <a:pPr marL="914400" lvl="2" indent="0" eaLnBrk="1" hangingPunct="1">
              <a:buNone/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 extra unit q3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mmol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&gt;7)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insulin pens">
            <a:hlinkClick r:id="rId2"/>
            <a:extLst>
              <a:ext uri="{FF2B5EF4-FFF2-40B4-BE49-F238E27FC236}">
                <a16:creationId xmlns:a16="http://schemas.microsoft.com/office/drawing/2014/main" id="{57CBC3BC-F8C9-4A3C-9E43-705F8CD0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133601"/>
            <a:ext cx="3783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Related image">
            <a:hlinkClick r:id="rId4"/>
            <a:extLst>
              <a:ext uri="{FF2B5EF4-FFF2-40B4-BE49-F238E27FC236}">
                <a16:creationId xmlns:a16="http://schemas.microsoft.com/office/drawing/2014/main" id="{88BB7BD1-2B24-4E41-AAA0-CB049CEA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1"/>
            <a:ext cx="35814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67792-7A90-42D2-BB2A-00D330E437D3}"/>
              </a:ext>
            </a:extLst>
          </p:cNvPr>
          <p:cNvSpPr txBox="1"/>
          <p:nvPr/>
        </p:nvSpPr>
        <p:spPr>
          <a:xfrm>
            <a:off x="1828800" y="152400"/>
            <a:ext cx="41148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Diabetes Technology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The Old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freestyle libre">
            <a:hlinkClick r:id="rId2"/>
            <a:extLst>
              <a:ext uri="{FF2B5EF4-FFF2-40B4-BE49-F238E27FC236}">
                <a16:creationId xmlns:a16="http://schemas.microsoft.com/office/drawing/2014/main" id="{36FC266C-5E85-4113-B8FB-3E426BC6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6CB96-5119-4ED1-9EEB-C275BD43D9F4}"/>
              </a:ext>
            </a:extLst>
          </p:cNvPr>
          <p:cNvSpPr txBox="1"/>
          <p:nvPr/>
        </p:nvSpPr>
        <p:spPr>
          <a:xfrm>
            <a:off x="1828800" y="228600"/>
            <a:ext cx="48768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Diabetes Technology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The New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freestyle libre phone app">
            <a:hlinkClick r:id="rId2"/>
            <a:extLst>
              <a:ext uri="{FF2B5EF4-FFF2-40B4-BE49-F238E27FC236}">
                <a16:creationId xmlns:a16="http://schemas.microsoft.com/office/drawing/2014/main" id="{361A250A-4714-402D-9953-F6B82279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657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098B9F-CBFD-45AF-8C61-97FEDA3F387C}"/>
              </a:ext>
            </a:extLst>
          </p:cNvPr>
          <p:cNvSpPr txBox="1"/>
          <p:nvPr/>
        </p:nvSpPr>
        <p:spPr>
          <a:xfrm>
            <a:off x="2667000" y="381001"/>
            <a:ext cx="6553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Apps for phones including voice-over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CC0263A4-A656-4F52-A555-827583A8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838201"/>
            <a:ext cx="61912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1">
            <a:extLst>
              <a:ext uri="{FF2B5EF4-FFF2-40B4-BE49-F238E27FC236}">
                <a16:creationId xmlns:a16="http://schemas.microsoft.com/office/drawing/2014/main" id="{54D929D3-7DAF-4521-86E8-7E0D1C73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white"/>
                </a:solidFill>
                <a:cs typeface="Arial" panose="020B0604020202020204" pitchFamily="34" charset="0"/>
              </a:rPr>
              <a:t>CGM, Dex Com G6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9E950B8-CDFC-458D-8133-A3CED9047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omic Sans MS" panose="030F0702030302020204" pitchFamily="66" charset="0"/>
              </a:rPr>
              <a:t>Targets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Glucose levels</a:t>
            </a:r>
          </a:p>
        </p:txBody>
      </p:sp>
      <p:graphicFrame>
        <p:nvGraphicFramePr>
          <p:cNvPr id="14339" name="Group 3">
            <a:extLst>
              <a:ext uri="{FF2B5EF4-FFF2-40B4-BE49-F238E27FC236}">
                <a16:creationId xmlns:a16="http://schemas.microsoft.com/office/drawing/2014/main" id="{56811E67-0033-456E-AFD2-3F1A227C3CF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49022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A1C (%)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FPG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Pre-prandial 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mmol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/L)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2hr post prandial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mmol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/L)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Target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≤ 7.0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4.0-7.0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5.0-8.0 (10.0)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Normal range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≤ 6.0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4.0-6.0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5.0-8.0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Image result for medtronic 670 g mmol/L">
            <a:hlinkClick r:id="rId2"/>
            <a:extLst>
              <a:ext uri="{FF2B5EF4-FFF2-40B4-BE49-F238E27FC236}">
                <a16:creationId xmlns:a16="http://schemas.microsoft.com/office/drawing/2014/main" id="{CC1A9605-61AC-4999-9692-D36DB4C1A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1" y="-2789238"/>
            <a:ext cx="6753225" cy="581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4275" name="Picture 4" descr="Image result for medtronic 670 g mmol/L">
            <a:hlinkClick r:id="rId3"/>
            <a:extLst>
              <a:ext uri="{FF2B5EF4-FFF2-40B4-BE49-F238E27FC236}">
                <a16:creationId xmlns:a16="http://schemas.microsoft.com/office/drawing/2014/main" id="{101C5893-8BBC-478A-8DE2-FECAD562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Image result for medtronic 670 g mmol/L">
            <a:hlinkClick r:id="rId5"/>
            <a:extLst>
              <a:ext uri="{FF2B5EF4-FFF2-40B4-BE49-F238E27FC236}">
                <a16:creationId xmlns:a16="http://schemas.microsoft.com/office/drawing/2014/main" id="{A1208358-19C5-4D7F-973F-4A08A1D7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0B681B-D526-468C-B34F-0049D3BEA375}"/>
              </a:ext>
            </a:extLst>
          </p:cNvPr>
          <p:cNvSpPr txBox="1"/>
          <p:nvPr/>
        </p:nvSpPr>
        <p:spPr>
          <a:xfrm>
            <a:off x="2286000" y="171451"/>
            <a:ext cx="807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Insulin Pumps-The Future (is here)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Almost a Closed Loop System/Artificial Pancreas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3">
            <a:extLst>
              <a:ext uri="{FF2B5EF4-FFF2-40B4-BE49-F238E27FC236}">
                <a16:creationId xmlns:a16="http://schemas.microsoft.com/office/drawing/2014/main" id="{819F7398-792F-4A17-8A47-C462E6AE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11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715910-DC16-4234-B46A-4F78AB63678E}"/>
              </a:ext>
            </a:extLst>
          </p:cNvPr>
          <p:cNvSpPr txBox="1"/>
          <p:nvPr/>
        </p:nvSpPr>
        <p:spPr>
          <a:xfrm>
            <a:off x="6992939" y="3092450"/>
            <a:ext cx="3328987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15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Now available: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Usual retail outlets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Amazon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Elsevier.com in print and electronic format.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5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It </a:t>
            </a:r>
            <a:r>
              <a:rPr lang="en-US" sz="15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is also available in html and pdf format on </a:t>
            </a:r>
            <a:r>
              <a:rPr lang="en-US" sz="1500" u="sng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ScienceDirect</a:t>
            </a:r>
          </a:p>
        </p:txBody>
      </p:sp>
      <p:pic>
        <p:nvPicPr>
          <p:cNvPr id="286724" name="Picture 5" descr="A picture containing indoor, person, wall&#10;&#10;Description automatically generated">
            <a:extLst>
              <a:ext uri="{FF2B5EF4-FFF2-40B4-BE49-F238E27FC236}">
                <a16:creationId xmlns:a16="http://schemas.microsoft.com/office/drawing/2014/main" id="{3CB7AC41-A5FB-4017-A908-78CF75AE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"/>
            <a:ext cx="16525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1">
            <a:extLst>
              <a:ext uri="{FF2B5EF4-FFF2-40B4-BE49-F238E27FC236}">
                <a16:creationId xmlns:a16="http://schemas.microsoft.com/office/drawing/2014/main" id="{6EDB2557-5ECB-4566-95FB-4BD6D8AA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900"/>
            <a:ext cx="6084888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800D84DD-8E17-4637-ABD0-C5D9DB8B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Monitoring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EFF9942E-9EC7-4FCF-BAD7-15B242B3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846138"/>
            <a:ext cx="9067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•"/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A1C: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–"/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Every 3 months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•"/>
              <a:defRPr/>
            </a:pPr>
            <a:endParaRPr lang="en-US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•"/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SBGM/CGM: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–"/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General benefit to monitoring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–"/>
              <a:defRPr/>
            </a:pPr>
            <a:endParaRPr lang="en-US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–"/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Necessary when taking meds with risk of hypoglycemia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–"/>
              <a:defRPr/>
            </a:pPr>
            <a:endParaRPr lang="en-US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–"/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Frequency:</a:t>
            </a:r>
          </a:p>
          <a:p>
            <a:pPr lvl="2" fontAlgn="base">
              <a:lnSpc>
                <a:spcPct val="90000"/>
              </a:lnSpc>
              <a:spcAft>
                <a:spcPct val="0"/>
              </a:spcAft>
              <a:buSzTx/>
              <a:buFontTx/>
              <a:buChar char="•"/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Dependent on treatment regimen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uidelines.diabetes.ca/CDACPG/media/images/Ch13-2020-Fig1-At-diagnosis-of-type-2-diabetes.png">
            <a:extLst>
              <a:ext uri="{FF2B5EF4-FFF2-40B4-BE49-F238E27FC236}">
                <a16:creationId xmlns:a16="http://schemas.microsoft.com/office/drawing/2014/main" id="{9C6AACFF-5281-4DE1-B3D4-AC2BBA9C0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63" y="144975"/>
            <a:ext cx="8784492" cy="656804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A4372-550E-47CC-AD7C-C1C6B00C9CDF}"/>
              </a:ext>
            </a:extLst>
          </p:cNvPr>
          <p:cNvSpPr txBox="1"/>
          <p:nvPr/>
        </p:nvSpPr>
        <p:spPr>
          <a:xfrm>
            <a:off x="179753" y="187569"/>
            <a:ext cx="206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Diabetes Canada- 2021</a:t>
            </a:r>
          </a:p>
        </p:txBody>
      </p:sp>
    </p:spTree>
    <p:extLst>
      <p:ext uri="{BB962C8B-B14F-4D97-AF65-F5344CB8AC3E}">
        <p14:creationId xmlns:p14="http://schemas.microsoft.com/office/powerpoint/2010/main" val="283103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3F69B68-CBEA-4E12-AC82-9802C3A60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938" y="148492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omic Sans MS" panose="030F0702030302020204" pitchFamily="66" charset="0"/>
              </a:rPr>
              <a:t>Type 2 diabetes:    </a:t>
            </a:r>
            <a:br>
              <a:rPr lang="en-US" altLang="en-US" sz="2000" dirty="0">
                <a:latin typeface="Comic Sans MS" panose="030F0702030302020204" pitchFamily="66" charset="0"/>
              </a:rPr>
            </a:br>
            <a:r>
              <a:rPr lang="en-US" altLang="en-US" sz="2000" dirty="0">
                <a:latin typeface="Comic Sans MS" panose="030F0702030302020204" pitchFamily="66" charset="0"/>
              </a:rPr>
              <a:t> Anti- Diabetes agents </a:t>
            </a:r>
            <a:br>
              <a:rPr lang="en-US" altLang="en-US" sz="2000" dirty="0">
                <a:latin typeface="Comic Sans MS" panose="030F0702030302020204" pitchFamily="66" charset="0"/>
              </a:rPr>
            </a:br>
            <a:r>
              <a:rPr lang="en-US" altLang="en-US" sz="2000" dirty="0">
                <a:latin typeface="Comic Sans MS" panose="030F0702030302020204" pitchFamily="66" charset="0"/>
              </a:rPr>
              <a:t> Principles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0B6C4B8-E1D4-4EF5-8F84-1FF2C9E718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446" y="1494264"/>
            <a:ext cx="1092590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FF9900"/>
                </a:solidFill>
                <a:latin typeface="Comic Sans MS" panose="030F0702030302020204" pitchFamily="66" charset="0"/>
              </a:rPr>
              <a:t>Combination therapy in sub-maximal dosages:</a:t>
            </a: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Monotherapy will lower A1C by 0.5-1.5 %</a:t>
            </a: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Combinations of agents with different mechanisms of action</a:t>
            </a:r>
          </a:p>
          <a:p>
            <a:pPr eaLnBrk="1" hangingPunct="1"/>
            <a:endParaRPr lang="en-U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In presence of “marked” hyperglycemia  (A1C 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 1.5% above target i.e.8.5%)  or evidence of metabolic decompensation: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Initial use of 2 or more agents with serious consideration of insulin</a:t>
            </a:r>
          </a:p>
          <a:p>
            <a:pPr eaLnBrk="1" hangingPunct="1"/>
            <a:endParaRPr lang="en-US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uidelines.diabetes.ca/CDACPG/media/images/Ch13-2020-Fig2A-Reviewing-adjusting-or-advancing-therapy-in-type-2-diabetes.png">
            <a:extLst>
              <a:ext uri="{FF2B5EF4-FFF2-40B4-BE49-F238E27FC236}">
                <a16:creationId xmlns:a16="http://schemas.microsoft.com/office/drawing/2014/main" id="{3CE29317-29CA-4C9C-A064-9A1081A1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53" y="77927"/>
            <a:ext cx="9424744" cy="65771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B16531-38B1-4933-986D-DEC42809F4B7}"/>
              </a:ext>
            </a:extLst>
          </p:cNvPr>
          <p:cNvSpPr/>
          <p:nvPr/>
        </p:nvSpPr>
        <p:spPr>
          <a:xfrm>
            <a:off x="0" y="133811"/>
            <a:ext cx="2130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Diabetes Canada-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2304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uidelines.diabetes.ca/CDACPG/media/images/Ch13-2020-Fig3-Starting-or-advancing-insulin-in-type-2-diabetes.png">
            <a:extLst>
              <a:ext uri="{FF2B5EF4-FFF2-40B4-BE49-F238E27FC236}">
                <a16:creationId xmlns:a16="http://schemas.microsoft.com/office/drawing/2014/main" id="{06D2F357-9D67-4498-B412-40C8D3FA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54" y="148492"/>
            <a:ext cx="7551737" cy="62288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CAEF1-281C-4DF0-851F-70E6EE1FC9EB}"/>
              </a:ext>
            </a:extLst>
          </p:cNvPr>
          <p:cNvSpPr/>
          <p:nvPr/>
        </p:nvSpPr>
        <p:spPr>
          <a:xfrm>
            <a:off x="539262" y="3235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Diabetes Canada-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3957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uidelines.diabetes.ca/CDACPG/media/images/Ch13-2020-Fig2B-Reviewing-adjusting-or-advancing-therapy-in-type-2-diabetes.png">
            <a:extLst>
              <a:ext uri="{FF2B5EF4-FFF2-40B4-BE49-F238E27FC236}">
                <a16:creationId xmlns:a16="http://schemas.microsoft.com/office/drawing/2014/main" id="{7CD46F16-BA38-46F5-A6B8-EC2AD141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97" y="179753"/>
            <a:ext cx="9925050" cy="63695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16711A-839D-4B63-A430-1791B6F5FFBA}"/>
              </a:ext>
            </a:extLst>
          </p:cNvPr>
          <p:cNvSpPr/>
          <p:nvPr/>
        </p:nvSpPr>
        <p:spPr>
          <a:xfrm>
            <a:off x="78154" y="308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Diabetes Canada-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FFC12-64BE-418F-B8A4-DFCF4CAE6217}"/>
              </a:ext>
            </a:extLst>
          </p:cNvPr>
          <p:cNvSpPr/>
          <p:nvPr/>
        </p:nvSpPr>
        <p:spPr>
          <a:xfrm>
            <a:off x="2157046" y="2063262"/>
            <a:ext cx="7901354" cy="382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2BD06-E069-4002-AD87-BA01D7ABF5CA}"/>
              </a:ext>
            </a:extLst>
          </p:cNvPr>
          <p:cNvSpPr/>
          <p:nvPr/>
        </p:nvSpPr>
        <p:spPr>
          <a:xfrm>
            <a:off x="2157046" y="3704492"/>
            <a:ext cx="9800492" cy="3126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00775-65AE-444F-9428-56049381D0EE}"/>
              </a:ext>
            </a:extLst>
          </p:cNvPr>
          <p:cNvSpPr/>
          <p:nvPr/>
        </p:nvSpPr>
        <p:spPr>
          <a:xfrm>
            <a:off x="2157046" y="4071816"/>
            <a:ext cx="9800492" cy="6252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7659F-B8AB-4FEA-84D5-2A10FB913C65}"/>
              </a:ext>
            </a:extLst>
          </p:cNvPr>
          <p:cNvSpPr/>
          <p:nvPr/>
        </p:nvSpPr>
        <p:spPr>
          <a:xfrm>
            <a:off x="2157046" y="4736123"/>
            <a:ext cx="9800492" cy="64086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875D5-ECDC-484A-977B-93C3135E76C9}"/>
              </a:ext>
            </a:extLst>
          </p:cNvPr>
          <p:cNvSpPr/>
          <p:nvPr/>
        </p:nvSpPr>
        <p:spPr>
          <a:xfrm>
            <a:off x="2219569" y="1156677"/>
            <a:ext cx="640862" cy="22664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44E2BF-EDE6-4788-ABF2-ADD419ECED12}"/>
              </a:ext>
            </a:extLst>
          </p:cNvPr>
          <p:cNvSpPr/>
          <p:nvPr/>
        </p:nvSpPr>
        <p:spPr>
          <a:xfrm>
            <a:off x="2157046" y="3429000"/>
            <a:ext cx="859692" cy="2754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62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789</Words>
  <Application>Microsoft Office PowerPoint</Application>
  <PresentationFormat>Widescreen</PresentationFormat>
  <Paragraphs>195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Arial Rounded MT Bold</vt:lpstr>
      <vt:lpstr>Calibri</vt:lpstr>
      <vt:lpstr>Calibri Light</vt:lpstr>
      <vt:lpstr>Comic Sans MS</vt:lpstr>
      <vt:lpstr>Palatino Linotype</vt:lpstr>
      <vt:lpstr>Symbol</vt:lpstr>
      <vt:lpstr>Wingdings</vt:lpstr>
      <vt:lpstr>Elemental</vt:lpstr>
      <vt:lpstr>1_Office Theme</vt:lpstr>
      <vt:lpstr>Dr. Sora Ludwig St. Boniface Hospital  December 9th/22</vt:lpstr>
      <vt:lpstr>Outline: </vt:lpstr>
      <vt:lpstr>Targets Glucose levels</vt:lpstr>
      <vt:lpstr>PowerPoint Presentation</vt:lpstr>
      <vt:lpstr>PowerPoint Presentation</vt:lpstr>
      <vt:lpstr>Type 2 diabetes:      Anti- Diabetes agents  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SGLT s Inhibitors Dosing</vt:lpstr>
      <vt:lpstr>PowerPoint Presentation</vt:lpstr>
      <vt:lpstr>PowerPoint Presentation</vt:lpstr>
      <vt:lpstr>GLP-I  Dosing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Insulin /Oral Combinations: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Targets Glucose levels</dc:title>
  <dc:creator>Sora Ludwig</dc:creator>
  <cp:lastModifiedBy>Sora Ludwig</cp:lastModifiedBy>
  <cp:revision>42</cp:revision>
  <dcterms:created xsi:type="dcterms:W3CDTF">2022-09-19T15:49:55Z</dcterms:created>
  <dcterms:modified xsi:type="dcterms:W3CDTF">2022-12-09T20:02:57Z</dcterms:modified>
</cp:coreProperties>
</file>