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48"/>
  </p:notesMasterIdLst>
  <p:handoutMasterIdLst>
    <p:handoutMasterId r:id="rId49"/>
  </p:handoutMasterIdLst>
  <p:sldIdLst>
    <p:sldId id="265" r:id="rId6"/>
    <p:sldId id="335" r:id="rId7"/>
    <p:sldId id="341" r:id="rId8"/>
    <p:sldId id="305" r:id="rId9"/>
    <p:sldId id="308" r:id="rId10"/>
    <p:sldId id="342" r:id="rId11"/>
    <p:sldId id="268" r:id="rId12"/>
    <p:sldId id="343" r:id="rId13"/>
    <p:sldId id="344" r:id="rId14"/>
    <p:sldId id="321" r:id="rId15"/>
    <p:sldId id="301" r:id="rId16"/>
    <p:sldId id="863" r:id="rId17"/>
    <p:sldId id="354" r:id="rId18"/>
    <p:sldId id="318" r:id="rId19"/>
    <p:sldId id="862" r:id="rId20"/>
    <p:sldId id="276" r:id="rId21"/>
    <p:sldId id="278" r:id="rId22"/>
    <p:sldId id="286" r:id="rId23"/>
    <p:sldId id="391" r:id="rId24"/>
    <p:sldId id="291" r:id="rId25"/>
    <p:sldId id="347" r:id="rId26"/>
    <p:sldId id="348" r:id="rId27"/>
    <p:sldId id="861" r:id="rId28"/>
    <p:sldId id="331" r:id="rId29"/>
    <p:sldId id="350" r:id="rId30"/>
    <p:sldId id="858" r:id="rId31"/>
    <p:sldId id="859" r:id="rId32"/>
    <p:sldId id="857" r:id="rId33"/>
    <p:sldId id="349" r:id="rId34"/>
    <p:sldId id="323" r:id="rId35"/>
    <p:sldId id="864" r:id="rId36"/>
    <p:sldId id="285" r:id="rId37"/>
    <p:sldId id="355" r:id="rId38"/>
    <p:sldId id="324" r:id="rId39"/>
    <p:sldId id="352" r:id="rId40"/>
    <p:sldId id="860" r:id="rId41"/>
    <p:sldId id="279" r:id="rId42"/>
    <p:sldId id="280" r:id="rId43"/>
    <p:sldId id="855" r:id="rId44"/>
    <p:sldId id="336" r:id="rId45"/>
    <p:sldId id="272" r:id="rId46"/>
    <p:sldId id="275" r:id="rId47"/>
  </p:sldIdLst>
  <p:sldSz cx="12188825" cy="6858000"/>
  <p:notesSz cx="6858000" cy="9144000"/>
  <p:custDataLst>
    <p:tags r:id="rId5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421ED-381C-4C6B-9242-7D24FE6F97DD}" v="49" dt="2022-12-01T19:08:41.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858" autoAdjust="0"/>
  </p:normalViewPr>
  <p:slideViewPr>
    <p:cSldViewPr showGuides="1">
      <p:cViewPr varScale="1">
        <p:scale>
          <a:sx n="77" d="100"/>
          <a:sy n="77" d="100"/>
        </p:scale>
        <p:origin x="1830" y="8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D01FBE-AC38-425C-AE7D-44BE650BA2C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0E60FF2-4EF8-4FF3-A0F5-5FF7A94F9085}">
      <dgm:prSet/>
      <dgm:spPr/>
      <dgm:t>
        <a:bodyPr/>
        <a:lstStyle/>
        <a:p>
          <a:pPr>
            <a:lnSpc>
              <a:spcPct val="100000"/>
            </a:lnSpc>
          </a:pPr>
          <a:r>
            <a:rPr lang="en-CA" b="1"/>
            <a:t>Improves clinical performance</a:t>
          </a:r>
          <a:endParaRPr lang="en-US"/>
        </a:p>
      </dgm:t>
    </dgm:pt>
    <dgm:pt modelId="{BA10E5C7-AA5D-436F-BF3A-76E003A17CF9}" type="parTrans" cxnId="{1620C7EF-178B-4C33-983D-97968DA8BABC}">
      <dgm:prSet/>
      <dgm:spPr/>
      <dgm:t>
        <a:bodyPr/>
        <a:lstStyle/>
        <a:p>
          <a:endParaRPr lang="en-US"/>
        </a:p>
      </dgm:t>
    </dgm:pt>
    <dgm:pt modelId="{09CA41EE-8D76-4E10-B3F8-B945B9352162}" type="sibTrans" cxnId="{1620C7EF-178B-4C33-983D-97968DA8BABC}">
      <dgm:prSet/>
      <dgm:spPr/>
      <dgm:t>
        <a:bodyPr/>
        <a:lstStyle/>
        <a:p>
          <a:endParaRPr lang="en-US"/>
        </a:p>
      </dgm:t>
    </dgm:pt>
    <dgm:pt modelId="{9A4D6849-F972-4DFD-96B4-FBA83FF6E8E7}">
      <dgm:prSet/>
      <dgm:spPr/>
      <dgm:t>
        <a:bodyPr/>
        <a:lstStyle/>
        <a:p>
          <a:pPr>
            <a:lnSpc>
              <a:spcPct val="100000"/>
            </a:lnSpc>
          </a:pPr>
          <a:r>
            <a:rPr lang="en-CA"/>
            <a:t>Reinforces positive behaviours</a:t>
          </a:r>
          <a:endParaRPr lang="en-US"/>
        </a:p>
      </dgm:t>
    </dgm:pt>
    <dgm:pt modelId="{DD12E8D4-1A4B-4008-88A0-5E874989E5DE}" type="parTrans" cxnId="{F51E1E0A-1CBD-4E7A-A835-DEDE5EDD46E4}">
      <dgm:prSet/>
      <dgm:spPr/>
      <dgm:t>
        <a:bodyPr/>
        <a:lstStyle/>
        <a:p>
          <a:endParaRPr lang="en-US"/>
        </a:p>
      </dgm:t>
    </dgm:pt>
    <dgm:pt modelId="{1005D817-5676-4D07-AA2C-8468284CE520}" type="sibTrans" cxnId="{F51E1E0A-1CBD-4E7A-A835-DEDE5EDD46E4}">
      <dgm:prSet/>
      <dgm:spPr/>
      <dgm:t>
        <a:bodyPr/>
        <a:lstStyle/>
        <a:p>
          <a:endParaRPr lang="en-US"/>
        </a:p>
      </dgm:t>
    </dgm:pt>
    <dgm:pt modelId="{5702F9D9-BC08-4386-ABCF-FBB11AA8E365}">
      <dgm:prSet/>
      <dgm:spPr/>
      <dgm:t>
        <a:bodyPr/>
        <a:lstStyle/>
        <a:p>
          <a:pPr>
            <a:lnSpc>
              <a:spcPct val="100000"/>
            </a:lnSpc>
          </a:pPr>
          <a:r>
            <a:rPr lang="en-CA"/>
            <a:t>Corrects undesirable behaviours</a:t>
          </a:r>
          <a:endParaRPr lang="en-US"/>
        </a:p>
      </dgm:t>
    </dgm:pt>
    <dgm:pt modelId="{E1577AA3-4376-430B-8810-234F6AFC9127}" type="parTrans" cxnId="{E1C504F6-F41E-48F2-8F57-AAE803AA6457}">
      <dgm:prSet/>
      <dgm:spPr/>
      <dgm:t>
        <a:bodyPr/>
        <a:lstStyle/>
        <a:p>
          <a:endParaRPr lang="en-US"/>
        </a:p>
      </dgm:t>
    </dgm:pt>
    <dgm:pt modelId="{8283D827-4B56-4364-8618-FF2FF890FE84}" type="sibTrans" cxnId="{E1C504F6-F41E-48F2-8F57-AAE803AA6457}">
      <dgm:prSet/>
      <dgm:spPr/>
      <dgm:t>
        <a:bodyPr/>
        <a:lstStyle/>
        <a:p>
          <a:endParaRPr lang="en-US"/>
        </a:p>
      </dgm:t>
    </dgm:pt>
    <dgm:pt modelId="{36EDCB55-8B78-4CDC-936D-0F0C7EAB98E7}">
      <dgm:prSet/>
      <dgm:spPr/>
      <dgm:t>
        <a:bodyPr/>
        <a:lstStyle/>
        <a:p>
          <a:pPr>
            <a:lnSpc>
              <a:spcPct val="100000"/>
            </a:lnSpc>
          </a:pPr>
          <a:r>
            <a:rPr lang="en-CA" b="1"/>
            <a:t>Decreases anxiety about performance</a:t>
          </a:r>
          <a:endParaRPr lang="en-US"/>
        </a:p>
      </dgm:t>
    </dgm:pt>
    <dgm:pt modelId="{DB1C1A75-96AB-4D68-B494-1DB9AB580ADB}" type="parTrans" cxnId="{E87CBD0E-4A99-4D5A-95A1-E1AB10F0086C}">
      <dgm:prSet/>
      <dgm:spPr/>
      <dgm:t>
        <a:bodyPr/>
        <a:lstStyle/>
        <a:p>
          <a:endParaRPr lang="en-US"/>
        </a:p>
      </dgm:t>
    </dgm:pt>
    <dgm:pt modelId="{1D0DF321-DF2A-4E49-AAFC-C95AB564718D}" type="sibTrans" cxnId="{E87CBD0E-4A99-4D5A-95A1-E1AB10F0086C}">
      <dgm:prSet/>
      <dgm:spPr/>
      <dgm:t>
        <a:bodyPr/>
        <a:lstStyle/>
        <a:p>
          <a:endParaRPr lang="en-US"/>
        </a:p>
      </dgm:t>
    </dgm:pt>
    <dgm:pt modelId="{D182967D-9B64-460B-90A9-71432BD10E83}">
      <dgm:prSet/>
      <dgm:spPr/>
      <dgm:t>
        <a:bodyPr/>
        <a:lstStyle/>
        <a:p>
          <a:pPr>
            <a:lnSpc>
              <a:spcPct val="100000"/>
            </a:lnSpc>
          </a:pPr>
          <a:r>
            <a:rPr lang="en-CA"/>
            <a:t>Without feedback, formal tests become overly important</a:t>
          </a:r>
          <a:endParaRPr lang="en-US"/>
        </a:p>
      </dgm:t>
    </dgm:pt>
    <dgm:pt modelId="{600F0A7D-2F66-47F5-B027-13C8BDA89934}" type="parTrans" cxnId="{5411D851-6AA7-4AB5-AA84-A2DFC461D8D9}">
      <dgm:prSet/>
      <dgm:spPr/>
      <dgm:t>
        <a:bodyPr/>
        <a:lstStyle/>
        <a:p>
          <a:endParaRPr lang="en-US"/>
        </a:p>
      </dgm:t>
    </dgm:pt>
    <dgm:pt modelId="{3B70035D-5FD7-428C-97EB-44B9C801854E}" type="sibTrans" cxnId="{5411D851-6AA7-4AB5-AA84-A2DFC461D8D9}">
      <dgm:prSet/>
      <dgm:spPr/>
      <dgm:t>
        <a:bodyPr/>
        <a:lstStyle/>
        <a:p>
          <a:endParaRPr lang="en-US"/>
        </a:p>
      </dgm:t>
    </dgm:pt>
    <dgm:pt modelId="{0CC196AE-EF5C-46EB-ACAB-64490B4C0BF3}">
      <dgm:prSet/>
      <dgm:spPr/>
      <dgm:t>
        <a:bodyPr/>
        <a:lstStyle/>
        <a:p>
          <a:pPr>
            <a:lnSpc>
              <a:spcPct val="100000"/>
            </a:lnSpc>
          </a:pPr>
          <a:r>
            <a:rPr lang="en-CA" b="1"/>
            <a:t>Improves self-assessment</a:t>
          </a:r>
          <a:endParaRPr lang="en-US"/>
        </a:p>
      </dgm:t>
    </dgm:pt>
    <dgm:pt modelId="{5987E543-BDD2-4022-8E9F-DC11A1E1723F}" type="parTrans" cxnId="{ABC30CBC-409F-48F7-A0C4-82B68F0D4376}">
      <dgm:prSet/>
      <dgm:spPr/>
      <dgm:t>
        <a:bodyPr/>
        <a:lstStyle/>
        <a:p>
          <a:endParaRPr lang="en-US"/>
        </a:p>
      </dgm:t>
    </dgm:pt>
    <dgm:pt modelId="{DFD3C11D-62A1-47B8-AD74-A62028F50926}" type="sibTrans" cxnId="{ABC30CBC-409F-48F7-A0C4-82B68F0D4376}">
      <dgm:prSet/>
      <dgm:spPr/>
      <dgm:t>
        <a:bodyPr/>
        <a:lstStyle/>
        <a:p>
          <a:endParaRPr lang="en-US"/>
        </a:p>
      </dgm:t>
    </dgm:pt>
    <dgm:pt modelId="{326F73A5-3A7B-440E-B3E7-0887B185EC10}" type="pres">
      <dgm:prSet presAssocID="{B9D01FBE-AC38-425C-AE7D-44BE650BA2C3}" presName="root" presStyleCnt="0">
        <dgm:presLayoutVars>
          <dgm:dir/>
          <dgm:resizeHandles val="exact"/>
        </dgm:presLayoutVars>
      </dgm:prSet>
      <dgm:spPr/>
    </dgm:pt>
    <dgm:pt modelId="{8E0B78E3-D554-4813-92A0-FD97DB404AF2}" type="pres">
      <dgm:prSet presAssocID="{F0E60FF2-4EF8-4FF3-A0F5-5FF7A94F9085}" presName="compNode" presStyleCnt="0"/>
      <dgm:spPr/>
    </dgm:pt>
    <dgm:pt modelId="{EF6B2F02-C084-486E-AF7F-6D75560FE343}" type="pres">
      <dgm:prSet presAssocID="{F0E60FF2-4EF8-4FF3-A0F5-5FF7A94F9085}" presName="bgRect" presStyleLbl="bgShp" presStyleIdx="0" presStyleCnt="3"/>
      <dgm:spPr/>
    </dgm:pt>
    <dgm:pt modelId="{DE1591B0-6937-4DA2-89A6-A73E4921D667}" type="pres">
      <dgm:prSet presAssocID="{F0E60FF2-4EF8-4FF3-A0F5-5FF7A94F90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4CE7A34F-CE90-428D-926F-A82E540BCADC}" type="pres">
      <dgm:prSet presAssocID="{F0E60FF2-4EF8-4FF3-A0F5-5FF7A94F9085}" presName="spaceRect" presStyleCnt="0"/>
      <dgm:spPr/>
    </dgm:pt>
    <dgm:pt modelId="{31C6C6BD-A6F7-4372-AB9B-B9644DE018C7}" type="pres">
      <dgm:prSet presAssocID="{F0E60FF2-4EF8-4FF3-A0F5-5FF7A94F9085}" presName="parTx" presStyleLbl="revTx" presStyleIdx="0" presStyleCnt="5">
        <dgm:presLayoutVars>
          <dgm:chMax val="0"/>
          <dgm:chPref val="0"/>
        </dgm:presLayoutVars>
      </dgm:prSet>
      <dgm:spPr/>
    </dgm:pt>
    <dgm:pt modelId="{683620EA-A3F8-445E-872A-B9A2A9867288}" type="pres">
      <dgm:prSet presAssocID="{F0E60FF2-4EF8-4FF3-A0F5-5FF7A94F9085}" presName="desTx" presStyleLbl="revTx" presStyleIdx="1" presStyleCnt="5">
        <dgm:presLayoutVars/>
      </dgm:prSet>
      <dgm:spPr/>
    </dgm:pt>
    <dgm:pt modelId="{9B426D86-3B46-4435-9052-FED602F3CE1B}" type="pres">
      <dgm:prSet presAssocID="{09CA41EE-8D76-4E10-B3F8-B945B9352162}" presName="sibTrans" presStyleCnt="0"/>
      <dgm:spPr/>
    </dgm:pt>
    <dgm:pt modelId="{15CD5827-B357-44FD-BE92-67406C13EB66}" type="pres">
      <dgm:prSet presAssocID="{36EDCB55-8B78-4CDC-936D-0F0C7EAB98E7}" presName="compNode" presStyleCnt="0"/>
      <dgm:spPr/>
    </dgm:pt>
    <dgm:pt modelId="{982D2EFF-ABF0-4D28-BB0D-66396ACE6DAA}" type="pres">
      <dgm:prSet presAssocID="{36EDCB55-8B78-4CDC-936D-0F0C7EAB98E7}" presName="bgRect" presStyleLbl="bgShp" presStyleIdx="1" presStyleCnt="3"/>
      <dgm:spPr/>
    </dgm:pt>
    <dgm:pt modelId="{4A518955-B1C3-41D8-8C24-78A796F648BD}" type="pres">
      <dgm:prSet presAssocID="{36EDCB55-8B78-4CDC-936D-0F0C7EAB98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7790BB31-3F45-4C71-BA3E-9D11DF0BA4A7}" type="pres">
      <dgm:prSet presAssocID="{36EDCB55-8B78-4CDC-936D-0F0C7EAB98E7}" presName="spaceRect" presStyleCnt="0"/>
      <dgm:spPr/>
    </dgm:pt>
    <dgm:pt modelId="{CC64A3BC-92F5-4118-9E78-EA2666214763}" type="pres">
      <dgm:prSet presAssocID="{36EDCB55-8B78-4CDC-936D-0F0C7EAB98E7}" presName="parTx" presStyleLbl="revTx" presStyleIdx="2" presStyleCnt="5">
        <dgm:presLayoutVars>
          <dgm:chMax val="0"/>
          <dgm:chPref val="0"/>
        </dgm:presLayoutVars>
      </dgm:prSet>
      <dgm:spPr/>
    </dgm:pt>
    <dgm:pt modelId="{428F8EE6-A9DD-4FA6-BBB5-F0DBB6A1E4BE}" type="pres">
      <dgm:prSet presAssocID="{36EDCB55-8B78-4CDC-936D-0F0C7EAB98E7}" presName="desTx" presStyleLbl="revTx" presStyleIdx="3" presStyleCnt="5">
        <dgm:presLayoutVars/>
      </dgm:prSet>
      <dgm:spPr/>
    </dgm:pt>
    <dgm:pt modelId="{42DD726B-EA1E-47CB-B98F-8071F6C0E62A}" type="pres">
      <dgm:prSet presAssocID="{1D0DF321-DF2A-4E49-AAFC-C95AB564718D}" presName="sibTrans" presStyleCnt="0"/>
      <dgm:spPr/>
    </dgm:pt>
    <dgm:pt modelId="{BFDAE146-7623-4FBE-892F-772010195F13}" type="pres">
      <dgm:prSet presAssocID="{0CC196AE-EF5C-46EB-ACAB-64490B4C0BF3}" presName="compNode" presStyleCnt="0"/>
      <dgm:spPr/>
    </dgm:pt>
    <dgm:pt modelId="{7D4C6FB8-EE5D-405D-A108-EFAF18613928}" type="pres">
      <dgm:prSet presAssocID="{0CC196AE-EF5C-46EB-ACAB-64490B4C0BF3}" presName="bgRect" presStyleLbl="bgShp" presStyleIdx="2" presStyleCnt="3"/>
      <dgm:spPr/>
    </dgm:pt>
    <dgm:pt modelId="{E20FBC54-0858-45C2-ADC0-8C90711DFCB8}" type="pres">
      <dgm:prSet presAssocID="{0CC196AE-EF5C-46EB-ACAB-64490B4C0B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in head"/>
        </a:ext>
      </dgm:extLst>
    </dgm:pt>
    <dgm:pt modelId="{E34AFA02-12B3-47D1-B15F-73ADBD0CD830}" type="pres">
      <dgm:prSet presAssocID="{0CC196AE-EF5C-46EB-ACAB-64490B4C0BF3}" presName="spaceRect" presStyleCnt="0"/>
      <dgm:spPr/>
    </dgm:pt>
    <dgm:pt modelId="{6371961B-5ACE-440F-83F5-353249F32DE5}" type="pres">
      <dgm:prSet presAssocID="{0CC196AE-EF5C-46EB-ACAB-64490B4C0BF3}" presName="parTx" presStyleLbl="revTx" presStyleIdx="4" presStyleCnt="5">
        <dgm:presLayoutVars>
          <dgm:chMax val="0"/>
          <dgm:chPref val="0"/>
        </dgm:presLayoutVars>
      </dgm:prSet>
      <dgm:spPr/>
    </dgm:pt>
  </dgm:ptLst>
  <dgm:cxnLst>
    <dgm:cxn modelId="{FBD45A03-1074-4DF5-BB7F-0383FB6A8940}" type="presOf" srcId="{9A4D6849-F972-4DFD-96B4-FBA83FF6E8E7}" destId="{683620EA-A3F8-445E-872A-B9A2A9867288}" srcOrd="0" destOrd="0" presId="urn:microsoft.com/office/officeart/2018/2/layout/IconVerticalSolidList"/>
    <dgm:cxn modelId="{F51E1E0A-1CBD-4E7A-A835-DEDE5EDD46E4}" srcId="{F0E60FF2-4EF8-4FF3-A0F5-5FF7A94F9085}" destId="{9A4D6849-F972-4DFD-96B4-FBA83FF6E8E7}" srcOrd="0" destOrd="0" parTransId="{DD12E8D4-1A4B-4008-88A0-5E874989E5DE}" sibTransId="{1005D817-5676-4D07-AA2C-8468284CE520}"/>
    <dgm:cxn modelId="{E87CBD0E-4A99-4D5A-95A1-E1AB10F0086C}" srcId="{B9D01FBE-AC38-425C-AE7D-44BE650BA2C3}" destId="{36EDCB55-8B78-4CDC-936D-0F0C7EAB98E7}" srcOrd="1" destOrd="0" parTransId="{DB1C1A75-96AB-4D68-B494-1DB9AB580ADB}" sibTransId="{1D0DF321-DF2A-4E49-AAFC-C95AB564718D}"/>
    <dgm:cxn modelId="{5CA98A29-EF1A-4DD5-91F2-81D83C737891}" type="presOf" srcId="{36EDCB55-8B78-4CDC-936D-0F0C7EAB98E7}" destId="{CC64A3BC-92F5-4118-9E78-EA2666214763}" srcOrd="0" destOrd="0" presId="urn:microsoft.com/office/officeart/2018/2/layout/IconVerticalSolidList"/>
    <dgm:cxn modelId="{5411D851-6AA7-4AB5-AA84-A2DFC461D8D9}" srcId="{36EDCB55-8B78-4CDC-936D-0F0C7EAB98E7}" destId="{D182967D-9B64-460B-90A9-71432BD10E83}" srcOrd="0" destOrd="0" parTransId="{600F0A7D-2F66-47F5-B027-13C8BDA89934}" sibTransId="{3B70035D-5FD7-428C-97EB-44B9C801854E}"/>
    <dgm:cxn modelId="{7DBE6753-CB66-4111-888A-DCD8A85F2FDD}" type="presOf" srcId="{F0E60FF2-4EF8-4FF3-A0F5-5FF7A94F9085}" destId="{31C6C6BD-A6F7-4372-AB9B-B9644DE018C7}" srcOrd="0" destOrd="0" presId="urn:microsoft.com/office/officeart/2018/2/layout/IconVerticalSolidList"/>
    <dgm:cxn modelId="{5F7E5184-8421-405F-B387-8ED36BE9D5C5}" type="presOf" srcId="{D182967D-9B64-460B-90A9-71432BD10E83}" destId="{428F8EE6-A9DD-4FA6-BBB5-F0DBB6A1E4BE}" srcOrd="0" destOrd="0" presId="urn:microsoft.com/office/officeart/2018/2/layout/IconVerticalSolidList"/>
    <dgm:cxn modelId="{042EFE8A-AD4F-44ED-9E8A-4D92CF966B1C}" type="presOf" srcId="{0CC196AE-EF5C-46EB-ACAB-64490B4C0BF3}" destId="{6371961B-5ACE-440F-83F5-353249F32DE5}" srcOrd="0" destOrd="0" presId="urn:microsoft.com/office/officeart/2018/2/layout/IconVerticalSolidList"/>
    <dgm:cxn modelId="{A8186FB4-4312-49AB-82D5-DD55B4617CFE}" type="presOf" srcId="{B9D01FBE-AC38-425C-AE7D-44BE650BA2C3}" destId="{326F73A5-3A7B-440E-B3E7-0887B185EC10}" srcOrd="0" destOrd="0" presId="urn:microsoft.com/office/officeart/2018/2/layout/IconVerticalSolidList"/>
    <dgm:cxn modelId="{ABC30CBC-409F-48F7-A0C4-82B68F0D4376}" srcId="{B9D01FBE-AC38-425C-AE7D-44BE650BA2C3}" destId="{0CC196AE-EF5C-46EB-ACAB-64490B4C0BF3}" srcOrd="2" destOrd="0" parTransId="{5987E543-BDD2-4022-8E9F-DC11A1E1723F}" sibTransId="{DFD3C11D-62A1-47B8-AD74-A62028F50926}"/>
    <dgm:cxn modelId="{1620C7EF-178B-4C33-983D-97968DA8BABC}" srcId="{B9D01FBE-AC38-425C-AE7D-44BE650BA2C3}" destId="{F0E60FF2-4EF8-4FF3-A0F5-5FF7A94F9085}" srcOrd="0" destOrd="0" parTransId="{BA10E5C7-AA5D-436F-BF3A-76E003A17CF9}" sibTransId="{09CA41EE-8D76-4E10-B3F8-B945B9352162}"/>
    <dgm:cxn modelId="{96FA0AF5-0587-421C-B750-E6DB1DC8DAF1}" type="presOf" srcId="{5702F9D9-BC08-4386-ABCF-FBB11AA8E365}" destId="{683620EA-A3F8-445E-872A-B9A2A9867288}" srcOrd="0" destOrd="1" presId="urn:microsoft.com/office/officeart/2018/2/layout/IconVerticalSolidList"/>
    <dgm:cxn modelId="{E1C504F6-F41E-48F2-8F57-AAE803AA6457}" srcId="{F0E60FF2-4EF8-4FF3-A0F5-5FF7A94F9085}" destId="{5702F9D9-BC08-4386-ABCF-FBB11AA8E365}" srcOrd="1" destOrd="0" parTransId="{E1577AA3-4376-430B-8810-234F6AFC9127}" sibTransId="{8283D827-4B56-4364-8618-FF2FF890FE84}"/>
    <dgm:cxn modelId="{1DB5F496-2B84-4240-9FF9-FAC8493CC69A}" type="presParOf" srcId="{326F73A5-3A7B-440E-B3E7-0887B185EC10}" destId="{8E0B78E3-D554-4813-92A0-FD97DB404AF2}" srcOrd="0" destOrd="0" presId="urn:microsoft.com/office/officeart/2018/2/layout/IconVerticalSolidList"/>
    <dgm:cxn modelId="{01608164-0A18-46E6-AF88-20EC3BBD61DD}" type="presParOf" srcId="{8E0B78E3-D554-4813-92A0-FD97DB404AF2}" destId="{EF6B2F02-C084-486E-AF7F-6D75560FE343}" srcOrd="0" destOrd="0" presId="urn:microsoft.com/office/officeart/2018/2/layout/IconVerticalSolidList"/>
    <dgm:cxn modelId="{30B57607-5C9B-4161-BD11-DA65638F0B6D}" type="presParOf" srcId="{8E0B78E3-D554-4813-92A0-FD97DB404AF2}" destId="{DE1591B0-6937-4DA2-89A6-A73E4921D667}" srcOrd="1" destOrd="0" presId="urn:microsoft.com/office/officeart/2018/2/layout/IconVerticalSolidList"/>
    <dgm:cxn modelId="{C0238BD0-2F26-4974-B7CB-A99FE340D936}" type="presParOf" srcId="{8E0B78E3-D554-4813-92A0-FD97DB404AF2}" destId="{4CE7A34F-CE90-428D-926F-A82E540BCADC}" srcOrd="2" destOrd="0" presId="urn:microsoft.com/office/officeart/2018/2/layout/IconVerticalSolidList"/>
    <dgm:cxn modelId="{AD057688-908D-4208-97EA-0A41BEB0FF9B}" type="presParOf" srcId="{8E0B78E3-D554-4813-92A0-FD97DB404AF2}" destId="{31C6C6BD-A6F7-4372-AB9B-B9644DE018C7}" srcOrd="3" destOrd="0" presId="urn:microsoft.com/office/officeart/2018/2/layout/IconVerticalSolidList"/>
    <dgm:cxn modelId="{F5D50F5A-59D3-4E99-B42F-C424DC985B08}" type="presParOf" srcId="{8E0B78E3-D554-4813-92A0-FD97DB404AF2}" destId="{683620EA-A3F8-445E-872A-B9A2A9867288}" srcOrd="4" destOrd="0" presId="urn:microsoft.com/office/officeart/2018/2/layout/IconVerticalSolidList"/>
    <dgm:cxn modelId="{EA4D43EA-072E-4C69-81B7-2BC2A386416D}" type="presParOf" srcId="{326F73A5-3A7B-440E-B3E7-0887B185EC10}" destId="{9B426D86-3B46-4435-9052-FED602F3CE1B}" srcOrd="1" destOrd="0" presId="urn:microsoft.com/office/officeart/2018/2/layout/IconVerticalSolidList"/>
    <dgm:cxn modelId="{E91055A5-5D51-4AAC-B740-FCDB24A92B7D}" type="presParOf" srcId="{326F73A5-3A7B-440E-B3E7-0887B185EC10}" destId="{15CD5827-B357-44FD-BE92-67406C13EB66}" srcOrd="2" destOrd="0" presId="urn:microsoft.com/office/officeart/2018/2/layout/IconVerticalSolidList"/>
    <dgm:cxn modelId="{5C9BFF67-E433-46D0-B461-E243DC9873C5}" type="presParOf" srcId="{15CD5827-B357-44FD-BE92-67406C13EB66}" destId="{982D2EFF-ABF0-4D28-BB0D-66396ACE6DAA}" srcOrd="0" destOrd="0" presId="urn:microsoft.com/office/officeart/2018/2/layout/IconVerticalSolidList"/>
    <dgm:cxn modelId="{6BEEAEBB-C039-40AC-BCAE-B308B463A553}" type="presParOf" srcId="{15CD5827-B357-44FD-BE92-67406C13EB66}" destId="{4A518955-B1C3-41D8-8C24-78A796F648BD}" srcOrd="1" destOrd="0" presId="urn:microsoft.com/office/officeart/2018/2/layout/IconVerticalSolidList"/>
    <dgm:cxn modelId="{01EB4267-C09F-4F7E-BF17-AB0D69AF2381}" type="presParOf" srcId="{15CD5827-B357-44FD-BE92-67406C13EB66}" destId="{7790BB31-3F45-4C71-BA3E-9D11DF0BA4A7}" srcOrd="2" destOrd="0" presId="urn:microsoft.com/office/officeart/2018/2/layout/IconVerticalSolidList"/>
    <dgm:cxn modelId="{37DB5399-2B69-4030-AF64-649D6F0E6629}" type="presParOf" srcId="{15CD5827-B357-44FD-BE92-67406C13EB66}" destId="{CC64A3BC-92F5-4118-9E78-EA2666214763}" srcOrd="3" destOrd="0" presId="urn:microsoft.com/office/officeart/2018/2/layout/IconVerticalSolidList"/>
    <dgm:cxn modelId="{F1FC6F37-236B-40F3-B66B-D11311AC2826}" type="presParOf" srcId="{15CD5827-B357-44FD-BE92-67406C13EB66}" destId="{428F8EE6-A9DD-4FA6-BBB5-F0DBB6A1E4BE}" srcOrd="4" destOrd="0" presId="urn:microsoft.com/office/officeart/2018/2/layout/IconVerticalSolidList"/>
    <dgm:cxn modelId="{A72A5E6E-E574-433E-B5AE-EAC35DE08E9B}" type="presParOf" srcId="{326F73A5-3A7B-440E-B3E7-0887B185EC10}" destId="{42DD726B-EA1E-47CB-B98F-8071F6C0E62A}" srcOrd="3" destOrd="0" presId="urn:microsoft.com/office/officeart/2018/2/layout/IconVerticalSolidList"/>
    <dgm:cxn modelId="{B357A533-5C66-4D4C-A4C6-120E563163A6}" type="presParOf" srcId="{326F73A5-3A7B-440E-B3E7-0887B185EC10}" destId="{BFDAE146-7623-4FBE-892F-772010195F13}" srcOrd="4" destOrd="0" presId="urn:microsoft.com/office/officeart/2018/2/layout/IconVerticalSolidList"/>
    <dgm:cxn modelId="{382D4616-7B8F-4611-BDB3-B050AE39EB58}" type="presParOf" srcId="{BFDAE146-7623-4FBE-892F-772010195F13}" destId="{7D4C6FB8-EE5D-405D-A108-EFAF18613928}" srcOrd="0" destOrd="0" presId="urn:microsoft.com/office/officeart/2018/2/layout/IconVerticalSolidList"/>
    <dgm:cxn modelId="{154A029B-5268-4BF7-A5E9-4A013DB69831}" type="presParOf" srcId="{BFDAE146-7623-4FBE-892F-772010195F13}" destId="{E20FBC54-0858-45C2-ADC0-8C90711DFCB8}" srcOrd="1" destOrd="0" presId="urn:microsoft.com/office/officeart/2018/2/layout/IconVerticalSolidList"/>
    <dgm:cxn modelId="{A2AA37EC-A738-4816-B663-7F1BD58604F0}" type="presParOf" srcId="{BFDAE146-7623-4FBE-892F-772010195F13}" destId="{E34AFA02-12B3-47D1-B15F-73ADBD0CD830}" srcOrd="2" destOrd="0" presId="urn:microsoft.com/office/officeart/2018/2/layout/IconVerticalSolidList"/>
    <dgm:cxn modelId="{8EB82253-2549-41A1-89EE-B48BDE90DEDD}" type="presParOf" srcId="{BFDAE146-7623-4FBE-892F-772010195F13}" destId="{6371961B-5ACE-440F-83F5-353249F32DE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51A9D9-9C27-4604-98FA-FA6035AD15E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5F09C4C-AE86-4435-BB79-57BC56AFC981}">
      <dgm:prSet/>
      <dgm:spPr/>
      <dgm:t>
        <a:bodyPr/>
        <a:lstStyle/>
        <a:p>
          <a:r>
            <a:rPr lang="en-CA" b="1"/>
            <a:t>A:</a:t>
          </a:r>
          <a:r>
            <a:rPr lang="en-CA"/>
            <a:t>  Ask for self assessment</a:t>
          </a:r>
          <a:endParaRPr lang="en-US"/>
        </a:p>
      </dgm:t>
    </dgm:pt>
    <dgm:pt modelId="{2EE9FA14-4C7F-4353-98E3-682008693083}" type="parTrans" cxnId="{C2862710-F9D8-4FB9-AFCD-9EB572D3D6C9}">
      <dgm:prSet/>
      <dgm:spPr/>
      <dgm:t>
        <a:bodyPr/>
        <a:lstStyle/>
        <a:p>
          <a:endParaRPr lang="en-US"/>
        </a:p>
      </dgm:t>
    </dgm:pt>
    <dgm:pt modelId="{8169C063-CF58-47AD-9463-72CD838276E7}" type="sibTrans" cxnId="{C2862710-F9D8-4FB9-AFCD-9EB572D3D6C9}">
      <dgm:prSet/>
      <dgm:spPr/>
      <dgm:t>
        <a:bodyPr/>
        <a:lstStyle/>
        <a:p>
          <a:endParaRPr lang="en-US"/>
        </a:p>
      </dgm:t>
    </dgm:pt>
    <dgm:pt modelId="{992B34D0-FD22-4777-AF0C-B347C535C2FF}">
      <dgm:prSet/>
      <dgm:spPr/>
      <dgm:t>
        <a:bodyPr/>
        <a:lstStyle/>
        <a:p>
          <a:r>
            <a:rPr lang="en-CA" b="1"/>
            <a:t>R:</a:t>
          </a:r>
          <a:r>
            <a:rPr lang="en-CA"/>
            <a:t>  Reinforcement of what was done well</a:t>
          </a:r>
          <a:endParaRPr lang="en-US"/>
        </a:p>
      </dgm:t>
    </dgm:pt>
    <dgm:pt modelId="{29D0A43A-9C1E-4AF8-B57B-34286B372E46}" type="parTrans" cxnId="{F6E98FEA-DF87-4C34-A77F-68D04DF2DE83}">
      <dgm:prSet/>
      <dgm:spPr/>
      <dgm:t>
        <a:bodyPr/>
        <a:lstStyle/>
        <a:p>
          <a:endParaRPr lang="en-US"/>
        </a:p>
      </dgm:t>
    </dgm:pt>
    <dgm:pt modelId="{BDEC0402-76B2-4819-AD5F-43BB945FCC5D}" type="sibTrans" cxnId="{F6E98FEA-DF87-4C34-A77F-68D04DF2DE83}">
      <dgm:prSet/>
      <dgm:spPr/>
      <dgm:t>
        <a:bodyPr/>
        <a:lstStyle/>
        <a:p>
          <a:endParaRPr lang="en-US"/>
        </a:p>
      </dgm:t>
    </dgm:pt>
    <dgm:pt modelId="{D57E297A-1CE6-4426-ABDE-99BF6A2531E0}">
      <dgm:prSet/>
      <dgm:spPr/>
      <dgm:t>
        <a:bodyPr/>
        <a:lstStyle/>
        <a:p>
          <a:r>
            <a:rPr lang="en-CA" b="1" dirty="0"/>
            <a:t>C:</a:t>
          </a:r>
          <a:r>
            <a:rPr lang="en-CA" dirty="0"/>
            <a:t>  Correct / Coach for improvement</a:t>
          </a:r>
          <a:endParaRPr lang="en-US" dirty="0"/>
        </a:p>
      </dgm:t>
    </dgm:pt>
    <dgm:pt modelId="{5A5C88C2-4FE5-4F71-A8F9-F72AB369EAD4}" type="parTrans" cxnId="{1CAF51B8-5527-40B8-AB6F-EBE72CDA5145}">
      <dgm:prSet/>
      <dgm:spPr/>
      <dgm:t>
        <a:bodyPr/>
        <a:lstStyle/>
        <a:p>
          <a:endParaRPr lang="en-US"/>
        </a:p>
      </dgm:t>
    </dgm:pt>
    <dgm:pt modelId="{E530058F-C2DB-4D3D-B668-6426BDC8F43A}" type="sibTrans" cxnId="{1CAF51B8-5527-40B8-AB6F-EBE72CDA5145}">
      <dgm:prSet/>
      <dgm:spPr/>
      <dgm:t>
        <a:bodyPr/>
        <a:lstStyle/>
        <a:p>
          <a:endParaRPr lang="en-US"/>
        </a:p>
      </dgm:t>
    </dgm:pt>
    <dgm:pt modelId="{B14E8168-4CBE-4DFF-A96C-16AAE72916C2}">
      <dgm:prSet/>
      <dgm:spPr/>
      <dgm:t>
        <a:bodyPr/>
        <a:lstStyle/>
        <a:p>
          <a:r>
            <a:rPr lang="en-CA" b="1" dirty="0"/>
            <a:t>H:</a:t>
          </a:r>
          <a:r>
            <a:rPr lang="en-CA" dirty="0"/>
            <a:t>  Help the person with a plan for improvement</a:t>
          </a:r>
          <a:endParaRPr lang="en-US" dirty="0"/>
        </a:p>
      </dgm:t>
    </dgm:pt>
    <dgm:pt modelId="{F3FD7F93-CAD0-45BB-AF71-012BA985CA85}" type="parTrans" cxnId="{370C987F-CE7E-48D7-B15F-49569AA98E31}">
      <dgm:prSet/>
      <dgm:spPr/>
      <dgm:t>
        <a:bodyPr/>
        <a:lstStyle/>
        <a:p>
          <a:endParaRPr lang="en-US"/>
        </a:p>
      </dgm:t>
    </dgm:pt>
    <dgm:pt modelId="{53A8D1FD-9C12-4F3D-B9D6-391DC76BC2A1}" type="sibTrans" cxnId="{370C987F-CE7E-48D7-B15F-49569AA98E31}">
      <dgm:prSet/>
      <dgm:spPr/>
      <dgm:t>
        <a:bodyPr/>
        <a:lstStyle/>
        <a:p>
          <a:endParaRPr lang="en-US"/>
        </a:p>
      </dgm:t>
    </dgm:pt>
    <dgm:pt modelId="{DCC2942E-7454-457C-9B9A-E35A01A566AC}" type="pres">
      <dgm:prSet presAssocID="{4D51A9D9-9C27-4604-98FA-FA6035AD15E5}" presName="linear" presStyleCnt="0">
        <dgm:presLayoutVars>
          <dgm:dir/>
          <dgm:animLvl val="lvl"/>
          <dgm:resizeHandles val="exact"/>
        </dgm:presLayoutVars>
      </dgm:prSet>
      <dgm:spPr/>
    </dgm:pt>
    <dgm:pt modelId="{24991C11-01C2-49DD-977D-DBEEFE8A852F}" type="pres">
      <dgm:prSet presAssocID="{55F09C4C-AE86-4435-BB79-57BC56AFC981}" presName="parentLin" presStyleCnt="0"/>
      <dgm:spPr/>
    </dgm:pt>
    <dgm:pt modelId="{12C47EAE-192F-4905-B026-96927436C3B0}" type="pres">
      <dgm:prSet presAssocID="{55F09C4C-AE86-4435-BB79-57BC56AFC981}" presName="parentLeftMargin" presStyleLbl="node1" presStyleIdx="0" presStyleCnt="4"/>
      <dgm:spPr/>
    </dgm:pt>
    <dgm:pt modelId="{14751E71-C5A3-4254-966F-F210A73FBB64}" type="pres">
      <dgm:prSet presAssocID="{55F09C4C-AE86-4435-BB79-57BC56AFC981}" presName="parentText" presStyleLbl="node1" presStyleIdx="0" presStyleCnt="4">
        <dgm:presLayoutVars>
          <dgm:chMax val="0"/>
          <dgm:bulletEnabled val="1"/>
        </dgm:presLayoutVars>
      </dgm:prSet>
      <dgm:spPr/>
    </dgm:pt>
    <dgm:pt modelId="{37360290-ED2F-4B85-B889-76F950A1A78F}" type="pres">
      <dgm:prSet presAssocID="{55F09C4C-AE86-4435-BB79-57BC56AFC981}" presName="negativeSpace" presStyleCnt="0"/>
      <dgm:spPr/>
    </dgm:pt>
    <dgm:pt modelId="{A492E2B8-64E3-46AD-A097-764B46B50B71}" type="pres">
      <dgm:prSet presAssocID="{55F09C4C-AE86-4435-BB79-57BC56AFC981}" presName="childText" presStyleLbl="conFgAcc1" presStyleIdx="0" presStyleCnt="4">
        <dgm:presLayoutVars>
          <dgm:bulletEnabled val="1"/>
        </dgm:presLayoutVars>
      </dgm:prSet>
      <dgm:spPr/>
    </dgm:pt>
    <dgm:pt modelId="{0B1ADA06-449B-4262-A1E5-AC2E27F5A151}" type="pres">
      <dgm:prSet presAssocID="{8169C063-CF58-47AD-9463-72CD838276E7}" presName="spaceBetweenRectangles" presStyleCnt="0"/>
      <dgm:spPr/>
    </dgm:pt>
    <dgm:pt modelId="{F5DEACE0-68B1-4986-A10B-9DCD8944BA29}" type="pres">
      <dgm:prSet presAssocID="{992B34D0-FD22-4777-AF0C-B347C535C2FF}" presName="parentLin" presStyleCnt="0"/>
      <dgm:spPr/>
    </dgm:pt>
    <dgm:pt modelId="{CCEE08D9-BEFA-42E1-9294-5D0EFC91C7C6}" type="pres">
      <dgm:prSet presAssocID="{992B34D0-FD22-4777-AF0C-B347C535C2FF}" presName="parentLeftMargin" presStyleLbl="node1" presStyleIdx="0" presStyleCnt="4"/>
      <dgm:spPr/>
    </dgm:pt>
    <dgm:pt modelId="{27AF7A1A-5211-401E-867F-2BE2CB791928}" type="pres">
      <dgm:prSet presAssocID="{992B34D0-FD22-4777-AF0C-B347C535C2FF}" presName="parentText" presStyleLbl="node1" presStyleIdx="1" presStyleCnt="4">
        <dgm:presLayoutVars>
          <dgm:chMax val="0"/>
          <dgm:bulletEnabled val="1"/>
        </dgm:presLayoutVars>
      </dgm:prSet>
      <dgm:spPr/>
    </dgm:pt>
    <dgm:pt modelId="{C87CC2D9-759C-4B96-BEFF-BA49E7E2F575}" type="pres">
      <dgm:prSet presAssocID="{992B34D0-FD22-4777-AF0C-B347C535C2FF}" presName="negativeSpace" presStyleCnt="0"/>
      <dgm:spPr/>
    </dgm:pt>
    <dgm:pt modelId="{99628208-389E-45CD-A2C9-99F435F57DE9}" type="pres">
      <dgm:prSet presAssocID="{992B34D0-FD22-4777-AF0C-B347C535C2FF}" presName="childText" presStyleLbl="conFgAcc1" presStyleIdx="1" presStyleCnt="4">
        <dgm:presLayoutVars>
          <dgm:bulletEnabled val="1"/>
        </dgm:presLayoutVars>
      </dgm:prSet>
      <dgm:spPr/>
    </dgm:pt>
    <dgm:pt modelId="{A3E4E801-EA63-4B5F-A08E-D8C5DF899EA6}" type="pres">
      <dgm:prSet presAssocID="{BDEC0402-76B2-4819-AD5F-43BB945FCC5D}" presName="spaceBetweenRectangles" presStyleCnt="0"/>
      <dgm:spPr/>
    </dgm:pt>
    <dgm:pt modelId="{5529736A-9493-40CC-93AD-DF263A5809A5}" type="pres">
      <dgm:prSet presAssocID="{D57E297A-1CE6-4426-ABDE-99BF6A2531E0}" presName="parentLin" presStyleCnt="0"/>
      <dgm:spPr/>
    </dgm:pt>
    <dgm:pt modelId="{7A12612D-98E2-40E1-BE85-A3A009DEB6FE}" type="pres">
      <dgm:prSet presAssocID="{D57E297A-1CE6-4426-ABDE-99BF6A2531E0}" presName="parentLeftMargin" presStyleLbl="node1" presStyleIdx="1" presStyleCnt="4"/>
      <dgm:spPr/>
    </dgm:pt>
    <dgm:pt modelId="{C25CA556-9582-442E-A0ED-ABEE87FE7EF4}" type="pres">
      <dgm:prSet presAssocID="{D57E297A-1CE6-4426-ABDE-99BF6A2531E0}" presName="parentText" presStyleLbl="node1" presStyleIdx="2" presStyleCnt="4">
        <dgm:presLayoutVars>
          <dgm:chMax val="0"/>
          <dgm:bulletEnabled val="1"/>
        </dgm:presLayoutVars>
      </dgm:prSet>
      <dgm:spPr/>
    </dgm:pt>
    <dgm:pt modelId="{3F7C3113-74BA-4C34-A5F3-831FA0858C5C}" type="pres">
      <dgm:prSet presAssocID="{D57E297A-1CE6-4426-ABDE-99BF6A2531E0}" presName="negativeSpace" presStyleCnt="0"/>
      <dgm:spPr/>
    </dgm:pt>
    <dgm:pt modelId="{B12488D1-52DC-40DA-8F22-38B49D9AFA8E}" type="pres">
      <dgm:prSet presAssocID="{D57E297A-1CE6-4426-ABDE-99BF6A2531E0}" presName="childText" presStyleLbl="conFgAcc1" presStyleIdx="2" presStyleCnt="4">
        <dgm:presLayoutVars>
          <dgm:bulletEnabled val="1"/>
        </dgm:presLayoutVars>
      </dgm:prSet>
      <dgm:spPr/>
    </dgm:pt>
    <dgm:pt modelId="{BDB77C60-47E4-4D8B-8F72-7E0879084E2E}" type="pres">
      <dgm:prSet presAssocID="{E530058F-C2DB-4D3D-B668-6426BDC8F43A}" presName="spaceBetweenRectangles" presStyleCnt="0"/>
      <dgm:spPr/>
    </dgm:pt>
    <dgm:pt modelId="{12E86E80-C0B2-4979-9667-690510D63E9B}" type="pres">
      <dgm:prSet presAssocID="{B14E8168-4CBE-4DFF-A96C-16AAE72916C2}" presName="parentLin" presStyleCnt="0"/>
      <dgm:spPr/>
    </dgm:pt>
    <dgm:pt modelId="{8F2C09EC-4FF2-48FB-85D4-89FBB9204A1E}" type="pres">
      <dgm:prSet presAssocID="{B14E8168-4CBE-4DFF-A96C-16AAE72916C2}" presName="parentLeftMargin" presStyleLbl="node1" presStyleIdx="2" presStyleCnt="4"/>
      <dgm:spPr/>
    </dgm:pt>
    <dgm:pt modelId="{3A45935A-2176-4467-BC89-06887645C0F6}" type="pres">
      <dgm:prSet presAssocID="{B14E8168-4CBE-4DFF-A96C-16AAE72916C2}" presName="parentText" presStyleLbl="node1" presStyleIdx="3" presStyleCnt="4">
        <dgm:presLayoutVars>
          <dgm:chMax val="0"/>
          <dgm:bulletEnabled val="1"/>
        </dgm:presLayoutVars>
      </dgm:prSet>
      <dgm:spPr/>
    </dgm:pt>
    <dgm:pt modelId="{1940A8F6-C332-40C0-8078-4BD13ADBA0F2}" type="pres">
      <dgm:prSet presAssocID="{B14E8168-4CBE-4DFF-A96C-16AAE72916C2}" presName="negativeSpace" presStyleCnt="0"/>
      <dgm:spPr/>
    </dgm:pt>
    <dgm:pt modelId="{775EC61D-E590-43A9-921B-019824002683}" type="pres">
      <dgm:prSet presAssocID="{B14E8168-4CBE-4DFF-A96C-16AAE72916C2}" presName="childText" presStyleLbl="conFgAcc1" presStyleIdx="3" presStyleCnt="4">
        <dgm:presLayoutVars>
          <dgm:bulletEnabled val="1"/>
        </dgm:presLayoutVars>
      </dgm:prSet>
      <dgm:spPr/>
    </dgm:pt>
  </dgm:ptLst>
  <dgm:cxnLst>
    <dgm:cxn modelId="{3863AE0D-9674-4E03-9A2D-14F15D1B16E2}" type="presOf" srcId="{B14E8168-4CBE-4DFF-A96C-16AAE72916C2}" destId="{8F2C09EC-4FF2-48FB-85D4-89FBB9204A1E}" srcOrd="0" destOrd="0" presId="urn:microsoft.com/office/officeart/2005/8/layout/list1"/>
    <dgm:cxn modelId="{C2862710-F9D8-4FB9-AFCD-9EB572D3D6C9}" srcId="{4D51A9D9-9C27-4604-98FA-FA6035AD15E5}" destId="{55F09C4C-AE86-4435-BB79-57BC56AFC981}" srcOrd="0" destOrd="0" parTransId="{2EE9FA14-4C7F-4353-98E3-682008693083}" sibTransId="{8169C063-CF58-47AD-9463-72CD838276E7}"/>
    <dgm:cxn modelId="{E562F134-0B81-4571-8D6B-112F32B72648}" type="presOf" srcId="{B14E8168-4CBE-4DFF-A96C-16AAE72916C2}" destId="{3A45935A-2176-4467-BC89-06887645C0F6}" srcOrd="1" destOrd="0" presId="urn:microsoft.com/office/officeart/2005/8/layout/list1"/>
    <dgm:cxn modelId="{835BE94F-33CC-4C96-896D-E157F3C8404C}" type="presOf" srcId="{D57E297A-1CE6-4426-ABDE-99BF6A2531E0}" destId="{C25CA556-9582-442E-A0ED-ABEE87FE7EF4}" srcOrd="1" destOrd="0" presId="urn:microsoft.com/office/officeart/2005/8/layout/list1"/>
    <dgm:cxn modelId="{4244B273-10F1-4B2D-956C-FC5A26164ABB}" type="presOf" srcId="{55F09C4C-AE86-4435-BB79-57BC56AFC981}" destId="{14751E71-C5A3-4254-966F-F210A73FBB64}" srcOrd="1" destOrd="0" presId="urn:microsoft.com/office/officeart/2005/8/layout/list1"/>
    <dgm:cxn modelId="{370C987F-CE7E-48D7-B15F-49569AA98E31}" srcId="{4D51A9D9-9C27-4604-98FA-FA6035AD15E5}" destId="{B14E8168-4CBE-4DFF-A96C-16AAE72916C2}" srcOrd="3" destOrd="0" parTransId="{F3FD7F93-CAD0-45BB-AF71-012BA985CA85}" sibTransId="{53A8D1FD-9C12-4F3D-B9D6-391DC76BC2A1}"/>
    <dgm:cxn modelId="{105EEF88-2F25-438E-9BCD-62C8F6AAAEDB}" type="presOf" srcId="{55F09C4C-AE86-4435-BB79-57BC56AFC981}" destId="{12C47EAE-192F-4905-B026-96927436C3B0}" srcOrd="0" destOrd="0" presId="urn:microsoft.com/office/officeart/2005/8/layout/list1"/>
    <dgm:cxn modelId="{1CAF51B8-5527-40B8-AB6F-EBE72CDA5145}" srcId="{4D51A9D9-9C27-4604-98FA-FA6035AD15E5}" destId="{D57E297A-1CE6-4426-ABDE-99BF6A2531E0}" srcOrd="2" destOrd="0" parTransId="{5A5C88C2-4FE5-4F71-A8F9-F72AB369EAD4}" sibTransId="{E530058F-C2DB-4D3D-B668-6426BDC8F43A}"/>
    <dgm:cxn modelId="{91CA81BA-DEDF-4381-8F70-131D775BE9DC}" type="presOf" srcId="{992B34D0-FD22-4777-AF0C-B347C535C2FF}" destId="{27AF7A1A-5211-401E-867F-2BE2CB791928}" srcOrd="1" destOrd="0" presId="urn:microsoft.com/office/officeart/2005/8/layout/list1"/>
    <dgm:cxn modelId="{9B2C11CE-14C4-41DF-B977-B2D07526C83B}" type="presOf" srcId="{4D51A9D9-9C27-4604-98FA-FA6035AD15E5}" destId="{DCC2942E-7454-457C-9B9A-E35A01A566AC}" srcOrd="0" destOrd="0" presId="urn:microsoft.com/office/officeart/2005/8/layout/list1"/>
    <dgm:cxn modelId="{411BB5D3-4A78-47E7-8FC4-929C4966BEFD}" type="presOf" srcId="{D57E297A-1CE6-4426-ABDE-99BF6A2531E0}" destId="{7A12612D-98E2-40E1-BE85-A3A009DEB6FE}" srcOrd="0" destOrd="0" presId="urn:microsoft.com/office/officeart/2005/8/layout/list1"/>
    <dgm:cxn modelId="{795CBBD6-E058-433E-8425-35406EFAF5ED}" type="presOf" srcId="{992B34D0-FD22-4777-AF0C-B347C535C2FF}" destId="{CCEE08D9-BEFA-42E1-9294-5D0EFC91C7C6}" srcOrd="0" destOrd="0" presId="urn:microsoft.com/office/officeart/2005/8/layout/list1"/>
    <dgm:cxn modelId="{F6E98FEA-DF87-4C34-A77F-68D04DF2DE83}" srcId="{4D51A9D9-9C27-4604-98FA-FA6035AD15E5}" destId="{992B34D0-FD22-4777-AF0C-B347C535C2FF}" srcOrd="1" destOrd="0" parTransId="{29D0A43A-9C1E-4AF8-B57B-34286B372E46}" sibTransId="{BDEC0402-76B2-4819-AD5F-43BB945FCC5D}"/>
    <dgm:cxn modelId="{6DDF24A9-7DC1-46F7-98CC-0561A621FCBC}" type="presParOf" srcId="{DCC2942E-7454-457C-9B9A-E35A01A566AC}" destId="{24991C11-01C2-49DD-977D-DBEEFE8A852F}" srcOrd="0" destOrd="0" presId="urn:microsoft.com/office/officeart/2005/8/layout/list1"/>
    <dgm:cxn modelId="{5A3B1F73-A71E-40E5-95B8-4270BE635E3D}" type="presParOf" srcId="{24991C11-01C2-49DD-977D-DBEEFE8A852F}" destId="{12C47EAE-192F-4905-B026-96927436C3B0}" srcOrd="0" destOrd="0" presId="urn:microsoft.com/office/officeart/2005/8/layout/list1"/>
    <dgm:cxn modelId="{1CD05C30-4C76-45F7-86E0-7B4CBEA09F02}" type="presParOf" srcId="{24991C11-01C2-49DD-977D-DBEEFE8A852F}" destId="{14751E71-C5A3-4254-966F-F210A73FBB64}" srcOrd="1" destOrd="0" presId="urn:microsoft.com/office/officeart/2005/8/layout/list1"/>
    <dgm:cxn modelId="{D5481574-DCE9-45F1-9A9B-C6404C6FF6E2}" type="presParOf" srcId="{DCC2942E-7454-457C-9B9A-E35A01A566AC}" destId="{37360290-ED2F-4B85-B889-76F950A1A78F}" srcOrd="1" destOrd="0" presId="urn:microsoft.com/office/officeart/2005/8/layout/list1"/>
    <dgm:cxn modelId="{96C1808D-63ED-4EB9-8E76-56BE53E7521B}" type="presParOf" srcId="{DCC2942E-7454-457C-9B9A-E35A01A566AC}" destId="{A492E2B8-64E3-46AD-A097-764B46B50B71}" srcOrd="2" destOrd="0" presId="urn:microsoft.com/office/officeart/2005/8/layout/list1"/>
    <dgm:cxn modelId="{6D2B42C9-673A-46FB-8A91-7F7DA9A71189}" type="presParOf" srcId="{DCC2942E-7454-457C-9B9A-E35A01A566AC}" destId="{0B1ADA06-449B-4262-A1E5-AC2E27F5A151}" srcOrd="3" destOrd="0" presId="urn:microsoft.com/office/officeart/2005/8/layout/list1"/>
    <dgm:cxn modelId="{3CEFF941-AB8A-48EC-B0F3-7079F8CA0814}" type="presParOf" srcId="{DCC2942E-7454-457C-9B9A-E35A01A566AC}" destId="{F5DEACE0-68B1-4986-A10B-9DCD8944BA29}" srcOrd="4" destOrd="0" presId="urn:microsoft.com/office/officeart/2005/8/layout/list1"/>
    <dgm:cxn modelId="{909ADEDE-D371-4102-829C-7DF0ABEF6DCB}" type="presParOf" srcId="{F5DEACE0-68B1-4986-A10B-9DCD8944BA29}" destId="{CCEE08D9-BEFA-42E1-9294-5D0EFC91C7C6}" srcOrd="0" destOrd="0" presId="urn:microsoft.com/office/officeart/2005/8/layout/list1"/>
    <dgm:cxn modelId="{15E832A8-8471-4C79-AD1C-C0F8292FCDE3}" type="presParOf" srcId="{F5DEACE0-68B1-4986-A10B-9DCD8944BA29}" destId="{27AF7A1A-5211-401E-867F-2BE2CB791928}" srcOrd="1" destOrd="0" presId="urn:microsoft.com/office/officeart/2005/8/layout/list1"/>
    <dgm:cxn modelId="{FCCD11C5-A101-4029-BD50-34933EB42F19}" type="presParOf" srcId="{DCC2942E-7454-457C-9B9A-E35A01A566AC}" destId="{C87CC2D9-759C-4B96-BEFF-BA49E7E2F575}" srcOrd="5" destOrd="0" presId="urn:microsoft.com/office/officeart/2005/8/layout/list1"/>
    <dgm:cxn modelId="{C8980D6F-47A8-47EC-9EFE-705CDC952E43}" type="presParOf" srcId="{DCC2942E-7454-457C-9B9A-E35A01A566AC}" destId="{99628208-389E-45CD-A2C9-99F435F57DE9}" srcOrd="6" destOrd="0" presId="urn:microsoft.com/office/officeart/2005/8/layout/list1"/>
    <dgm:cxn modelId="{45C8AE68-0168-43AD-9104-DC0C1A90DE5E}" type="presParOf" srcId="{DCC2942E-7454-457C-9B9A-E35A01A566AC}" destId="{A3E4E801-EA63-4B5F-A08E-D8C5DF899EA6}" srcOrd="7" destOrd="0" presId="urn:microsoft.com/office/officeart/2005/8/layout/list1"/>
    <dgm:cxn modelId="{16240B15-2902-43EF-9D39-B41797BAF08A}" type="presParOf" srcId="{DCC2942E-7454-457C-9B9A-E35A01A566AC}" destId="{5529736A-9493-40CC-93AD-DF263A5809A5}" srcOrd="8" destOrd="0" presId="urn:microsoft.com/office/officeart/2005/8/layout/list1"/>
    <dgm:cxn modelId="{EDBF0384-9273-4BDF-9E4D-17CD62A87BBE}" type="presParOf" srcId="{5529736A-9493-40CC-93AD-DF263A5809A5}" destId="{7A12612D-98E2-40E1-BE85-A3A009DEB6FE}" srcOrd="0" destOrd="0" presId="urn:microsoft.com/office/officeart/2005/8/layout/list1"/>
    <dgm:cxn modelId="{EEBD9CD4-B7DE-438F-9A6B-838DEEAD8D5E}" type="presParOf" srcId="{5529736A-9493-40CC-93AD-DF263A5809A5}" destId="{C25CA556-9582-442E-A0ED-ABEE87FE7EF4}" srcOrd="1" destOrd="0" presId="urn:microsoft.com/office/officeart/2005/8/layout/list1"/>
    <dgm:cxn modelId="{C41D60BA-88EC-45F5-8498-037C5F728DD8}" type="presParOf" srcId="{DCC2942E-7454-457C-9B9A-E35A01A566AC}" destId="{3F7C3113-74BA-4C34-A5F3-831FA0858C5C}" srcOrd="9" destOrd="0" presId="urn:microsoft.com/office/officeart/2005/8/layout/list1"/>
    <dgm:cxn modelId="{22DE829C-1D69-4605-8492-6EE6606484E7}" type="presParOf" srcId="{DCC2942E-7454-457C-9B9A-E35A01A566AC}" destId="{B12488D1-52DC-40DA-8F22-38B49D9AFA8E}" srcOrd="10" destOrd="0" presId="urn:microsoft.com/office/officeart/2005/8/layout/list1"/>
    <dgm:cxn modelId="{68251312-636C-44ED-BD45-FF540B408112}" type="presParOf" srcId="{DCC2942E-7454-457C-9B9A-E35A01A566AC}" destId="{BDB77C60-47E4-4D8B-8F72-7E0879084E2E}" srcOrd="11" destOrd="0" presId="urn:microsoft.com/office/officeart/2005/8/layout/list1"/>
    <dgm:cxn modelId="{EB91C520-8C77-4D01-8359-846866A54906}" type="presParOf" srcId="{DCC2942E-7454-457C-9B9A-E35A01A566AC}" destId="{12E86E80-C0B2-4979-9667-690510D63E9B}" srcOrd="12" destOrd="0" presId="urn:microsoft.com/office/officeart/2005/8/layout/list1"/>
    <dgm:cxn modelId="{D981B9BF-E73D-4CB5-854D-6DE4C88922CA}" type="presParOf" srcId="{12E86E80-C0B2-4979-9667-690510D63E9B}" destId="{8F2C09EC-4FF2-48FB-85D4-89FBB9204A1E}" srcOrd="0" destOrd="0" presId="urn:microsoft.com/office/officeart/2005/8/layout/list1"/>
    <dgm:cxn modelId="{45C3A5CD-6120-4B62-A8F7-32112BEA4A45}" type="presParOf" srcId="{12E86E80-C0B2-4979-9667-690510D63E9B}" destId="{3A45935A-2176-4467-BC89-06887645C0F6}" srcOrd="1" destOrd="0" presId="urn:microsoft.com/office/officeart/2005/8/layout/list1"/>
    <dgm:cxn modelId="{39D4C752-7B7B-45D7-A9A7-48411263BA4C}" type="presParOf" srcId="{DCC2942E-7454-457C-9B9A-E35A01A566AC}" destId="{1940A8F6-C332-40C0-8078-4BD13ADBA0F2}" srcOrd="13" destOrd="0" presId="urn:microsoft.com/office/officeart/2005/8/layout/list1"/>
    <dgm:cxn modelId="{EB81AEA3-8BD9-43A2-9FC3-E528CBA1AD00}" type="presParOf" srcId="{DCC2942E-7454-457C-9B9A-E35A01A566AC}" destId="{775EC61D-E590-43A9-921B-01982400268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B2F02-C084-486E-AF7F-6D75560FE343}">
      <dsp:nvSpPr>
        <dsp:cNvPr id="0" name=""/>
        <dsp:cNvSpPr/>
      </dsp:nvSpPr>
      <dsp:spPr>
        <a:xfrm>
          <a:off x="0" y="488"/>
          <a:ext cx="10055782" cy="1143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1591B0-6937-4DA2-89A6-A73E4921D667}">
      <dsp:nvSpPr>
        <dsp:cNvPr id="0" name=""/>
        <dsp:cNvSpPr/>
      </dsp:nvSpPr>
      <dsp:spPr>
        <a:xfrm>
          <a:off x="345938" y="257798"/>
          <a:ext cx="628979" cy="628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6C6BD-A6F7-4372-AB9B-B9644DE018C7}">
      <dsp:nvSpPr>
        <dsp:cNvPr id="0" name=""/>
        <dsp:cNvSpPr/>
      </dsp:nvSpPr>
      <dsp:spPr>
        <a:xfrm>
          <a:off x="1320857" y="488"/>
          <a:ext cx="4525101" cy="114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31" tIns="121031" rIns="121031" bIns="121031" numCol="1" spcCol="1270" anchor="ctr" anchorCtr="0">
          <a:noAutofit/>
        </a:bodyPr>
        <a:lstStyle/>
        <a:p>
          <a:pPr marL="0" lvl="0" indent="0" algn="l" defTabSz="1111250">
            <a:lnSpc>
              <a:spcPct val="100000"/>
            </a:lnSpc>
            <a:spcBef>
              <a:spcPct val="0"/>
            </a:spcBef>
            <a:spcAft>
              <a:spcPct val="35000"/>
            </a:spcAft>
            <a:buNone/>
          </a:pPr>
          <a:r>
            <a:rPr lang="en-CA" sz="2500" b="1" kern="1200"/>
            <a:t>Improves clinical performance</a:t>
          </a:r>
          <a:endParaRPr lang="en-US" sz="2500" kern="1200"/>
        </a:p>
      </dsp:txBody>
      <dsp:txXfrm>
        <a:off x="1320857" y="488"/>
        <a:ext cx="4525101" cy="1143599"/>
      </dsp:txXfrm>
    </dsp:sp>
    <dsp:sp modelId="{683620EA-A3F8-445E-872A-B9A2A9867288}">
      <dsp:nvSpPr>
        <dsp:cNvPr id="0" name=""/>
        <dsp:cNvSpPr/>
      </dsp:nvSpPr>
      <dsp:spPr>
        <a:xfrm>
          <a:off x="5845959" y="488"/>
          <a:ext cx="4209822" cy="114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31" tIns="121031" rIns="121031" bIns="121031" numCol="1" spcCol="1270" anchor="ctr" anchorCtr="0">
          <a:noAutofit/>
        </a:bodyPr>
        <a:lstStyle/>
        <a:p>
          <a:pPr marL="0" lvl="0" indent="0" algn="l" defTabSz="800100">
            <a:lnSpc>
              <a:spcPct val="100000"/>
            </a:lnSpc>
            <a:spcBef>
              <a:spcPct val="0"/>
            </a:spcBef>
            <a:spcAft>
              <a:spcPct val="35000"/>
            </a:spcAft>
            <a:buNone/>
          </a:pPr>
          <a:r>
            <a:rPr lang="en-CA" sz="1800" kern="1200"/>
            <a:t>Reinforces positive behaviours</a:t>
          </a:r>
          <a:endParaRPr lang="en-US" sz="1800" kern="1200"/>
        </a:p>
        <a:p>
          <a:pPr marL="0" lvl="0" indent="0" algn="l" defTabSz="800100">
            <a:lnSpc>
              <a:spcPct val="100000"/>
            </a:lnSpc>
            <a:spcBef>
              <a:spcPct val="0"/>
            </a:spcBef>
            <a:spcAft>
              <a:spcPct val="35000"/>
            </a:spcAft>
            <a:buNone/>
          </a:pPr>
          <a:r>
            <a:rPr lang="en-CA" sz="1800" kern="1200"/>
            <a:t>Corrects undesirable behaviours</a:t>
          </a:r>
          <a:endParaRPr lang="en-US" sz="1800" kern="1200"/>
        </a:p>
      </dsp:txBody>
      <dsp:txXfrm>
        <a:off x="5845959" y="488"/>
        <a:ext cx="4209822" cy="1143599"/>
      </dsp:txXfrm>
    </dsp:sp>
    <dsp:sp modelId="{982D2EFF-ABF0-4D28-BB0D-66396ACE6DAA}">
      <dsp:nvSpPr>
        <dsp:cNvPr id="0" name=""/>
        <dsp:cNvSpPr/>
      </dsp:nvSpPr>
      <dsp:spPr>
        <a:xfrm>
          <a:off x="0" y="1429988"/>
          <a:ext cx="10055782" cy="1143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518955-B1C3-41D8-8C24-78A796F648BD}">
      <dsp:nvSpPr>
        <dsp:cNvPr id="0" name=""/>
        <dsp:cNvSpPr/>
      </dsp:nvSpPr>
      <dsp:spPr>
        <a:xfrm>
          <a:off x="345938" y="1687298"/>
          <a:ext cx="628979" cy="628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4A3BC-92F5-4118-9E78-EA2666214763}">
      <dsp:nvSpPr>
        <dsp:cNvPr id="0" name=""/>
        <dsp:cNvSpPr/>
      </dsp:nvSpPr>
      <dsp:spPr>
        <a:xfrm>
          <a:off x="1320857" y="1429988"/>
          <a:ext cx="4525101" cy="114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31" tIns="121031" rIns="121031" bIns="121031" numCol="1" spcCol="1270" anchor="ctr" anchorCtr="0">
          <a:noAutofit/>
        </a:bodyPr>
        <a:lstStyle/>
        <a:p>
          <a:pPr marL="0" lvl="0" indent="0" algn="l" defTabSz="1111250">
            <a:lnSpc>
              <a:spcPct val="100000"/>
            </a:lnSpc>
            <a:spcBef>
              <a:spcPct val="0"/>
            </a:spcBef>
            <a:spcAft>
              <a:spcPct val="35000"/>
            </a:spcAft>
            <a:buNone/>
          </a:pPr>
          <a:r>
            <a:rPr lang="en-CA" sz="2500" b="1" kern="1200"/>
            <a:t>Decreases anxiety about performance</a:t>
          </a:r>
          <a:endParaRPr lang="en-US" sz="2500" kern="1200"/>
        </a:p>
      </dsp:txBody>
      <dsp:txXfrm>
        <a:off x="1320857" y="1429988"/>
        <a:ext cx="4525101" cy="1143599"/>
      </dsp:txXfrm>
    </dsp:sp>
    <dsp:sp modelId="{428F8EE6-A9DD-4FA6-BBB5-F0DBB6A1E4BE}">
      <dsp:nvSpPr>
        <dsp:cNvPr id="0" name=""/>
        <dsp:cNvSpPr/>
      </dsp:nvSpPr>
      <dsp:spPr>
        <a:xfrm>
          <a:off x="5845959" y="1429988"/>
          <a:ext cx="4209822" cy="114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31" tIns="121031" rIns="121031" bIns="121031" numCol="1" spcCol="1270" anchor="ctr" anchorCtr="0">
          <a:noAutofit/>
        </a:bodyPr>
        <a:lstStyle/>
        <a:p>
          <a:pPr marL="0" lvl="0" indent="0" algn="l" defTabSz="800100">
            <a:lnSpc>
              <a:spcPct val="100000"/>
            </a:lnSpc>
            <a:spcBef>
              <a:spcPct val="0"/>
            </a:spcBef>
            <a:spcAft>
              <a:spcPct val="35000"/>
            </a:spcAft>
            <a:buNone/>
          </a:pPr>
          <a:r>
            <a:rPr lang="en-CA" sz="1800" kern="1200"/>
            <a:t>Without feedback, formal tests become overly important</a:t>
          </a:r>
          <a:endParaRPr lang="en-US" sz="1800" kern="1200"/>
        </a:p>
      </dsp:txBody>
      <dsp:txXfrm>
        <a:off x="5845959" y="1429988"/>
        <a:ext cx="4209822" cy="1143599"/>
      </dsp:txXfrm>
    </dsp:sp>
    <dsp:sp modelId="{7D4C6FB8-EE5D-405D-A108-EFAF18613928}">
      <dsp:nvSpPr>
        <dsp:cNvPr id="0" name=""/>
        <dsp:cNvSpPr/>
      </dsp:nvSpPr>
      <dsp:spPr>
        <a:xfrm>
          <a:off x="0" y="2859488"/>
          <a:ext cx="10055782" cy="11435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0FBC54-0858-45C2-ADC0-8C90711DFCB8}">
      <dsp:nvSpPr>
        <dsp:cNvPr id="0" name=""/>
        <dsp:cNvSpPr/>
      </dsp:nvSpPr>
      <dsp:spPr>
        <a:xfrm>
          <a:off x="345938" y="3116798"/>
          <a:ext cx="628979" cy="628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1961B-5ACE-440F-83F5-353249F32DE5}">
      <dsp:nvSpPr>
        <dsp:cNvPr id="0" name=""/>
        <dsp:cNvSpPr/>
      </dsp:nvSpPr>
      <dsp:spPr>
        <a:xfrm>
          <a:off x="1320857" y="2859488"/>
          <a:ext cx="8734924" cy="114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31" tIns="121031" rIns="121031" bIns="121031" numCol="1" spcCol="1270" anchor="ctr" anchorCtr="0">
          <a:noAutofit/>
        </a:bodyPr>
        <a:lstStyle/>
        <a:p>
          <a:pPr marL="0" lvl="0" indent="0" algn="l" defTabSz="1111250">
            <a:lnSpc>
              <a:spcPct val="100000"/>
            </a:lnSpc>
            <a:spcBef>
              <a:spcPct val="0"/>
            </a:spcBef>
            <a:spcAft>
              <a:spcPct val="35000"/>
            </a:spcAft>
            <a:buNone/>
          </a:pPr>
          <a:r>
            <a:rPr lang="en-CA" sz="2500" b="1" kern="1200"/>
            <a:t>Improves self-assessment</a:t>
          </a:r>
          <a:endParaRPr lang="en-US" sz="2500" kern="1200"/>
        </a:p>
      </dsp:txBody>
      <dsp:txXfrm>
        <a:off x="1320857" y="2859488"/>
        <a:ext cx="8734924" cy="1143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2E2B8-64E3-46AD-A097-764B46B50B71}">
      <dsp:nvSpPr>
        <dsp:cNvPr id="0" name=""/>
        <dsp:cNvSpPr/>
      </dsp:nvSpPr>
      <dsp:spPr>
        <a:xfrm>
          <a:off x="0" y="783728"/>
          <a:ext cx="8593122" cy="4788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751E71-C5A3-4254-966F-F210A73FBB64}">
      <dsp:nvSpPr>
        <dsp:cNvPr id="0" name=""/>
        <dsp:cNvSpPr/>
      </dsp:nvSpPr>
      <dsp:spPr>
        <a:xfrm>
          <a:off x="429656" y="503288"/>
          <a:ext cx="6015185" cy="56088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844550">
            <a:lnSpc>
              <a:spcPct val="90000"/>
            </a:lnSpc>
            <a:spcBef>
              <a:spcPct val="0"/>
            </a:spcBef>
            <a:spcAft>
              <a:spcPct val="35000"/>
            </a:spcAft>
            <a:buNone/>
          </a:pPr>
          <a:r>
            <a:rPr lang="en-CA" sz="1900" b="1" kern="1200"/>
            <a:t>A:</a:t>
          </a:r>
          <a:r>
            <a:rPr lang="en-CA" sz="1900" kern="1200"/>
            <a:t>  Ask for self assessment</a:t>
          </a:r>
          <a:endParaRPr lang="en-US" sz="1900" kern="1200"/>
        </a:p>
      </dsp:txBody>
      <dsp:txXfrm>
        <a:off x="457036" y="530668"/>
        <a:ext cx="5960425" cy="506120"/>
      </dsp:txXfrm>
    </dsp:sp>
    <dsp:sp modelId="{99628208-389E-45CD-A2C9-99F435F57DE9}">
      <dsp:nvSpPr>
        <dsp:cNvPr id="0" name=""/>
        <dsp:cNvSpPr/>
      </dsp:nvSpPr>
      <dsp:spPr>
        <a:xfrm>
          <a:off x="0" y="1645568"/>
          <a:ext cx="8593122" cy="4788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F7A1A-5211-401E-867F-2BE2CB791928}">
      <dsp:nvSpPr>
        <dsp:cNvPr id="0" name=""/>
        <dsp:cNvSpPr/>
      </dsp:nvSpPr>
      <dsp:spPr>
        <a:xfrm>
          <a:off x="429656" y="1365128"/>
          <a:ext cx="6015185" cy="56088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844550">
            <a:lnSpc>
              <a:spcPct val="90000"/>
            </a:lnSpc>
            <a:spcBef>
              <a:spcPct val="0"/>
            </a:spcBef>
            <a:spcAft>
              <a:spcPct val="35000"/>
            </a:spcAft>
            <a:buNone/>
          </a:pPr>
          <a:r>
            <a:rPr lang="en-CA" sz="1900" b="1" kern="1200"/>
            <a:t>R:</a:t>
          </a:r>
          <a:r>
            <a:rPr lang="en-CA" sz="1900" kern="1200"/>
            <a:t>  Reinforcement of what was done well</a:t>
          </a:r>
          <a:endParaRPr lang="en-US" sz="1900" kern="1200"/>
        </a:p>
      </dsp:txBody>
      <dsp:txXfrm>
        <a:off x="457036" y="1392508"/>
        <a:ext cx="5960425" cy="506120"/>
      </dsp:txXfrm>
    </dsp:sp>
    <dsp:sp modelId="{B12488D1-52DC-40DA-8F22-38B49D9AFA8E}">
      <dsp:nvSpPr>
        <dsp:cNvPr id="0" name=""/>
        <dsp:cNvSpPr/>
      </dsp:nvSpPr>
      <dsp:spPr>
        <a:xfrm>
          <a:off x="0" y="2507408"/>
          <a:ext cx="8593122" cy="4788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5CA556-9582-442E-A0ED-ABEE87FE7EF4}">
      <dsp:nvSpPr>
        <dsp:cNvPr id="0" name=""/>
        <dsp:cNvSpPr/>
      </dsp:nvSpPr>
      <dsp:spPr>
        <a:xfrm>
          <a:off x="429656" y="2226968"/>
          <a:ext cx="6015185" cy="56088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844550">
            <a:lnSpc>
              <a:spcPct val="90000"/>
            </a:lnSpc>
            <a:spcBef>
              <a:spcPct val="0"/>
            </a:spcBef>
            <a:spcAft>
              <a:spcPct val="35000"/>
            </a:spcAft>
            <a:buNone/>
          </a:pPr>
          <a:r>
            <a:rPr lang="en-CA" sz="1900" b="1" kern="1200" dirty="0"/>
            <a:t>C:</a:t>
          </a:r>
          <a:r>
            <a:rPr lang="en-CA" sz="1900" kern="1200" dirty="0"/>
            <a:t>  Correct / Coach for improvement</a:t>
          </a:r>
          <a:endParaRPr lang="en-US" sz="1900" kern="1200" dirty="0"/>
        </a:p>
      </dsp:txBody>
      <dsp:txXfrm>
        <a:off x="457036" y="2254348"/>
        <a:ext cx="5960425" cy="506120"/>
      </dsp:txXfrm>
    </dsp:sp>
    <dsp:sp modelId="{775EC61D-E590-43A9-921B-019824002683}">
      <dsp:nvSpPr>
        <dsp:cNvPr id="0" name=""/>
        <dsp:cNvSpPr/>
      </dsp:nvSpPr>
      <dsp:spPr>
        <a:xfrm>
          <a:off x="0" y="3369248"/>
          <a:ext cx="8593122" cy="478800"/>
        </a:xfrm>
        <a:prstGeom prst="rect">
          <a:avLst/>
        </a:prstGeom>
        <a:solidFill>
          <a:schemeClr val="lt1">
            <a:alpha val="90000"/>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45935A-2176-4467-BC89-06887645C0F6}">
      <dsp:nvSpPr>
        <dsp:cNvPr id="0" name=""/>
        <dsp:cNvSpPr/>
      </dsp:nvSpPr>
      <dsp:spPr>
        <a:xfrm>
          <a:off x="429656" y="3088808"/>
          <a:ext cx="6015185" cy="560880"/>
        </a:xfrm>
        <a:prstGeom prst="roundRect">
          <a:avLst/>
        </a:prstGeom>
        <a:solidFill>
          <a:schemeClr val="accent1">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360" tIns="0" rIns="227360" bIns="0" numCol="1" spcCol="1270" anchor="ctr" anchorCtr="0">
          <a:noAutofit/>
        </a:bodyPr>
        <a:lstStyle/>
        <a:p>
          <a:pPr marL="0" lvl="0" indent="0" algn="l" defTabSz="844550">
            <a:lnSpc>
              <a:spcPct val="90000"/>
            </a:lnSpc>
            <a:spcBef>
              <a:spcPct val="0"/>
            </a:spcBef>
            <a:spcAft>
              <a:spcPct val="35000"/>
            </a:spcAft>
            <a:buNone/>
          </a:pPr>
          <a:r>
            <a:rPr lang="en-CA" sz="1900" b="1" kern="1200" dirty="0"/>
            <a:t>H:</a:t>
          </a:r>
          <a:r>
            <a:rPr lang="en-CA" sz="1900" kern="1200" dirty="0"/>
            <a:t>  Help the person with a plan for improvement</a:t>
          </a:r>
          <a:endParaRPr lang="en-US" sz="1900" kern="1200" dirty="0"/>
        </a:p>
      </dsp:txBody>
      <dsp:txXfrm>
        <a:off x="457036" y="3116188"/>
        <a:ext cx="5960425" cy="5061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12/2/2022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12/2/2022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University of Manitoba campuses are located on original lands of Anishinaabe, Cree, Oji-Cree, Dakota, Inuit  and Dene peoples, and on the homeland of the Métis Nation.</a:t>
            </a:r>
          </a:p>
          <a:p>
            <a:endParaRPr lang="en-CA" dirty="0"/>
          </a:p>
          <a:p>
            <a:r>
              <a:rPr lang="en-CA" dirty="0"/>
              <a:t>We respect the Treaties that were made on these territories, we acknowledge the harms of the past and present and we dedicate ourselves to move forward in partnership with Indigenous communities in a spirit of reconciliation and collaboration.</a:t>
            </a:r>
          </a:p>
          <a:p>
            <a:endParaRPr lang="en-CA" dirty="0"/>
          </a:p>
        </p:txBody>
      </p:sp>
      <p:sp>
        <p:nvSpPr>
          <p:cNvPr id="4" name="Slide Number Placeholder 3"/>
          <p:cNvSpPr>
            <a:spLocks noGrp="1"/>
          </p:cNvSpPr>
          <p:nvPr>
            <p:ph type="sldNum" sz="quarter" idx="5"/>
          </p:nvPr>
        </p:nvSpPr>
        <p:spPr/>
        <p:txBody>
          <a:bodyPr/>
          <a:lstStyle/>
          <a:p>
            <a:fld id="{893B0CF2-7F87-4E02-A248-870047730F99}" type="slidenum">
              <a:rPr lang="en-US" smtClean="0"/>
              <a:t>3</a:t>
            </a:fld>
            <a:endParaRPr lang="en-US"/>
          </a:p>
        </p:txBody>
      </p:sp>
    </p:spTree>
    <p:extLst>
      <p:ext uri="{BB962C8B-B14F-4D97-AF65-F5344CB8AC3E}">
        <p14:creationId xmlns:p14="http://schemas.microsoft.com/office/powerpoint/2010/main" val="466451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Vague/Evaluative</a:t>
            </a:r>
            <a:r>
              <a:rPr lang="en-US" dirty="0"/>
              <a:t>: “You did a great job.” </a:t>
            </a:r>
          </a:p>
          <a:p>
            <a:r>
              <a:rPr lang="en-US" b="1" dirty="0">
                <a:solidFill>
                  <a:schemeClr val="accent1">
                    <a:lumMod val="50000"/>
                  </a:schemeClr>
                </a:solidFill>
              </a:rPr>
              <a:t>Descriptive/Non-evaluative</a:t>
            </a:r>
            <a:r>
              <a:rPr lang="en-US" dirty="0">
                <a:solidFill>
                  <a:schemeClr val="accent1">
                    <a:lumMod val="50000"/>
                  </a:schemeClr>
                </a:solidFill>
              </a:rPr>
              <a:t>: “Your history was well-organized and really helped to rule out red flag concerns.”</a:t>
            </a:r>
          </a:p>
          <a:p>
            <a:endParaRPr lang="en-US" dirty="0"/>
          </a:p>
          <a:p>
            <a:r>
              <a:rPr lang="en-US" dirty="0"/>
              <a:t>The more neutral or descriptive/non evaluative comments are part of “laying the groundwork” or establishing rapport in R2C2 model.</a:t>
            </a:r>
          </a:p>
        </p:txBody>
      </p:sp>
      <p:sp>
        <p:nvSpPr>
          <p:cNvPr id="4" name="Slide Number Placeholder 3"/>
          <p:cNvSpPr>
            <a:spLocks noGrp="1"/>
          </p:cNvSpPr>
          <p:nvPr>
            <p:ph type="sldNum" sz="quarter" idx="5"/>
          </p:nvPr>
        </p:nvSpPr>
        <p:spPr/>
        <p:txBody>
          <a:bodyPr/>
          <a:lstStyle/>
          <a:p>
            <a:fld id="{7FB667E1-E601-4AAF-B95C-B25720D70A60}" type="slidenum">
              <a:rPr lang="en-CA" smtClean="0"/>
              <a:t>18</a:t>
            </a:fld>
            <a:endParaRPr lang="en-CA"/>
          </a:p>
        </p:txBody>
      </p:sp>
    </p:spTree>
    <p:extLst>
      <p:ext uri="{BB962C8B-B14F-4D97-AF65-F5344CB8AC3E}">
        <p14:creationId xmlns:p14="http://schemas.microsoft.com/office/powerpoint/2010/main" val="2141112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a:p>
            <a:r>
              <a:rPr lang="en-CA" dirty="0"/>
              <a:t>This is the Royal College’s coaching in the moment framework; it’s described below.</a:t>
            </a:r>
          </a:p>
          <a:p>
            <a:endParaRPr lang="en-CA" dirty="0"/>
          </a:p>
          <a:p>
            <a:r>
              <a:rPr lang="en-CA" dirty="0"/>
              <a:t>Coaching in the Moment </a:t>
            </a:r>
            <a:r>
              <a:rPr lang="en-US" dirty="0"/>
              <a:t>follows a </a:t>
            </a:r>
            <a:r>
              <a:rPr lang="en-US" baseline="0" dirty="0"/>
              <a:t>process,  and when done well there is tremendous value in the information given and its utility for the resident’s learning.   </a:t>
            </a:r>
          </a:p>
          <a:p>
            <a:endParaRPr lang="en-US" baseline="0" dirty="0"/>
          </a:p>
          <a:p>
            <a:r>
              <a:rPr lang="en-CA" dirty="0"/>
              <a:t>This process has been coined</a:t>
            </a:r>
            <a:r>
              <a:rPr lang="en-CA" baseline="0" dirty="0"/>
              <a:t> </a:t>
            </a:r>
            <a:r>
              <a:rPr lang="en-CA" dirty="0"/>
              <a:t>as the RX-OCR coaching process.</a:t>
            </a:r>
            <a:r>
              <a:rPr lang="en-CA" baseline="0" dirty="0"/>
              <a:t>  It occurs between the clinician teacher, who we now refer to as “clinician coach”, and the resident.</a:t>
            </a:r>
          </a:p>
          <a:p>
            <a:r>
              <a:rPr lang="en-CA" dirty="0"/>
              <a:t>The steps</a:t>
            </a:r>
            <a:r>
              <a:rPr lang="en-CA" baseline="0" dirty="0"/>
              <a:t> in the process are:  </a:t>
            </a:r>
          </a:p>
          <a:p>
            <a:pPr marL="0" indent="0">
              <a:buFont typeface="+mj-lt"/>
              <a:buNone/>
            </a:pPr>
            <a:r>
              <a:rPr lang="en-CA" baseline="0" dirty="0"/>
              <a:t>1) R: </a:t>
            </a:r>
            <a:r>
              <a:rPr lang="en-US" dirty="0"/>
              <a:t>Establishing</a:t>
            </a:r>
            <a:r>
              <a:rPr lang="en-US" baseline="0" dirty="0"/>
              <a:t> educational “Rapport” between the resident and the clinician; an educational alliance or partnership;</a:t>
            </a:r>
          </a:p>
          <a:p>
            <a:pPr marL="0" indent="0">
              <a:buNone/>
            </a:pPr>
            <a:r>
              <a:rPr lang="en-US" dirty="0"/>
              <a:t>2) X: Setting</a:t>
            </a:r>
            <a:r>
              <a:rPr lang="en-US" baseline="0" dirty="0"/>
              <a:t> </a:t>
            </a:r>
            <a:r>
              <a:rPr lang="en-US" dirty="0"/>
              <a:t>“</a:t>
            </a:r>
            <a:r>
              <a:rPr lang="en-US" dirty="0" err="1"/>
              <a:t>eXpectations</a:t>
            </a:r>
            <a:r>
              <a:rPr lang="en-US" dirty="0"/>
              <a:t>” for the particular</a:t>
            </a:r>
            <a:r>
              <a:rPr lang="en-US" baseline="0" dirty="0"/>
              <a:t> clinical time period;</a:t>
            </a:r>
          </a:p>
          <a:p>
            <a:pPr marL="228600" indent="-228600">
              <a:buNone/>
            </a:pPr>
            <a:endParaRPr lang="en-US" dirty="0"/>
          </a:p>
          <a:p>
            <a:pPr marL="228600" indent="-228600">
              <a:buNone/>
            </a:pPr>
            <a:r>
              <a:rPr lang="en-US" baseline="0" dirty="0"/>
              <a:t>These initial 2 steps need not take longer than a few minutes.</a:t>
            </a:r>
          </a:p>
          <a:p>
            <a:pPr marL="228600" indent="-228600">
              <a:buNone/>
            </a:pPr>
            <a:endParaRPr lang="en-US" dirty="0"/>
          </a:p>
          <a:p>
            <a:r>
              <a:rPr lang="en-US" dirty="0"/>
              <a:t>3) O: “Observing” some type of work that the resident does;</a:t>
            </a:r>
          </a:p>
          <a:p>
            <a:r>
              <a:rPr lang="en-US" dirty="0"/>
              <a:t>4) C:</a:t>
            </a:r>
            <a:r>
              <a:rPr lang="en-US" baseline="0" dirty="0"/>
              <a:t> </a:t>
            </a:r>
            <a:r>
              <a:rPr lang="en-US" dirty="0"/>
              <a:t>Engaging in a</a:t>
            </a:r>
            <a:r>
              <a:rPr lang="en-US" baseline="0" dirty="0"/>
              <a:t> “Coaching” conversation </a:t>
            </a:r>
            <a:r>
              <a:rPr lang="en-US" dirty="0"/>
              <a:t>for the purpose of improvement of that work;</a:t>
            </a:r>
          </a:p>
          <a:p>
            <a:r>
              <a:rPr lang="en-US" dirty="0"/>
              <a:t>5) R: “Record” a summary of the dialogue that occurred so that the resident can build a portfolio of observations demonstrating progress and areas to be improved.</a:t>
            </a:r>
            <a:endParaRPr lang="en-CA"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63E9D8-54C9-C64E-AA8F-4430CA68FE93}"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82194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72662" indent="-297177">
              <a:defRPr>
                <a:solidFill>
                  <a:schemeClr val="tx1"/>
                </a:solidFill>
                <a:latin typeface="Arial" charset="0"/>
              </a:defRPr>
            </a:lvl2pPr>
            <a:lvl3pPr marL="1188710" indent="-237742">
              <a:defRPr>
                <a:solidFill>
                  <a:schemeClr val="tx1"/>
                </a:solidFill>
                <a:latin typeface="Arial" charset="0"/>
              </a:defRPr>
            </a:lvl3pPr>
            <a:lvl4pPr marL="1664194" indent="-237742">
              <a:defRPr>
                <a:solidFill>
                  <a:schemeClr val="tx1"/>
                </a:solidFill>
                <a:latin typeface="Arial" charset="0"/>
              </a:defRPr>
            </a:lvl4pPr>
            <a:lvl5pPr marL="2139679" indent="-237742">
              <a:defRPr>
                <a:solidFill>
                  <a:schemeClr val="tx1"/>
                </a:solidFill>
                <a:latin typeface="Arial" charset="0"/>
              </a:defRPr>
            </a:lvl5pPr>
            <a:lvl6pPr marL="2615162" indent="-237742" eaLnBrk="0" fontAlgn="base" hangingPunct="0">
              <a:spcBef>
                <a:spcPct val="0"/>
              </a:spcBef>
              <a:spcAft>
                <a:spcPct val="0"/>
              </a:spcAft>
              <a:defRPr>
                <a:solidFill>
                  <a:schemeClr val="tx1"/>
                </a:solidFill>
                <a:latin typeface="Arial" charset="0"/>
              </a:defRPr>
            </a:lvl6pPr>
            <a:lvl7pPr marL="3090646" indent="-237742" eaLnBrk="0" fontAlgn="base" hangingPunct="0">
              <a:spcBef>
                <a:spcPct val="0"/>
              </a:spcBef>
              <a:spcAft>
                <a:spcPct val="0"/>
              </a:spcAft>
              <a:defRPr>
                <a:solidFill>
                  <a:schemeClr val="tx1"/>
                </a:solidFill>
                <a:latin typeface="Arial" charset="0"/>
              </a:defRPr>
            </a:lvl7pPr>
            <a:lvl8pPr marL="3566131" indent="-237742" eaLnBrk="0" fontAlgn="base" hangingPunct="0">
              <a:spcBef>
                <a:spcPct val="0"/>
              </a:spcBef>
              <a:spcAft>
                <a:spcPct val="0"/>
              </a:spcAft>
              <a:defRPr>
                <a:solidFill>
                  <a:schemeClr val="tx1"/>
                </a:solidFill>
                <a:latin typeface="Arial" charset="0"/>
              </a:defRPr>
            </a:lvl8pPr>
            <a:lvl9pPr marL="4041615" indent="-237742" eaLnBrk="0" fontAlgn="base" hangingPunct="0">
              <a:spcBef>
                <a:spcPct val="0"/>
              </a:spcBef>
              <a:spcAft>
                <a:spcPct val="0"/>
              </a:spcAft>
              <a:defRPr>
                <a:solidFill>
                  <a:schemeClr val="tx1"/>
                </a:solidFill>
                <a:latin typeface="Arial" charset="0"/>
              </a:defRPr>
            </a:lvl9pPr>
          </a:lstStyle>
          <a:p>
            <a:fld id="{3CC4B6BA-EB67-4F14-B3B4-07CEAEFD6F93}" type="slidenum">
              <a:rPr lang="en-US" altLang="en-US"/>
              <a:pPr/>
              <a:t>20</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2827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322D91F1-3A43-4A3C-BD8C-FB2C6B1F2C24}" type="slidenum">
              <a:rPr lang="en-US" altLang="en-US"/>
              <a:pPr/>
              <a:t>21</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88585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93199CD-3E1B-4AE6-990F-76F925F5EA9F}" type="slidenum">
              <a:rPr lang="en-CA" smtClean="0"/>
              <a:t>23</a:t>
            </a:fld>
            <a:endParaRPr lang="en-CA"/>
          </a:p>
        </p:txBody>
      </p:sp>
    </p:spTree>
    <p:extLst>
      <p:ext uri="{BB962C8B-B14F-4D97-AF65-F5344CB8AC3E}">
        <p14:creationId xmlns:p14="http://schemas.microsoft.com/office/powerpoint/2010/main" val="1458638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Same groups from earlier in </a:t>
            </a:r>
            <a:r>
              <a:rPr lang="en-US"/>
              <a:t>the morning…</a:t>
            </a:r>
            <a:endParaRPr lang="en-US" dirty="0"/>
          </a:p>
          <a:p>
            <a:endParaRPr lang="en-US" dirty="0"/>
          </a:p>
          <a:p>
            <a:r>
              <a:rPr lang="en-US" dirty="0"/>
              <a:t>Note: Auditors have to document the feedback process. This is covered in another session about that – chart stimulated recall.  </a:t>
            </a:r>
          </a:p>
          <a:p>
            <a:r>
              <a:rPr lang="en-US" dirty="0"/>
              <a:t>Everybody does case 1</a:t>
            </a:r>
          </a:p>
          <a:p>
            <a:r>
              <a:rPr lang="en-US" dirty="0"/>
              <a:t>Second 1 – choose any of the other three:  Gen surg or OBGYN or medicine. </a:t>
            </a:r>
          </a:p>
        </p:txBody>
      </p:sp>
      <p:sp>
        <p:nvSpPr>
          <p:cNvPr id="4" name="Slide Number Placeholder 3"/>
          <p:cNvSpPr>
            <a:spLocks noGrp="1"/>
          </p:cNvSpPr>
          <p:nvPr>
            <p:ph type="sldNum" sz="quarter" idx="5"/>
          </p:nvPr>
        </p:nvSpPr>
        <p:spPr/>
        <p:txBody>
          <a:bodyPr/>
          <a:lstStyle/>
          <a:p>
            <a:fld id="{7FB667E1-E601-4AAF-B95C-B25720D70A60}" type="slidenum">
              <a:rPr lang="en-CA" smtClean="0"/>
              <a:t>24</a:t>
            </a:fld>
            <a:endParaRPr lang="en-CA"/>
          </a:p>
        </p:txBody>
      </p:sp>
    </p:spTree>
    <p:extLst>
      <p:ext uri="{BB962C8B-B14F-4D97-AF65-F5344CB8AC3E}">
        <p14:creationId xmlns:p14="http://schemas.microsoft.com/office/powerpoint/2010/main" val="2377526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I tried to make up an example based on one of the audit reports. I’ve kept the slide hidden but moved it incase this is helpful for debriefing the scenario.</a:t>
            </a:r>
          </a:p>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667E1-E601-4AAF-B95C-B25720D70A60}" type="slidenum">
              <a:rPr kumimoji="0" lang="en-CA"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76748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tried to make up an example based on one of the audit reports. I’ve kept the slide hidden but moved it in case this is helpful for debriefing the scenario.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667E1-E601-4AAF-B95C-B25720D70A60}" type="slidenum">
              <a:rPr kumimoji="0" lang="en-CA"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992914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1" hangingPunct="1">
              <a:buNone/>
            </a:pPr>
            <a:r>
              <a:rPr lang="en-US" sz="2800" dirty="0"/>
              <a:t>1. Identify the problem behavior. </a:t>
            </a:r>
          </a:p>
          <a:p>
            <a:pPr eaLnBrk="1" hangingPunct="1">
              <a:buNone/>
            </a:pPr>
            <a:r>
              <a:rPr lang="en-US" sz="2800" dirty="0"/>
              <a:t>2. Describe it in the opposite, positive terms. </a:t>
            </a:r>
          </a:p>
          <a:p>
            <a:pPr lvl="1"/>
            <a:r>
              <a:rPr lang="en-US" sz="2500" i="1" dirty="0"/>
              <a:t>E.g., if the person makes frequent mistakes you would talk about developing more accuracy.</a:t>
            </a:r>
          </a:p>
          <a:p>
            <a:pPr eaLnBrk="1" hangingPunct="1">
              <a:buNone/>
            </a:pPr>
            <a:r>
              <a:rPr lang="en-US" sz="2800" dirty="0"/>
              <a:t>3. Be specific </a:t>
            </a:r>
          </a:p>
          <a:p>
            <a:pPr lvl="1"/>
            <a:r>
              <a:rPr lang="en-US" sz="2500" i="1" dirty="0"/>
              <a:t>E.g. what do you mean by “more accuracy”?</a:t>
            </a:r>
          </a:p>
          <a:p>
            <a:pPr marL="0" indent="0">
              <a:buNone/>
            </a:pPr>
            <a:r>
              <a:rPr lang="en-US" sz="2800" dirty="0"/>
              <a:t>4. Check for Understanding</a:t>
            </a:r>
          </a:p>
          <a:p>
            <a:endParaRPr lang="en-US" dirty="0"/>
          </a:p>
        </p:txBody>
      </p:sp>
      <p:sp>
        <p:nvSpPr>
          <p:cNvPr id="4" name="Slide Number Placeholder 3"/>
          <p:cNvSpPr>
            <a:spLocks noGrp="1"/>
          </p:cNvSpPr>
          <p:nvPr>
            <p:ph type="sldNum" sz="quarter" idx="10"/>
          </p:nvPr>
        </p:nvSpPr>
        <p:spPr/>
        <p:txBody>
          <a:bodyPr/>
          <a:lstStyle/>
          <a:p>
            <a:pPr>
              <a:defRPr/>
            </a:pPr>
            <a:fld id="{5BDD90C7-FF46-4C57-80D3-8604BA4E253D}" type="slidenum">
              <a:rPr lang="en-US" smtClean="0"/>
              <a:pPr>
                <a:defRPr/>
              </a:pPr>
              <a:t>29</a:t>
            </a:fld>
            <a:endParaRPr lang="en-US"/>
          </a:p>
        </p:txBody>
      </p:sp>
    </p:spTree>
    <p:extLst>
      <p:ext uri="{BB962C8B-B14F-4D97-AF65-F5344CB8AC3E}">
        <p14:creationId xmlns:p14="http://schemas.microsoft.com/office/powerpoint/2010/main" val="1243357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Marilyn, Is this and the next two helpful for this group? What would be relevant examples for auditors?  This is all good.  I have made a minor change on the last point of the next slide.  </a:t>
            </a:r>
          </a:p>
          <a:p>
            <a:endParaRPr lang="en-US" dirty="0"/>
          </a:p>
          <a:p>
            <a:r>
              <a:rPr lang="en-US" dirty="0"/>
              <a:t>Interpreting Feedback</a:t>
            </a:r>
          </a:p>
          <a:p>
            <a:r>
              <a:rPr lang="en-US" dirty="0"/>
              <a:t>What does it mean?</a:t>
            </a:r>
          </a:p>
          <a:p>
            <a:pPr lvl="1"/>
            <a:r>
              <a:rPr lang="en-US" dirty="0"/>
              <a:t>Language (verbal / non-verbal/other cues)</a:t>
            </a:r>
          </a:p>
          <a:p>
            <a:pPr lvl="1"/>
            <a:r>
              <a:rPr lang="en-US" dirty="0"/>
              <a:t>Culture</a:t>
            </a:r>
          </a:p>
          <a:p>
            <a:pPr lvl="1"/>
            <a:r>
              <a:rPr lang="en-US" dirty="0"/>
              <a:t>Context</a:t>
            </a:r>
          </a:p>
          <a:p>
            <a:r>
              <a:rPr lang="en-US" dirty="0"/>
              <a:t>What are the consequences?</a:t>
            </a:r>
          </a:p>
          <a:p>
            <a:pPr lvl="1"/>
            <a:r>
              <a:rPr lang="en-US" dirty="0"/>
              <a:t>Informal feedback</a:t>
            </a:r>
          </a:p>
          <a:p>
            <a:pPr lvl="2"/>
            <a:r>
              <a:rPr lang="en-US" dirty="0"/>
              <a:t>In the moment</a:t>
            </a:r>
          </a:p>
          <a:p>
            <a:pPr lvl="2"/>
            <a:r>
              <a:rPr lang="en-US" dirty="0"/>
              <a:t>At the end of the day</a:t>
            </a:r>
          </a:p>
          <a:p>
            <a:pPr lvl="1"/>
            <a:r>
              <a:rPr lang="en-US" b="1" dirty="0"/>
              <a:t>For auditors </a:t>
            </a:r>
            <a:r>
              <a:rPr lang="en-US" dirty="0"/>
              <a:t>Formal feedback (ITER)</a:t>
            </a:r>
          </a:p>
          <a:p>
            <a:pPr lvl="2"/>
            <a:r>
              <a:rPr lang="en-US" dirty="0"/>
              <a:t>In-progress / Formative</a:t>
            </a:r>
          </a:p>
          <a:p>
            <a:pPr lvl="2"/>
            <a:r>
              <a:rPr lang="en-US" dirty="0"/>
              <a:t>Final / Summative</a:t>
            </a:r>
          </a:p>
          <a:p>
            <a:endParaRPr lang="en-US" dirty="0"/>
          </a:p>
          <a:p>
            <a:endParaRPr lang="en-US" dirty="0"/>
          </a:p>
          <a:p>
            <a:r>
              <a:rPr lang="en-US" dirty="0"/>
              <a:t>Example – say “that’s Great” </a:t>
            </a:r>
          </a:p>
          <a:p>
            <a:endParaRPr lang="en-US" dirty="0"/>
          </a:p>
          <a:p>
            <a:r>
              <a:rPr lang="en-US" dirty="0"/>
              <a:t>Also hierarchies</a:t>
            </a:r>
          </a:p>
          <a:p>
            <a:endParaRPr lang="en-US" dirty="0"/>
          </a:p>
        </p:txBody>
      </p:sp>
      <p:sp>
        <p:nvSpPr>
          <p:cNvPr id="4" name="Slide Number Placeholder 3"/>
          <p:cNvSpPr>
            <a:spLocks noGrp="1"/>
          </p:cNvSpPr>
          <p:nvPr>
            <p:ph type="sldNum" sz="quarter" idx="10"/>
          </p:nvPr>
        </p:nvSpPr>
        <p:spPr/>
        <p:txBody>
          <a:bodyPr/>
          <a:lstStyle/>
          <a:p>
            <a:pPr>
              <a:defRPr/>
            </a:pPr>
            <a:fld id="{5BDD90C7-FF46-4C57-80D3-8604BA4E253D}" type="slidenum">
              <a:rPr lang="en-US" smtClean="0"/>
              <a:pPr>
                <a:defRPr/>
              </a:pPr>
              <a:t>30</a:t>
            </a:fld>
            <a:endParaRPr lang="en-US"/>
          </a:p>
        </p:txBody>
      </p:sp>
    </p:spTree>
    <p:extLst>
      <p:ext uri="{BB962C8B-B14F-4D97-AF65-F5344CB8AC3E}">
        <p14:creationId xmlns:p14="http://schemas.microsoft.com/office/powerpoint/2010/main" val="3930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definitions in use and in the literature.</a:t>
            </a:r>
          </a:p>
          <a:p>
            <a:endParaRPr lang="en-US" dirty="0"/>
          </a:p>
          <a:p>
            <a:r>
              <a:rPr lang="en-CA" dirty="0"/>
              <a:t>Feedback is: 'Specific information about the comparison between a trainee's observed performance and a standard, given with the intent to improve the trainee's performance.’</a:t>
            </a:r>
          </a:p>
          <a:p>
            <a:r>
              <a:rPr lang="en-CA" dirty="0"/>
              <a:t>Van de Ridder, </a:t>
            </a:r>
            <a:r>
              <a:rPr lang="en-CA" dirty="0" err="1"/>
              <a:t>Stokking</a:t>
            </a:r>
            <a:r>
              <a:rPr lang="en-CA" dirty="0"/>
              <a:t>, </a:t>
            </a:r>
            <a:r>
              <a:rPr lang="en-CA" dirty="0" err="1"/>
              <a:t>McGaghie</a:t>
            </a:r>
            <a:r>
              <a:rPr lang="en-CA" dirty="0"/>
              <a:t>, &amp; ten Cate (2008)</a:t>
            </a:r>
          </a:p>
          <a:p>
            <a:endParaRPr lang="en-CA"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altLang="en-US" dirty="0"/>
              <a:t>Feedback to learners in the clinical setting may be defined as the ongoing provision of information to learners about their performance in a given clinical activity, with the goal of guiding and improving future efforts. It is important to distinguish between feedback and evaluation; the latter is information given to the learner which is a judgment on overall performance.  While feedback can, and perhaps should, be included in an evaluation, the purpose of feedback is essentially formative rather than summative. </a:t>
            </a:r>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CA" smtClean="0"/>
              <a:t>6</a:t>
            </a:fld>
            <a:endParaRPr lang="en-CA"/>
          </a:p>
        </p:txBody>
      </p:sp>
    </p:spTree>
    <p:extLst>
      <p:ext uri="{BB962C8B-B14F-4D97-AF65-F5344CB8AC3E}">
        <p14:creationId xmlns:p14="http://schemas.microsoft.com/office/powerpoint/2010/main" val="3893973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fa0d264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fa0d264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Jackie/Joanne</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This slide goes over the window of affective tolerance which visually can help the audience think about where one may be during a situation where one experiences or sees a microaggressions/discriminatory act. The concept is that those in the optimal range are the ones who are best able to in that moment manage and address the situation. Presenters should talk about the three possible places one could be on this window. Additionally, this is a good slide to talk about how depending on the situation, one who witnesses a micro-aggression versus experiences one could more likely be in the optimum-arousal portion and thus can show allyship by being the one to address the situation. However, it is important to have the audience understand that it is key to develop an understanding of self to be able to realize where one is on the window and how that may affect whether or not they are able to address the situation. </a:t>
            </a:r>
            <a:endParaRPr dirty="0"/>
          </a:p>
        </p:txBody>
      </p:sp>
      <p:sp>
        <p:nvSpPr>
          <p:cNvPr id="213" name="Google Shape;213;g3fa0d2644e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BDD90C7-FF46-4C57-80D3-8604BA4E253D}" type="slidenum">
              <a:rPr lang="en-US" smtClean="0"/>
              <a:pPr>
                <a:defRPr/>
              </a:pPr>
              <a:t>34</a:t>
            </a:fld>
            <a:endParaRPr lang="en-US"/>
          </a:p>
        </p:txBody>
      </p:sp>
    </p:spTree>
    <p:extLst>
      <p:ext uri="{BB962C8B-B14F-4D97-AF65-F5344CB8AC3E}">
        <p14:creationId xmlns:p14="http://schemas.microsoft.com/office/powerpoint/2010/main" val="1549704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this case if time. (i.e. if not a lot of discussion in the first bit of the workshop)</a:t>
            </a:r>
          </a:p>
          <a:p>
            <a:endParaRPr lang="en-US" dirty="0"/>
          </a:p>
          <a:p>
            <a:r>
              <a:rPr lang="en-US" dirty="0"/>
              <a:t>Note: Auditors have to document the feedback process. This is covered in another session about that – chart stimulated recall.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667E1-E601-4AAF-B95C-B25720D70A60}" type="slidenum">
              <a:rPr kumimoji="0" lang="en-CA"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26843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I tried to make up an example based on one of the audit reports. I’ve kept the slide hidden but moved it incase this is helpful for debriefing the scenario.  </a:t>
            </a:r>
          </a:p>
          <a:p>
            <a:endParaRPr lang="en-US" b="1" dirty="0"/>
          </a:p>
        </p:txBody>
      </p:sp>
      <p:sp>
        <p:nvSpPr>
          <p:cNvPr id="4" name="Slide Number Placeholder 3"/>
          <p:cNvSpPr>
            <a:spLocks noGrp="1"/>
          </p:cNvSpPr>
          <p:nvPr>
            <p:ph type="sldNum" sz="quarter" idx="5"/>
          </p:nvPr>
        </p:nvSpPr>
        <p:spPr/>
        <p:txBody>
          <a:bodyPr/>
          <a:lstStyle/>
          <a:p>
            <a:fld id="{7FB667E1-E601-4AAF-B95C-B25720D70A60}" type="slidenum">
              <a:rPr lang="en-CA" smtClean="0"/>
              <a:t>37</a:t>
            </a:fld>
            <a:endParaRPr lang="en-CA"/>
          </a:p>
        </p:txBody>
      </p:sp>
    </p:spTree>
    <p:extLst>
      <p:ext uri="{BB962C8B-B14F-4D97-AF65-F5344CB8AC3E}">
        <p14:creationId xmlns:p14="http://schemas.microsoft.com/office/powerpoint/2010/main" val="247200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CA" smtClean="0"/>
              <a:t>38</a:t>
            </a:fld>
            <a:endParaRPr lang="en-CA"/>
          </a:p>
        </p:txBody>
      </p:sp>
    </p:spTree>
    <p:extLst>
      <p:ext uri="{BB962C8B-B14F-4D97-AF65-F5344CB8AC3E}">
        <p14:creationId xmlns:p14="http://schemas.microsoft.com/office/powerpoint/2010/main" val="1308155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FB667E1-E601-4AAF-B95C-B25720D70A60}" type="slidenum">
              <a:rPr lang="en-US" smtClean="0"/>
              <a:t>40</a:t>
            </a:fld>
            <a:endParaRPr lang="en-US"/>
          </a:p>
        </p:txBody>
      </p:sp>
    </p:spTree>
    <p:extLst>
      <p:ext uri="{BB962C8B-B14F-4D97-AF65-F5344CB8AC3E}">
        <p14:creationId xmlns:p14="http://schemas.microsoft.com/office/powerpoint/2010/main" val="73848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8AD7B-6C45-4427-8F54-14247E29ED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557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 and check all references</a:t>
            </a:r>
          </a:p>
        </p:txBody>
      </p:sp>
      <p:sp>
        <p:nvSpPr>
          <p:cNvPr id="4" name="Slide Number Placeholder 3"/>
          <p:cNvSpPr>
            <a:spLocks noGrp="1"/>
          </p:cNvSpPr>
          <p:nvPr>
            <p:ph type="sldNum" sz="quarter" idx="5"/>
          </p:nvPr>
        </p:nvSpPr>
        <p:spPr/>
        <p:txBody>
          <a:bodyPr/>
          <a:lstStyle/>
          <a:p>
            <a:fld id="{7FB667E1-E601-4AAF-B95C-B25720D70A60}" type="slidenum">
              <a:rPr lang="en-CA" smtClean="0"/>
              <a:t>42</a:t>
            </a:fld>
            <a:endParaRPr lang="en-CA"/>
          </a:p>
        </p:txBody>
      </p:sp>
    </p:spTree>
    <p:extLst>
      <p:ext uri="{BB962C8B-B14F-4D97-AF65-F5344CB8AC3E}">
        <p14:creationId xmlns:p14="http://schemas.microsoft.com/office/powerpoint/2010/main" val="389224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ltLang="en-US" sz="1200" dirty="0"/>
              <a:t>Critical to learning and improvement</a:t>
            </a:r>
          </a:p>
          <a:p>
            <a:pPr eaLnBrk="1" hangingPunct="1"/>
            <a:endParaRPr lang="en-CA" altLang="en-US" dirty="0"/>
          </a:p>
          <a:p>
            <a:pPr eaLnBrk="1" hangingPunct="1"/>
            <a:r>
              <a:rPr lang="en-US" altLang="en-US" dirty="0"/>
              <a:t>From feedback we learn, compare what we do to some standard, adjust what we do and learn to do better. It motivates participants by telling them how far they are from a goal and how fast they are progressing towards that goal.</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Stillman</a:t>
            </a:r>
            <a:r>
              <a:rPr lang="en-US" dirty="0"/>
              <a:t>, 1976; Maguire et. al., 1978; </a:t>
            </a:r>
            <a:r>
              <a:rPr lang="en-US" dirty="0" err="1"/>
              <a:t>Wington</a:t>
            </a:r>
            <a:r>
              <a:rPr lang="en-US" dirty="0"/>
              <a:t> et. al. 1986 and </a:t>
            </a:r>
            <a:r>
              <a:rPr lang="en-US" dirty="0" err="1"/>
              <a:t>Scheidt</a:t>
            </a:r>
            <a:r>
              <a:rPr lang="en-US" dirty="0"/>
              <a:t> et. al., 1986) </a:t>
            </a:r>
          </a:p>
          <a:p>
            <a:pPr eaLnBrk="1" hangingPunct="1"/>
            <a:endParaRPr lang="en-US" altLang="en-US" dirty="0"/>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1647941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won’t spend a lot of time on this and previous slide – it’s more to acknowledge the barriers and then bring them up as we talk about the feedback framework/process and how these barriers can be addressed using the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Common Barriers to Receiving Feedback:</a:t>
            </a:r>
          </a:p>
          <a:p>
            <a:pPr>
              <a:buFont typeface="Arial" panose="020B0604020202020204" pitchFamily="34" charset="0"/>
              <a:buChar char="•"/>
            </a:pPr>
            <a:r>
              <a:rPr lang="en-US" sz="1200" dirty="0"/>
              <a:t>Weak self-assessment skills (significant "blind spot")</a:t>
            </a:r>
          </a:p>
          <a:p>
            <a:pPr>
              <a:buFont typeface="Arial" panose="020B0604020202020204" pitchFamily="34" charset="0"/>
              <a:buChar char="•"/>
            </a:pPr>
            <a:r>
              <a:rPr lang="en-US" sz="1200" dirty="0"/>
              <a:t> Lack of perceived bond or investment from the provider of feedback</a:t>
            </a:r>
          </a:p>
          <a:p>
            <a:pPr>
              <a:buFont typeface="Arial" panose="020B0604020202020204" pitchFamily="34" charset="0"/>
              <a:buChar char="•"/>
            </a:pPr>
            <a:r>
              <a:rPr lang="en-US" sz="1200" dirty="0"/>
              <a:t> Workplace culture or environment does not support feedback</a:t>
            </a:r>
          </a:p>
          <a:p>
            <a:pPr>
              <a:buFont typeface="Arial" panose="020B0604020202020204" pitchFamily="34" charset="0"/>
              <a:buChar char="•"/>
            </a:pPr>
            <a:r>
              <a:rPr lang="en-US" sz="1200" dirty="0"/>
              <a:t> Emotional response to feedback (fear of exposing weaknesses, feeling  vulnerable or defensive)</a:t>
            </a:r>
          </a:p>
          <a:p>
            <a:pPr>
              <a:buFont typeface="Arial" panose="020B0604020202020204" pitchFamily="34" charset="0"/>
              <a:buChar char="•"/>
            </a:pPr>
            <a:r>
              <a:rPr lang="en-US" sz="1200" dirty="0"/>
              <a:t> Poor quality or content of feedback (not based on observations, vague, delayed, comments on personal qualities rather than </a:t>
            </a:r>
            <a:r>
              <a:rPr lang="en-US" sz="1200" dirty="0" err="1"/>
              <a:t>behaviours</a:t>
            </a:r>
            <a:r>
              <a:rPr lang="en-US" sz="1200" dirty="0"/>
              <a:t>)</a:t>
            </a:r>
            <a:endParaRPr lang="en-US" dirty="0"/>
          </a:p>
          <a:p>
            <a:endParaRPr lang="en-US" dirty="0"/>
          </a:p>
          <a:p>
            <a:endParaRPr lang="en-US" dirty="0"/>
          </a:p>
          <a:p>
            <a:r>
              <a:rPr lang="en-US" dirty="0"/>
              <a:t>We don’t have control of many of these, but we can influence the quality and content of feedback</a:t>
            </a:r>
          </a:p>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CA" smtClean="0"/>
              <a:t>10</a:t>
            </a:fld>
            <a:endParaRPr lang="en-CA"/>
          </a:p>
        </p:txBody>
      </p:sp>
    </p:spTree>
    <p:extLst>
      <p:ext uri="{BB962C8B-B14F-4D97-AF65-F5344CB8AC3E}">
        <p14:creationId xmlns:p14="http://schemas.microsoft.com/office/powerpoint/2010/main" val="384755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neutral box refers to taking feedback (receiving feedback) as neither good nor </a:t>
            </a:r>
            <a:r>
              <a:rPr lang="en-US" dirty="0" err="1"/>
              <a:t>bad..it</a:t>
            </a:r>
            <a:r>
              <a:rPr lang="en-US" dirty="0"/>
              <a:t> just is feedback. So for people in Canada, East Asia, and Mexico (according to Laroche’s research), we tend to see feedback as either positive or negative, with very little being viewed as neutral. It is an evaluation or a judgement on us rather than just feedback.</a:t>
            </a:r>
          </a:p>
          <a:p>
            <a:endParaRPr lang="en-US" dirty="0"/>
          </a:p>
          <a:p>
            <a:r>
              <a:rPr lang="en-US" dirty="0"/>
              <a:t>“If you can’t say anything nice, don’t say anything at all.” Is this a Canadian value?</a:t>
            </a:r>
          </a:p>
          <a:p>
            <a:r>
              <a:rPr lang="en-US" dirty="0"/>
              <a:t>We could spend a lot of time on these factors, again, we’ll just refer to these influences and move on</a:t>
            </a:r>
          </a:p>
        </p:txBody>
      </p:sp>
      <p:sp>
        <p:nvSpPr>
          <p:cNvPr id="4" name="Slide Number Placeholder 3"/>
          <p:cNvSpPr>
            <a:spLocks noGrp="1"/>
          </p:cNvSpPr>
          <p:nvPr>
            <p:ph type="sldNum" sz="quarter" idx="10"/>
          </p:nvPr>
        </p:nvSpPr>
        <p:spPr/>
        <p:txBody>
          <a:bodyPr/>
          <a:lstStyle/>
          <a:p>
            <a:pPr>
              <a:defRPr/>
            </a:pPr>
            <a:fld id="{5B3AB039-80C4-4BAE-9E82-E7C62CF5A2B6}" type="slidenum">
              <a:rPr lang="en-US" smtClean="0"/>
              <a:pPr>
                <a:defRPr/>
              </a:pPr>
              <a:t>11</a:t>
            </a:fld>
            <a:endParaRPr lang="en-US"/>
          </a:p>
        </p:txBody>
      </p:sp>
    </p:spTree>
    <p:extLst>
      <p:ext uri="{BB962C8B-B14F-4D97-AF65-F5344CB8AC3E}">
        <p14:creationId xmlns:p14="http://schemas.microsoft.com/office/powerpoint/2010/main" val="384006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recap of some of the main points in the session that can be pulled out as strategies to address the barriers</a:t>
            </a:r>
          </a:p>
          <a:p>
            <a:endParaRPr lang="en-US" dirty="0"/>
          </a:p>
          <a:p>
            <a:r>
              <a:rPr lang="en-US" sz="2800" dirty="0"/>
              <a:t>Use feedback framework – particularly ask for learner self assessment</a:t>
            </a:r>
          </a:p>
          <a:p>
            <a:pPr lvl="1"/>
            <a:r>
              <a:rPr lang="en-US" sz="2000" dirty="0"/>
              <a:t>Ask for learner perspective/self assessment – may be cultural/personal reasons; may shine light on missing data or misunderstood data or differing expectations. Allow learner to reflect.</a:t>
            </a:r>
          </a:p>
          <a:p>
            <a:r>
              <a:rPr lang="en-US" sz="2800" dirty="0"/>
              <a:t>Use non judgmental/descriptive language – helps diffuse defensiveness</a:t>
            </a:r>
          </a:p>
          <a:p>
            <a:r>
              <a:rPr lang="en-US" sz="2800" dirty="0"/>
              <a:t>Be clear / direct – minimize misunderstanding</a:t>
            </a:r>
          </a:p>
          <a:p>
            <a:r>
              <a:rPr lang="en-US" sz="2800" dirty="0"/>
              <a:t>Ask for learner understanding</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B667E1-E601-4AAF-B95C-B25720D70A60}" type="slidenum">
              <a:rPr kumimoji="0" lang="en-CA"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55909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altLang="en-US" dirty="0"/>
              <a:t>Key features of effective feedback</a:t>
            </a:r>
          </a:p>
          <a:p>
            <a:pPr lvl="1"/>
            <a:r>
              <a:rPr lang="en-CA" altLang="en-US" b="1" dirty="0"/>
              <a:t>Timely</a:t>
            </a:r>
            <a:r>
              <a:rPr lang="en-CA" altLang="en-US" dirty="0"/>
              <a:t> and expected</a:t>
            </a:r>
          </a:p>
          <a:p>
            <a:pPr lvl="1"/>
            <a:r>
              <a:rPr lang="en-CA" altLang="en-US" dirty="0"/>
              <a:t>Based on </a:t>
            </a:r>
            <a:r>
              <a:rPr lang="en-CA" altLang="en-US" b="1" dirty="0"/>
              <a:t>observations – </a:t>
            </a:r>
            <a:r>
              <a:rPr lang="en-CA" altLang="en-US" b="0" dirty="0"/>
              <a:t>descriptive</a:t>
            </a:r>
            <a:r>
              <a:rPr lang="en-CA" altLang="en-US" b="0" baseline="0" dirty="0"/>
              <a:t> and non judgemental</a:t>
            </a:r>
            <a:endParaRPr lang="en-CA" altLang="en-US" b="1" dirty="0"/>
          </a:p>
          <a:p>
            <a:pPr lvl="1"/>
            <a:r>
              <a:rPr lang="en-CA" altLang="en-US" dirty="0"/>
              <a:t>Based on </a:t>
            </a:r>
            <a:r>
              <a:rPr lang="en-CA" altLang="en-US" b="1" dirty="0"/>
              <a:t>changeable</a:t>
            </a:r>
            <a:r>
              <a:rPr lang="en-CA" altLang="en-US" dirty="0"/>
              <a:t> behaviours</a:t>
            </a:r>
          </a:p>
          <a:p>
            <a:pPr lvl="1"/>
            <a:r>
              <a:rPr lang="en-CA" altLang="en-US" dirty="0"/>
              <a:t>Related to </a:t>
            </a:r>
            <a:r>
              <a:rPr lang="en-CA" altLang="en-US" b="1" dirty="0"/>
              <a:t>learning</a:t>
            </a:r>
            <a:r>
              <a:rPr lang="en-CA" altLang="en-US" dirty="0"/>
              <a:t> goals</a:t>
            </a:r>
          </a:p>
          <a:p>
            <a:pPr lvl="1"/>
            <a:r>
              <a:rPr lang="en-CA" altLang="en-US" b="1" dirty="0"/>
              <a:t>Limited</a:t>
            </a:r>
            <a:r>
              <a:rPr lang="en-CA" altLang="en-US" dirty="0"/>
              <a:t> in quantity – 2-3 areas</a:t>
            </a:r>
          </a:p>
          <a:p>
            <a:r>
              <a:rPr lang="en-CA" altLang="en-US" i="1" dirty="0"/>
              <a:t>Build an environment of support and</a:t>
            </a:r>
          </a:p>
          <a:p>
            <a:pPr lvl="1"/>
            <a:r>
              <a:rPr lang="en-CA" altLang="en-US" dirty="0"/>
              <a:t>Role model asking for and using feedback</a:t>
            </a:r>
          </a:p>
          <a:p>
            <a:pPr lvl="1"/>
            <a:r>
              <a:rPr lang="en-CA" altLang="en-US" dirty="0"/>
              <a:t>Role model an acceptance of personal gaps in knowledge and skill</a:t>
            </a:r>
          </a:p>
          <a:p>
            <a:pPr lvl="1"/>
            <a:r>
              <a:rPr lang="en-CA" altLang="en-US" dirty="0"/>
              <a:t>Convey an awareness that mistakes are inevitable</a:t>
            </a:r>
          </a:p>
          <a:p>
            <a:pPr lvl="1"/>
            <a:r>
              <a:rPr lang="en-CA" altLang="en-US" dirty="0"/>
              <a:t>Actively encourage asking for advice and help</a:t>
            </a:r>
            <a:endParaRPr lang="en-US" altLang="en-US" dirty="0"/>
          </a:p>
          <a:p>
            <a:pPr eaLnBrk="1" hangingPunct="1"/>
            <a:r>
              <a:rPr lang="en-CA" altLang="en-US" i="1" dirty="0"/>
              <a:t>Plan ahead and negotiate</a:t>
            </a:r>
          </a:p>
          <a:p>
            <a:pPr lvl="1" eaLnBrk="1" hangingPunct="1"/>
            <a:r>
              <a:rPr lang="en-CA" altLang="en-US" dirty="0"/>
              <a:t>Feedback shouldn’t come as a surprise</a:t>
            </a:r>
          </a:p>
          <a:p>
            <a:pPr lvl="1" eaLnBrk="1" hangingPunct="1"/>
            <a:r>
              <a:rPr lang="en-CA" altLang="en-US" dirty="0"/>
              <a:t>Clarify the difference between feedback (coaching) and evaluation (judgement)</a:t>
            </a:r>
          </a:p>
          <a:p>
            <a:pPr lvl="1" eaLnBrk="1" hangingPunct="1"/>
            <a:r>
              <a:rPr lang="en-CA" altLang="en-US" dirty="0"/>
              <a:t>Seek out opportunities to observe</a:t>
            </a:r>
          </a:p>
          <a:p>
            <a:pPr eaLnBrk="1" hangingPunct="1"/>
            <a:r>
              <a:rPr lang="en-CA" altLang="en-US" i="1" dirty="0"/>
              <a:t>Elicit self assessment</a:t>
            </a:r>
          </a:p>
          <a:p>
            <a:pPr lvl="1" eaLnBrk="1" hangingPunct="1"/>
            <a:r>
              <a:rPr lang="en-CA" altLang="en-US" dirty="0"/>
              <a:t>Helps in understanding learners thinking</a:t>
            </a:r>
          </a:p>
          <a:p>
            <a:pPr lvl="1" eaLnBrk="1" hangingPunct="1"/>
            <a:r>
              <a:rPr lang="en-CA" altLang="en-US" dirty="0"/>
              <a:t>Can determine the most useful points for feedback</a:t>
            </a:r>
          </a:p>
          <a:p>
            <a:pPr lvl="1" eaLnBrk="1" hangingPunct="1"/>
            <a:r>
              <a:rPr lang="en-CA" altLang="en-US" dirty="0"/>
              <a:t>Helps in gauging the appropriate level of sophistication </a:t>
            </a:r>
          </a:p>
          <a:p>
            <a:pPr lvl="1" eaLnBrk="1" hangingPunct="1"/>
            <a:r>
              <a:rPr lang="en-CA" altLang="en-US" dirty="0"/>
              <a:t>Often the learner will do most of the work!</a:t>
            </a:r>
          </a:p>
          <a:p>
            <a:pPr eaLnBrk="1" hangingPunct="1"/>
            <a:r>
              <a:rPr lang="en-CA" altLang="en-US" i="1" dirty="0"/>
              <a:t>Choose appropriate time and place</a:t>
            </a:r>
          </a:p>
          <a:p>
            <a:pPr lvl="1" eaLnBrk="1" hangingPunct="1"/>
            <a:r>
              <a:rPr lang="en-CA" altLang="en-US" dirty="0"/>
              <a:t>As close in time as possible</a:t>
            </a:r>
          </a:p>
          <a:p>
            <a:pPr lvl="1" eaLnBrk="1" hangingPunct="1"/>
            <a:r>
              <a:rPr lang="en-CA" altLang="en-US" dirty="0"/>
              <a:t>Quickie feedback followed by a later discussion if necessary</a:t>
            </a:r>
          </a:p>
          <a:p>
            <a:pPr lvl="1" eaLnBrk="1" hangingPunct="1"/>
            <a:r>
              <a:rPr lang="en-CA" altLang="en-US" dirty="0"/>
              <a:t>Privacy may be necessary</a:t>
            </a:r>
          </a:p>
          <a:p>
            <a:pPr lvl="1" eaLnBrk="1" hangingPunct="1"/>
            <a:r>
              <a:rPr lang="en-CA" altLang="en-US" dirty="0"/>
              <a:t>Emotions may need to settle!!</a:t>
            </a:r>
          </a:p>
          <a:p>
            <a:pPr eaLnBrk="1" hangingPunct="1"/>
            <a:r>
              <a:rPr lang="en-CA" altLang="en-US" i="1" dirty="0"/>
              <a:t>Focus on the positive, not just the negative</a:t>
            </a:r>
          </a:p>
          <a:p>
            <a:pPr lvl="1" eaLnBrk="1" hangingPunct="1"/>
            <a:r>
              <a:rPr lang="en-CA" altLang="en-US" dirty="0"/>
              <a:t>Teachers tend to be quicker to correct than to reinforce</a:t>
            </a:r>
          </a:p>
          <a:p>
            <a:pPr lvl="1" eaLnBrk="1" hangingPunct="1"/>
            <a:r>
              <a:rPr lang="en-CA" altLang="en-US" dirty="0"/>
              <a:t>Change is more likely if positive feelings are engendered</a:t>
            </a:r>
          </a:p>
          <a:p>
            <a:pPr lvl="1" eaLnBrk="1" hangingPunct="1"/>
            <a:r>
              <a:rPr lang="en-CA" altLang="en-US" dirty="0"/>
              <a:t>Frame message in positive terms (</a:t>
            </a:r>
            <a:r>
              <a:rPr lang="en-CA" altLang="en-US" b="1" dirty="0"/>
              <a:t>coaching</a:t>
            </a:r>
            <a:r>
              <a:rPr lang="en-CA" altLang="en-US" dirty="0"/>
              <a:t>)</a:t>
            </a:r>
          </a:p>
          <a:p>
            <a:pPr lvl="1" eaLnBrk="1" hangingPunct="1"/>
            <a:r>
              <a:rPr lang="en-CA" altLang="en-US" dirty="0"/>
              <a:t>Indicate impact of behaviour</a:t>
            </a:r>
          </a:p>
          <a:p>
            <a:pPr eaLnBrk="1" hangingPunct="1"/>
            <a:r>
              <a:rPr lang="en-CA" altLang="en-US" i="1" dirty="0"/>
              <a:t>Select specific changeable behaviours</a:t>
            </a:r>
          </a:p>
          <a:p>
            <a:pPr lvl="1" eaLnBrk="1" hangingPunct="1"/>
            <a:r>
              <a:rPr lang="en-CA" altLang="en-US" dirty="0"/>
              <a:t>Tendency to give </a:t>
            </a:r>
            <a:r>
              <a:rPr lang="en-CA" altLang="en-US" b="1" dirty="0"/>
              <a:t>TOO</a:t>
            </a:r>
            <a:r>
              <a:rPr lang="en-CA" altLang="en-US" dirty="0"/>
              <a:t> </a:t>
            </a:r>
            <a:r>
              <a:rPr lang="en-CA" altLang="en-US" b="1" dirty="0"/>
              <a:t>MANY</a:t>
            </a:r>
            <a:r>
              <a:rPr lang="en-CA" altLang="en-US" dirty="0"/>
              <a:t> learning points – pick 2 or 3</a:t>
            </a:r>
          </a:p>
          <a:p>
            <a:pPr lvl="1" eaLnBrk="1" hangingPunct="1"/>
            <a:r>
              <a:rPr lang="en-CA" altLang="en-US" dirty="0"/>
              <a:t>Describe observations: </a:t>
            </a:r>
            <a:r>
              <a:rPr lang="en-CA" altLang="en-US" i="1" dirty="0"/>
              <a:t>be specific</a:t>
            </a:r>
          </a:p>
          <a:p>
            <a:pPr lvl="1" eaLnBrk="1" hangingPunct="1"/>
            <a:r>
              <a:rPr lang="en-CA" altLang="en-US" dirty="0"/>
              <a:t>Pick those the person can change</a:t>
            </a:r>
          </a:p>
          <a:p>
            <a:pPr lvl="1" eaLnBrk="1" hangingPunct="1"/>
            <a:r>
              <a:rPr lang="en-CA" altLang="en-US" dirty="0"/>
              <a:t>Focus on previously identified learning needs</a:t>
            </a:r>
          </a:p>
          <a:p>
            <a:pPr eaLnBrk="1" hangingPunct="1">
              <a:spcBef>
                <a:spcPct val="50000"/>
              </a:spcBef>
            </a:pPr>
            <a:r>
              <a:rPr lang="en-US" altLang="en-US" i="1" dirty="0"/>
              <a:t>Include follow-up plans</a:t>
            </a:r>
            <a:endParaRPr lang="en-US" altLang="en-US" dirty="0"/>
          </a:p>
          <a:p>
            <a:pPr lvl="1" eaLnBrk="1" hangingPunct="1">
              <a:spcBef>
                <a:spcPct val="50000"/>
              </a:spcBef>
            </a:pPr>
            <a:r>
              <a:rPr lang="en-US" altLang="en-US" dirty="0"/>
              <a:t>New </a:t>
            </a:r>
            <a:r>
              <a:rPr lang="en-US" altLang="en-US" dirty="0" err="1"/>
              <a:t>behaviours</a:t>
            </a:r>
            <a:r>
              <a:rPr lang="en-US" altLang="en-US" dirty="0"/>
              <a:t> need reinforcement</a:t>
            </a:r>
          </a:p>
          <a:p>
            <a:pPr lvl="1" eaLnBrk="1" hangingPunct="1">
              <a:spcBef>
                <a:spcPct val="50000"/>
              </a:spcBef>
            </a:pPr>
            <a:r>
              <a:rPr lang="en-US" altLang="en-US" dirty="0"/>
              <a:t>Implementation is not easy</a:t>
            </a:r>
          </a:p>
          <a:p>
            <a:pPr lvl="1" eaLnBrk="1" hangingPunct="1">
              <a:spcBef>
                <a:spcPct val="50000"/>
              </a:spcBef>
            </a:pPr>
            <a:r>
              <a:rPr lang="en-US" altLang="en-US" dirty="0"/>
              <a:t>Include strategies for putting it into practice</a:t>
            </a:r>
          </a:p>
          <a:p>
            <a:pPr lvl="1" eaLnBrk="1" hangingPunct="1">
              <a:spcBef>
                <a:spcPct val="50000"/>
              </a:spcBef>
            </a:pPr>
            <a:r>
              <a:rPr lang="en-US" altLang="en-US" dirty="0"/>
              <a:t>Follow-up helps reinforce change</a:t>
            </a:r>
          </a:p>
          <a:p>
            <a:pPr lvl="1" eaLnBrk="1" hangingPunct="1">
              <a:spcBef>
                <a:spcPct val="50000"/>
              </a:spcBef>
            </a:pPr>
            <a:r>
              <a:rPr lang="en-US" altLang="en-US" dirty="0"/>
              <a:t>AND highlights successes</a:t>
            </a:r>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eaLnBrk="1" hangingPunct="1"/>
            <a:endParaRPr lang="en-US" altLang="en-US" dirty="0"/>
          </a:p>
          <a:p>
            <a:pPr lvl="1"/>
            <a:endParaRPr lang="en-US" altLang="en-US" dirty="0"/>
          </a:p>
          <a:p>
            <a:endParaRPr lang="en-C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DD90C7-FF46-4C57-80D3-8604BA4E253D}"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82263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CA" smtClean="0"/>
              <a:t>16</a:t>
            </a:fld>
            <a:endParaRPr lang="en-CA"/>
          </a:p>
        </p:txBody>
      </p:sp>
    </p:spTree>
    <p:extLst>
      <p:ext uri="{BB962C8B-B14F-4D97-AF65-F5344CB8AC3E}">
        <p14:creationId xmlns:p14="http://schemas.microsoft.com/office/powerpoint/2010/main" val="1345546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BDD90C7-FF46-4C57-80D3-8604BA4E253D}" type="slidenum">
              <a:rPr lang="en-US" smtClean="0"/>
              <a:pPr>
                <a:defRPr/>
              </a:pPr>
              <a:t>17</a:t>
            </a:fld>
            <a:endParaRPr lang="en-US"/>
          </a:p>
        </p:txBody>
      </p:sp>
    </p:spTree>
    <p:extLst>
      <p:ext uri="{BB962C8B-B14F-4D97-AF65-F5344CB8AC3E}">
        <p14:creationId xmlns:p14="http://schemas.microsoft.com/office/powerpoint/2010/main" val="2521592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544" y="758952"/>
            <a:ext cx="9415867" cy="4041648"/>
          </a:xfrm>
        </p:spPr>
        <p:txBody>
          <a:bodyPr anchor="b">
            <a:normAutofit/>
          </a:bodyPr>
          <a:lstStyle>
            <a:lvl1pPr algn="l">
              <a:lnSpc>
                <a:spcPct val="85000"/>
              </a:lnSpc>
              <a:defRPr sz="7198"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544" y="4800600"/>
            <a:ext cx="9415867" cy="1691640"/>
          </a:xfrm>
        </p:spPr>
        <p:txBody>
          <a:bodyPr>
            <a:normAutofit/>
          </a:bodyPr>
          <a:lstStyle>
            <a:lvl1pPr marL="0" indent="0" algn="l">
              <a:buNone/>
              <a:defRPr sz="2199" baseline="0">
                <a:solidFill>
                  <a:schemeClr val="tx1">
                    <a:lumMod val="75000"/>
                  </a:schemeClr>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12/2/2022</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0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53196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13B6B-E340-4FC0-A085-B71A4639D1AA}" type="datetime1">
              <a:rPr lang="en-US" smtClean="0"/>
              <a:t>12/2/2022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2A013F82-EE5E-44EE-A61D-E31C6657F26F}" type="slidenum">
              <a:rPr lang="en-CA" smtClean="0"/>
              <a:t>‹#›</a:t>
            </a:fld>
            <a:endParaRPr lang="en-CA"/>
          </a:p>
        </p:txBody>
      </p:sp>
    </p:spTree>
    <p:extLst>
      <p:ext uri="{BB962C8B-B14F-4D97-AF65-F5344CB8AC3E}">
        <p14:creationId xmlns:p14="http://schemas.microsoft.com/office/powerpoint/2010/main" val="42427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6448" y="381000"/>
            <a:ext cx="247585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1801" y="381000"/>
            <a:ext cx="7732286"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CB42DF-42F7-4DF8-92F8-78154BDE12B4}" type="datetime1">
              <a:rPr lang="en-US" smtClean="0"/>
              <a:t>12/2/2022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2A013F82-EE5E-44EE-A61D-E31C6657F26F}" type="slidenum">
              <a:rPr lang="en-CA" smtClean="0"/>
              <a:t>‹#›</a:t>
            </a:fld>
            <a:endParaRPr lang="en-CA"/>
          </a:p>
        </p:txBody>
      </p:sp>
    </p:spTree>
    <p:extLst>
      <p:ext uri="{BB962C8B-B14F-4D97-AF65-F5344CB8AC3E}">
        <p14:creationId xmlns:p14="http://schemas.microsoft.com/office/powerpoint/2010/main" val="308850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p:spPr>
        <p:txBody>
          <a:bodyPr/>
          <a:lstStyle/>
          <a:p>
            <a:r>
              <a:rPr lang="en-US"/>
              <a:t>Click to edit Master title style</a:t>
            </a:r>
          </a:p>
        </p:txBody>
      </p:sp>
      <p:sp>
        <p:nvSpPr>
          <p:cNvPr id="3" name="Table Placeholder 2"/>
          <p:cNvSpPr>
            <a:spLocks noGrp="1"/>
          </p:cNvSpPr>
          <p:nvPr>
            <p:ph type="tbl" idx="1"/>
          </p:nvPr>
        </p:nvSpPr>
        <p:spPr>
          <a:xfrm>
            <a:off x="609441" y="1600203"/>
            <a:ext cx="10969943" cy="4530725"/>
          </a:xfrm>
        </p:spPr>
        <p:txBody>
          <a:bodyPr/>
          <a:lstStyle/>
          <a:p>
            <a:pPr lvl="0"/>
            <a:endParaRPr lang="en-US" noProof="0"/>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sz="quarter" idx="12"/>
          </p:nvPr>
        </p:nvSpPr>
        <p:spPr>
          <a:ln/>
        </p:spPr>
        <p:txBody>
          <a:bodyPr/>
          <a:lstStyle>
            <a:lvl1pPr>
              <a:defRPr/>
            </a:lvl1pPr>
          </a:lstStyle>
          <a:p>
            <a:pPr>
              <a:defRPr/>
            </a:pPr>
            <a:fld id="{F0E8570B-251E-42FE-9D8D-B373A197D01C}" type="slidenum">
              <a:rPr lang="en-US" altLang="en-US"/>
              <a:pPr>
                <a:defRPr/>
              </a:pPr>
              <a:t>‹#›</a:t>
            </a:fld>
            <a:endParaRPr lang="en-US" altLang="en-US"/>
          </a:p>
        </p:txBody>
      </p:sp>
    </p:spTree>
    <p:extLst>
      <p:ext uri="{BB962C8B-B14F-4D97-AF65-F5344CB8AC3E}">
        <p14:creationId xmlns:p14="http://schemas.microsoft.com/office/powerpoint/2010/main" val="1573291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040E5-50E1-48CF-8DB1-D6DF57255C13}"/>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CA"/>
          </a:p>
        </p:txBody>
      </p:sp>
      <p:sp>
        <p:nvSpPr>
          <p:cNvPr id="3" name="Subtitle 2">
            <a:extLst>
              <a:ext uri="{FF2B5EF4-FFF2-40B4-BE49-F238E27FC236}">
                <a16:creationId xmlns:a16="http://schemas.microsoft.com/office/drawing/2014/main" id="{30494DD6-E7C5-4991-9E5E-8886CB28AF9D}"/>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1A498DF-7874-477C-AA23-0D21EDAF3818}"/>
              </a:ext>
            </a:extLst>
          </p:cNvPr>
          <p:cNvSpPr>
            <a:spLocks noGrp="1"/>
          </p:cNvSpPr>
          <p:nvPr>
            <p:ph type="dt" sz="half" idx="10"/>
          </p:nvPr>
        </p:nvSpPr>
        <p:spPr/>
        <p:txBody>
          <a:bodyPr/>
          <a:lstStyle/>
          <a:p>
            <a:fld id="{9FFB3131-DD4B-4354-AC42-2BBF4BE98857}" type="datetimeFigureOut">
              <a:rPr lang="en-CA" smtClean="0"/>
              <a:t>2022-12-02</a:t>
            </a:fld>
            <a:endParaRPr lang="en-CA"/>
          </a:p>
        </p:txBody>
      </p:sp>
      <p:sp>
        <p:nvSpPr>
          <p:cNvPr id="5" name="Footer Placeholder 4">
            <a:extLst>
              <a:ext uri="{FF2B5EF4-FFF2-40B4-BE49-F238E27FC236}">
                <a16:creationId xmlns:a16="http://schemas.microsoft.com/office/drawing/2014/main" id="{D44F3D70-A614-4D41-B734-F4E29C1E1DE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F82AB6-CDC8-466B-95BF-0AD882BEDBD6}"/>
              </a:ext>
            </a:extLst>
          </p:cNvPr>
          <p:cNvSpPr>
            <a:spLocks noGrp="1"/>
          </p:cNvSpPr>
          <p:nvPr>
            <p:ph type="sldNum" sz="quarter" idx="12"/>
          </p:nvPr>
        </p:nvSpPr>
        <p:spPr/>
        <p:txBody>
          <a:bodyPr/>
          <a:lstStyle/>
          <a:p>
            <a:fld id="{4A499E11-8872-49C6-A5D6-236828A03E09}" type="slidenum">
              <a:rPr lang="en-CA" smtClean="0"/>
              <a:t>‹#›</a:t>
            </a:fld>
            <a:endParaRPr lang="en-CA"/>
          </a:p>
        </p:txBody>
      </p:sp>
      <p:sp>
        <p:nvSpPr>
          <p:cNvPr id="7" name="Rectangle 6">
            <a:extLst>
              <a:ext uri="{FF2B5EF4-FFF2-40B4-BE49-F238E27FC236}">
                <a16:creationId xmlns:a16="http://schemas.microsoft.com/office/drawing/2014/main" id="{8743B623-D6D2-445B-8666-1FBB6DA7E218}"/>
              </a:ext>
            </a:extLst>
          </p:cNvPr>
          <p:cNvSpPr/>
          <p:nvPr userDrawn="1"/>
        </p:nvSpPr>
        <p:spPr>
          <a:xfrm>
            <a:off x="863775" y="6372000"/>
            <a:ext cx="5398594"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4093457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135C7-CCFC-4028-A3E6-ECF2F7A53C4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88E7923-0450-4BF1-ADE1-F0E9FCA722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831C6E-728C-46A8-BEEC-E6539770F374}"/>
              </a:ext>
            </a:extLst>
          </p:cNvPr>
          <p:cNvSpPr>
            <a:spLocks noGrp="1"/>
          </p:cNvSpPr>
          <p:nvPr>
            <p:ph type="dt" sz="half" idx="10"/>
          </p:nvPr>
        </p:nvSpPr>
        <p:spPr/>
        <p:txBody>
          <a:bodyPr/>
          <a:lstStyle/>
          <a:p>
            <a:fld id="{9FFB3131-DD4B-4354-AC42-2BBF4BE98857}" type="datetimeFigureOut">
              <a:rPr lang="en-CA" smtClean="0"/>
              <a:t>2022-12-02</a:t>
            </a:fld>
            <a:endParaRPr lang="en-CA"/>
          </a:p>
        </p:txBody>
      </p:sp>
      <p:sp>
        <p:nvSpPr>
          <p:cNvPr id="5" name="Footer Placeholder 4">
            <a:extLst>
              <a:ext uri="{FF2B5EF4-FFF2-40B4-BE49-F238E27FC236}">
                <a16:creationId xmlns:a16="http://schemas.microsoft.com/office/drawing/2014/main" id="{DD82C8F3-BF8C-4762-85DE-955F297184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A6074F-4F85-4093-9C93-67891972F626}"/>
              </a:ext>
            </a:extLst>
          </p:cNvPr>
          <p:cNvSpPr>
            <a:spLocks noGrp="1"/>
          </p:cNvSpPr>
          <p:nvPr>
            <p:ph type="sldNum" sz="quarter" idx="12"/>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361455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2C074-F35B-4A7F-8FBA-6C9CAB97204D}"/>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95397E3-D56C-4EAF-9EAD-161F41BC19B4}"/>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B5C1CE-2BAD-4BFB-BFBB-D18CBB8CCCD8}"/>
              </a:ext>
            </a:extLst>
          </p:cNvPr>
          <p:cNvSpPr>
            <a:spLocks noGrp="1"/>
          </p:cNvSpPr>
          <p:nvPr>
            <p:ph type="dt" sz="half" idx="10"/>
          </p:nvPr>
        </p:nvSpPr>
        <p:spPr/>
        <p:txBody>
          <a:bodyPr/>
          <a:lstStyle/>
          <a:p>
            <a:fld id="{9FFB3131-DD4B-4354-AC42-2BBF4BE98857}" type="datetimeFigureOut">
              <a:rPr lang="en-CA" smtClean="0"/>
              <a:t>2022-12-02</a:t>
            </a:fld>
            <a:endParaRPr lang="en-CA"/>
          </a:p>
        </p:txBody>
      </p:sp>
      <p:sp>
        <p:nvSpPr>
          <p:cNvPr id="5" name="Footer Placeholder 4">
            <a:extLst>
              <a:ext uri="{FF2B5EF4-FFF2-40B4-BE49-F238E27FC236}">
                <a16:creationId xmlns:a16="http://schemas.microsoft.com/office/drawing/2014/main" id="{CD6A86A1-6616-4502-884E-F21196A6B6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EFE358-8CD5-4B3B-983A-67EF3C0B7AE0}"/>
              </a:ext>
            </a:extLst>
          </p:cNvPr>
          <p:cNvSpPr>
            <a:spLocks noGrp="1"/>
          </p:cNvSpPr>
          <p:nvPr>
            <p:ph type="sldNum" sz="quarter" idx="12"/>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468294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29B17-0235-4F5C-8217-63D405ABDCE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A76AAFE-8A07-4A7E-A182-19296C0C062F}"/>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58E6601-AC3D-4206-B77B-84EDBB84DDE7}"/>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9EA1001-C810-4A88-97D7-8AA30FE5077B}"/>
              </a:ext>
            </a:extLst>
          </p:cNvPr>
          <p:cNvSpPr>
            <a:spLocks noGrp="1"/>
          </p:cNvSpPr>
          <p:nvPr>
            <p:ph type="dt" sz="half" idx="10"/>
          </p:nvPr>
        </p:nvSpPr>
        <p:spPr/>
        <p:txBody>
          <a:bodyPr/>
          <a:lstStyle/>
          <a:p>
            <a:fld id="{9FFB3131-DD4B-4354-AC42-2BBF4BE98857}" type="datetimeFigureOut">
              <a:rPr lang="en-CA" smtClean="0"/>
              <a:t>2022-12-02</a:t>
            </a:fld>
            <a:endParaRPr lang="en-CA"/>
          </a:p>
        </p:txBody>
      </p:sp>
      <p:sp>
        <p:nvSpPr>
          <p:cNvPr id="6" name="Footer Placeholder 5">
            <a:extLst>
              <a:ext uri="{FF2B5EF4-FFF2-40B4-BE49-F238E27FC236}">
                <a16:creationId xmlns:a16="http://schemas.microsoft.com/office/drawing/2014/main" id="{D6835919-A29F-4820-8B19-64E57AC3AB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A1D8AD-F07D-4A49-A05C-D7D067E89137}"/>
              </a:ext>
            </a:extLst>
          </p:cNvPr>
          <p:cNvSpPr>
            <a:spLocks noGrp="1"/>
          </p:cNvSpPr>
          <p:nvPr>
            <p:ph type="sldNum" sz="quarter" idx="12"/>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410956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B4CD-3520-4C10-BB4A-AD3FAEB43194}"/>
              </a:ext>
            </a:extLst>
          </p:cNvPr>
          <p:cNvSpPr>
            <a:spLocks noGrp="1"/>
          </p:cNvSpPr>
          <p:nvPr>
            <p:ph type="title"/>
          </p:nvPr>
        </p:nvSpPr>
        <p:spPr>
          <a:xfrm>
            <a:off x="839569" y="365126"/>
            <a:ext cx="10512862"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045EBC0-67D1-4010-BF79-A7C8EF4EADC6}"/>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8DF977-80B8-42CF-8466-C90B5F3EA158}"/>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F3AB5487-7818-429E-BC69-5D45404AF9FD}"/>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30FFE8-3D2B-48DF-9F3B-5205D044E65F}"/>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D42E974-D3CC-4766-81F4-78A0057B1E0D}"/>
              </a:ext>
            </a:extLst>
          </p:cNvPr>
          <p:cNvSpPr>
            <a:spLocks noGrp="1"/>
          </p:cNvSpPr>
          <p:nvPr>
            <p:ph type="dt" sz="half" idx="10"/>
          </p:nvPr>
        </p:nvSpPr>
        <p:spPr/>
        <p:txBody>
          <a:bodyPr/>
          <a:lstStyle/>
          <a:p>
            <a:fld id="{9FFB3131-DD4B-4354-AC42-2BBF4BE98857}" type="datetimeFigureOut">
              <a:rPr lang="en-CA" smtClean="0"/>
              <a:t>2022-12-02</a:t>
            </a:fld>
            <a:endParaRPr lang="en-CA"/>
          </a:p>
        </p:txBody>
      </p:sp>
      <p:sp>
        <p:nvSpPr>
          <p:cNvPr id="8" name="Footer Placeholder 7">
            <a:extLst>
              <a:ext uri="{FF2B5EF4-FFF2-40B4-BE49-F238E27FC236}">
                <a16:creationId xmlns:a16="http://schemas.microsoft.com/office/drawing/2014/main" id="{8177A272-EAF0-470D-8889-232F9F1DD3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F3FEF8-E403-40C1-8D54-46951AEAD029}"/>
              </a:ext>
            </a:extLst>
          </p:cNvPr>
          <p:cNvSpPr>
            <a:spLocks noGrp="1"/>
          </p:cNvSpPr>
          <p:nvPr>
            <p:ph type="sldNum" sz="quarter" idx="12"/>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2295057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14FB7-E9F9-4991-8AB9-FE734DE0DECF}"/>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60070ED-6827-4E7A-B3B4-2BE0982C2A64}"/>
              </a:ext>
            </a:extLst>
          </p:cNvPr>
          <p:cNvSpPr>
            <a:spLocks noGrp="1"/>
          </p:cNvSpPr>
          <p:nvPr>
            <p:ph type="dt" sz="half" idx="10"/>
          </p:nvPr>
        </p:nvSpPr>
        <p:spPr/>
        <p:txBody>
          <a:bodyPr/>
          <a:lstStyle/>
          <a:p>
            <a:fld id="{9FFB3131-DD4B-4354-AC42-2BBF4BE98857}" type="datetimeFigureOut">
              <a:rPr lang="en-CA" smtClean="0"/>
              <a:t>2022-12-02</a:t>
            </a:fld>
            <a:endParaRPr lang="en-CA"/>
          </a:p>
        </p:txBody>
      </p:sp>
      <p:sp>
        <p:nvSpPr>
          <p:cNvPr id="4" name="Footer Placeholder 3">
            <a:extLst>
              <a:ext uri="{FF2B5EF4-FFF2-40B4-BE49-F238E27FC236}">
                <a16:creationId xmlns:a16="http://schemas.microsoft.com/office/drawing/2014/main" id="{7DD02C44-3627-4A09-9563-41474E60624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E1E3AA2-8206-4D9E-A8E2-B3E30EB174DA}"/>
              </a:ext>
            </a:extLst>
          </p:cNvPr>
          <p:cNvSpPr>
            <a:spLocks noGrp="1"/>
          </p:cNvSpPr>
          <p:nvPr>
            <p:ph type="sldNum" sz="quarter" idx="12"/>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566694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93508C-525C-423C-AE23-21017B0BCE5D}"/>
              </a:ext>
            </a:extLst>
          </p:cNvPr>
          <p:cNvSpPr>
            <a:spLocks noGrp="1"/>
          </p:cNvSpPr>
          <p:nvPr>
            <p:ph type="dt" sz="half" idx="10"/>
          </p:nvPr>
        </p:nvSpPr>
        <p:spPr/>
        <p:txBody>
          <a:bodyPr/>
          <a:lstStyle/>
          <a:p>
            <a:fld id="{9FFB3131-DD4B-4354-AC42-2BBF4BE98857}" type="datetimeFigureOut">
              <a:rPr lang="en-CA" smtClean="0"/>
              <a:t>2022-12-02</a:t>
            </a:fld>
            <a:endParaRPr lang="en-CA"/>
          </a:p>
        </p:txBody>
      </p:sp>
      <p:sp>
        <p:nvSpPr>
          <p:cNvPr id="3" name="Footer Placeholder 2">
            <a:extLst>
              <a:ext uri="{FF2B5EF4-FFF2-40B4-BE49-F238E27FC236}">
                <a16:creationId xmlns:a16="http://schemas.microsoft.com/office/drawing/2014/main" id="{1CDA5306-325C-415A-A581-F8C068B522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8B8A6FF-8095-4D3F-B6CC-793E9B71C928}"/>
              </a:ext>
            </a:extLst>
          </p:cNvPr>
          <p:cNvSpPr>
            <a:spLocks noGrp="1"/>
          </p:cNvSpPr>
          <p:nvPr>
            <p:ph type="sldNum" sz="quarter" idx="12"/>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350248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3FAFC5-F11C-4205-99FD-FC66DAA2AE2D}" type="datetime1">
              <a:rPr lang="en-US" smtClean="0"/>
              <a:t>12/2/2022</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CA" smtClean="0"/>
              <a:t>‹#›</a:t>
            </a:fld>
            <a:endParaRPr lang="en-CA"/>
          </a:p>
        </p:txBody>
      </p:sp>
    </p:spTree>
    <p:extLst>
      <p:ext uri="{BB962C8B-B14F-4D97-AF65-F5344CB8AC3E}">
        <p14:creationId xmlns:p14="http://schemas.microsoft.com/office/powerpoint/2010/main" val="18492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2EBAD-1D71-440B-B19C-C525D56D3C8D}"/>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8D45B361-8E70-4FF9-A6FF-816FF166B740}"/>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474CCB4-5188-411F-9CB6-BDEDCC950017}"/>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FC6D3-0B8B-4C5A-AD46-5D5879321A25}"/>
              </a:ext>
            </a:extLst>
          </p:cNvPr>
          <p:cNvSpPr>
            <a:spLocks noGrp="1"/>
          </p:cNvSpPr>
          <p:nvPr>
            <p:ph type="dt" sz="half" idx="10"/>
          </p:nvPr>
        </p:nvSpPr>
        <p:spPr/>
        <p:txBody>
          <a:bodyPr/>
          <a:lstStyle/>
          <a:p>
            <a:fld id="{9FFB3131-DD4B-4354-AC42-2BBF4BE98857}" type="datetimeFigureOut">
              <a:rPr lang="en-CA" smtClean="0"/>
              <a:t>2022-12-02</a:t>
            </a:fld>
            <a:endParaRPr lang="en-CA"/>
          </a:p>
        </p:txBody>
      </p:sp>
      <p:sp>
        <p:nvSpPr>
          <p:cNvPr id="6" name="Footer Placeholder 5">
            <a:extLst>
              <a:ext uri="{FF2B5EF4-FFF2-40B4-BE49-F238E27FC236}">
                <a16:creationId xmlns:a16="http://schemas.microsoft.com/office/drawing/2014/main" id="{644C3263-18A9-4128-8692-34ABA4E6E02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253B50-31BA-446F-A06B-A861D167E9BE}"/>
              </a:ext>
            </a:extLst>
          </p:cNvPr>
          <p:cNvSpPr>
            <a:spLocks noGrp="1"/>
          </p:cNvSpPr>
          <p:nvPr>
            <p:ph type="sldNum" sz="quarter" idx="12"/>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2868951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AC358-879E-4452-8124-F80612A45CC5}"/>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49EE2BA-8485-4678-9997-C039AB07D058}"/>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CA"/>
          </a:p>
        </p:txBody>
      </p:sp>
      <p:sp>
        <p:nvSpPr>
          <p:cNvPr id="4" name="Text Placeholder 3">
            <a:extLst>
              <a:ext uri="{FF2B5EF4-FFF2-40B4-BE49-F238E27FC236}">
                <a16:creationId xmlns:a16="http://schemas.microsoft.com/office/drawing/2014/main" id="{3FA2B1EA-A24F-4A15-996E-C6B9894F4DBC}"/>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A82D0-048E-45CC-9DA7-1EF58051AD27}"/>
              </a:ext>
            </a:extLst>
          </p:cNvPr>
          <p:cNvSpPr>
            <a:spLocks noGrp="1"/>
          </p:cNvSpPr>
          <p:nvPr>
            <p:ph type="dt" sz="half" idx="10"/>
          </p:nvPr>
        </p:nvSpPr>
        <p:spPr/>
        <p:txBody>
          <a:bodyPr/>
          <a:lstStyle/>
          <a:p>
            <a:fld id="{9FFB3131-DD4B-4354-AC42-2BBF4BE98857}" type="datetimeFigureOut">
              <a:rPr lang="en-CA" smtClean="0"/>
              <a:t>2022-12-02</a:t>
            </a:fld>
            <a:endParaRPr lang="en-CA"/>
          </a:p>
        </p:txBody>
      </p:sp>
      <p:sp>
        <p:nvSpPr>
          <p:cNvPr id="6" name="Footer Placeholder 5">
            <a:extLst>
              <a:ext uri="{FF2B5EF4-FFF2-40B4-BE49-F238E27FC236}">
                <a16:creationId xmlns:a16="http://schemas.microsoft.com/office/drawing/2014/main" id="{B9774AD8-8310-4012-ADD6-4398ED31075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686E8E2-AEAA-49C1-A2FA-DA42C7184B9B}"/>
              </a:ext>
            </a:extLst>
          </p:cNvPr>
          <p:cNvSpPr>
            <a:spLocks noGrp="1"/>
          </p:cNvSpPr>
          <p:nvPr>
            <p:ph type="sldNum" sz="quarter" idx="12"/>
          </p:nvPr>
        </p:nvSpPr>
        <p:spPr/>
        <p:txBody>
          <a:bodyPr/>
          <a:lstStyle/>
          <a:p>
            <a:fld id="{4A499E11-8872-49C6-A5D6-236828A03E09}" type="slidenum">
              <a:rPr lang="en-CA" smtClean="0"/>
              <a:t>‹#›</a:t>
            </a:fld>
            <a:endParaRPr lang="en-CA"/>
          </a:p>
        </p:txBody>
      </p:sp>
    </p:spTree>
    <p:extLst>
      <p:ext uri="{BB962C8B-B14F-4D97-AF65-F5344CB8AC3E}">
        <p14:creationId xmlns:p14="http://schemas.microsoft.com/office/powerpoint/2010/main" val="3568451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3337-FD0B-436E-9865-D8E955CE516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1BB2294-5373-4A9F-8A04-6818D8AC68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07A0EC3-33D2-49F1-A96A-344151B48A11}"/>
              </a:ext>
            </a:extLst>
          </p:cNvPr>
          <p:cNvSpPr>
            <a:spLocks noGrp="1"/>
          </p:cNvSpPr>
          <p:nvPr>
            <p:ph type="dt" sz="half" idx="10"/>
          </p:nvPr>
        </p:nvSpPr>
        <p:spPr/>
        <p:txBody>
          <a:bodyPr/>
          <a:lstStyle/>
          <a:p>
            <a:fld id="{9FFB3131-DD4B-4354-AC42-2BBF4BE98857}" type="datetimeFigureOut">
              <a:rPr lang="en-CA" smtClean="0"/>
              <a:t>2022-12-02</a:t>
            </a:fld>
            <a:endParaRPr lang="en-CA"/>
          </a:p>
        </p:txBody>
      </p:sp>
      <p:sp>
        <p:nvSpPr>
          <p:cNvPr id="5" name="Footer Placeholder 4">
            <a:extLst>
              <a:ext uri="{FF2B5EF4-FFF2-40B4-BE49-F238E27FC236}">
                <a16:creationId xmlns:a16="http://schemas.microsoft.com/office/drawing/2014/main" id="{EFA3F01C-E387-4190-9757-005F4CF424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A965AC-17C8-4204-89B5-FDA7E2D28ACF}"/>
              </a:ext>
            </a:extLst>
          </p:cNvPr>
          <p:cNvSpPr>
            <a:spLocks noGrp="1"/>
          </p:cNvSpPr>
          <p:nvPr>
            <p:ph type="sldNum" sz="quarter" idx="12"/>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1576281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43A06D-E195-47D7-B5F1-8B09A05A8DD3}"/>
              </a:ext>
            </a:extLst>
          </p:cNvPr>
          <p:cNvSpPr>
            <a:spLocks noGrp="1"/>
          </p:cNvSpPr>
          <p:nvPr>
            <p:ph type="title" orient="vert"/>
          </p:nvPr>
        </p:nvSpPr>
        <p:spPr>
          <a:xfrm>
            <a:off x="8722628" y="365125"/>
            <a:ext cx="262821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F62B2A0-34BF-4470-8052-176AE19C47BD}"/>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396DC5-9DA1-425B-861C-D65C41F6F7F5}"/>
              </a:ext>
            </a:extLst>
          </p:cNvPr>
          <p:cNvSpPr>
            <a:spLocks noGrp="1"/>
          </p:cNvSpPr>
          <p:nvPr>
            <p:ph type="dt" sz="half" idx="10"/>
          </p:nvPr>
        </p:nvSpPr>
        <p:spPr/>
        <p:txBody>
          <a:bodyPr/>
          <a:lstStyle/>
          <a:p>
            <a:fld id="{9FFB3131-DD4B-4354-AC42-2BBF4BE98857}" type="datetimeFigureOut">
              <a:rPr lang="en-CA" smtClean="0"/>
              <a:t>2022-12-02</a:t>
            </a:fld>
            <a:endParaRPr lang="en-CA"/>
          </a:p>
        </p:txBody>
      </p:sp>
      <p:sp>
        <p:nvSpPr>
          <p:cNvPr id="5" name="Footer Placeholder 4">
            <a:extLst>
              <a:ext uri="{FF2B5EF4-FFF2-40B4-BE49-F238E27FC236}">
                <a16:creationId xmlns:a16="http://schemas.microsoft.com/office/drawing/2014/main" id="{2CC9A8E3-317B-46ED-922D-127D1C4190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6C5C17F-9FD3-45EE-B4EF-98EDF2441F43}"/>
              </a:ext>
            </a:extLst>
          </p:cNvPr>
          <p:cNvSpPr>
            <a:spLocks noGrp="1"/>
          </p:cNvSpPr>
          <p:nvPr>
            <p:ph type="sldNum" sz="quarter" idx="12"/>
          </p:nvPr>
        </p:nvSpPr>
        <p:spPr/>
        <p:txBody>
          <a:body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8750298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Picture and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45125BB-6786-4FBA-908D-90C8A8258207}"/>
              </a:ext>
            </a:extLst>
          </p:cNvPr>
          <p:cNvSpPr>
            <a:spLocks noGrp="1"/>
          </p:cNvSpPr>
          <p:nvPr>
            <p:ph type="pic" idx="1" hasCustomPrompt="1"/>
          </p:nvPr>
        </p:nvSpPr>
        <p:spPr>
          <a:xfrm>
            <a:off x="0" y="0"/>
            <a:ext cx="12179254" cy="6858000"/>
          </a:xfrm>
          <a:custGeom>
            <a:avLst/>
            <a:gdLst>
              <a:gd name="connsiteX0" fmla="*/ 5575106 w 12182427"/>
              <a:gd name="connsiteY0" fmla="*/ 344908 h 6858000"/>
              <a:gd name="connsiteX1" fmla="*/ 8088376 w 12182427"/>
              <a:gd name="connsiteY1" fmla="*/ 344908 h 6858000"/>
              <a:gd name="connsiteX2" fmla="*/ 9107057 w 12182427"/>
              <a:gd name="connsiteY2" fmla="*/ 344908 h 6858000"/>
              <a:gd name="connsiteX3" fmla="*/ 11620328 w 12182427"/>
              <a:gd name="connsiteY3" fmla="*/ 344908 h 6858000"/>
              <a:gd name="connsiteX4" fmla="*/ 11620328 w 12182427"/>
              <a:gd name="connsiteY4" fmla="*/ 1116000 h 6858000"/>
              <a:gd name="connsiteX5" fmla="*/ 5575106 w 12182427"/>
              <a:gd name="connsiteY5" fmla="*/ 1116000 h 6858000"/>
              <a:gd name="connsiteX6" fmla="*/ 5550052 w 12182427"/>
              <a:gd name="connsiteY6" fmla="*/ 318052 h 6858000"/>
              <a:gd name="connsiteX7" fmla="*/ 5550052 w 12182427"/>
              <a:gd name="connsiteY7" fmla="*/ 1116000 h 6858000"/>
              <a:gd name="connsiteX8" fmla="*/ 5359401 w 12182427"/>
              <a:gd name="connsiteY8" fmla="*/ 1116000 h 6858000"/>
              <a:gd name="connsiteX9" fmla="*/ 5359401 w 12182427"/>
              <a:gd name="connsiteY9" fmla="*/ 6372000 h 6858000"/>
              <a:gd name="connsiteX10" fmla="*/ 5359401 w 12182427"/>
              <a:gd name="connsiteY10" fmla="*/ 6480000 h 6858000"/>
              <a:gd name="connsiteX11" fmla="*/ 11839401 w 12182427"/>
              <a:gd name="connsiteY11" fmla="*/ 6480000 h 6858000"/>
              <a:gd name="connsiteX12" fmla="*/ 11839401 w 12182427"/>
              <a:gd name="connsiteY12" fmla="*/ 6372000 h 6858000"/>
              <a:gd name="connsiteX13" fmla="*/ 11839301 w 12182427"/>
              <a:gd name="connsiteY13" fmla="*/ 6372000 h 6858000"/>
              <a:gd name="connsiteX14" fmla="*/ 11839301 w 12182427"/>
              <a:gd name="connsiteY14" fmla="*/ 1116000 h 6858000"/>
              <a:gd name="connsiteX15" fmla="*/ 11645381 w 12182427"/>
              <a:gd name="connsiteY15" fmla="*/ 1116000 h 6858000"/>
              <a:gd name="connsiteX16" fmla="*/ 11645381 w 12182427"/>
              <a:gd name="connsiteY16" fmla="*/ 318052 h 6858000"/>
              <a:gd name="connsiteX17" fmla="*/ 11620328 w 12182427"/>
              <a:gd name="connsiteY17" fmla="*/ 318052 h 6858000"/>
              <a:gd name="connsiteX18" fmla="*/ 9107057 w 12182427"/>
              <a:gd name="connsiteY18" fmla="*/ 318052 h 6858000"/>
              <a:gd name="connsiteX19" fmla="*/ 8088376 w 12182427"/>
              <a:gd name="connsiteY19" fmla="*/ 318052 h 6858000"/>
              <a:gd name="connsiteX20" fmla="*/ 5575106 w 12182427"/>
              <a:gd name="connsiteY20" fmla="*/ 318052 h 6858000"/>
              <a:gd name="connsiteX21" fmla="*/ 0 w 12182427"/>
              <a:gd name="connsiteY21" fmla="*/ 0 h 6858000"/>
              <a:gd name="connsiteX22" fmla="*/ 12182427 w 12182427"/>
              <a:gd name="connsiteY22" fmla="*/ 0 h 6858000"/>
              <a:gd name="connsiteX23" fmla="*/ 12182427 w 12182427"/>
              <a:gd name="connsiteY23" fmla="*/ 6858000 h 6858000"/>
              <a:gd name="connsiteX24" fmla="*/ 0 w 1218242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82427" h="6858000">
                <a:moveTo>
                  <a:pt x="5575106" y="344908"/>
                </a:moveTo>
                <a:lnTo>
                  <a:pt x="8088376" y="344908"/>
                </a:lnTo>
                <a:lnTo>
                  <a:pt x="9107057" y="344908"/>
                </a:lnTo>
                <a:lnTo>
                  <a:pt x="11620328" y="344908"/>
                </a:lnTo>
                <a:lnTo>
                  <a:pt x="11620328" y="1116000"/>
                </a:lnTo>
                <a:lnTo>
                  <a:pt x="5575106" y="1116000"/>
                </a:lnTo>
                <a:close/>
                <a:moveTo>
                  <a:pt x="5550052" y="318052"/>
                </a:moveTo>
                <a:lnTo>
                  <a:pt x="5550052" y="1116000"/>
                </a:lnTo>
                <a:lnTo>
                  <a:pt x="5359401" y="1116000"/>
                </a:lnTo>
                <a:lnTo>
                  <a:pt x="5359401" y="6372000"/>
                </a:lnTo>
                <a:lnTo>
                  <a:pt x="5359401" y="6480000"/>
                </a:lnTo>
                <a:lnTo>
                  <a:pt x="11839401" y="6480000"/>
                </a:lnTo>
                <a:lnTo>
                  <a:pt x="11839401" y="6372000"/>
                </a:lnTo>
                <a:lnTo>
                  <a:pt x="11839301" y="6372000"/>
                </a:lnTo>
                <a:lnTo>
                  <a:pt x="11839301" y="1116000"/>
                </a:lnTo>
                <a:lnTo>
                  <a:pt x="11645381" y="1116000"/>
                </a:lnTo>
                <a:lnTo>
                  <a:pt x="11645381" y="318052"/>
                </a:lnTo>
                <a:lnTo>
                  <a:pt x="11620328" y="318052"/>
                </a:lnTo>
                <a:lnTo>
                  <a:pt x="9107057" y="318052"/>
                </a:lnTo>
                <a:lnTo>
                  <a:pt x="8088376" y="318052"/>
                </a:lnTo>
                <a:lnTo>
                  <a:pt x="5575106" y="318052"/>
                </a:lnTo>
                <a:close/>
                <a:moveTo>
                  <a:pt x="0" y="0"/>
                </a:moveTo>
                <a:lnTo>
                  <a:pt x="12182427" y="0"/>
                </a:lnTo>
                <a:lnTo>
                  <a:pt x="12182427" y="6858000"/>
                </a:lnTo>
                <a:lnTo>
                  <a:pt x="0" y="6858000"/>
                </a:lnTo>
                <a:close/>
              </a:path>
            </a:pathLst>
          </a:custGeom>
          <a:solidFill>
            <a:schemeClr val="tx1">
              <a:lumMod val="85000"/>
              <a:lumOff val="15000"/>
            </a:schemeClr>
          </a:solidFill>
        </p:spPr>
        <p:txBody>
          <a:bodyPr wrap="square" lIns="1368000" anchor="ctr">
            <a:noAutofit/>
          </a:bodyPr>
          <a:lstStyle>
            <a:lvl1pPr marL="0" indent="0" algn="l">
              <a:buNone/>
              <a:defRPr sz="1799"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noProof="0" dirty="0"/>
              <a:t>Drag &amp; Drop or Insert Your Picture</a:t>
            </a:r>
          </a:p>
        </p:txBody>
      </p:sp>
      <p:sp>
        <p:nvSpPr>
          <p:cNvPr id="6" name="Title 1">
            <a:extLst>
              <a:ext uri="{FF2B5EF4-FFF2-40B4-BE49-F238E27FC236}">
                <a16:creationId xmlns:a16="http://schemas.microsoft.com/office/drawing/2014/main" id="{4A89928A-6D79-464E-B588-1951C7BCCDAA}"/>
              </a:ext>
            </a:extLst>
          </p:cNvPr>
          <p:cNvSpPr>
            <a:spLocks noGrp="1"/>
          </p:cNvSpPr>
          <p:nvPr>
            <p:ph type="ctrTitle"/>
          </p:nvPr>
        </p:nvSpPr>
        <p:spPr>
          <a:xfrm>
            <a:off x="5358004" y="1116000"/>
            <a:ext cx="6478213" cy="5256000"/>
          </a:xfrm>
          <a:noFill/>
        </p:spPr>
        <p:txBody>
          <a:bodyPr tIns="252000" bIns="3888000" anchor="t">
            <a:normAutofit/>
          </a:bodyPr>
          <a:lstStyle>
            <a:lvl1pPr algn="ctr">
              <a:defRPr sz="4399"/>
            </a:lvl1pPr>
          </a:lstStyle>
          <a:p>
            <a:r>
              <a:rPr lang="en-US" noProof="0"/>
              <a:t>Click to edit Master title style</a:t>
            </a:r>
          </a:p>
        </p:txBody>
      </p:sp>
      <p:sp>
        <p:nvSpPr>
          <p:cNvPr id="8" name="Rectangle 7">
            <a:extLst>
              <a:ext uri="{FF2B5EF4-FFF2-40B4-BE49-F238E27FC236}">
                <a16:creationId xmlns:a16="http://schemas.microsoft.com/office/drawing/2014/main" id="{ED9F56D8-8E24-456A-8539-351E2054E8BB}"/>
              </a:ext>
            </a:extLst>
          </p:cNvPr>
          <p:cNvSpPr/>
          <p:nvPr userDrawn="1"/>
        </p:nvSpPr>
        <p:spPr>
          <a:xfrm>
            <a:off x="5358004" y="6372000"/>
            <a:ext cx="6478213"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4" name="Content Placeholder 13">
            <a:extLst>
              <a:ext uri="{FF2B5EF4-FFF2-40B4-BE49-F238E27FC236}">
                <a16:creationId xmlns:a16="http://schemas.microsoft.com/office/drawing/2014/main" id="{F8A4A981-D13E-4CBF-B1B9-9BD7D545B84E}"/>
              </a:ext>
            </a:extLst>
          </p:cNvPr>
          <p:cNvSpPr>
            <a:spLocks noGrp="1"/>
          </p:cNvSpPr>
          <p:nvPr>
            <p:ph sz="quarter" idx="10"/>
          </p:nvPr>
        </p:nvSpPr>
        <p:spPr>
          <a:xfrm>
            <a:off x="5596067" y="2794552"/>
            <a:ext cx="6070607" cy="30728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Rectangle 10">
            <a:extLst>
              <a:ext uri="{FF2B5EF4-FFF2-40B4-BE49-F238E27FC236}">
                <a16:creationId xmlns:a16="http://schemas.microsoft.com/office/drawing/2014/main" id="{46CD12B0-2D62-45AC-AE84-26428B62CFE0}"/>
              </a:ext>
              <a:ext uri="{C183D7F6-B498-43B3-948B-1728B52AA6E4}">
                <adec:decorative xmlns:adec="http://schemas.microsoft.com/office/drawing/2017/decorative" val="1"/>
              </a:ext>
            </a:extLst>
          </p:cNvPr>
          <p:cNvSpPr/>
          <p:nvPr userDrawn="1"/>
        </p:nvSpPr>
        <p:spPr>
          <a:xfrm>
            <a:off x="5358004" y="6372000"/>
            <a:ext cx="6478313"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12" name="Freeform: Shape 11">
            <a:extLst>
              <a:ext uri="{FF2B5EF4-FFF2-40B4-BE49-F238E27FC236}">
                <a16:creationId xmlns:a16="http://schemas.microsoft.com/office/drawing/2014/main" id="{3D2A3941-2D95-4A84-B382-159E988C09D4}"/>
              </a:ext>
            </a:extLst>
          </p:cNvPr>
          <p:cNvSpPr>
            <a:spLocks noChangeAspect="1" noChangeArrowheads="1" noTextEdit="1"/>
          </p:cNvSpPr>
          <p:nvPr userDrawn="1"/>
        </p:nvSpPr>
        <p:spPr bwMode="auto">
          <a:xfrm flipH="1" flipV="1">
            <a:off x="5548606" y="318052"/>
            <a:ext cx="6093742" cy="2149666"/>
          </a:xfrm>
          <a:custGeom>
            <a:avLst/>
            <a:gdLst>
              <a:gd name="connsiteX0" fmla="*/ 6070276 w 6095329"/>
              <a:gd name="connsiteY0" fmla="*/ 2122810 h 2149666"/>
              <a:gd name="connsiteX1" fmla="*/ 6070276 w 6095329"/>
              <a:gd name="connsiteY1" fmla="*/ 26856 h 2149666"/>
              <a:gd name="connsiteX2" fmla="*/ 3557005 w 6095329"/>
              <a:gd name="connsiteY2" fmla="*/ 26856 h 2149666"/>
              <a:gd name="connsiteX3" fmla="*/ 2538324 w 6095329"/>
              <a:gd name="connsiteY3" fmla="*/ 26856 h 2149666"/>
              <a:gd name="connsiteX4" fmla="*/ 25053 w 6095329"/>
              <a:gd name="connsiteY4" fmla="*/ 26856 h 2149666"/>
              <a:gd name="connsiteX5" fmla="*/ 25053 w 6095329"/>
              <a:gd name="connsiteY5" fmla="*/ 2122810 h 2149666"/>
              <a:gd name="connsiteX6" fmla="*/ 2538324 w 6095329"/>
              <a:gd name="connsiteY6" fmla="*/ 2122810 h 2149666"/>
              <a:gd name="connsiteX7" fmla="*/ 3557005 w 6095329"/>
              <a:gd name="connsiteY7" fmla="*/ 2122810 h 2149666"/>
              <a:gd name="connsiteX8" fmla="*/ 6095329 w 6095329"/>
              <a:gd name="connsiteY8" fmla="*/ 2149666 h 2149666"/>
              <a:gd name="connsiteX9" fmla="*/ 6070276 w 6095329"/>
              <a:gd name="connsiteY9" fmla="*/ 2149666 h 2149666"/>
              <a:gd name="connsiteX10" fmla="*/ 3557005 w 6095329"/>
              <a:gd name="connsiteY10" fmla="*/ 2149666 h 2149666"/>
              <a:gd name="connsiteX11" fmla="*/ 2538324 w 6095329"/>
              <a:gd name="connsiteY11" fmla="*/ 2149666 h 2149666"/>
              <a:gd name="connsiteX12" fmla="*/ 25053 w 6095329"/>
              <a:gd name="connsiteY12" fmla="*/ 2149666 h 2149666"/>
              <a:gd name="connsiteX13" fmla="*/ 0 w 6095329"/>
              <a:gd name="connsiteY13" fmla="*/ 2149666 h 2149666"/>
              <a:gd name="connsiteX14" fmla="*/ 0 w 6095329"/>
              <a:gd name="connsiteY14" fmla="*/ 0 h 2149666"/>
              <a:gd name="connsiteX15" fmla="*/ 25053 w 6095329"/>
              <a:gd name="connsiteY15" fmla="*/ 0 h 2149666"/>
              <a:gd name="connsiteX16" fmla="*/ 2538324 w 6095329"/>
              <a:gd name="connsiteY16" fmla="*/ 0 h 2149666"/>
              <a:gd name="connsiteX17" fmla="*/ 3557005 w 6095329"/>
              <a:gd name="connsiteY17" fmla="*/ 0 h 2149666"/>
              <a:gd name="connsiteX18" fmla="*/ 6070276 w 6095329"/>
              <a:gd name="connsiteY18" fmla="*/ 0 h 2149666"/>
              <a:gd name="connsiteX19" fmla="*/ 6095329 w 6095329"/>
              <a:gd name="connsiteY19" fmla="*/ 0 h 214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5329" h="2149666">
                <a:moveTo>
                  <a:pt x="6070276" y="2122810"/>
                </a:moveTo>
                <a:lnTo>
                  <a:pt x="6070276" y="26856"/>
                </a:lnTo>
                <a:lnTo>
                  <a:pt x="3557005" y="26856"/>
                </a:lnTo>
                <a:lnTo>
                  <a:pt x="2538324" y="26856"/>
                </a:lnTo>
                <a:lnTo>
                  <a:pt x="25053" y="26856"/>
                </a:lnTo>
                <a:lnTo>
                  <a:pt x="25053" y="2122810"/>
                </a:lnTo>
                <a:lnTo>
                  <a:pt x="2538324" y="2122810"/>
                </a:lnTo>
                <a:lnTo>
                  <a:pt x="3557005" y="2122810"/>
                </a:lnTo>
                <a:close/>
                <a:moveTo>
                  <a:pt x="6095329" y="2149666"/>
                </a:moveTo>
                <a:lnTo>
                  <a:pt x="6070276" y="2149666"/>
                </a:lnTo>
                <a:lnTo>
                  <a:pt x="3557005" y="2149666"/>
                </a:lnTo>
                <a:lnTo>
                  <a:pt x="2538324" y="2149666"/>
                </a:lnTo>
                <a:lnTo>
                  <a:pt x="25053" y="2149666"/>
                </a:lnTo>
                <a:lnTo>
                  <a:pt x="0" y="2149666"/>
                </a:lnTo>
                <a:lnTo>
                  <a:pt x="0" y="0"/>
                </a:lnTo>
                <a:lnTo>
                  <a:pt x="25053" y="0"/>
                </a:lnTo>
                <a:lnTo>
                  <a:pt x="2538324" y="0"/>
                </a:lnTo>
                <a:lnTo>
                  <a:pt x="3557005" y="0"/>
                </a:lnTo>
                <a:lnTo>
                  <a:pt x="6070276" y="0"/>
                </a:lnTo>
                <a:lnTo>
                  <a:pt x="6095329" y="0"/>
                </a:lnTo>
                <a:close/>
              </a:path>
            </a:pathLst>
          </a:custGeom>
          <a:solidFill>
            <a:schemeClr val="accent3"/>
          </a:solidFill>
          <a:ln w="9525">
            <a:noFill/>
            <a:miter lim="800000"/>
            <a:headEnd/>
            <a:tailEnd/>
          </a:ln>
        </p:spPr>
        <p:txBody>
          <a:bodyPr vert="horz" wrap="square" lIns="91416" tIns="45708" rIns="91416" bIns="45708" numCol="1" anchor="t" anchorCtr="0" compatLnSpc="1">
            <a:prstTxWarp prst="textNoShape">
              <a:avLst/>
            </a:prstTxWarp>
            <a:noAutofit/>
          </a:bodyPr>
          <a:lstStyle/>
          <a:p>
            <a:endParaRPr lang="en-US" sz="1799" noProof="0" dirty="0"/>
          </a:p>
        </p:txBody>
      </p:sp>
    </p:spTree>
    <p:extLst>
      <p:ext uri="{BB962C8B-B14F-4D97-AF65-F5344CB8AC3E}">
        <p14:creationId xmlns:p14="http://schemas.microsoft.com/office/powerpoint/2010/main" val="1236136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DE9-1B5A-4A39-ADDF-7688D81CDE84}"/>
              </a:ext>
            </a:extLst>
          </p:cNvPr>
          <p:cNvSpPr>
            <a:spLocks noGrp="1"/>
          </p:cNvSpPr>
          <p:nvPr>
            <p:ph type="ctrTitle"/>
          </p:nvPr>
        </p:nvSpPr>
        <p:spPr>
          <a:xfrm>
            <a:off x="863775" y="1116000"/>
            <a:ext cx="5398594" cy="5256000"/>
          </a:xfrm>
          <a:solidFill>
            <a:schemeClr val="accent5">
              <a:lumMod val="50000"/>
            </a:schemeClr>
          </a:solidFill>
        </p:spPr>
        <p:txBody>
          <a:bodyPr tIns="252000" anchor="ctr">
            <a:normAutofit/>
          </a:bodyPr>
          <a:lstStyle>
            <a:lvl1pPr algn="ctr">
              <a:defRPr sz="4399"/>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9F4F5C-1F9D-4AAE-815B-747B521A524B}"/>
              </a:ext>
            </a:extLst>
          </p:cNvPr>
          <p:cNvSpPr>
            <a:spLocks noGrp="1"/>
          </p:cNvSpPr>
          <p:nvPr>
            <p:ph type="subTitle" idx="1"/>
          </p:nvPr>
        </p:nvSpPr>
        <p:spPr>
          <a:xfrm>
            <a:off x="1048971" y="5879309"/>
            <a:ext cx="5028202" cy="392245"/>
          </a:xfrm>
        </p:spPr>
        <p:txBody>
          <a:bodyPr>
            <a:normAutofit/>
          </a:bodyPr>
          <a:lstStyle>
            <a:lvl1pPr marL="0" indent="0" algn="ctr">
              <a:buNone/>
              <a:defRPr sz="1799" i="1"/>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F791D6E6-C85E-4B8A-B36A-C2C790D8DF4D}"/>
              </a:ext>
            </a:extLst>
          </p:cNvPr>
          <p:cNvSpPr/>
          <p:nvPr userDrawn="1"/>
        </p:nvSpPr>
        <p:spPr>
          <a:xfrm>
            <a:off x="863775" y="6372000"/>
            <a:ext cx="5398594"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extLst>
      <p:ext uri="{BB962C8B-B14F-4D97-AF65-F5344CB8AC3E}">
        <p14:creationId xmlns:p14="http://schemas.microsoft.com/office/powerpoint/2010/main" val="2257238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9E615AB-0D5C-403A-BF73-26590545F74E}"/>
              </a:ext>
            </a:extLst>
          </p:cNvPr>
          <p:cNvSpPr>
            <a:spLocks noGrp="1"/>
          </p:cNvSpPr>
          <p:nvPr>
            <p:ph type="pic" sz="quarter" idx="10" hasCustomPrompt="1"/>
          </p:nvPr>
        </p:nvSpPr>
        <p:spPr>
          <a:xfrm>
            <a:off x="0" y="0"/>
            <a:ext cx="12188825" cy="6858000"/>
          </a:xfrm>
          <a:custGeom>
            <a:avLst/>
            <a:gdLst>
              <a:gd name="connsiteX0" fmla="*/ 1058639 w 12192000"/>
              <a:gd name="connsiteY0" fmla="*/ 344907 h 6858000"/>
              <a:gd name="connsiteX1" fmla="*/ 6069362 w 12192000"/>
              <a:gd name="connsiteY1" fmla="*/ 344907 h 6858000"/>
              <a:gd name="connsiteX2" fmla="*/ 6069362 w 12192000"/>
              <a:gd name="connsiteY2" fmla="*/ 1115999 h 6858000"/>
              <a:gd name="connsiteX3" fmla="*/ 1058639 w 12192000"/>
              <a:gd name="connsiteY3" fmla="*/ 1115999 h 6858000"/>
              <a:gd name="connsiteX4" fmla="*/ 1033586 w 12192000"/>
              <a:gd name="connsiteY4" fmla="*/ 318051 h 6858000"/>
              <a:gd name="connsiteX5" fmla="*/ 1033586 w 12192000"/>
              <a:gd name="connsiteY5" fmla="*/ 1115999 h 6858000"/>
              <a:gd name="connsiteX6" fmla="*/ 864000 w 12192000"/>
              <a:gd name="connsiteY6" fmla="*/ 1115999 h 6858000"/>
              <a:gd name="connsiteX7" fmla="*/ 864000 w 12192000"/>
              <a:gd name="connsiteY7" fmla="*/ 6371999 h 6858000"/>
              <a:gd name="connsiteX8" fmla="*/ 864000 w 12192000"/>
              <a:gd name="connsiteY8" fmla="*/ 6479999 h 6858000"/>
              <a:gd name="connsiteX9" fmla="*/ 6264000 w 12192000"/>
              <a:gd name="connsiteY9" fmla="*/ 6479999 h 6858000"/>
              <a:gd name="connsiteX10" fmla="*/ 6264000 w 12192000"/>
              <a:gd name="connsiteY10" fmla="*/ 6371999 h 6858000"/>
              <a:gd name="connsiteX11" fmla="*/ 6264000 w 12192000"/>
              <a:gd name="connsiteY11" fmla="*/ 1115999 h 6858000"/>
              <a:gd name="connsiteX12" fmla="*/ 6094416 w 12192000"/>
              <a:gd name="connsiteY12" fmla="*/ 1115999 h 6858000"/>
              <a:gd name="connsiteX13" fmla="*/ 6094416 w 12192000"/>
              <a:gd name="connsiteY13" fmla="*/ 318051 h 6858000"/>
              <a:gd name="connsiteX14" fmla="*/ 0 w 12192000"/>
              <a:gd name="connsiteY14" fmla="*/ 0 h 6858000"/>
              <a:gd name="connsiteX15" fmla="*/ 12192000 w 12192000"/>
              <a:gd name="connsiteY15" fmla="*/ 0 h 6858000"/>
              <a:gd name="connsiteX16" fmla="*/ 12192000 w 12192000"/>
              <a:gd name="connsiteY16" fmla="*/ 6858000 h 6858000"/>
              <a:gd name="connsiteX17" fmla="*/ 0 w 12192000"/>
              <a:gd name="connsiteY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1058639" y="344907"/>
                </a:moveTo>
                <a:lnTo>
                  <a:pt x="6069362" y="344907"/>
                </a:lnTo>
                <a:lnTo>
                  <a:pt x="6069362" y="1115999"/>
                </a:lnTo>
                <a:lnTo>
                  <a:pt x="1058639" y="1115999"/>
                </a:lnTo>
                <a:close/>
                <a:moveTo>
                  <a:pt x="1033586" y="318051"/>
                </a:moveTo>
                <a:lnTo>
                  <a:pt x="1033586" y="1115999"/>
                </a:lnTo>
                <a:lnTo>
                  <a:pt x="864000" y="1115999"/>
                </a:lnTo>
                <a:lnTo>
                  <a:pt x="864000" y="6371999"/>
                </a:lnTo>
                <a:lnTo>
                  <a:pt x="864000" y="6479999"/>
                </a:lnTo>
                <a:lnTo>
                  <a:pt x="6264000" y="6479999"/>
                </a:lnTo>
                <a:lnTo>
                  <a:pt x="6264000" y="6371999"/>
                </a:lnTo>
                <a:lnTo>
                  <a:pt x="6264000" y="1115999"/>
                </a:lnTo>
                <a:lnTo>
                  <a:pt x="6094416" y="1115999"/>
                </a:lnTo>
                <a:lnTo>
                  <a:pt x="6094416" y="318051"/>
                </a:lnTo>
                <a:close/>
                <a:moveTo>
                  <a:pt x="0" y="0"/>
                </a:moveTo>
                <a:lnTo>
                  <a:pt x="12192000" y="0"/>
                </a:lnTo>
                <a:lnTo>
                  <a:pt x="12192000" y="6858000"/>
                </a:lnTo>
                <a:lnTo>
                  <a:pt x="0" y="6858000"/>
                </a:lnTo>
                <a:close/>
              </a:path>
            </a:pathLst>
          </a:custGeom>
          <a:solidFill>
            <a:schemeClr val="tx1">
              <a:lumMod val="85000"/>
              <a:lumOff val="15000"/>
            </a:schemeClr>
          </a:solidFill>
        </p:spPr>
        <p:txBody>
          <a:bodyPr wrap="square" rIns="792000" anchor="ctr">
            <a:noAutofit/>
          </a:bodyPr>
          <a:lstStyle>
            <a:lvl1pPr marL="0" indent="0" algn="r">
              <a:buNone/>
              <a:defRPr i="1"/>
            </a:lvl1pPr>
          </a:lstStyle>
          <a:p>
            <a:r>
              <a:rPr lang="en-US" dirty="0"/>
              <a:t>Drag &amp; Drop or Insert Your Picture</a:t>
            </a:r>
          </a:p>
        </p:txBody>
      </p:sp>
      <p:sp>
        <p:nvSpPr>
          <p:cNvPr id="2" name="Title 1">
            <a:extLst>
              <a:ext uri="{FF2B5EF4-FFF2-40B4-BE49-F238E27FC236}">
                <a16:creationId xmlns:a16="http://schemas.microsoft.com/office/drawing/2014/main" id="{AF030DE9-1B5A-4A39-ADDF-7688D81CDE84}"/>
              </a:ext>
            </a:extLst>
          </p:cNvPr>
          <p:cNvSpPr>
            <a:spLocks noGrp="1"/>
          </p:cNvSpPr>
          <p:nvPr>
            <p:ph type="ctrTitle"/>
          </p:nvPr>
        </p:nvSpPr>
        <p:spPr>
          <a:xfrm>
            <a:off x="863775" y="1116000"/>
            <a:ext cx="5398594" cy="5256000"/>
          </a:xfrm>
          <a:noFill/>
        </p:spPr>
        <p:txBody>
          <a:bodyPr tIns="252000" anchor="ctr">
            <a:normAutofit/>
          </a:bodyPr>
          <a:lstStyle>
            <a:lvl1pPr algn="ctr">
              <a:defRPr sz="4399"/>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9F4F5C-1F9D-4AAE-815B-747B521A524B}"/>
              </a:ext>
            </a:extLst>
          </p:cNvPr>
          <p:cNvSpPr>
            <a:spLocks noGrp="1"/>
          </p:cNvSpPr>
          <p:nvPr>
            <p:ph type="subTitle" idx="1"/>
          </p:nvPr>
        </p:nvSpPr>
        <p:spPr>
          <a:xfrm>
            <a:off x="1048971" y="5879309"/>
            <a:ext cx="5028202" cy="392245"/>
          </a:xfrm>
        </p:spPr>
        <p:txBody>
          <a:bodyPr>
            <a:normAutofit/>
          </a:bodyPr>
          <a:lstStyle>
            <a:lvl1pPr marL="0" indent="0" algn="ctr">
              <a:buNone/>
              <a:defRPr sz="1799" i="1"/>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14" name="Rectangle 13">
            <a:extLst>
              <a:ext uri="{FF2B5EF4-FFF2-40B4-BE49-F238E27FC236}">
                <a16:creationId xmlns:a16="http://schemas.microsoft.com/office/drawing/2014/main" id="{B07BC130-4A17-4F0C-9A10-476CFDF603FD}"/>
              </a:ext>
              <a:ext uri="{C183D7F6-B498-43B3-948B-1728B52AA6E4}">
                <adec:decorative xmlns:adec="http://schemas.microsoft.com/office/drawing/2017/decorative" val="1"/>
              </a:ext>
            </a:extLst>
          </p:cNvPr>
          <p:cNvSpPr/>
          <p:nvPr userDrawn="1"/>
        </p:nvSpPr>
        <p:spPr>
          <a:xfrm>
            <a:off x="863775" y="6372000"/>
            <a:ext cx="5398594"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6" name="Freeform: Shape 15">
            <a:extLst>
              <a:ext uri="{FF2B5EF4-FFF2-40B4-BE49-F238E27FC236}">
                <a16:creationId xmlns:a16="http://schemas.microsoft.com/office/drawing/2014/main" id="{9E2F4497-ABB8-41B2-93D0-ECD1832AAADF}"/>
              </a:ext>
            </a:extLst>
          </p:cNvPr>
          <p:cNvSpPr>
            <a:spLocks noChangeAspect="1" noChangeArrowheads="1" noTextEdit="1"/>
          </p:cNvSpPr>
          <p:nvPr userDrawn="1"/>
        </p:nvSpPr>
        <p:spPr bwMode="auto">
          <a:xfrm>
            <a:off x="1033317" y="318053"/>
            <a:ext cx="5059512" cy="5424867"/>
          </a:xfrm>
          <a:custGeom>
            <a:avLst/>
            <a:gdLst>
              <a:gd name="connsiteX0" fmla="*/ 29714 w 6002337"/>
              <a:gd name="connsiteY0" fmla="*/ 31852 h 6434099"/>
              <a:gd name="connsiteX1" fmla="*/ 29714 w 6002337"/>
              <a:gd name="connsiteY1" fmla="*/ 6402247 h 6434099"/>
              <a:gd name="connsiteX2" fmla="*/ 5972622 w 6002337"/>
              <a:gd name="connsiteY2" fmla="*/ 6402247 h 6434099"/>
              <a:gd name="connsiteX3" fmla="*/ 5972622 w 6002337"/>
              <a:gd name="connsiteY3" fmla="*/ 31852 h 6434099"/>
              <a:gd name="connsiteX4" fmla="*/ 0 w 6002337"/>
              <a:gd name="connsiteY4" fmla="*/ 0 h 6434099"/>
              <a:gd name="connsiteX5" fmla="*/ 6002337 w 6002337"/>
              <a:gd name="connsiteY5" fmla="*/ 0 h 6434099"/>
              <a:gd name="connsiteX6" fmla="*/ 6002337 w 6002337"/>
              <a:gd name="connsiteY6" fmla="*/ 6434099 h 6434099"/>
              <a:gd name="connsiteX7" fmla="*/ 0 w 6002337"/>
              <a:gd name="connsiteY7" fmla="*/ 6434099 h 643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2337" h="6434099">
                <a:moveTo>
                  <a:pt x="29714" y="31852"/>
                </a:moveTo>
                <a:lnTo>
                  <a:pt x="29714" y="6402247"/>
                </a:lnTo>
                <a:lnTo>
                  <a:pt x="5972622" y="6402247"/>
                </a:lnTo>
                <a:lnTo>
                  <a:pt x="5972622" y="31852"/>
                </a:lnTo>
                <a:close/>
                <a:moveTo>
                  <a:pt x="0" y="0"/>
                </a:moveTo>
                <a:lnTo>
                  <a:pt x="6002337" y="0"/>
                </a:lnTo>
                <a:lnTo>
                  <a:pt x="6002337" y="6434099"/>
                </a:lnTo>
                <a:lnTo>
                  <a:pt x="0" y="6434099"/>
                </a:lnTo>
                <a:close/>
              </a:path>
            </a:pathLst>
          </a:custGeom>
          <a:solidFill>
            <a:schemeClr val="accent3"/>
          </a:solidFill>
          <a:ln w="9525">
            <a:noFill/>
            <a:miter lim="800000"/>
            <a:headEnd/>
            <a:tailEnd/>
          </a:ln>
        </p:spPr>
        <p:txBody>
          <a:bodyPr vert="horz" wrap="square" lIns="91416" tIns="45708" rIns="91416" bIns="45708" numCol="1" anchor="t" anchorCtr="0" compatLnSpc="1">
            <a:prstTxWarp prst="textNoShape">
              <a:avLst/>
            </a:prstTxWarp>
            <a:noAutofit/>
          </a:bodyPr>
          <a:lstStyle/>
          <a:p>
            <a:endParaRPr lang="en-US" sz="1799" dirty="0"/>
          </a:p>
        </p:txBody>
      </p:sp>
      <p:grpSp>
        <p:nvGrpSpPr>
          <p:cNvPr id="17" name="Group 16">
            <a:extLst>
              <a:ext uri="{FF2B5EF4-FFF2-40B4-BE49-F238E27FC236}">
                <a16:creationId xmlns:a16="http://schemas.microsoft.com/office/drawing/2014/main" id="{DDB1BC04-99B8-4293-A596-337F37F17BFD}"/>
              </a:ext>
              <a:ext uri="{C183D7F6-B498-43B3-948B-1728B52AA6E4}">
                <adec:decorative xmlns:adec="http://schemas.microsoft.com/office/drawing/2017/decorative" val="1"/>
              </a:ext>
            </a:extLst>
          </p:cNvPr>
          <p:cNvGrpSpPr/>
          <p:nvPr userDrawn="1"/>
        </p:nvGrpSpPr>
        <p:grpSpPr>
          <a:xfrm>
            <a:off x="2976533" y="1571348"/>
            <a:ext cx="1143367" cy="881149"/>
            <a:chOff x="2977308" y="1366554"/>
            <a:chExt cx="1143665" cy="881149"/>
          </a:xfrm>
        </p:grpSpPr>
        <p:grpSp>
          <p:nvGrpSpPr>
            <p:cNvPr id="18" name="Group 17">
              <a:extLst>
                <a:ext uri="{FF2B5EF4-FFF2-40B4-BE49-F238E27FC236}">
                  <a16:creationId xmlns:a16="http://schemas.microsoft.com/office/drawing/2014/main" id="{398B0B3A-3298-4A20-B81B-EEB3B81B6FBC}"/>
                </a:ext>
              </a:extLst>
            </p:cNvPr>
            <p:cNvGrpSpPr/>
            <p:nvPr/>
          </p:nvGrpSpPr>
          <p:grpSpPr>
            <a:xfrm>
              <a:off x="2977308" y="1366554"/>
              <a:ext cx="1143665" cy="701149"/>
              <a:chOff x="3255455" y="1367454"/>
              <a:chExt cx="681160" cy="417600"/>
            </a:xfrm>
          </p:grpSpPr>
          <p:sp>
            <p:nvSpPr>
              <p:cNvPr id="22" name="Freeform: Shape 21">
                <a:extLst>
                  <a:ext uri="{FF2B5EF4-FFF2-40B4-BE49-F238E27FC236}">
                    <a16:creationId xmlns:a16="http://schemas.microsoft.com/office/drawing/2014/main" id="{B312435D-F0FE-415F-BE90-B91941F4FDC1}"/>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p>
            </p:txBody>
          </p:sp>
          <p:sp>
            <p:nvSpPr>
              <p:cNvPr id="23" name="Pentagon 22">
                <a:extLst>
                  <a:ext uri="{FF2B5EF4-FFF2-40B4-BE49-F238E27FC236}">
                    <a16:creationId xmlns:a16="http://schemas.microsoft.com/office/drawing/2014/main" id="{C4B24F98-5089-43E0-B83E-C75A400D8C23}"/>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19" name="Group 18">
              <a:extLst>
                <a:ext uri="{FF2B5EF4-FFF2-40B4-BE49-F238E27FC236}">
                  <a16:creationId xmlns:a16="http://schemas.microsoft.com/office/drawing/2014/main" id="{9C24F3AB-57F5-41DC-8E65-2EBF42D7B729}"/>
                </a:ext>
              </a:extLst>
            </p:cNvPr>
            <p:cNvGrpSpPr/>
            <p:nvPr/>
          </p:nvGrpSpPr>
          <p:grpSpPr>
            <a:xfrm rot="10800000">
              <a:off x="2977308" y="1546554"/>
              <a:ext cx="1143665" cy="701149"/>
              <a:chOff x="3255455" y="1367454"/>
              <a:chExt cx="681160" cy="417600"/>
            </a:xfrm>
          </p:grpSpPr>
          <p:sp>
            <p:nvSpPr>
              <p:cNvPr id="20" name="Freeform: Shape 19">
                <a:extLst>
                  <a:ext uri="{FF2B5EF4-FFF2-40B4-BE49-F238E27FC236}">
                    <a16:creationId xmlns:a16="http://schemas.microsoft.com/office/drawing/2014/main" id="{99DD331A-1BA6-4E0B-A15B-8474C9E779D2}"/>
                  </a:ext>
                </a:extLst>
              </p:cNvPr>
              <p:cNvSpPr>
                <a:spLocks noChangeAspect="1"/>
              </p:cNvSpPr>
              <p:nvPr/>
            </p:nvSpPr>
            <p:spPr>
              <a:xfrm rot="5400000">
                <a:off x="3387235" y="1235674"/>
                <a:ext cx="417600" cy="681160"/>
              </a:xfrm>
              <a:custGeom>
                <a:avLst/>
                <a:gdLst>
                  <a:gd name="connsiteX0" fmla="*/ 226139 w 417600"/>
                  <a:gd name="connsiteY0" fmla="*/ 0 h 681160"/>
                  <a:gd name="connsiteX1" fmla="*/ 417600 w 417600"/>
                  <a:gd name="connsiteY1" fmla="*/ 191461 h 681160"/>
                  <a:gd name="connsiteX2" fmla="*/ 417600 w 417600"/>
                  <a:gd name="connsiteY2" fmla="*/ 489699 h 681160"/>
                  <a:gd name="connsiteX3" fmla="*/ 226139 w 417600"/>
                  <a:gd name="connsiteY3" fmla="*/ 681160 h 681160"/>
                  <a:gd name="connsiteX4" fmla="*/ 0 w 417600"/>
                  <a:gd name="connsiteY4" fmla="*/ 340580 h 68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00" h="681160">
                    <a:moveTo>
                      <a:pt x="226139" y="0"/>
                    </a:moveTo>
                    <a:lnTo>
                      <a:pt x="417600" y="191461"/>
                    </a:lnTo>
                    <a:lnTo>
                      <a:pt x="417600" y="489699"/>
                    </a:lnTo>
                    <a:lnTo>
                      <a:pt x="226139" y="681160"/>
                    </a:lnTo>
                    <a:lnTo>
                      <a:pt x="0" y="340580"/>
                    </a:lnTo>
                    <a:close/>
                  </a:path>
                </a:pathLst>
              </a:cu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99" dirty="0"/>
              </a:p>
            </p:txBody>
          </p:sp>
          <p:sp>
            <p:nvSpPr>
              <p:cNvPr id="21" name="Pentagon 20">
                <a:extLst>
                  <a:ext uri="{FF2B5EF4-FFF2-40B4-BE49-F238E27FC236}">
                    <a16:creationId xmlns:a16="http://schemas.microsoft.com/office/drawing/2014/main" id="{50CA7A46-A1C2-4E14-964D-FAC5F14EFFE4}"/>
                  </a:ext>
                </a:extLst>
              </p:cNvPr>
              <p:cNvSpPr/>
              <p:nvPr/>
            </p:nvSpPr>
            <p:spPr>
              <a:xfrm>
                <a:off x="3354871" y="1367454"/>
                <a:ext cx="482329" cy="417600"/>
              </a:xfrm>
              <a:prstGeom prst="pentagon">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spTree>
    <p:extLst>
      <p:ext uri="{BB962C8B-B14F-4D97-AF65-F5344CB8AC3E}">
        <p14:creationId xmlns:p14="http://schemas.microsoft.com/office/powerpoint/2010/main" val="3668082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FE8E7E-A870-4B74-A94F-C1783C13E236}"/>
              </a:ext>
            </a:extLst>
          </p:cNvPr>
          <p:cNvSpPr>
            <a:spLocks noGrp="1"/>
          </p:cNvSpPr>
          <p:nvPr>
            <p:ph type="pic" idx="1" hasCustomPrompt="1"/>
          </p:nvPr>
        </p:nvSpPr>
        <p:spPr>
          <a:xfrm>
            <a:off x="0" y="0"/>
            <a:ext cx="12179254" cy="6858000"/>
          </a:xfrm>
          <a:solidFill>
            <a:schemeClr val="tx1">
              <a:lumMod val="85000"/>
              <a:lumOff val="15000"/>
            </a:schemeClr>
          </a:solidFill>
        </p:spPr>
        <p:txBody>
          <a:bodyPr anchor="ctr">
            <a:normAutofit/>
          </a:bodyPr>
          <a:lstStyle>
            <a:lvl1pPr marL="0" indent="0" algn="ctr">
              <a:buNone/>
              <a:defRPr sz="1799"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noProof="0" dirty="0"/>
              <a:t>Drag &amp; Drop or Insert Your Picture</a:t>
            </a:r>
          </a:p>
        </p:txBody>
      </p:sp>
      <p:sp>
        <p:nvSpPr>
          <p:cNvPr id="12" name="Title 11">
            <a:extLst>
              <a:ext uri="{FF2B5EF4-FFF2-40B4-BE49-F238E27FC236}">
                <a16:creationId xmlns:a16="http://schemas.microsoft.com/office/drawing/2014/main" id="{90F1DA79-07F8-4E44-BA4E-4006191F15E7}"/>
              </a:ext>
            </a:extLst>
          </p:cNvPr>
          <p:cNvSpPr>
            <a:spLocks noGrp="1"/>
          </p:cNvSpPr>
          <p:nvPr>
            <p:ph type="title" hasCustomPrompt="1"/>
          </p:nvPr>
        </p:nvSpPr>
        <p:spPr>
          <a:xfrm>
            <a:off x="1689212" y="4983094"/>
            <a:ext cx="9661631" cy="1325563"/>
          </a:xfrm>
          <a:solidFill>
            <a:schemeClr val="accent5">
              <a:lumMod val="50000"/>
            </a:schemeClr>
          </a:solidFill>
        </p:spPr>
        <p:txBody>
          <a:bodyPr lIns="360000" rIns="90000">
            <a:normAutofit/>
          </a:bodyPr>
          <a:lstStyle>
            <a:lvl1pPr>
              <a:defRPr sz="3999"/>
            </a:lvl1pPr>
          </a:lstStyle>
          <a:p>
            <a:r>
              <a:rPr lang="en-US" noProof="0"/>
              <a:t>YOUR </a:t>
            </a:r>
            <a:br>
              <a:rPr lang="en-US" noProof="0"/>
            </a:br>
            <a:r>
              <a:rPr lang="en-US" noProof="0"/>
              <a:t>TITLE</a:t>
            </a:r>
          </a:p>
        </p:txBody>
      </p:sp>
      <p:sp>
        <p:nvSpPr>
          <p:cNvPr id="4" name="Text Placeholder 3">
            <a:extLst>
              <a:ext uri="{FF2B5EF4-FFF2-40B4-BE49-F238E27FC236}">
                <a16:creationId xmlns:a16="http://schemas.microsoft.com/office/drawing/2014/main" id="{638F45F1-1F6E-4470-8663-FE748A026B39}"/>
              </a:ext>
            </a:extLst>
          </p:cNvPr>
          <p:cNvSpPr>
            <a:spLocks noGrp="1"/>
          </p:cNvSpPr>
          <p:nvPr>
            <p:ph type="body" sz="half" idx="2"/>
          </p:nvPr>
        </p:nvSpPr>
        <p:spPr>
          <a:xfrm>
            <a:off x="4301076" y="5135036"/>
            <a:ext cx="3931213" cy="1021679"/>
          </a:xfrm>
        </p:spPr>
        <p:txBody>
          <a:bodyPr anchor="ct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noProof="0"/>
              <a:t>Edit Master text styles</a:t>
            </a:r>
          </a:p>
        </p:txBody>
      </p:sp>
    </p:spTree>
    <p:extLst>
      <p:ext uri="{BB962C8B-B14F-4D97-AF65-F5344CB8AC3E}">
        <p14:creationId xmlns:p14="http://schemas.microsoft.com/office/powerpoint/2010/main" val="1826932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Option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FE8E7E-A870-4B74-A94F-C1783C13E236}"/>
              </a:ext>
            </a:extLst>
          </p:cNvPr>
          <p:cNvSpPr>
            <a:spLocks noGrp="1"/>
          </p:cNvSpPr>
          <p:nvPr>
            <p:ph type="pic" idx="1" hasCustomPrompt="1"/>
          </p:nvPr>
        </p:nvSpPr>
        <p:spPr>
          <a:xfrm>
            <a:off x="0" y="0"/>
            <a:ext cx="12179254" cy="6858000"/>
          </a:xfrm>
          <a:solidFill>
            <a:schemeClr val="tx1">
              <a:lumMod val="85000"/>
              <a:lumOff val="15000"/>
            </a:schemeClr>
          </a:solidFill>
        </p:spPr>
        <p:txBody>
          <a:bodyPr anchor="ctr">
            <a:normAutofit/>
          </a:bodyPr>
          <a:lstStyle>
            <a:lvl1pPr marL="0" indent="0" algn="ctr">
              <a:buNone/>
              <a:defRPr sz="1799" i="1"/>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noProof="0" dirty="0"/>
              <a:t>Drag &amp; Drop or Insert Your Picture</a:t>
            </a:r>
          </a:p>
        </p:txBody>
      </p:sp>
      <p:sp>
        <p:nvSpPr>
          <p:cNvPr id="12" name="Title 11">
            <a:extLst>
              <a:ext uri="{FF2B5EF4-FFF2-40B4-BE49-F238E27FC236}">
                <a16:creationId xmlns:a16="http://schemas.microsoft.com/office/drawing/2014/main" id="{90F1DA79-07F8-4E44-BA4E-4006191F15E7}"/>
              </a:ext>
            </a:extLst>
          </p:cNvPr>
          <p:cNvSpPr>
            <a:spLocks noGrp="1"/>
          </p:cNvSpPr>
          <p:nvPr>
            <p:ph type="title" hasCustomPrompt="1"/>
          </p:nvPr>
        </p:nvSpPr>
        <p:spPr>
          <a:xfrm>
            <a:off x="1689212" y="4983094"/>
            <a:ext cx="9661631" cy="1325563"/>
          </a:xfrm>
          <a:solidFill>
            <a:schemeClr val="accent5">
              <a:lumMod val="50000"/>
            </a:schemeClr>
          </a:solidFill>
        </p:spPr>
        <p:txBody>
          <a:bodyPr lIns="5670000" rIns="360000">
            <a:normAutofit/>
          </a:bodyPr>
          <a:lstStyle>
            <a:lvl1pPr algn="ctr">
              <a:defRPr sz="3999"/>
            </a:lvl1pPr>
          </a:lstStyle>
          <a:p>
            <a:r>
              <a:rPr lang="en-US" noProof="0"/>
              <a:t>YOUR </a:t>
            </a:r>
            <a:br>
              <a:rPr lang="en-US" noProof="0"/>
            </a:br>
            <a:r>
              <a:rPr lang="en-US" noProof="0"/>
              <a:t>TITLE</a:t>
            </a:r>
          </a:p>
        </p:txBody>
      </p:sp>
      <p:sp>
        <p:nvSpPr>
          <p:cNvPr id="4" name="Text Placeholder 3">
            <a:extLst>
              <a:ext uri="{FF2B5EF4-FFF2-40B4-BE49-F238E27FC236}">
                <a16:creationId xmlns:a16="http://schemas.microsoft.com/office/drawing/2014/main" id="{638F45F1-1F6E-4470-8663-FE748A026B39}"/>
              </a:ext>
            </a:extLst>
          </p:cNvPr>
          <p:cNvSpPr>
            <a:spLocks noGrp="1"/>
          </p:cNvSpPr>
          <p:nvPr>
            <p:ph type="body" sz="half" idx="2"/>
          </p:nvPr>
        </p:nvSpPr>
        <p:spPr>
          <a:xfrm>
            <a:off x="1689212" y="5135036"/>
            <a:ext cx="5885272" cy="1021679"/>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noProof="0"/>
              <a:t>Edit Master text styles</a:t>
            </a:r>
          </a:p>
        </p:txBody>
      </p:sp>
    </p:spTree>
    <p:extLst>
      <p:ext uri="{BB962C8B-B14F-4D97-AF65-F5344CB8AC3E}">
        <p14:creationId xmlns:p14="http://schemas.microsoft.com/office/powerpoint/2010/main" val="116302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544" y="758952"/>
            <a:ext cx="9415867" cy="4041648"/>
          </a:xfrm>
        </p:spPr>
        <p:txBody>
          <a:bodyPr anchor="b">
            <a:normAutofit/>
          </a:bodyPr>
          <a:lstStyle>
            <a:lvl1pPr>
              <a:lnSpc>
                <a:spcPct val="85000"/>
              </a:lnSpc>
              <a:defRPr sz="7198" b="0"/>
            </a:lvl1pPr>
          </a:lstStyle>
          <a:p>
            <a:r>
              <a:rPr lang="en-US"/>
              <a:t>Click to edit Master title style</a:t>
            </a:r>
            <a:endParaRPr lang="en-US" dirty="0"/>
          </a:p>
        </p:txBody>
      </p:sp>
      <p:sp>
        <p:nvSpPr>
          <p:cNvPr id="3" name="Text Placeholder 2"/>
          <p:cNvSpPr>
            <a:spLocks noGrp="1"/>
          </p:cNvSpPr>
          <p:nvPr>
            <p:ph type="body" idx="1"/>
          </p:nvPr>
        </p:nvSpPr>
        <p:spPr>
          <a:xfrm>
            <a:off x="1261544" y="4800600"/>
            <a:ext cx="9415867" cy="1691640"/>
          </a:xfrm>
        </p:spPr>
        <p:txBody>
          <a:bodyPr anchor="t">
            <a:normAutofit/>
          </a:bodyPr>
          <a:lstStyle>
            <a:lvl1pPr marL="0" indent="0">
              <a:buNone/>
              <a:defRPr sz="21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3FAFC5-F11C-4205-99FD-FC66DAA2AE2D}" type="datetime1">
              <a:rPr lang="en-US" smtClean="0"/>
              <a:t>12/2/2022</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2A013F82-EE5E-44EE-A61D-E31C6657F26F}" type="slidenum">
              <a:rPr lang="en-CA" smtClean="0"/>
              <a:t>‹#›</a:t>
            </a:fld>
            <a:endParaRPr lang="en-CA"/>
          </a:p>
        </p:txBody>
      </p:sp>
      <p:sp>
        <p:nvSpPr>
          <p:cNvPr id="7" name="Rectangle 6"/>
          <p:cNvSpPr/>
          <p:nvPr/>
        </p:nvSpPr>
        <p:spPr>
          <a:xfrm>
            <a:off x="0" y="0"/>
            <a:ext cx="4570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354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543" y="1828801"/>
            <a:ext cx="4479393" cy="4351337"/>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4885" y="1828801"/>
            <a:ext cx="4479393" cy="4351337"/>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D82905-3DC5-49B9-B8B8-9D80D3609DB5}" type="datetime1">
              <a:rPr lang="en-US" smtClean="0"/>
              <a:t>12/2/2022</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A013F82-EE5E-44EE-A61D-E31C6657F26F}" type="slidenum">
              <a:rPr lang="en-CA" smtClean="0"/>
              <a:t>‹#›</a:t>
            </a:fld>
            <a:endParaRPr lang="en-CA"/>
          </a:p>
        </p:txBody>
      </p:sp>
    </p:spTree>
    <p:extLst>
      <p:ext uri="{BB962C8B-B14F-4D97-AF65-F5344CB8AC3E}">
        <p14:creationId xmlns:p14="http://schemas.microsoft.com/office/powerpoint/2010/main" val="272266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543" y="1713655"/>
            <a:ext cx="4479393" cy="731520"/>
          </a:xfrm>
        </p:spPr>
        <p:txBody>
          <a:bodyPr anchor="b">
            <a:normAutofit/>
          </a:bodyPr>
          <a:lstStyle>
            <a:lvl1pPr marL="0" indent="0">
              <a:spcBef>
                <a:spcPts val="0"/>
              </a:spcBef>
              <a:buNone/>
              <a:defRPr sz="1999" b="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543" y="2507550"/>
            <a:ext cx="4479393" cy="366465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4885" y="1713655"/>
            <a:ext cx="4479393" cy="731520"/>
          </a:xfrm>
        </p:spPr>
        <p:txBody>
          <a:bodyPr anchor="b">
            <a:normAutofit/>
          </a:bodyPr>
          <a:lstStyle>
            <a:lvl1pPr marL="0" indent="0">
              <a:lnSpc>
                <a:spcPct val="95000"/>
              </a:lnSpc>
              <a:spcBef>
                <a:spcPts val="0"/>
              </a:spcBef>
              <a:buNone/>
              <a:defRPr lang="en-US" sz="1999" b="0" kern="1200" dirty="0">
                <a:solidFill>
                  <a:schemeClr val="tx2"/>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marL="0" lvl="0" indent="0" algn="l" defTabSz="914126" rtl="0" eaLnBrk="1" latinLnBrk="0" hangingPunct="1">
              <a:lnSpc>
                <a:spcPct val="90000"/>
              </a:lnSpc>
              <a:spcBef>
                <a:spcPts val="1999"/>
              </a:spcBef>
              <a:buFontTx/>
              <a:buNone/>
            </a:pPr>
            <a:r>
              <a:rPr lang="en-US"/>
              <a:t>Click to edit Master text styles</a:t>
            </a:r>
          </a:p>
        </p:txBody>
      </p:sp>
      <p:sp>
        <p:nvSpPr>
          <p:cNvPr id="6" name="Content Placeholder 5"/>
          <p:cNvSpPr>
            <a:spLocks noGrp="1"/>
          </p:cNvSpPr>
          <p:nvPr>
            <p:ph sz="quarter" idx="4"/>
          </p:nvPr>
        </p:nvSpPr>
        <p:spPr>
          <a:xfrm>
            <a:off x="6124885" y="2507550"/>
            <a:ext cx="4479393" cy="366465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825298-A6F6-4AF2-832C-941EFA52AF9B}" type="datetime1">
              <a:rPr lang="en-US" smtClean="0"/>
              <a:t>12/2/2022</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2A013F82-EE5E-44EE-A61D-E31C6657F26F}" type="slidenum">
              <a:rPr lang="en-CA" smtClean="0"/>
              <a:t>‹#›</a:t>
            </a:fld>
            <a:endParaRPr lang="en-CA"/>
          </a:p>
        </p:txBody>
      </p:sp>
    </p:spTree>
    <p:extLst>
      <p:ext uri="{BB962C8B-B14F-4D97-AF65-F5344CB8AC3E}">
        <p14:creationId xmlns:p14="http://schemas.microsoft.com/office/powerpoint/2010/main" val="17614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EE3D8C-3438-4368-AD19-D5CB0C52B1DD}" type="datetime1">
              <a:rPr lang="en-US" smtClean="0"/>
              <a:t>12/2/2022</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2A013F82-EE5E-44EE-A61D-E31C6657F26F}" type="slidenum">
              <a:rPr lang="en-CA" smtClean="0"/>
              <a:t>‹#›</a:t>
            </a:fld>
            <a:endParaRPr lang="en-CA"/>
          </a:p>
        </p:txBody>
      </p:sp>
    </p:spTree>
    <p:extLst>
      <p:ext uri="{BB962C8B-B14F-4D97-AF65-F5344CB8AC3E}">
        <p14:creationId xmlns:p14="http://schemas.microsoft.com/office/powerpoint/2010/main" val="3936040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1D785-D6D8-40F1-B2DD-0E2019A27A22}" type="datetime1">
              <a:rPr lang="en-US" smtClean="0"/>
              <a:t>12/2/2022</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2A013F82-EE5E-44EE-A61D-E31C6657F26F}" type="slidenum">
              <a:rPr lang="en-CA" smtClean="0"/>
              <a:t>‹#›</a:t>
            </a:fld>
            <a:endParaRPr lang="en-CA"/>
          </a:p>
        </p:txBody>
      </p:sp>
      <p:pic>
        <p:nvPicPr>
          <p:cNvPr id="5" name="Picture 4" descr="Large ocean wave (semitransparent)" title="Ocean Wave">
            <a:extLst>
              <a:ext uri="{FF2B5EF4-FFF2-40B4-BE49-F238E27FC236}">
                <a16:creationId xmlns:a16="http://schemas.microsoft.com/office/drawing/2014/main" id="{5C840F80-8C5F-4AEF-BFBE-81A3A5BD03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Tree>
    <p:extLst>
      <p:ext uri="{BB962C8B-B14F-4D97-AF65-F5344CB8AC3E}">
        <p14:creationId xmlns:p14="http://schemas.microsoft.com/office/powerpoint/2010/main" val="274597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1"/>
            <a:ext cx="3199567" cy="1600197"/>
          </a:xfrm>
        </p:spPr>
        <p:txBody>
          <a:bodyPr anchor="b">
            <a:normAutofit/>
          </a:bodyPr>
          <a:lstStyle>
            <a:lvl1pPr>
              <a:defRPr sz="3199" b="0" baseline="0"/>
            </a:lvl1pPr>
          </a:lstStyle>
          <a:p>
            <a:r>
              <a:rPr lang="en-US"/>
              <a:t>Click to edit Master title style</a:t>
            </a:r>
            <a:endParaRPr lang="en-US" dirty="0"/>
          </a:p>
        </p:txBody>
      </p:sp>
      <p:sp>
        <p:nvSpPr>
          <p:cNvPr id="3" name="Content Placeholder 2"/>
          <p:cNvSpPr>
            <a:spLocks noGrp="1"/>
          </p:cNvSpPr>
          <p:nvPr>
            <p:ph idx="1"/>
          </p:nvPr>
        </p:nvSpPr>
        <p:spPr>
          <a:xfrm>
            <a:off x="4503094" y="685800"/>
            <a:ext cx="6077483" cy="548640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029" y="2099735"/>
            <a:ext cx="3199567" cy="3810001"/>
          </a:xfrm>
        </p:spPr>
        <p:txBody>
          <a:bodyPr>
            <a:normAutofit/>
          </a:bodyPr>
          <a:lstStyle>
            <a:lvl1pPr marL="0" indent="0">
              <a:lnSpc>
                <a:spcPct val="114000"/>
              </a:lnSpc>
              <a:spcBef>
                <a:spcPts val="800"/>
              </a:spcBef>
              <a:buNone/>
              <a:defRPr sz="13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5A9A06-02F9-41CB-8208-185A65D60B96}" type="datetime1">
              <a:rPr lang="en-US" smtClean="0"/>
              <a:t>12/2/2022</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A013F82-EE5E-44EE-A61D-E31C6657F26F}" type="slidenum">
              <a:rPr lang="en-CA" smtClean="0"/>
              <a:t>‹#›</a:t>
            </a:fld>
            <a:endParaRPr lang="en-CA"/>
          </a:p>
        </p:txBody>
      </p:sp>
    </p:spTree>
    <p:extLst>
      <p:ext uri="{BB962C8B-B14F-4D97-AF65-F5344CB8AC3E}">
        <p14:creationId xmlns:p14="http://schemas.microsoft.com/office/powerpoint/2010/main" val="260963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89899"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162" y="5257800"/>
            <a:ext cx="9979600" cy="914400"/>
          </a:xfrm>
        </p:spPr>
        <p:txBody>
          <a:bodyPr anchor="b">
            <a:normAutofit/>
          </a:bodyPr>
          <a:lstStyle>
            <a:lvl1pPr>
              <a:defRPr sz="2799"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1289899" cy="5128923"/>
          </a:xfrm>
          <a:solidFill>
            <a:schemeClr val="accent1"/>
          </a:solidFill>
        </p:spPr>
        <p:txBody>
          <a:bodyPr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914162" y="6108590"/>
            <a:ext cx="99796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E051B-B340-4A72-AC7D-8FDFBF03EE12}" type="datetime1">
              <a:rPr lang="en-US" smtClean="0"/>
              <a:t>12/2/2022</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A013F82-EE5E-44EE-A61D-E31C6657F26F}" type="slidenum">
              <a:rPr lang="en-CA" smtClean="0"/>
              <a:pPr/>
              <a:t>‹#›</a:t>
            </a:fld>
            <a:endParaRPr lang="en-CA"/>
          </a:p>
        </p:txBody>
      </p:sp>
    </p:spTree>
    <p:extLst>
      <p:ext uri="{BB962C8B-B14F-4D97-AF65-F5344CB8AC3E}">
        <p14:creationId xmlns:p14="http://schemas.microsoft.com/office/powerpoint/2010/main" val="371978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89899" y="0"/>
            <a:ext cx="914162"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543" y="365760"/>
            <a:ext cx="9690116"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543" y="1828801"/>
            <a:ext cx="8593122"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4483" y="998585"/>
            <a:ext cx="1904999" cy="365030"/>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B85D658-8C58-46F3-AA54-0ED74F8B4CDC}" type="datetime1">
              <a:rPr lang="en-US" smtClean="0"/>
              <a:pPr/>
              <a:t>12/2/2022</a:t>
            </a:fld>
            <a:endParaRPr lang="en-US" dirty="0"/>
          </a:p>
        </p:txBody>
      </p:sp>
      <p:sp>
        <p:nvSpPr>
          <p:cNvPr id="5" name="Footer Placeholder 4"/>
          <p:cNvSpPr>
            <a:spLocks noGrp="1"/>
          </p:cNvSpPr>
          <p:nvPr>
            <p:ph type="ftr" sz="quarter" idx="3"/>
          </p:nvPr>
        </p:nvSpPr>
        <p:spPr>
          <a:xfrm rot="16200000">
            <a:off x="9956281" y="4046585"/>
            <a:ext cx="3581400" cy="365030"/>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1289899" y="6172201"/>
            <a:ext cx="914162" cy="593725"/>
          </a:xfrm>
          <a:prstGeom prst="rect">
            <a:avLst/>
          </a:prstGeom>
        </p:spPr>
        <p:txBody>
          <a:bodyPr vert="horz" lIns="45720" tIns="45720" rIns="45720" bIns="45720" rtlCol="0" anchor="ctr">
            <a:normAutofit/>
          </a:bodyPr>
          <a:lstStyle>
            <a:lvl1pPr algn="ctr">
              <a:defRPr sz="3599">
                <a:solidFill>
                  <a:schemeClr val="tx2">
                    <a:lumMod val="60000"/>
                    <a:lumOff val="40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370447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kern="1200" spc="-50" baseline="0">
          <a:solidFill>
            <a:schemeClr val="tx1"/>
          </a:solidFill>
          <a:latin typeface="+mj-lt"/>
          <a:ea typeface="+mj-ea"/>
          <a:cs typeface="+mj-cs"/>
        </a:defRPr>
      </a:lvl1pPr>
    </p:titleStyle>
    <p:body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799" kern="1200" spc="10" baseline="0">
          <a:solidFill>
            <a:schemeClr val="tx1"/>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B0EE0D-524A-4EAB-B304-93817115984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8A9F5A8-4A48-474A-8235-9BCB2BF83A4D}"/>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E6A4700-1D35-4585-A70D-590FDF982537}"/>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B3131-DD4B-4354-AC42-2BBF4BE98857}" type="datetimeFigureOut">
              <a:rPr lang="en-CA" smtClean="0"/>
              <a:t>2022-12-02</a:t>
            </a:fld>
            <a:endParaRPr lang="en-CA"/>
          </a:p>
        </p:txBody>
      </p:sp>
      <p:sp>
        <p:nvSpPr>
          <p:cNvPr id="5" name="Footer Placeholder 4">
            <a:extLst>
              <a:ext uri="{FF2B5EF4-FFF2-40B4-BE49-F238E27FC236}">
                <a16:creationId xmlns:a16="http://schemas.microsoft.com/office/drawing/2014/main" id="{B7C2A4AA-CE1F-47EF-808C-468534EF93A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5F4F405-9554-4AD7-9888-80713C78DF9D}"/>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3C2C8-8B5F-45CA-B03C-86A7238BBCAC}" type="slidenum">
              <a:rPr lang="en-US" smtClean="0"/>
              <a:pPr/>
              <a:t>‹#›</a:t>
            </a:fld>
            <a:endParaRPr lang="en-US" dirty="0"/>
          </a:p>
        </p:txBody>
      </p:sp>
    </p:spTree>
    <p:extLst>
      <p:ext uri="{BB962C8B-B14F-4D97-AF65-F5344CB8AC3E}">
        <p14:creationId xmlns:p14="http://schemas.microsoft.com/office/powerpoint/2010/main" val="40459188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educatormusing.blogspot.com/2012/04/real-parent-empowerment-is-rebellion.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eadershipfreak.blog/2020/10/30/17-things-to-never-do-when-giving-corrective-feedback/"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notesSlide" Target="../notesSlides/notesSlide11.xml"/><Relationship Id="rId7"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creativecommons.org/licenses/by-nc-sa/3.0/" TargetMode="External"/><Relationship Id="rId5" Type="http://schemas.openxmlformats.org/officeDocument/2006/relationships/hyperlink" Target="http://vimeo.com/87231446" TargetMode="Externa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University_of_Manitoba" TargetMode="External"/><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bmcmedresmethodol.biomedcentral.com/articles/10.1186/1471-2288-8-29"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wm-abnormalpsych/chapter/putting-it-together-mood-disorders/"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pixabay.com/en/help-button-red-emergency-support-153094/"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78E1DCC1-CECF-49BB-97F0-2233B406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98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0">
            <a:extLst>
              <a:ext uri="{FF2B5EF4-FFF2-40B4-BE49-F238E27FC236}">
                <a16:creationId xmlns:a16="http://schemas.microsoft.com/office/drawing/2014/main" id="{3C7ABF58-EC6B-4932-8671-4BAEBDDF5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811"/>
            <a:ext cx="11289900" cy="510821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1261543" y="368300"/>
            <a:ext cx="8260976" cy="4470399"/>
          </a:xfrm>
          <a:noFill/>
        </p:spPr>
        <p:txBody>
          <a:bodyPr anchor="ctr">
            <a:normAutofit/>
          </a:bodyPr>
          <a:lstStyle/>
          <a:p>
            <a:r>
              <a:rPr lang="en-US" sz="5300">
                <a:solidFill>
                  <a:srgbClr val="FFFFFF"/>
                </a:solidFill>
              </a:rPr>
              <a:t>Delivering Effective Feedback</a:t>
            </a:r>
          </a:p>
        </p:txBody>
      </p:sp>
      <p:sp>
        <p:nvSpPr>
          <p:cNvPr id="13" name="Rectangle 12">
            <a:extLst>
              <a:ext uri="{FF2B5EF4-FFF2-40B4-BE49-F238E27FC236}">
                <a16:creationId xmlns:a16="http://schemas.microsoft.com/office/drawing/2014/main" id="{EB868EAF-CD67-49A7-8A32-BBC0EA412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105400"/>
            <a:ext cx="11289899" cy="17526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ubtitle 3"/>
          <p:cNvSpPr>
            <a:spLocks noGrp="1"/>
          </p:cNvSpPr>
          <p:nvPr>
            <p:ph type="subTitle" idx="1"/>
          </p:nvPr>
        </p:nvSpPr>
        <p:spPr>
          <a:xfrm>
            <a:off x="1261543" y="5533371"/>
            <a:ext cx="9415867" cy="896658"/>
          </a:xfrm>
        </p:spPr>
        <p:txBody>
          <a:bodyPr anchor="ctr">
            <a:normAutofit/>
          </a:bodyPr>
          <a:lstStyle/>
          <a:p>
            <a:r>
              <a:rPr lang="it-IT" sz="2000">
                <a:solidFill>
                  <a:schemeClr val="tx1"/>
                </a:solidFill>
              </a:rPr>
              <a:t>Auditor Training Workshop</a:t>
            </a:r>
          </a:p>
          <a:p>
            <a:r>
              <a:rPr lang="it-IT" sz="2000">
                <a:solidFill>
                  <a:schemeClr val="tx1"/>
                </a:solidFill>
              </a:rPr>
              <a:t>Joanne Hamilton, RD, EdD</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D0CDF5D3-7220-42A0-9D37-ECF3BF283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80" y="0"/>
            <a:ext cx="10832819"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4BC717F-58B3-4A4E-BC3B-1B11323AD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80" y="5105400"/>
            <a:ext cx="10832819"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3B1D9DC-8E23-5E47-B989-B185DDF6CD98}"/>
              </a:ext>
            </a:extLst>
          </p:cNvPr>
          <p:cNvSpPr>
            <a:spLocks noGrp="1"/>
          </p:cNvSpPr>
          <p:nvPr>
            <p:ph type="title"/>
          </p:nvPr>
        </p:nvSpPr>
        <p:spPr>
          <a:xfrm>
            <a:off x="943937" y="5181600"/>
            <a:ext cx="10153790" cy="1076324"/>
          </a:xfrm>
        </p:spPr>
        <p:txBody>
          <a:bodyPr vert="horz" lIns="91440" tIns="45720" rIns="91440" bIns="45720" rtlCol="0" anchor="b">
            <a:normAutofit/>
          </a:bodyPr>
          <a:lstStyle/>
          <a:p>
            <a:pPr defTabSz="914400">
              <a:lnSpc>
                <a:spcPct val="85000"/>
              </a:lnSpc>
            </a:pPr>
            <a:r>
              <a:rPr lang="en-US" sz="5300" dirty="0">
                <a:solidFill>
                  <a:srgbClr val="FFFFFF"/>
                </a:solidFill>
              </a:rPr>
              <a:t>Common Feedback Barriers</a:t>
            </a:r>
          </a:p>
        </p:txBody>
      </p:sp>
      <p:sp>
        <p:nvSpPr>
          <p:cNvPr id="15" name="Rectangle 14">
            <a:extLst>
              <a:ext uri="{FF2B5EF4-FFF2-40B4-BE49-F238E27FC236}">
                <a16:creationId xmlns:a16="http://schemas.microsoft.com/office/drawing/2014/main" id="{1EE75710-64C5-4CA8-8A7C-82EE4125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08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5050B1-74E1-4A81-923D-0F5971A3B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9899" y="0"/>
            <a:ext cx="898926"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2F590013-8C20-1543-8252-7849742F0BA1}"/>
              </a:ext>
            </a:extLst>
          </p:cNvPr>
          <p:cNvGraphicFramePr>
            <a:graphicFrameLocks noGrp="1"/>
          </p:cNvGraphicFramePr>
          <p:nvPr>
            <p:ph idx="1"/>
            <p:extLst>
              <p:ext uri="{D42A27DB-BD31-4B8C-83A1-F6EECF244321}">
                <p14:modId xmlns:p14="http://schemas.microsoft.com/office/powerpoint/2010/main" val="775913003"/>
              </p:ext>
            </p:extLst>
          </p:nvPr>
        </p:nvGraphicFramePr>
        <p:xfrm>
          <a:off x="1096994" y="767584"/>
          <a:ext cx="9592224" cy="3570236"/>
        </p:xfrm>
        <a:graphic>
          <a:graphicData uri="http://schemas.openxmlformats.org/drawingml/2006/table">
            <a:tbl>
              <a:tblPr firstRow="1" bandRow="1">
                <a:noFill/>
                <a:tableStyleId>{FABFCF23-3B69-468F-B69F-88F6DE6A72F2}</a:tableStyleId>
              </a:tblPr>
              <a:tblGrid>
                <a:gridCol w="4810213">
                  <a:extLst>
                    <a:ext uri="{9D8B030D-6E8A-4147-A177-3AD203B41FA5}">
                      <a16:colId xmlns:a16="http://schemas.microsoft.com/office/drawing/2014/main" val="585795261"/>
                    </a:ext>
                  </a:extLst>
                </a:gridCol>
                <a:gridCol w="4782011">
                  <a:extLst>
                    <a:ext uri="{9D8B030D-6E8A-4147-A177-3AD203B41FA5}">
                      <a16:colId xmlns:a16="http://schemas.microsoft.com/office/drawing/2014/main" val="3173898318"/>
                    </a:ext>
                  </a:extLst>
                </a:gridCol>
              </a:tblGrid>
              <a:tr h="476515">
                <a:tc>
                  <a:txBody>
                    <a:bodyPr/>
                    <a:lstStyle/>
                    <a:p>
                      <a:r>
                        <a:rPr lang="en-US" sz="1400" b="1" cap="all" spc="60" dirty="0">
                          <a:solidFill>
                            <a:schemeClr val="tx1"/>
                          </a:solidFill>
                        </a:rPr>
                        <a:t>Giving</a:t>
                      </a:r>
                    </a:p>
                  </a:txBody>
                  <a:tcPr marL="108270" marR="108270" marT="108299" marB="108299" anchor="b">
                    <a:lnL w="12700" cmpd="sng">
                      <a:noFill/>
                    </a:lnL>
                    <a:lnR w="12700" cmpd="sng">
                      <a:noFill/>
                    </a:lnR>
                    <a:lnT w="12700" cmpd="sng">
                      <a:noFill/>
                    </a:lnT>
                    <a:lnB w="38100" cmpd="sng">
                      <a:noFill/>
                    </a:lnB>
                    <a:noFill/>
                  </a:tcPr>
                </a:tc>
                <a:tc>
                  <a:txBody>
                    <a:bodyPr/>
                    <a:lstStyle/>
                    <a:p>
                      <a:r>
                        <a:rPr lang="en-US" sz="1400" b="1" cap="all" spc="60">
                          <a:solidFill>
                            <a:schemeClr val="tx1"/>
                          </a:solidFill>
                        </a:rPr>
                        <a:t>Receiving</a:t>
                      </a:r>
                    </a:p>
                  </a:txBody>
                  <a:tcPr marL="108270" marR="108270" marT="108299" marB="108299" anchor="b">
                    <a:lnL w="12700" cmpd="sng">
                      <a:noFill/>
                    </a:lnL>
                    <a:lnR w="12700" cmpd="sng">
                      <a:noFill/>
                    </a:lnR>
                    <a:lnT w="12700" cmpd="sng">
                      <a:noFill/>
                    </a:lnT>
                    <a:lnB w="38100" cmpd="sng">
                      <a:noFill/>
                    </a:lnB>
                    <a:noFill/>
                  </a:tcPr>
                </a:tc>
                <a:extLst>
                  <a:ext uri="{0D108BD9-81ED-4DB2-BD59-A6C34878D82A}">
                    <a16:rowId xmlns:a16="http://schemas.microsoft.com/office/drawing/2014/main" val="963220806"/>
                  </a:ext>
                </a:extLst>
              </a:tr>
              <a:tr h="3093721">
                <a:tc>
                  <a:txBody>
                    <a:bodyPr/>
                    <a:lstStyle/>
                    <a:p>
                      <a:pPr marL="285750" indent="-285750">
                        <a:buFont typeface="Arial" panose="020B0604020202020204" pitchFamily="34" charset="0"/>
                        <a:buChar char="•"/>
                      </a:pPr>
                      <a:r>
                        <a:rPr lang="en-US" sz="1900" cap="none" spc="0" dirty="0">
                          <a:solidFill>
                            <a:schemeClr val="tx1"/>
                          </a:solidFill>
                        </a:rPr>
                        <a:t>Limited time</a:t>
                      </a:r>
                    </a:p>
                    <a:p>
                      <a:pPr marL="285750" indent="-285750">
                        <a:buFont typeface="Arial" panose="020B0604020202020204" pitchFamily="34" charset="0"/>
                        <a:buChar char="•"/>
                      </a:pPr>
                      <a:r>
                        <a:rPr lang="en-US" sz="1900" cap="none" spc="0" dirty="0">
                          <a:solidFill>
                            <a:schemeClr val="tx1"/>
                          </a:solidFill>
                        </a:rPr>
                        <a:t>Haven’t observed receiver of feedback</a:t>
                      </a:r>
                    </a:p>
                    <a:p>
                      <a:pPr marL="285750" indent="-285750">
                        <a:buFont typeface="Arial" panose="020B0604020202020204" pitchFamily="34" charset="0"/>
                        <a:buChar char="•"/>
                      </a:pPr>
                      <a:r>
                        <a:rPr lang="en-US" sz="1900" cap="none" spc="0" dirty="0">
                          <a:solidFill>
                            <a:schemeClr val="tx1"/>
                          </a:solidFill>
                        </a:rPr>
                        <a:t>Relationship (or lack of) with receiver</a:t>
                      </a:r>
                    </a:p>
                    <a:p>
                      <a:pPr marL="285750" indent="-285750">
                        <a:buFont typeface="Arial" panose="020B0604020202020204" pitchFamily="34" charset="0"/>
                        <a:buChar char="•"/>
                      </a:pPr>
                      <a:r>
                        <a:rPr lang="en-US" sz="1900" cap="none" spc="0" dirty="0">
                          <a:solidFill>
                            <a:schemeClr val="tx1"/>
                          </a:solidFill>
                        </a:rPr>
                        <a:t>Incomplete data on performance</a:t>
                      </a:r>
                    </a:p>
                    <a:p>
                      <a:pPr marL="285750" indent="-285750">
                        <a:buFont typeface="Arial" panose="020B0604020202020204" pitchFamily="34" charset="0"/>
                        <a:buChar char="•"/>
                      </a:pPr>
                      <a:r>
                        <a:rPr lang="en-US" sz="1900" cap="none" spc="0" dirty="0">
                          <a:solidFill>
                            <a:schemeClr val="tx1"/>
                          </a:solidFill>
                        </a:rPr>
                        <a:t>Conflicting data on performance</a:t>
                      </a:r>
                    </a:p>
                    <a:p>
                      <a:pPr marL="285750" indent="-285750">
                        <a:buFont typeface="Arial" panose="020B0604020202020204" pitchFamily="34" charset="0"/>
                        <a:buChar char="•"/>
                      </a:pPr>
                      <a:r>
                        <a:rPr lang="en-US" sz="1900" cap="none" spc="0" dirty="0">
                          <a:solidFill>
                            <a:schemeClr val="tx1"/>
                          </a:solidFill>
                        </a:rPr>
                        <a:t>Communication factors (tone, word choice etc.)</a:t>
                      </a:r>
                    </a:p>
                    <a:p>
                      <a:pPr marL="285750" indent="-285750">
                        <a:buFont typeface="Arial" panose="020B0604020202020204" pitchFamily="34" charset="0"/>
                        <a:buChar char="•"/>
                      </a:pPr>
                      <a:r>
                        <a:rPr lang="en-US" sz="1900" cap="none" spc="0" dirty="0">
                          <a:solidFill>
                            <a:schemeClr val="tx1"/>
                          </a:solidFill>
                        </a:rPr>
                        <a:t>Emotion</a:t>
                      </a:r>
                    </a:p>
                    <a:p>
                      <a:pPr marL="285750" indent="-285750">
                        <a:buFont typeface="Arial" panose="020B0604020202020204" pitchFamily="34" charset="0"/>
                        <a:buChar char="•"/>
                      </a:pPr>
                      <a:r>
                        <a:rPr lang="en-US" sz="1900" cap="none" spc="0" dirty="0">
                          <a:solidFill>
                            <a:schemeClr val="tx1"/>
                          </a:solidFill>
                        </a:rPr>
                        <a:t>Not well thought out; not focused</a:t>
                      </a:r>
                    </a:p>
                    <a:p>
                      <a:pPr marL="285750" indent="-285750">
                        <a:buFont typeface="Arial" panose="020B0604020202020204" pitchFamily="34" charset="0"/>
                        <a:buChar char="•"/>
                      </a:pPr>
                      <a:r>
                        <a:rPr lang="en-US" sz="1900" cap="none" spc="0" dirty="0">
                          <a:solidFill>
                            <a:schemeClr val="tx1"/>
                          </a:solidFill>
                        </a:rPr>
                        <a:t>Respect</a:t>
                      </a:r>
                    </a:p>
                  </a:txBody>
                  <a:tcPr marL="108270" marR="108270" marT="54135" marB="108299">
                    <a:lnL w="12700" cap="flat" cmpd="sng" algn="ctr">
                      <a:solidFill>
                        <a:schemeClr val="tx1"/>
                      </a:solidFill>
                      <a:prstDash val="solid"/>
                    </a:lnL>
                    <a:lnR w="12700" cmpd="sng">
                      <a:noFill/>
                      <a:prstDash val="solid"/>
                    </a:lnR>
                    <a:lnT w="38100" cmpd="sng">
                      <a:noFill/>
                    </a:lnT>
                    <a:lnB w="12700" cap="flat" cmpd="sng" algn="ctr">
                      <a:noFill/>
                      <a:prstDash val="solid"/>
                    </a:lnB>
                    <a:noFill/>
                  </a:tcPr>
                </a:tc>
                <a:tc>
                  <a:txBody>
                    <a:bodyPr/>
                    <a:lstStyle/>
                    <a:p>
                      <a:pPr marL="342900" indent="-342900">
                        <a:buFont typeface="Arial" panose="020B0604020202020204" pitchFamily="34" charset="0"/>
                        <a:buChar char="•"/>
                      </a:pPr>
                      <a:r>
                        <a:rPr lang="en-US" sz="1900" cap="none" spc="0" dirty="0">
                          <a:solidFill>
                            <a:schemeClr val="tx1"/>
                          </a:solidFill>
                        </a:rPr>
                        <a:t>Limited time</a:t>
                      </a:r>
                    </a:p>
                    <a:p>
                      <a:pPr marL="342900" indent="-342900">
                        <a:buFont typeface="Arial" panose="020B0604020202020204" pitchFamily="34" charset="0"/>
                        <a:buChar char="•"/>
                      </a:pPr>
                      <a:r>
                        <a:rPr lang="en-US" sz="1900" cap="none" spc="0" dirty="0">
                          <a:solidFill>
                            <a:schemeClr val="tx1"/>
                          </a:solidFill>
                        </a:rPr>
                        <a:t>Potential consequences of judgement</a:t>
                      </a:r>
                    </a:p>
                    <a:p>
                      <a:pPr marL="342900" indent="-342900">
                        <a:buFont typeface="Arial" panose="020B0604020202020204" pitchFamily="34" charset="0"/>
                        <a:buChar char="•"/>
                      </a:pPr>
                      <a:r>
                        <a:rPr lang="en-US" sz="1900" cap="none" spc="0" dirty="0">
                          <a:solidFill>
                            <a:schemeClr val="tx1"/>
                          </a:solidFill>
                        </a:rPr>
                        <a:t>Saving face / Identity</a:t>
                      </a:r>
                    </a:p>
                    <a:p>
                      <a:pPr marL="342900" indent="-342900">
                        <a:buFont typeface="Arial" panose="020B0604020202020204" pitchFamily="34" charset="0"/>
                        <a:buChar char="•"/>
                      </a:pPr>
                      <a:r>
                        <a:rPr lang="en-US" sz="1900" cap="none" spc="0" dirty="0">
                          <a:solidFill>
                            <a:schemeClr val="tx1"/>
                          </a:solidFill>
                        </a:rPr>
                        <a:t>Defensiveness</a:t>
                      </a:r>
                    </a:p>
                    <a:p>
                      <a:pPr marL="342900" indent="-342900">
                        <a:buFont typeface="Arial" panose="020B0604020202020204" pitchFamily="34" charset="0"/>
                        <a:buChar char="•"/>
                      </a:pPr>
                      <a:r>
                        <a:rPr lang="en-US" sz="1900" cap="none" spc="0" dirty="0">
                          <a:solidFill>
                            <a:schemeClr val="tx1"/>
                          </a:solidFill>
                        </a:rPr>
                        <a:t>Lack of trust</a:t>
                      </a:r>
                    </a:p>
                    <a:p>
                      <a:pPr marL="342900" indent="-342900">
                        <a:buFont typeface="Arial" panose="020B0604020202020204" pitchFamily="34" charset="0"/>
                        <a:buChar char="•"/>
                      </a:pPr>
                      <a:r>
                        <a:rPr lang="en-US" sz="1900" cap="none" spc="0" dirty="0">
                          <a:solidFill>
                            <a:schemeClr val="tx1"/>
                          </a:solidFill>
                        </a:rPr>
                        <a:t>Misunderstanding e.g., differing views on expectations</a:t>
                      </a:r>
                    </a:p>
                    <a:p>
                      <a:pPr marL="342900" indent="-342900">
                        <a:buFont typeface="Arial" panose="020B0604020202020204" pitchFamily="34" charset="0"/>
                        <a:buChar char="•"/>
                      </a:pPr>
                      <a:r>
                        <a:rPr lang="en-US" sz="1900" cap="none" spc="0" dirty="0">
                          <a:solidFill>
                            <a:schemeClr val="tx1"/>
                          </a:solidFill>
                        </a:rPr>
                        <a:t>Weak self assessment skills</a:t>
                      </a:r>
                    </a:p>
                    <a:p>
                      <a:pPr marL="342900" indent="-342900">
                        <a:buFont typeface="Arial" panose="020B0604020202020204" pitchFamily="34" charset="0"/>
                        <a:buChar char="•"/>
                      </a:pPr>
                      <a:r>
                        <a:rPr lang="en-US" sz="1900" cap="none" spc="0" dirty="0">
                          <a:solidFill>
                            <a:schemeClr val="tx1"/>
                          </a:solidFill>
                        </a:rPr>
                        <a:t>Respect</a:t>
                      </a:r>
                    </a:p>
                  </a:txBody>
                  <a:tcPr marL="108270" marR="108270" marT="54135" marB="108299">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4011053537"/>
                  </a:ext>
                </a:extLst>
              </a:tr>
            </a:tbl>
          </a:graphicData>
        </a:graphic>
      </p:graphicFrame>
      <p:sp>
        <p:nvSpPr>
          <p:cNvPr id="10" name="Rectangle 9">
            <a:extLst>
              <a:ext uri="{FF2B5EF4-FFF2-40B4-BE49-F238E27FC236}">
                <a16:creationId xmlns:a16="http://schemas.microsoft.com/office/drawing/2014/main" id="{01546E50-C043-40A0-9E2A-895A7FCCD404}"/>
              </a:ext>
            </a:extLst>
          </p:cNvPr>
          <p:cNvSpPr/>
          <p:nvPr/>
        </p:nvSpPr>
        <p:spPr>
          <a:xfrm>
            <a:off x="8732015" y="6257924"/>
            <a:ext cx="2743059" cy="300210"/>
          </a:xfrm>
          <a:prstGeom prst="rect">
            <a:avLst/>
          </a:prstGeom>
        </p:spPr>
        <p:txBody>
          <a:bodyPr wrap="none">
            <a:spAutoFit/>
          </a:bodyPr>
          <a:lstStyle/>
          <a:p>
            <a:r>
              <a:rPr lang="en-US" sz="1351" dirty="0">
                <a:solidFill>
                  <a:schemeClr val="bg1"/>
                </a:solidFill>
              </a:rPr>
              <a:t>(</a:t>
            </a:r>
            <a:r>
              <a:rPr lang="en-US" sz="1351" dirty="0" err="1">
                <a:solidFill>
                  <a:schemeClr val="bg1"/>
                </a:solidFill>
              </a:rPr>
              <a:t>Telio</a:t>
            </a:r>
            <a:r>
              <a:rPr lang="en-US" sz="1351" dirty="0">
                <a:solidFill>
                  <a:schemeClr val="bg1"/>
                </a:solidFill>
              </a:rPr>
              <a:t>, </a:t>
            </a:r>
            <a:r>
              <a:rPr lang="en-US" sz="1351" dirty="0" err="1">
                <a:solidFill>
                  <a:schemeClr val="bg1"/>
                </a:solidFill>
              </a:rPr>
              <a:t>Ajjawi</a:t>
            </a:r>
            <a:r>
              <a:rPr lang="en-US" sz="1351" dirty="0">
                <a:solidFill>
                  <a:schemeClr val="bg1"/>
                </a:solidFill>
              </a:rPr>
              <a:t>, &amp; </a:t>
            </a:r>
            <a:r>
              <a:rPr lang="en-US" sz="1351" dirty="0" err="1">
                <a:solidFill>
                  <a:schemeClr val="bg1"/>
                </a:solidFill>
              </a:rPr>
              <a:t>Regehr</a:t>
            </a:r>
            <a:r>
              <a:rPr lang="en-US" sz="1351" dirty="0">
                <a:solidFill>
                  <a:schemeClr val="bg1"/>
                </a:solidFill>
              </a:rPr>
              <a:t>, 2015). </a:t>
            </a:r>
          </a:p>
        </p:txBody>
      </p:sp>
    </p:spTree>
    <p:extLst>
      <p:ext uri="{BB962C8B-B14F-4D97-AF65-F5344CB8AC3E}">
        <p14:creationId xmlns:p14="http://schemas.microsoft.com/office/powerpoint/2010/main" val="2981784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&amp; Feedback</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77864" y="2793260"/>
            <a:ext cx="7112892" cy="2638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45940" y="5389616"/>
            <a:ext cx="6551493" cy="300132"/>
          </a:xfrm>
          <a:prstGeom prst="rect">
            <a:avLst/>
          </a:prstGeom>
          <a:noFill/>
        </p:spPr>
        <p:txBody>
          <a:bodyPr wrap="square" rtlCol="0">
            <a:spAutoFit/>
          </a:bodyPr>
          <a:lstStyle/>
          <a:p>
            <a:r>
              <a:rPr lang="en-US" sz="1351" dirty="0"/>
              <a:t>Figure: How different cultures view feedback</a:t>
            </a:r>
          </a:p>
        </p:txBody>
      </p:sp>
      <p:sp>
        <p:nvSpPr>
          <p:cNvPr id="7" name="Rectangle 6">
            <a:extLst>
              <a:ext uri="{FF2B5EF4-FFF2-40B4-BE49-F238E27FC236}">
                <a16:creationId xmlns:a16="http://schemas.microsoft.com/office/drawing/2014/main" id="{FB064F7E-7D40-8D4F-990C-80988ADD88EE}"/>
              </a:ext>
            </a:extLst>
          </p:cNvPr>
          <p:cNvSpPr/>
          <p:nvPr/>
        </p:nvSpPr>
        <p:spPr>
          <a:xfrm>
            <a:off x="405780" y="1813821"/>
            <a:ext cx="10055781" cy="830781"/>
          </a:xfrm>
          <a:prstGeom prst="rect">
            <a:avLst/>
          </a:prstGeom>
        </p:spPr>
        <p:txBody>
          <a:bodyPr wrap="square">
            <a:spAutoFit/>
          </a:bodyPr>
          <a:lstStyle/>
          <a:p>
            <a:r>
              <a:rPr lang="en-US" sz="2399" dirty="0"/>
              <a:t>Feedback is influenced by culture, values, expectations, personal history, relationships and power.</a:t>
            </a:r>
          </a:p>
        </p:txBody>
      </p:sp>
      <p:sp>
        <p:nvSpPr>
          <p:cNvPr id="8" name="TextBox 7">
            <a:extLst>
              <a:ext uri="{FF2B5EF4-FFF2-40B4-BE49-F238E27FC236}">
                <a16:creationId xmlns:a16="http://schemas.microsoft.com/office/drawing/2014/main" id="{BA618D03-D149-4FF7-B817-7FA447B2079A}"/>
              </a:ext>
            </a:extLst>
          </p:cNvPr>
          <p:cNvSpPr txBox="1"/>
          <p:nvPr/>
        </p:nvSpPr>
        <p:spPr>
          <a:xfrm>
            <a:off x="6546808" y="5689748"/>
            <a:ext cx="4605969" cy="261542"/>
          </a:xfrm>
          <a:prstGeom prst="rect">
            <a:avLst/>
          </a:prstGeom>
          <a:noFill/>
        </p:spPr>
        <p:txBody>
          <a:bodyPr wrap="square" rtlCol="0">
            <a:spAutoFit/>
          </a:bodyPr>
          <a:lstStyle/>
          <a:p>
            <a:r>
              <a:rPr lang="en-US" sz="1100" dirty="0"/>
              <a:t>Lionel </a:t>
            </a:r>
            <a:r>
              <a:rPr lang="en-US" sz="1100" dirty="0" err="1"/>
              <a:t>LaRoche</a:t>
            </a:r>
            <a:r>
              <a:rPr lang="en-US" sz="1100" dirty="0"/>
              <a:t>, 2013, presentation at UofM Bannatyne Campus</a:t>
            </a:r>
          </a:p>
        </p:txBody>
      </p:sp>
    </p:spTree>
    <p:extLst>
      <p:ext uri="{BB962C8B-B14F-4D97-AF65-F5344CB8AC3E}">
        <p14:creationId xmlns:p14="http://schemas.microsoft.com/office/powerpoint/2010/main" val="15971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65C8-0BBE-564E-8950-EC0BAC429988}"/>
              </a:ext>
            </a:extLst>
          </p:cNvPr>
          <p:cNvSpPr>
            <a:spLocks noGrp="1"/>
          </p:cNvSpPr>
          <p:nvPr>
            <p:ph type="title"/>
          </p:nvPr>
        </p:nvSpPr>
        <p:spPr>
          <a:xfrm>
            <a:off x="1261543" y="365760"/>
            <a:ext cx="9690116" cy="1325562"/>
          </a:xfrm>
        </p:spPr>
        <p:txBody>
          <a:bodyPr>
            <a:normAutofit/>
          </a:bodyPr>
          <a:lstStyle/>
          <a:p>
            <a:r>
              <a:rPr lang="en-US" dirty="0"/>
              <a:t>Strategies to Address Barriers</a:t>
            </a:r>
          </a:p>
        </p:txBody>
      </p:sp>
      <p:sp>
        <p:nvSpPr>
          <p:cNvPr id="3" name="Content Placeholder 2">
            <a:extLst>
              <a:ext uri="{FF2B5EF4-FFF2-40B4-BE49-F238E27FC236}">
                <a16:creationId xmlns:a16="http://schemas.microsoft.com/office/drawing/2014/main" id="{8FCD2B80-CCF8-0543-A2E0-C4381D6B41A3}"/>
              </a:ext>
            </a:extLst>
          </p:cNvPr>
          <p:cNvSpPr>
            <a:spLocks noGrp="1"/>
          </p:cNvSpPr>
          <p:nvPr>
            <p:ph idx="1"/>
          </p:nvPr>
        </p:nvSpPr>
        <p:spPr>
          <a:xfrm>
            <a:off x="1261543" y="1933575"/>
            <a:ext cx="5850636" cy="4246562"/>
          </a:xfrm>
        </p:spPr>
        <p:txBody>
          <a:bodyPr>
            <a:normAutofit fontScale="92500"/>
          </a:bodyPr>
          <a:lstStyle/>
          <a:p>
            <a:pPr>
              <a:buFont typeface="Wingdings" pitchFamily="2" charset="2"/>
              <a:buChar char="§"/>
            </a:pPr>
            <a:r>
              <a:rPr lang="en-US" sz="2400" dirty="0"/>
              <a:t>  Use feedback framework – particularly ask for self assessment</a:t>
            </a:r>
          </a:p>
          <a:p>
            <a:pPr lvl="1">
              <a:lnSpc>
                <a:spcPct val="110000"/>
              </a:lnSpc>
              <a:buFont typeface="Wingdings" pitchFamily="2" charset="2"/>
              <a:buChar char="§"/>
            </a:pPr>
            <a:r>
              <a:rPr lang="en-US" sz="2201" dirty="0"/>
              <a:t>“What are your areas of strength ?”</a:t>
            </a:r>
          </a:p>
          <a:p>
            <a:pPr lvl="1">
              <a:lnSpc>
                <a:spcPct val="110000"/>
              </a:lnSpc>
              <a:buFont typeface="Wingdings" pitchFamily="2" charset="2"/>
              <a:buChar char="§"/>
            </a:pPr>
            <a:r>
              <a:rPr lang="en-US" sz="2201" dirty="0"/>
              <a:t>“What are areas for improvement or would like suggestions for improvement?”</a:t>
            </a:r>
          </a:p>
          <a:p>
            <a:pPr>
              <a:lnSpc>
                <a:spcPct val="110000"/>
              </a:lnSpc>
              <a:buFont typeface="Wingdings" pitchFamily="2" charset="2"/>
              <a:buChar char="§"/>
            </a:pPr>
            <a:r>
              <a:rPr lang="en-US" sz="2400" dirty="0"/>
              <a:t>  Use nonjudgmental/descriptive language – helps diffuse defensiveness</a:t>
            </a:r>
          </a:p>
          <a:p>
            <a:pPr>
              <a:buFont typeface="Wingdings" pitchFamily="2" charset="2"/>
              <a:buChar char="§"/>
            </a:pPr>
            <a:r>
              <a:rPr lang="en-US" sz="2400" dirty="0"/>
              <a:t>  Be clear / direct – minimize misunderstanding</a:t>
            </a:r>
          </a:p>
          <a:p>
            <a:pPr>
              <a:buFont typeface="Wingdings" pitchFamily="2" charset="2"/>
              <a:buChar char="§"/>
            </a:pPr>
            <a:r>
              <a:rPr lang="en-US" sz="2400" dirty="0"/>
              <a:t>  Check for understanding</a:t>
            </a:r>
          </a:p>
        </p:txBody>
      </p:sp>
      <p:pic>
        <p:nvPicPr>
          <p:cNvPr id="7" name="Graphic 6">
            <a:extLst>
              <a:ext uri="{FF2B5EF4-FFF2-40B4-BE49-F238E27FC236}">
                <a16:creationId xmlns:a16="http://schemas.microsoft.com/office/drawing/2014/main" id="{912CCE9B-AD87-408D-B835-B1C5F4DEFDD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596685" y="2514600"/>
            <a:ext cx="3303761" cy="2477820"/>
          </a:xfrm>
          <a:prstGeom prst="rect">
            <a:avLst/>
          </a:prstGeom>
        </p:spPr>
      </p:pic>
      <p:sp>
        <p:nvSpPr>
          <p:cNvPr id="5" name="Rectangle 4">
            <a:extLst>
              <a:ext uri="{FF2B5EF4-FFF2-40B4-BE49-F238E27FC236}">
                <a16:creationId xmlns:a16="http://schemas.microsoft.com/office/drawing/2014/main" id="{51569FCE-2847-4AB4-9A6F-C273C0D6A910}"/>
              </a:ext>
            </a:extLst>
          </p:cNvPr>
          <p:cNvSpPr/>
          <p:nvPr/>
        </p:nvSpPr>
        <p:spPr>
          <a:xfrm>
            <a:off x="6886500" y="5844057"/>
            <a:ext cx="2743059" cy="3002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srgbClr val="000000"/>
                </a:solidFill>
                <a:effectLst/>
                <a:uLnTx/>
                <a:uFillTx/>
                <a:latin typeface="Century Schoolbook" panose="02040604050505020304"/>
                <a:ea typeface="+mn-ea"/>
                <a:cs typeface="+mn-cs"/>
              </a:rPr>
              <a:t>(</a:t>
            </a:r>
            <a:r>
              <a:rPr kumimoji="0" lang="en-US" sz="1351" b="0" i="0" u="none" strike="noStrike" kern="1200" cap="none" spc="0" normalizeH="0" baseline="0" noProof="0" dirty="0" err="1">
                <a:ln>
                  <a:noFill/>
                </a:ln>
                <a:solidFill>
                  <a:srgbClr val="000000"/>
                </a:solidFill>
                <a:effectLst/>
                <a:uLnTx/>
                <a:uFillTx/>
                <a:latin typeface="Century Schoolbook" panose="02040604050505020304"/>
                <a:ea typeface="+mn-ea"/>
                <a:cs typeface="+mn-cs"/>
              </a:rPr>
              <a:t>Telio</a:t>
            </a:r>
            <a:r>
              <a:rPr kumimoji="0" lang="en-US" sz="1351" b="0" i="0" u="none" strike="noStrike" kern="1200" cap="none" spc="0" normalizeH="0" baseline="0" noProof="0" dirty="0">
                <a:ln>
                  <a:noFill/>
                </a:ln>
                <a:solidFill>
                  <a:srgbClr val="000000"/>
                </a:solidFill>
                <a:effectLst/>
                <a:uLnTx/>
                <a:uFillTx/>
                <a:latin typeface="Century Schoolbook" panose="02040604050505020304"/>
                <a:ea typeface="+mn-ea"/>
                <a:cs typeface="+mn-cs"/>
              </a:rPr>
              <a:t>, </a:t>
            </a:r>
            <a:r>
              <a:rPr kumimoji="0" lang="en-US" sz="1351" b="0" i="0" u="none" strike="noStrike" kern="1200" cap="none" spc="0" normalizeH="0" baseline="0" noProof="0" dirty="0" err="1">
                <a:ln>
                  <a:noFill/>
                </a:ln>
                <a:solidFill>
                  <a:srgbClr val="000000"/>
                </a:solidFill>
                <a:effectLst/>
                <a:uLnTx/>
                <a:uFillTx/>
                <a:latin typeface="Century Schoolbook" panose="02040604050505020304"/>
                <a:ea typeface="+mn-ea"/>
                <a:cs typeface="+mn-cs"/>
              </a:rPr>
              <a:t>Ajjawi</a:t>
            </a:r>
            <a:r>
              <a:rPr kumimoji="0" lang="en-US" sz="1351" b="0" i="0" u="none" strike="noStrike" kern="1200" cap="none" spc="0" normalizeH="0" baseline="0" noProof="0" dirty="0">
                <a:ln>
                  <a:noFill/>
                </a:ln>
                <a:solidFill>
                  <a:srgbClr val="000000"/>
                </a:solidFill>
                <a:effectLst/>
                <a:uLnTx/>
                <a:uFillTx/>
                <a:latin typeface="Century Schoolbook" panose="02040604050505020304"/>
                <a:ea typeface="+mn-ea"/>
                <a:cs typeface="+mn-cs"/>
              </a:rPr>
              <a:t>, &amp; </a:t>
            </a:r>
            <a:r>
              <a:rPr kumimoji="0" lang="en-US" sz="1351" b="0" i="0" u="none" strike="noStrike" kern="1200" cap="none" spc="0" normalizeH="0" baseline="0" noProof="0" dirty="0" err="1">
                <a:ln>
                  <a:noFill/>
                </a:ln>
                <a:solidFill>
                  <a:srgbClr val="000000"/>
                </a:solidFill>
                <a:effectLst/>
                <a:uLnTx/>
                <a:uFillTx/>
                <a:latin typeface="Century Schoolbook" panose="02040604050505020304"/>
                <a:ea typeface="+mn-ea"/>
                <a:cs typeface="+mn-cs"/>
              </a:rPr>
              <a:t>Regehr</a:t>
            </a:r>
            <a:r>
              <a:rPr kumimoji="0" lang="en-US" sz="1351" b="0" i="0" u="none" strike="noStrike" kern="1200" cap="none" spc="0" normalizeH="0" baseline="0" noProof="0" dirty="0">
                <a:ln>
                  <a:noFill/>
                </a:ln>
                <a:solidFill>
                  <a:srgbClr val="000000"/>
                </a:solidFill>
                <a:effectLst/>
                <a:uLnTx/>
                <a:uFillTx/>
                <a:latin typeface="Century Schoolbook" panose="02040604050505020304"/>
                <a:ea typeface="+mn-ea"/>
                <a:cs typeface="+mn-cs"/>
              </a:rPr>
              <a:t>, 2015). </a:t>
            </a:r>
          </a:p>
        </p:txBody>
      </p:sp>
      <p:sp>
        <p:nvSpPr>
          <p:cNvPr id="4" name="TextBox 3">
            <a:extLst>
              <a:ext uri="{FF2B5EF4-FFF2-40B4-BE49-F238E27FC236}">
                <a16:creationId xmlns:a16="http://schemas.microsoft.com/office/drawing/2014/main" id="{CFD46979-7A3C-41BC-B162-6E03ACC52C4C}"/>
              </a:ext>
            </a:extLst>
          </p:cNvPr>
          <p:cNvSpPr txBox="1"/>
          <p:nvPr/>
        </p:nvSpPr>
        <p:spPr>
          <a:xfrm>
            <a:off x="7596685" y="4992420"/>
            <a:ext cx="330376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a:ln>
                  <a:noFill/>
                </a:ln>
                <a:solidFill>
                  <a:srgbClr val="000000"/>
                </a:solidFill>
                <a:effectLst/>
                <a:uLnTx/>
                <a:uFillTx/>
                <a:latin typeface="Century Schoolbook" panose="02040604050505020304"/>
                <a:ea typeface="+mn-ea"/>
                <a:cs typeface="+mn-cs"/>
                <a:hlinkClick r:id="rId4" tooltip="http://educatormusing.blogspot.com/2012/04/real-parent-empowerment-is-rebellion.html"/>
              </a:rPr>
              <a:t>This Photo</a:t>
            </a:r>
            <a:r>
              <a:rPr kumimoji="0" lang="en-CA" sz="900" b="0" i="0" u="none" strike="noStrike" kern="1200" cap="none" spc="0" normalizeH="0" baseline="0" noProof="0">
                <a:ln>
                  <a:noFill/>
                </a:ln>
                <a:solidFill>
                  <a:srgbClr val="000000"/>
                </a:solidFill>
                <a:effectLst/>
                <a:uLnTx/>
                <a:uFillTx/>
                <a:latin typeface="Century Schoolbook" panose="02040604050505020304"/>
                <a:ea typeface="+mn-ea"/>
                <a:cs typeface="+mn-cs"/>
              </a:rPr>
              <a:t> by Unknown Author is licensed under </a:t>
            </a:r>
            <a:r>
              <a:rPr kumimoji="0" lang="en-CA" sz="900" b="0" i="0" u="none" strike="noStrike" kern="1200" cap="none" spc="0" normalizeH="0" baseline="0" noProof="0">
                <a:ln>
                  <a:noFill/>
                </a:ln>
                <a:solidFill>
                  <a:srgbClr val="000000"/>
                </a:solidFill>
                <a:effectLst/>
                <a:uLnTx/>
                <a:uFillTx/>
                <a:latin typeface="Century Schoolbook" panose="02040604050505020304"/>
                <a:ea typeface="+mn-ea"/>
                <a:cs typeface="+mn-cs"/>
                <a:hlinkClick r:id="rId5" tooltip="https://creativecommons.org/licenses/by-nc-sa/3.0/"/>
              </a:rPr>
              <a:t>CC BY-SA-NC</a:t>
            </a:r>
            <a:endParaRPr kumimoji="0" lang="en-CA" sz="900" b="0" i="0" u="none" strike="noStrike" kern="1200" cap="none" spc="0" normalizeH="0" baseline="0" noProof="0">
              <a:ln>
                <a:noFill/>
              </a:ln>
              <a:solidFill>
                <a:srgbClr val="000000"/>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03618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1CEEAD-825F-41AD-B0DB-77CE90932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289899"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5C9181D6-77EA-4068-8665-5E22C3ACE296}"/>
              </a:ext>
            </a:extLst>
          </p:cNvPr>
          <p:cNvPicPr>
            <a:picLocks noChangeAspect="1"/>
          </p:cNvPicPr>
          <p:nvPr/>
        </p:nvPicPr>
        <p:blipFill rotWithShape="1">
          <a:blip r:embed="rId2">
            <a:duotone>
              <a:schemeClr val="bg2">
                <a:shade val="45000"/>
                <a:satMod val="135000"/>
              </a:schemeClr>
              <a:prstClr val="white"/>
            </a:duotone>
            <a:alphaModFix amt="25000"/>
          </a:blip>
          <a:srcRect l="6000" r="1400"/>
          <a:stretch/>
        </p:blipFill>
        <p:spPr>
          <a:xfrm>
            <a:off x="20" y="10"/>
            <a:ext cx="11289879" cy="6857990"/>
          </a:xfrm>
          <a:prstGeom prst="rect">
            <a:avLst/>
          </a:prstGeom>
        </p:spPr>
      </p:pic>
      <p:sp>
        <p:nvSpPr>
          <p:cNvPr id="2" name="Title 1">
            <a:extLst>
              <a:ext uri="{FF2B5EF4-FFF2-40B4-BE49-F238E27FC236}">
                <a16:creationId xmlns:a16="http://schemas.microsoft.com/office/drawing/2014/main" id="{A2746766-E313-436F-910A-8F1ED1EDB337}"/>
              </a:ext>
            </a:extLst>
          </p:cNvPr>
          <p:cNvSpPr>
            <a:spLocks noGrp="1"/>
          </p:cNvSpPr>
          <p:nvPr>
            <p:ph type="title"/>
          </p:nvPr>
        </p:nvSpPr>
        <p:spPr>
          <a:xfrm>
            <a:off x="1261543" y="365760"/>
            <a:ext cx="9690116" cy="1325562"/>
          </a:xfrm>
        </p:spPr>
        <p:txBody>
          <a:bodyPr>
            <a:normAutofit/>
          </a:bodyPr>
          <a:lstStyle/>
          <a:p>
            <a:r>
              <a:rPr lang="en-CA" dirty="0"/>
              <a:t>Four Steps to Giving Feedback</a:t>
            </a:r>
          </a:p>
        </p:txBody>
      </p:sp>
      <p:sp>
        <p:nvSpPr>
          <p:cNvPr id="8" name="Content Placeholder 2">
            <a:extLst>
              <a:ext uri="{FF2B5EF4-FFF2-40B4-BE49-F238E27FC236}">
                <a16:creationId xmlns:a16="http://schemas.microsoft.com/office/drawing/2014/main" id="{B34A8B12-7164-4391-A03A-914EA51C4F4F}"/>
              </a:ext>
            </a:extLst>
          </p:cNvPr>
          <p:cNvSpPr>
            <a:spLocks noGrp="1"/>
          </p:cNvSpPr>
          <p:nvPr>
            <p:ph idx="1"/>
          </p:nvPr>
        </p:nvSpPr>
        <p:spPr>
          <a:xfrm>
            <a:off x="1261543" y="2013055"/>
            <a:ext cx="8593122" cy="4167082"/>
          </a:xfrm>
        </p:spPr>
        <p:txBody>
          <a:bodyPr>
            <a:normAutofit/>
          </a:bodyPr>
          <a:lstStyle/>
          <a:p>
            <a:pPr marL="342900" indent="-342900">
              <a:buFont typeface="+mj-lt"/>
              <a:buAutoNum type="arabicPeriod"/>
            </a:pPr>
            <a:r>
              <a:rPr lang="en-CA" sz="2800" dirty="0"/>
              <a:t>Lay the groundwork for effective feedback</a:t>
            </a:r>
          </a:p>
          <a:p>
            <a:pPr marL="342900" indent="-342900">
              <a:buFont typeface="+mj-lt"/>
              <a:buAutoNum type="arabicPeriod"/>
            </a:pPr>
            <a:r>
              <a:rPr lang="en-CA" sz="2800" dirty="0"/>
              <a:t>Use a feedback framework</a:t>
            </a:r>
          </a:p>
          <a:p>
            <a:pPr marL="342900" indent="-342900">
              <a:buFont typeface="+mj-lt"/>
              <a:buAutoNum type="arabicPeriod"/>
            </a:pPr>
            <a:r>
              <a:rPr lang="en-CA" sz="2800" dirty="0"/>
              <a:t>Identify the performance issues</a:t>
            </a:r>
          </a:p>
          <a:p>
            <a:pPr marL="342900" indent="-342900">
              <a:buFont typeface="+mj-lt"/>
              <a:buAutoNum type="arabicPeriod"/>
            </a:pPr>
            <a:r>
              <a:rPr lang="en-CA" sz="2800" dirty="0"/>
              <a:t>Understand the individual’s perspective and respond </a:t>
            </a:r>
          </a:p>
          <a:p>
            <a:pPr marL="342900" indent="-342900">
              <a:buFont typeface="+mj-lt"/>
              <a:buAutoNum type="arabicPeriod"/>
            </a:pPr>
            <a:endParaRPr lang="en-CA" dirty="0"/>
          </a:p>
        </p:txBody>
      </p:sp>
      <p:sp>
        <p:nvSpPr>
          <p:cNvPr id="10" name="Rectangle 9">
            <a:extLst>
              <a:ext uri="{FF2B5EF4-FFF2-40B4-BE49-F238E27FC236}">
                <a16:creationId xmlns:a16="http://schemas.microsoft.com/office/drawing/2014/main" id="{DDE48706-212F-48C0-A321-ED384B81FCED}"/>
              </a:ext>
            </a:extLst>
          </p:cNvPr>
          <p:cNvSpPr/>
          <p:nvPr/>
        </p:nvSpPr>
        <p:spPr>
          <a:xfrm>
            <a:off x="6886500" y="5844057"/>
            <a:ext cx="2743059" cy="300210"/>
          </a:xfrm>
          <a:prstGeom prst="rect">
            <a:avLst/>
          </a:prstGeom>
        </p:spPr>
        <p:txBody>
          <a:bodyPr wrap="none">
            <a:spAutoFit/>
          </a:bodyPr>
          <a:lstStyle/>
          <a:p>
            <a:r>
              <a:rPr lang="en-US" sz="1351" dirty="0"/>
              <a:t>(</a:t>
            </a:r>
            <a:r>
              <a:rPr lang="en-US" sz="1351" dirty="0" err="1"/>
              <a:t>Telio</a:t>
            </a:r>
            <a:r>
              <a:rPr lang="en-US" sz="1351" dirty="0"/>
              <a:t>, </a:t>
            </a:r>
            <a:r>
              <a:rPr lang="en-US" sz="1351" dirty="0" err="1"/>
              <a:t>Ajjawi</a:t>
            </a:r>
            <a:r>
              <a:rPr lang="en-US" sz="1351" dirty="0"/>
              <a:t>, &amp; </a:t>
            </a:r>
            <a:r>
              <a:rPr lang="en-US" sz="1351" dirty="0" err="1"/>
              <a:t>Regehr</a:t>
            </a:r>
            <a:r>
              <a:rPr lang="en-US" sz="1351" dirty="0"/>
              <a:t>, 2015). </a:t>
            </a:r>
          </a:p>
        </p:txBody>
      </p:sp>
    </p:spTree>
    <p:extLst>
      <p:ext uri="{BB962C8B-B14F-4D97-AF65-F5344CB8AC3E}">
        <p14:creationId xmlns:p14="http://schemas.microsoft.com/office/powerpoint/2010/main" val="2291749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Lay the Groundwork</a:t>
            </a:r>
          </a:p>
        </p:txBody>
      </p:sp>
      <p:sp>
        <p:nvSpPr>
          <p:cNvPr id="3" name="Content Placeholder 2"/>
          <p:cNvSpPr>
            <a:spLocks noGrp="1"/>
          </p:cNvSpPr>
          <p:nvPr>
            <p:ph idx="1"/>
          </p:nvPr>
        </p:nvSpPr>
        <p:spPr>
          <a:xfrm>
            <a:off x="1053852" y="1966277"/>
            <a:ext cx="8517632" cy="4525963"/>
          </a:xfrm>
        </p:spPr>
        <p:txBody>
          <a:bodyPr/>
          <a:lstStyle/>
          <a:p>
            <a:r>
              <a:rPr lang="en-CA" altLang="en-US" dirty="0"/>
              <a:t>Establish your credibility and role</a:t>
            </a:r>
          </a:p>
          <a:p>
            <a:r>
              <a:rPr lang="en-CA" altLang="en-US" dirty="0"/>
              <a:t>Build an environment of trust</a:t>
            </a:r>
          </a:p>
          <a:p>
            <a:pPr lvl="1"/>
            <a:r>
              <a:rPr lang="en-CA" altLang="en-US" dirty="0">
                <a:solidFill>
                  <a:schemeClr val="tx1"/>
                </a:solidFill>
              </a:rPr>
              <a:t>Rapport building</a:t>
            </a:r>
          </a:p>
          <a:p>
            <a:r>
              <a:rPr lang="en-CA" altLang="en-US" dirty="0"/>
              <a:t>Elicit their ideas on the areas</a:t>
            </a:r>
          </a:p>
          <a:p>
            <a:pPr lvl="1"/>
            <a:r>
              <a:rPr lang="en-CA" altLang="en-US" dirty="0">
                <a:solidFill>
                  <a:schemeClr val="tx1"/>
                </a:solidFill>
              </a:rPr>
              <a:t>Use collaborative questioning</a:t>
            </a:r>
          </a:p>
          <a:p>
            <a:r>
              <a:rPr lang="en-CA" altLang="en-US" dirty="0"/>
              <a:t>Be constructive</a:t>
            </a:r>
          </a:p>
          <a:p>
            <a:r>
              <a:rPr lang="en-CA" altLang="en-US" dirty="0"/>
              <a:t>Include areas they are doing well</a:t>
            </a:r>
          </a:p>
          <a:p>
            <a:r>
              <a:rPr lang="en-CA" altLang="en-US" dirty="0"/>
              <a:t>Offer suggestions to help with improvement</a:t>
            </a:r>
            <a:endParaRPr lang="en-US" altLang="en-US" dirty="0"/>
          </a:p>
          <a:p>
            <a:endParaRPr lang="en-CA" altLang="en-US" i="1" dirty="0"/>
          </a:p>
          <a:p>
            <a:pPr marL="0" indent="0">
              <a:buNone/>
            </a:pPr>
            <a:endParaRPr lang="en-CA" altLang="en-US" i="1" dirty="0"/>
          </a:p>
          <a:p>
            <a:endParaRPr lang="en-CA" altLang="en-US" i="1" dirty="0"/>
          </a:p>
          <a:p>
            <a:endParaRPr lang="en-CA" altLang="en-US" i="1" dirty="0"/>
          </a:p>
          <a:p>
            <a:endParaRPr lang="en-CA" dirty="0"/>
          </a:p>
        </p:txBody>
      </p:sp>
      <p:sp>
        <p:nvSpPr>
          <p:cNvPr id="5" name="TextBox 4"/>
          <p:cNvSpPr txBox="1"/>
          <p:nvPr/>
        </p:nvSpPr>
        <p:spPr>
          <a:xfrm>
            <a:off x="5191019" y="6093296"/>
            <a:ext cx="576064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entury Schoolbook" panose="02040604050505020304"/>
                <a:ea typeface="+mn-ea"/>
                <a:cs typeface="+mn-cs"/>
              </a:rPr>
              <a:t>(Ende, 1983, </a:t>
            </a:r>
            <a:r>
              <a:rPr kumimoji="0" lang="en-US" sz="1400" b="0" i="0" u="none" strike="noStrike" kern="1200" cap="none" spc="0" normalizeH="0" baseline="0" noProof="0" dirty="0" err="1">
                <a:ln>
                  <a:noFill/>
                </a:ln>
                <a:solidFill>
                  <a:srgbClr val="000000"/>
                </a:solidFill>
                <a:effectLst/>
                <a:uLnTx/>
                <a:uFillTx/>
                <a:latin typeface="Century Schoolbook" panose="02040604050505020304"/>
                <a:ea typeface="+mn-ea"/>
                <a:cs typeface="+mn-cs"/>
              </a:rPr>
              <a:t>Sargeant,et</a:t>
            </a:r>
            <a:r>
              <a:rPr kumimoji="0" lang="en-US" sz="1400" b="0" i="0" u="none" strike="noStrike" kern="1200" cap="none" spc="0" normalizeH="0" baseline="0" noProof="0" dirty="0">
                <a:ln>
                  <a:noFill/>
                </a:ln>
                <a:solidFill>
                  <a:srgbClr val="000000"/>
                </a:solidFill>
                <a:effectLst/>
                <a:uLnTx/>
                <a:uFillTx/>
                <a:latin typeface="Century Schoolbook" panose="02040604050505020304"/>
                <a:ea typeface="+mn-ea"/>
                <a:cs typeface="+mn-cs"/>
              </a:rPr>
              <a:t> al., 2017, </a:t>
            </a:r>
            <a:r>
              <a:rPr lang="en-US" sz="1400" dirty="0"/>
              <a:t>Telio, </a:t>
            </a:r>
            <a:r>
              <a:rPr lang="en-US" sz="1400" dirty="0" err="1"/>
              <a:t>Ajjawi</a:t>
            </a:r>
            <a:r>
              <a:rPr lang="en-US" sz="1400" dirty="0"/>
              <a:t>, &amp; </a:t>
            </a:r>
            <a:r>
              <a:rPr lang="en-US" sz="1400" dirty="0" err="1"/>
              <a:t>Regehr</a:t>
            </a:r>
            <a:r>
              <a:rPr lang="en-US" sz="1400" dirty="0"/>
              <a:t>, 2015)</a:t>
            </a:r>
            <a:r>
              <a:rPr kumimoji="0" lang="en-US" sz="1400" b="0" i="0" u="none" strike="noStrike" kern="1200" cap="none" spc="0" normalizeH="0" baseline="0" noProof="0" dirty="0">
                <a:ln>
                  <a:noFill/>
                </a:ln>
                <a:solidFill>
                  <a:srgbClr val="000000"/>
                </a:solidFill>
                <a:effectLst/>
                <a:uLnTx/>
                <a:uFillTx/>
                <a:latin typeface="Century Schoolbook" panose="02040604050505020304"/>
                <a:ea typeface="+mn-ea"/>
                <a:cs typeface="+mn-cs"/>
              </a:rPr>
              <a:t>  </a:t>
            </a:r>
          </a:p>
        </p:txBody>
      </p:sp>
    </p:spTree>
    <p:extLst>
      <p:ext uri="{BB962C8B-B14F-4D97-AF65-F5344CB8AC3E}">
        <p14:creationId xmlns:p14="http://schemas.microsoft.com/office/powerpoint/2010/main" val="26523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6FEF-31A7-6A48-3657-4AC17A5FCF76}"/>
              </a:ext>
            </a:extLst>
          </p:cNvPr>
          <p:cNvSpPr>
            <a:spLocks noGrp="1"/>
          </p:cNvSpPr>
          <p:nvPr>
            <p:ph type="title"/>
          </p:nvPr>
        </p:nvSpPr>
        <p:spPr>
          <a:xfrm>
            <a:off x="1237166" y="640080"/>
            <a:ext cx="3075035" cy="1325562"/>
          </a:xfrm>
        </p:spPr>
        <p:txBody>
          <a:bodyPr>
            <a:normAutofit/>
          </a:bodyPr>
          <a:lstStyle/>
          <a:p>
            <a:r>
              <a:rPr lang="en-CA" sz="3200" dirty="0"/>
              <a:t>Use a Feedback Framework</a:t>
            </a:r>
          </a:p>
        </p:txBody>
      </p:sp>
      <p:sp>
        <p:nvSpPr>
          <p:cNvPr id="11" name="Rectangle 10">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82A5563-08F1-2112-9EC9-DB5A9EE2983B}"/>
              </a:ext>
            </a:extLst>
          </p:cNvPr>
          <p:cNvSpPr>
            <a:spLocks noGrp="1"/>
          </p:cNvSpPr>
          <p:nvPr>
            <p:ph idx="1"/>
          </p:nvPr>
        </p:nvSpPr>
        <p:spPr>
          <a:xfrm>
            <a:off x="1237166" y="2301555"/>
            <a:ext cx="3075035" cy="3878582"/>
          </a:xfrm>
        </p:spPr>
        <p:txBody>
          <a:bodyPr>
            <a:normAutofit/>
          </a:bodyPr>
          <a:lstStyle/>
          <a:p>
            <a:r>
              <a:rPr lang="en-CA" sz="1600" dirty="0"/>
              <a:t>A framework helps ensure good feedback practices</a:t>
            </a:r>
          </a:p>
          <a:p>
            <a:pPr lvl="1"/>
            <a:r>
              <a:rPr lang="en-CA" dirty="0"/>
              <a:t>Guides the conversation</a:t>
            </a:r>
          </a:p>
          <a:p>
            <a:pPr lvl="1"/>
            <a:r>
              <a:rPr lang="en-CA" dirty="0"/>
              <a:t>Focuses on</a:t>
            </a:r>
            <a:r>
              <a:rPr lang="en-CA" b="1" dirty="0"/>
              <a:t> constructive feedback</a:t>
            </a:r>
          </a:p>
          <a:p>
            <a:pPr lvl="1"/>
            <a:r>
              <a:rPr lang="en-CA" dirty="0"/>
              <a:t>Includes some form of self assessment</a:t>
            </a:r>
          </a:p>
          <a:p>
            <a:pPr lvl="1"/>
            <a:r>
              <a:rPr lang="en-CA" dirty="0"/>
              <a:t>Includes a plan for improvement</a:t>
            </a:r>
          </a:p>
          <a:p>
            <a:endParaRPr lang="en-CA" dirty="0"/>
          </a:p>
          <a:p>
            <a:endParaRPr lang="en-CA" sz="1600" dirty="0"/>
          </a:p>
        </p:txBody>
      </p:sp>
      <p:pic>
        <p:nvPicPr>
          <p:cNvPr id="5" name="Picture 4">
            <a:extLst>
              <a:ext uri="{FF2B5EF4-FFF2-40B4-BE49-F238E27FC236}">
                <a16:creationId xmlns:a16="http://schemas.microsoft.com/office/drawing/2014/main" id="{23688FDB-D4E6-4A1F-D005-4BAA0B64EA2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695" r="8463" b="1"/>
          <a:stretch/>
        </p:blipFill>
        <p:spPr>
          <a:xfrm>
            <a:off x="4637848" y="10"/>
            <a:ext cx="7550977" cy="6857990"/>
          </a:xfrm>
          <a:prstGeom prst="rect">
            <a:avLst/>
          </a:prstGeom>
        </p:spPr>
      </p:pic>
      <p:sp>
        <p:nvSpPr>
          <p:cNvPr id="6" name="TextBox 5">
            <a:extLst>
              <a:ext uri="{FF2B5EF4-FFF2-40B4-BE49-F238E27FC236}">
                <a16:creationId xmlns:a16="http://schemas.microsoft.com/office/drawing/2014/main" id="{B3E7C840-B391-B50E-538E-129A2F1EF924}"/>
              </a:ext>
            </a:extLst>
          </p:cNvPr>
          <p:cNvSpPr txBox="1"/>
          <p:nvPr/>
        </p:nvSpPr>
        <p:spPr>
          <a:xfrm>
            <a:off x="9647745" y="6657945"/>
            <a:ext cx="2541080"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3" tooltip="https://leadershipfreak.blog/2020/10/30/17-things-to-never-do-when-giving-corrective-feedback/">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375816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Constructive Feedback	</a:t>
            </a:r>
          </a:p>
        </p:txBody>
      </p:sp>
      <p:sp>
        <p:nvSpPr>
          <p:cNvPr id="3" name="Content Placeholder 2"/>
          <p:cNvSpPr>
            <a:spLocks noGrp="1"/>
          </p:cNvSpPr>
          <p:nvPr>
            <p:ph idx="1"/>
          </p:nvPr>
        </p:nvSpPr>
        <p:spPr/>
        <p:txBody>
          <a:bodyPr>
            <a:noAutofit/>
          </a:bodyPr>
          <a:lstStyle/>
          <a:p>
            <a:r>
              <a:rPr lang="en-US" sz="2799" b="1" dirty="0"/>
              <a:t>Formative</a:t>
            </a:r>
          </a:p>
          <a:p>
            <a:pPr lvl="1"/>
            <a:r>
              <a:rPr lang="en-US" sz="2799" dirty="0"/>
              <a:t>Keep doing that - reinforcing</a:t>
            </a:r>
          </a:p>
          <a:p>
            <a:pPr lvl="1"/>
            <a:r>
              <a:rPr lang="en-US" sz="2799" dirty="0"/>
              <a:t>Improvement needed - corrective</a:t>
            </a:r>
          </a:p>
          <a:p>
            <a:r>
              <a:rPr lang="en-US" sz="2799" b="1" dirty="0"/>
              <a:t>Guidance</a:t>
            </a:r>
          </a:p>
          <a:p>
            <a:pPr lvl="1"/>
            <a:r>
              <a:rPr lang="en-US" sz="2799" dirty="0"/>
              <a:t>How to improve</a:t>
            </a:r>
          </a:p>
          <a:p>
            <a:r>
              <a:rPr lang="en-US" sz="2799" b="1" dirty="0"/>
              <a:t>Elaborative</a:t>
            </a:r>
          </a:p>
          <a:p>
            <a:pPr lvl="1"/>
            <a:r>
              <a:rPr lang="en-US" sz="2799" dirty="0"/>
              <a:t>Why that was good</a:t>
            </a:r>
          </a:p>
          <a:p>
            <a:pPr lvl="1"/>
            <a:r>
              <a:rPr lang="en-US" sz="2799" dirty="0"/>
              <a:t>Why improve</a:t>
            </a:r>
          </a:p>
        </p:txBody>
      </p:sp>
      <p:sp>
        <p:nvSpPr>
          <p:cNvPr id="4" name="TextBox 3"/>
          <p:cNvSpPr txBox="1"/>
          <p:nvPr/>
        </p:nvSpPr>
        <p:spPr>
          <a:xfrm>
            <a:off x="8110636" y="5880006"/>
            <a:ext cx="2925318" cy="300132"/>
          </a:xfrm>
          <a:prstGeom prst="rect">
            <a:avLst/>
          </a:prstGeom>
          <a:noFill/>
        </p:spPr>
        <p:txBody>
          <a:bodyPr wrap="square" rtlCol="0">
            <a:spAutoFit/>
          </a:bodyPr>
          <a:lstStyle/>
          <a:p>
            <a:r>
              <a:rPr lang="en-US" sz="1351" dirty="0"/>
              <a:t>(Sargent, et al., 2017)</a:t>
            </a:r>
          </a:p>
        </p:txBody>
      </p:sp>
    </p:spTree>
    <p:extLst>
      <p:ext uri="{BB962C8B-B14F-4D97-AF65-F5344CB8AC3E}">
        <p14:creationId xmlns:p14="http://schemas.microsoft.com/office/powerpoint/2010/main" val="284279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583" y="416100"/>
            <a:ext cx="10008901" cy="1149417"/>
          </a:xfrm>
        </p:spPr>
        <p:txBody>
          <a:bodyPr>
            <a:normAutofit/>
          </a:bodyPr>
          <a:lstStyle/>
          <a:p>
            <a:r>
              <a:rPr lang="en-US" dirty="0">
                <a:solidFill>
                  <a:schemeClr val="tx1"/>
                </a:solidFill>
              </a:rPr>
              <a:t>A bit more about feedback</a:t>
            </a:r>
          </a:p>
        </p:txBody>
      </p:sp>
      <p:sp>
        <p:nvSpPr>
          <p:cNvPr id="3" name="Content Placeholder 2"/>
          <p:cNvSpPr>
            <a:spLocks noGrp="1"/>
          </p:cNvSpPr>
          <p:nvPr>
            <p:ph idx="1"/>
          </p:nvPr>
        </p:nvSpPr>
        <p:spPr>
          <a:xfrm>
            <a:off x="1053825" y="1829218"/>
            <a:ext cx="10487468" cy="4127457"/>
          </a:xfrm>
        </p:spPr>
        <p:txBody>
          <a:bodyPr>
            <a:normAutofit/>
          </a:bodyPr>
          <a:lstStyle/>
          <a:p>
            <a:pPr marL="0" indent="0">
              <a:buNone/>
            </a:pPr>
            <a:r>
              <a:rPr lang="en-US" sz="2799" dirty="0"/>
              <a:t>Good feedback is:  </a:t>
            </a:r>
          </a:p>
          <a:p>
            <a:pPr lvl="1">
              <a:buFont typeface="Wingdings" pitchFamily="2" charset="2"/>
              <a:buChar char="§"/>
            </a:pPr>
            <a:r>
              <a:rPr lang="en-US" sz="2600" b="1" dirty="0">
                <a:solidFill>
                  <a:srgbClr val="00B050"/>
                </a:solidFill>
              </a:rPr>
              <a:t>Descriptive and non-judgmental</a:t>
            </a:r>
          </a:p>
          <a:p>
            <a:pPr lvl="1">
              <a:buFont typeface="Wingdings" pitchFamily="2" charset="2"/>
              <a:buChar char="§"/>
            </a:pPr>
            <a:r>
              <a:rPr lang="en-US" sz="2600" i="1" dirty="0"/>
              <a:t>Given at mutually agreed time and place</a:t>
            </a:r>
          </a:p>
          <a:p>
            <a:pPr lvl="1">
              <a:buFont typeface="Wingdings" pitchFamily="2" charset="2"/>
              <a:buChar char="§"/>
            </a:pPr>
            <a:r>
              <a:rPr lang="en-US" sz="2600" i="1" dirty="0"/>
              <a:t>Timely</a:t>
            </a:r>
          </a:p>
          <a:p>
            <a:pPr lvl="1">
              <a:buFont typeface="Wingdings" pitchFamily="2" charset="2"/>
              <a:buChar char="§"/>
            </a:pPr>
            <a:r>
              <a:rPr lang="en-US" sz="2600" b="1" dirty="0">
                <a:solidFill>
                  <a:srgbClr val="00B050"/>
                </a:solidFill>
              </a:rPr>
              <a:t>Specific in nature</a:t>
            </a:r>
          </a:p>
          <a:p>
            <a:pPr lvl="1">
              <a:buFont typeface="Wingdings" pitchFamily="2" charset="2"/>
              <a:buChar char="§"/>
            </a:pPr>
            <a:r>
              <a:rPr lang="en-US" sz="2600" i="1" dirty="0"/>
              <a:t>On changeable behaviors</a:t>
            </a:r>
          </a:p>
          <a:p>
            <a:pPr lvl="1">
              <a:buFont typeface="Wingdings" pitchFamily="2" charset="2"/>
              <a:buChar char="§"/>
            </a:pPr>
            <a:r>
              <a:rPr lang="en-US" sz="2600" i="1" dirty="0"/>
              <a:t>Limited to 2-3 areas</a:t>
            </a:r>
          </a:p>
        </p:txBody>
      </p:sp>
      <p:sp>
        <p:nvSpPr>
          <p:cNvPr id="4" name="TextBox 3"/>
          <p:cNvSpPr txBox="1"/>
          <p:nvPr/>
        </p:nvSpPr>
        <p:spPr>
          <a:xfrm>
            <a:off x="8417907" y="5587438"/>
            <a:ext cx="3301140" cy="300132"/>
          </a:xfrm>
          <a:prstGeom prst="rect">
            <a:avLst/>
          </a:prstGeom>
          <a:noFill/>
        </p:spPr>
        <p:txBody>
          <a:bodyPr wrap="square" rtlCol="0">
            <a:spAutoFit/>
          </a:bodyPr>
          <a:lstStyle/>
          <a:p>
            <a:r>
              <a:rPr lang="en-US" sz="1351" dirty="0"/>
              <a:t>(Ende, 1983)</a:t>
            </a:r>
          </a:p>
        </p:txBody>
      </p:sp>
    </p:spTree>
    <p:extLst>
      <p:ext uri="{BB962C8B-B14F-4D97-AF65-F5344CB8AC3E}">
        <p14:creationId xmlns:p14="http://schemas.microsoft.com/office/powerpoint/2010/main" val="238691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5" presetClass="emph" presetSubtype="0" grpId="0" nodeType="withEffect">
                                  <p:stCondLst>
                                    <p:cond delay="0"/>
                                  </p:stCondLst>
                                  <p:iterate type="lt">
                                    <p:tmAbs val="25"/>
                                  </p:iterate>
                                  <p:childTnLst>
                                    <p:set>
                                      <p:cBhvr override="childStyle">
                                        <p:cTn id="8" dur="indefinite"/>
                                        <p:tgtEl>
                                          <p:spTgt spid="3">
                                            <p:txEl>
                                              <p:pRg st="1" end="1"/>
                                            </p:txEl>
                                          </p:spTgt>
                                        </p:tgtEl>
                                        <p:attrNameLst>
                                          <p:attrName>style.fontWeight</p:attrName>
                                        </p:attrNameLst>
                                      </p:cBhvr>
                                      <p:to>
                                        <p:strVal val="bold"/>
                                      </p:to>
                                    </p:set>
                                  </p:childTnLst>
                                </p:cTn>
                              </p:par>
                              <p:par>
                                <p:cTn id="9" presetID="15" presetClass="emph" presetSubtype="0" grpId="0" nodeType="withEffect">
                                  <p:stCondLst>
                                    <p:cond delay="0"/>
                                  </p:stCondLst>
                                  <p:iterate type="lt">
                                    <p:tmAbs val="25"/>
                                  </p:iterate>
                                  <p:childTnLst>
                                    <p:set>
                                      <p:cBhvr override="childStyle">
                                        <p:cTn id="10" dur="indefinite"/>
                                        <p:tgtEl>
                                          <p:spTgt spid="3">
                                            <p:txEl>
                                              <p:pRg st="2" end="2"/>
                                            </p:txEl>
                                          </p:spTgt>
                                        </p:tgtEl>
                                        <p:attrNameLst>
                                          <p:attrName>style.fontWeight</p:attrName>
                                        </p:attrNameLst>
                                      </p:cBhvr>
                                      <p:to>
                                        <p:strVal val="bold"/>
                                      </p:to>
                                    </p:set>
                                  </p:childTnLst>
                                </p:cTn>
                              </p:par>
                              <p:par>
                                <p:cTn id="11" presetID="15" presetClass="emph" presetSubtype="0" grpId="0" nodeType="withEffect">
                                  <p:stCondLst>
                                    <p:cond delay="0"/>
                                  </p:stCondLst>
                                  <p:iterate type="lt">
                                    <p:tmAbs val="25"/>
                                  </p:iterate>
                                  <p:childTnLst>
                                    <p:set>
                                      <p:cBhvr override="childStyle">
                                        <p:cTn id="12" dur="indefinite"/>
                                        <p:tgtEl>
                                          <p:spTgt spid="3">
                                            <p:txEl>
                                              <p:pRg st="3" end="3"/>
                                            </p:txEl>
                                          </p:spTgt>
                                        </p:tgtEl>
                                        <p:attrNameLst>
                                          <p:attrName>style.fontWeight</p:attrName>
                                        </p:attrNameLst>
                                      </p:cBhvr>
                                      <p:to>
                                        <p:strVal val="bold"/>
                                      </p:to>
                                    </p:set>
                                  </p:childTnLst>
                                </p:cTn>
                              </p:par>
                              <p:par>
                                <p:cTn id="13" presetID="15" presetClass="emph" presetSubtype="0" grpId="0" nodeType="withEffect">
                                  <p:stCondLst>
                                    <p:cond delay="0"/>
                                  </p:stCondLst>
                                  <p:iterate type="lt">
                                    <p:tmAbs val="25"/>
                                  </p:iterate>
                                  <p:childTnLst>
                                    <p:set>
                                      <p:cBhvr override="childStyle">
                                        <p:cTn id="14" dur="indefinite"/>
                                        <p:tgtEl>
                                          <p:spTgt spid="3">
                                            <p:txEl>
                                              <p:pRg st="4" end="4"/>
                                            </p:txEl>
                                          </p:spTgt>
                                        </p:tgtEl>
                                        <p:attrNameLst>
                                          <p:attrName>style.fontWeight</p:attrName>
                                        </p:attrNameLst>
                                      </p:cBhvr>
                                      <p:to>
                                        <p:strVal val="bold"/>
                                      </p:to>
                                    </p:set>
                                  </p:childTnLst>
                                </p:cTn>
                              </p:par>
                              <p:par>
                                <p:cTn id="15" presetID="15" presetClass="emph" presetSubtype="0" grpId="0" nodeType="withEffect">
                                  <p:stCondLst>
                                    <p:cond delay="0"/>
                                  </p:stCondLst>
                                  <p:iterate type="lt">
                                    <p:tmAbs val="25"/>
                                  </p:iterate>
                                  <p:childTnLst>
                                    <p:set>
                                      <p:cBhvr override="childStyle">
                                        <p:cTn id="16" dur="indefinite"/>
                                        <p:tgtEl>
                                          <p:spTgt spid="3">
                                            <p:txEl>
                                              <p:pRg st="5" end="5"/>
                                            </p:txEl>
                                          </p:spTgt>
                                        </p:tgtEl>
                                        <p:attrNameLst>
                                          <p:attrName>style.fontWeight</p:attrName>
                                        </p:attrNameLst>
                                      </p:cBhvr>
                                      <p:to>
                                        <p:strVal val="bold"/>
                                      </p:to>
                                    </p:set>
                                  </p:childTnLst>
                                </p:cTn>
                              </p:par>
                              <p:par>
                                <p:cTn id="17" presetID="15" presetClass="emph" presetSubtype="0" grpId="0" nodeType="withEffect">
                                  <p:stCondLst>
                                    <p:cond delay="0"/>
                                  </p:stCondLst>
                                  <p:iterate type="lt">
                                    <p:tmAbs val="25"/>
                                  </p:iterate>
                                  <p:childTnLst>
                                    <p:set>
                                      <p:cBhvr override="childStyle">
                                        <p:cTn id="18" dur="indefinite"/>
                                        <p:tgtEl>
                                          <p:spTgt spid="3">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and Non-judgmental</a:t>
            </a:r>
          </a:p>
        </p:txBody>
      </p:sp>
      <p:sp>
        <p:nvSpPr>
          <p:cNvPr id="3" name="Content Placeholder 2"/>
          <p:cNvSpPr>
            <a:spLocks noGrp="1"/>
          </p:cNvSpPr>
          <p:nvPr>
            <p:ph idx="1"/>
          </p:nvPr>
        </p:nvSpPr>
        <p:spPr/>
        <p:txBody>
          <a:bodyPr>
            <a:normAutofit fontScale="92500" lnSpcReduction="20000"/>
          </a:bodyPr>
          <a:lstStyle/>
          <a:p>
            <a:r>
              <a:rPr lang="en-US" b="1" dirty="0"/>
              <a:t>Judgmental</a:t>
            </a:r>
            <a:r>
              <a:rPr lang="en-US" dirty="0"/>
              <a:t>: “You are sloppy.” </a:t>
            </a:r>
          </a:p>
          <a:p>
            <a:r>
              <a:rPr lang="en-US" b="1" dirty="0">
                <a:solidFill>
                  <a:schemeClr val="accent1">
                    <a:lumMod val="50000"/>
                  </a:schemeClr>
                </a:solidFill>
              </a:rPr>
              <a:t>Descriptive</a:t>
            </a:r>
            <a:r>
              <a:rPr lang="en-US" dirty="0">
                <a:solidFill>
                  <a:schemeClr val="accent1">
                    <a:lumMod val="50000"/>
                  </a:schemeClr>
                </a:solidFill>
              </a:rPr>
              <a:t>: “There were some omissions in the charts that I’d like to discuss.” </a:t>
            </a:r>
          </a:p>
          <a:p>
            <a:r>
              <a:rPr lang="en-US" b="1" dirty="0"/>
              <a:t>Judgmental</a:t>
            </a:r>
            <a:r>
              <a:rPr lang="en-US" dirty="0"/>
              <a:t>: “You must not value patient input.” </a:t>
            </a:r>
          </a:p>
          <a:p>
            <a:r>
              <a:rPr lang="en-US" b="1" dirty="0">
                <a:solidFill>
                  <a:schemeClr val="accent1">
                    <a:lumMod val="50000"/>
                  </a:schemeClr>
                </a:solidFill>
              </a:rPr>
              <a:t>Descriptive</a:t>
            </a:r>
            <a:r>
              <a:rPr lang="en-US" dirty="0">
                <a:solidFill>
                  <a:schemeClr val="accent1">
                    <a:lumMod val="50000"/>
                  </a:schemeClr>
                </a:solidFill>
              </a:rPr>
              <a:t>: “Your documentation of the patient’s story seems to be limited.” </a:t>
            </a:r>
          </a:p>
          <a:p>
            <a:endParaRPr lang="en-US" dirty="0">
              <a:solidFill>
                <a:schemeClr val="accent1">
                  <a:lumMod val="50000"/>
                </a:schemeClr>
              </a:solidFill>
            </a:endParaRPr>
          </a:p>
          <a:p>
            <a:r>
              <a:rPr lang="en-US" b="1" dirty="0"/>
              <a:t>Vague/Judgmental</a:t>
            </a:r>
            <a:r>
              <a:rPr lang="en-US" dirty="0"/>
              <a:t>: “The differential was inadequate.” </a:t>
            </a:r>
          </a:p>
          <a:p>
            <a:r>
              <a:rPr lang="en-US" b="1" dirty="0">
                <a:solidFill>
                  <a:schemeClr val="accent1">
                    <a:lumMod val="50000"/>
                  </a:schemeClr>
                </a:solidFill>
              </a:rPr>
              <a:t>Descriptive/Non-judgmental</a:t>
            </a:r>
            <a:r>
              <a:rPr lang="en-US" dirty="0">
                <a:solidFill>
                  <a:schemeClr val="accent1">
                    <a:lumMod val="50000"/>
                  </a:schemeClr>
                </a:solidFill>
              </a:rPr>
              <a:t>: “The differential you documented did not include the possibility of disease X.” </a:t>
            </a:r>
          </a:p>
          <a:p>
            <a:r>
              <a:rPr lang="en-US" b="1" dirty="0"/>
              <a:t>Vague/Evaluative</a:t>
            </a:r>
            <a:r>
              <a:rPr lang="en-US" dirty="0"/>
              <a:t>: “You did a great job on this note.” </a:t>
            </a:r>
          </a:p>
          <a:p>
            <a:pPr>
              <a:lnSpc>
                <a:spcPct val="120000"/>
              </a:lnSpc>
            </a:pPr>
            <a:r>
              <a:rPr lang="en-US" b="1" dirty="0">
                <a:solidFill>
                  <a:schemeClr val="accent1">
                    <a:lumMod val="50000"/>
                  </a:schemeClr>
                </a:solidFill>
              </a:rPr>
              <a:t>Descriptive/Non-judgmental</a:t>
            </a:r>
            <a:r>
              <a:rPr lang="en-US" dirty="0">
                <a:solidFill>
                  <a:schemeClr val="accent1">
                    <a:lumMod val="50000"/>
                  </a:schemeClr>
                </a:solidFill>
              </a:rPr>
              <a:t>: “Your charts are appropriately detailed in terms of your treatment decisions, current prescriptions, allergies, and follow-up activities. They provide confidence in good patient care.” </a:t>
            </a:r>
          </a:p>
          <a:p>
            <a:endParaRPr lang="en-US" dirty="0"/>
          </a:p>
        </p:txBody>
      </p:sp>
      <p:cxnSp>
        <p:nvCxnSpPr>
          <p:cNvPr id="5" name="Straight Connector 4">
            <a:extLst>
              <a:ext uri="{FF2B5EF4-FFF2-40B4-BE49-F238E27FC236}">
                <a16:creationId xmlns:a16="http://schemas.microsoft.com/office/drawing/2014/main" id="{2C745F74-82CF-4F02-859D-E17D4BA92733}"/>
              </a:ext>
            </a:extLst>
          </p:cNvPr>
          <p:cNvCxnSpPr/>
          <p:nvPr/>
        </p:nvCxnSpPr>
        <p:spPr>
          <a:xfrm>
            <a:off x="1261543" y="3573016"/>
            <a:ext cx="8577285"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525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818" y="312543"/>
            <a:ext cx="8306986" cy="1325218"/>
          </a:xfrm>
        </p:spPr>
        <p:txBody>
          <a:bodyPr/>
          <a:lstStyle/>
          <a:p>
            <a:r>
              <a:rPr lang="en-CA" sz="4400" b="1" dirty="0">
                <a:solidFill>
                  <a:srgbClr val="003B5C"/>
                </a:solidFill>
              </a:rPr>
              <a:t>RX-OCR</a:t>
            </a:r>
            <a:endParaRPr lang="en-CA" dirty="0"/>
          </a:p>
        </p:txBody>
      </p:sp>
      <p:sp>
        <p:nvSpPr>
          <p:cNvPr id="3" name="Content Placeholder 2"/>
          <p:cNvSpPr>
            <a:spLocks noGrp="1"/>
          </p:cNvSpPr>
          <p:nvPr>
            <p:ph idx="1"/>
          </p:nvPr>
        </p:nvSpPr>
        <p:spPr>
          <a:xfrm>
            <a:off x="529679" y="2492896"/>
            <a:ext cx="4392335" cy="2953835"/>
          </a:xfrm>
        </p:spPr>
        <p:txBody>
          <a:bodyPr>
            <a:noAutofit/>
          </a:bodyPr>
          <a:lstStyle/>
          <a:p>
            <a:pPr marL="0" indent="0">
              <a:buClr>
                <a:srgbClr val="9A3324"/>
              </a:buClr>
              <a:buNone/>
            </a:pPr>
            <a:r>
              <a:rPr lang="en-CA" sz="2799" b="1" dirty="0">
                <a:solidFill>
                  <a:srgbClr val="FF9900"/>
                </a:solidFill>
              </a:rPr>
              <a:t>R</a:t>
            </a:r>
            <a:r>
              <a:rPr lang="en-CA" sz="2799" b="1" dirty="0"/>
              <a:t>APPORT</a:t>
            </a:r>
          </a:p>
          <a:p>
            <a:pPr marL="0" indent="0">
              <a:buClr>
                <a:srgbClr val="9A3324"/>
              </a:buClr>
              <a:buNone/>
            </a:pPr>
            <a:r>
              <a:rPr lang="en-CA" sz="2799" b="1" dirty="0"/>
              <a:t>E</a:t>
            </a:r>
            <a:r>
              <a:rPr lang="en-CA" sz="2799" b="1" dirty="0">
                <a:solidFill>
                  <a:srgbClr val="FF9900"/>
                </a:solidFill>
              </a:rPr>
              <a:t>X</a:t>
            </a:r>
            <a:r>
              <a:rPr lang="en-CA" sz="2799" b="1" dirty="0"/>
              <a:t>PECTATIONS</a:t>
            </a:r>
          </a:p>
          <a:p>
            <a:pPr marL="0" indent="0">
              <a:buClr>
                <a:srgbClr val="9A3324"/>
              </a:buClr>
              <a:buNone/>
            </a:pPr>
            <a:r>
              <a:rPr lang="en-CA" sz="2799" b="1" dirty="0">
                <a:solidFill>
                  <a:srgbClr val="FF9900"/>
                </a:solidFill>
              </a:rPr>
              <a:t>O</a:t>
            </a:r>
            <a:r>
              <a:rPr lang="en-CA" sz="2799" b="1" dirty="0"/>
              <a:t>BSERVE</a:t>
            </a:r>
          </a:p>
          <a:p>
            <a:pPr marL="0" indent="0">
              <a:buClr>
                <a:srgbClr val="9A3324"/>
              </a:buClr>
              <a:buNone/>
            </a:pPr>
            <a:r>
              <a:rPr lang="en-CA" sz="2799" b="1" dirty="0">
                <a:solidFill>
                  <a:srgbClr val="FF9900"/>
                </a:solidFill>
              </a:rPr>
              <a:t>C</a:t>
            </a:r>
            <a:r>
              <a:rPr lang="en-CA" sz="2799" b="1" dirty="0"/>
              <a:t>OACH </a:t>
            </a:r>
            <a:r>
              <a:rPr lang="en-CA" sz="2799" b="1" dirty="0">
                <a:solidFill>
                  <a:schemeClr val="accent2">
                    <a:lumMod val="75000"/>
                  </a:schemeClr>
                </a:solidFill>
              </a:rPr>
              <a:t> </a:t>
            </a:r>
            <a:r>
              <a:rPr lang="en-CA" sz="1800" b="1" dirty="0">
                <a:solidFill>
                  <a:schemeClr val="accent2">
                    <a:lumMod val="75000"/>
                  </a:schemeClr>
                </a:solidFill>
              </a:rPr>
              <a:t>(ARCH/BAYER/PNP)</a:t>
            </a:r>
            <a:endParaRPr lang="en-CA" sz="2799" b="1" dirty="0">
              <a:solidFill>
                <a:schemeClr val="accent2">
                  <a:lumMod val="75000"/>
                </a:schemeClr>
              </a:solidFill>
            </a:endParaRPr>
          </a:p>
          <a:p>
            <a:pPr marL="0" indent="0">
              <a:buClr>
                <a:srgbClr val="9A3324"/>
              </a:buClr>
              <a:buNone/>
            </a:pPr>
            <a:r>
              <a:rPr lang="en-CA" sz="2799" b="1" dirty="0">
                <a:solidFill>
                  <a:srgbClr val="FF9900"/>
                </a:solidFill>
              </a:rPr>
              <a:t>R</a:t>
            </a:r>
            <a:r>
              <a:rPr lang="en-CA" sz="2799" b="1" dirty="0"/>
              <a:t>ECORD</a:t>
            </a:r>
          </a:p>
          <a:p>
            <a:pPr marL="514196" indent="-514196">
              <a:buNone/>
            </a:pPr>
            <a:endParaRPr lang="en-CA" sz="2799" b="1" dirty="0">
              <a:solidFill>
                <a:srgbClr val="F4753C"/>
              </a:solidFill>
            </a:endParaRPr>
          </a:p>
          <a:p>
            <a:endParaRPr lang="en-CA" dirty="0">
              <a:solidFill>
                <a:srgbClr val="F39C3D"/>
              </a:solidFill>
            </a:endParaRPr>
          </a:p>
        </p:txBody>
      </p:sp>
      <p:sp>
        <p:nvSpPr>
          <p:cNvPr id="5" name="Slide Number Placeholder 4"/>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035A847-A378-904F-ACB7-6E9049E7A8F5}" type="slidenum">
              <a:rPr kumimoji="0" lang="en-US" sz="3599" b="0" i="0" u="none" strike="noStrike" kern="1200" cap="none" spc="0" normalizeH="0" baseline="0" noProof="0" smtClean="0">
                <a:ln>
                  <a:noFill/>
                </a:ln>
                <a:solidFill>
                  <a:srgbClr val="46464A">
                    <a:lumMod val="60000"/>
                    <a:lumOff val="40000"/>
                  </a:srgbClr>
                </a:solidFill>
                <a:effectLst/>
                <a:uLnTx/>
                <a:uFillTx/>
                <a:latin typeface="Century Schoolbook" panose="020406040505050203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19</a:t>
            </a:fld>
            <a:endParaRPr kumimoji="0" lang="en-US" sz="3599" b="0" i="0" u="none" strike="noStrike" kern="1200" cap="none" spc="0" normalizeH="0" baseline="0" noProof="0" dirty="0">
              <a:ln>
                <a:noFill/>
              </a:ln>
              <a:solidFill>
                <a:srgbClr val="46464A">
                  <a:lumMod val="60000"/>
                  <a:lumOff val="40000"/>
                </a:srgbClr>
              </a:solidFill>
              <a:effectLst/>
              <a:uLnTx/>
              <a:uFillTx/>
              <a:latin typeface="Century Schoolbook" panose="02040604050505020304"/>
              <a:ea typeface="+mn-ea"/>
              <a:cs typeface="+mn-cs"/>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4939708" y="1691142"/>
            <a:ext cx="5979240" cy="3960934"/>
          </a:xfrm>
          <a:prstGeom prst="rect">
            <a:avLst/>
          </a:prstGeom>
        </p:spPr>
      </p:pic>
      <p:sp>
        <p:nvSpPr>
          <p:cNvPr id="6" name="TextBox 5">
            <a:extLst>
              <a:ext uri="{FF2B5EF4-FFF2-40B4-BE49-F238E27FC236}">
                <a16:creationId xmlns:a16="http://schemas.microsoft.com/office/drawing/2014/main" id="{B7A0853B-CFC3-401A-B246-EF93F58598F9}"/>
              </a:ext>
            </a:extLst>
          </p:cNvPr>
          <p:cNvSpPr txBox="1"/>
          <p:nvPr/>
        </p:nvSpPr>
        <p:spPr>
          <a:xfrm>
            <a:off x="7606580" y="5539951"/>
            <a:ext cx="3099641" cy="36923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900" b="0" i="0" u="none" strike="noStrike" kern="1200" cap="none" spc="0" normalizeH="0" baseline="0" noProof="0" dirty="0">
                <a:ln>
                  <a:noFill/>
                </a:ln>
                <a:solidFill>
                  <a:srgbClr val="000000"/>
                </a:solidFill>
                <a:effectLst/>
                <a:uLnTx/>
                <a:uFillTx/>
                <a:latin typeface="Century Schoolbook" panose="02040604050505020304"/>
                <a:ea typeface="+mn-ea"/>
                <a:cs typeface="+mn-cs"/>
                <a:hlinkClick r:id="rId5" tooltip="http://vimeo.com/87231446"/>
              </a:rPr>
              <a:t>This Photo</a:t>
            </a:r>
            <a:r>
              <a:rPr kumimoji="0" lang="en-CA" sz="900" b="0" i="0" u="none" strike="noStrike" kern="1200" cap="none" spc="0" normalizeH="0" baseline="0" noProof="0" dirty="0">
                <a:ln>
                  <a:noFill/>
                </a:ln>
                <a:solidFill>
                  <a:srgbClr val="000000"/>
                </a:solidFill>
                <a:effectLst/>
                <a:uLnTx/>
                <a:uFillTx/>
                <a:latin typeface="Century Schoolbook" panose="02040604050505020304"/>
                <a:ea typeface="+mn-ea"/>
                <a:cs typeface="+mn-cs"/>
              </a:rPr>
              <a:t> by Unknown Author is licensed under </a:t>
            </a:r>
            <a:r>
              <a:rPr kumimoji="0" lang="en-CA" sz="900" b="0" i="0" u="none" strike="noStrike" kern="1200" cap="none" spc="0" normalizeH="0" baseline="0" noProof="0" dirty="0">
                <a:ln>
                  <a:noFill/>
                </a:ln>
                <a:solidFill>
                  <a:srgbClr val="000000"/>
                </a:solidFill>
                <a:effectLst/>
                <a:uLnTx/>
                <a:uFillTx/>
                <a:latin typeface="Century Schoolbook" panose="02040604050505020304"/>
                <a:ea typeface="+mn-ea"/>
                <a:cs typeface="+mn-cs"/>
                <a:hlinkClick r:id="rId6" tooltip="https://creativecommons.org/licenses/by-nc-sa/3.0/"/>
              </a:rPr>
              <a:t>CC BY-SA-NC</a:t>
            </a:r>
            <a:endParaRPr kumimoji="0" lang="en-CA" sz="900" b="0" i="0" u="none" strike="noStrike" kern="1200" cap="none" spc="0" normalizeH="0" baseline="0" noProof="0" dirty="0">
              <a:ln>
                <a:noFill/>
              </a:ln>
              <a:solidFill>
                <a:srgbClr val="000000"/>
              </a:solidFill>
              <a:effectLst/>
              <a:uLnTx/>
              <a:uFillTx/>
              <a:latin typeface="Century Schoolbook" panose="02040604050505020304"/>
              <a:ea typeface="+mn-ea"/>
              <a:cs typeface="+mn-cs"/>
            </a:endParaRPr>
          </a:p>
        </p:txBody>
      </p:sp>
      <p:pic>
        <p:nvPicPr>
          <p:cNvPr id="8" name="Picture 7" descr="A picture containing text, clipart&#10;&#10;Description automatically generated">
            <a:extLst>
              <a:ext uri="{FF2B5EF4-FFF2-40B4-BE49-F238E27FC236}">
                <a16:creationId xmlns:a16="http://schemas.microsoft.com/office/drawing/2014/main" id="{B660D898-1336-413D-A251-378C6C539B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681" y="227570"/>
            <a:ext cx="890420" cy="1187227"/>
          </a:xfrm>
          <a:prstGeom prst="rect">
            <a:avLst/>
          </a:prstGeom>
        </p:spPr>
      </p:pic>
      <p:pic>
        <p:nvPicPr>
          <p:cNvPr id="9" name="Picture 8">
            <a:extLst>
              <a:ext uri="{FF2B5EF4-FFF2-40B4-BE49-F238E27FC236}">
                <a16:creationId xmlns:a16="http://schemas.microsoft.com/office/drawing/2014/main" id="{9F7C6BFF-6A11-424D-9A95-7F92B90A8739}"/>
              </a:ext>
            </a:extLst>
          </p:cNvPr>
          <p:cNvPicPr>
            <a:picLocks noChangeAspect="1"/>
          </p:cNvPicPr>
          <p:nvPr/>
        </p:nvPicPr>
        <p:blipFill>
          <a:blip r:embed="rId8"/>
          <a:stretch>
            <a:fillRect/>
          </a:stretch>
        </p:blipFill>
        <p:spPr>
          <a:xfrm>
            <a:off x="8683853" y="5896084"/>
            <a:ext cx="2022368" cy="678979"/>
          </a:xfrm>
          <a:prstGeom prst="rect">
            <a:avLst/>
          </a:prstGeom>
        </p:spPr>
      </p:pic>
      <p:sp>
        <p:nvSpPr>
          <p:cNvPr id="4" name="Arrow: Right 3">
            <a:extLst>
              <a:ext uri="{FF2B5EF4-FFF2-40B4-BE49-F238E27FC236}">
                <a16:creationId xmlns:a16="http://schemas.microsoft.com/office/drawing/2014/main" id="{B37655D8-A1BA-E999-596F-7187301E4B49}"/>
              </a:ext>
            </a:extLst>
          </p:cNvPr>
          <p:cNvSpPr/>
          <p:nvPr/>
        </p:nvSpPr>
        <p:spPr>
          <a:xfrm rot="8696352">
            <a:off x="8744780" y="1471733"/>
            <a:ext cx="11521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1716552C-6CC0-4797-ED80-5DF57ACFD2ED}"/>
              </a:ext>
            </a:extLst>
          </p:cNvPr>
          <p:cNvSpPr txBox="1"/>
          <p:nvPr/>
        </p:nvSpPr>
        <p:spPr>
          <a:xfrm>
            <a:off x="9070240" y="922557"/>
            <a:ext cx="1440160" cy="369332"/>
          </a:xfrm>
          <a:prstGeom prst="rect">
            <a:avLst/>
          </a:prstGeom>
          <a:noFill/>
        </p:spPr>
        <p:txBody>
          <a:bodyPr wrap="square" rtlCol="0">
            <a:spAutoFit/>
          </a:bodyPr>
          <a:lstStyle/>
          <a:p>
            <a:r>
              <a:rPr lang="en-CA" dirty="0"/>
              <a:t>Chart audit</a:t>
            </a:r>
          </a:p>
        </p:txBody>
      </p:sp>
    </p:spTree>
    <p:custDataLst>
      <p:tags r:id="rId1"/>
    </p:custDataLst>
    <p:extLst>
      <p:ext uri="{BB962C8B-B14F-4D97-AF65-F5344CB8AC3E}">
        <p14:creationId xmlns:p14="http://schemas.microsoft.com/office/powerpoint/2010/main" val="133141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5" descr="A close up of a sign&#10;&#10;Description automatically generated">
            <a:extLst>
              <a:ext uri="{FF2B5EF4-FFF2-40B4-BE49-F238E27FC236}">
                <a16:creationId xmlns:a16="http://schemas.microsoft.com/office/drawing/2014/main" id="{F9B56474-B7D3-4A6F-B553-66AE894874F4}"/>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l="8539" r="5263" b="1"/>
          <a:stretch/>
        </p:blipFill>
        <p:spPr>
          <a:xfrm>
            <a:off x="20" y="-2"/>
            <a:ext cx="12188805" cy="6858000"/>
          </a:xfrm>
          <a:prstGeom prst="rect">
            <a:avLst/>
          </a:prstGeom>
        </p:spPr>
      </p:pic>
      <p:sp>
        <p:nvSpPr>
          <p:cNvPr id="2" name="Title 1">
            <a:extLst>
              <a:ext uri="{FF2B5EF4-FFF2-40B4-BE49-F238E27FC236}">
                <a16:creationId xmlns:a16="http://schemas.microsoft.com/office/drawing/2014/main" id="{3150B5E4-BAE8-E349-86D4-3A72746915F6}"/>
              </a:ext>
            </a:extLst>
          </p:cNvPr>
          <p:cNvSpPr>
            <a:spLocks noGrp="1"/>
          </p:cNvSpPr>
          <p:nvPr>
            <p:ph type="title"/>
          </p:nvPr>
        </p:nvSpPr>
        <p:spPr>
          <a:xfrm>
            <a:off x="1261543" y="758952"/>
            <a:ext cx="9415867" cy="4041648"/>
          </a:xfrm>
        </p:spPr>
        <p:txBody>
          <a:bodyPr vert="horz" lIns="91440" tIns="45720" rIns="91440" bIns="45720" rtlCol="0" anchor="b">
            <a:normAutofit/>
          </a:bodyPr>
          <a:lstStyle/>
          <a:p>
            <a:pPr defTabSz="914400"/>
            <a:r>
              <a:rPr lang="en-US" sz="7200"/>
              <a:t>No conflicts of interest to declare</a:t>
            </a:r>
          </a:p>
        </p:txBody>
      </p:sp>
      <p:sp>
        <p:nvSpPr>
          <p:cNvPr id="16" name="TextBox 15">
            <a:extLst>
              <a:ext uri="{FF2B5EF4-FFF2-40B4-BE49-F238E27FC236}">
                <a16:creationId xmlns:a16="http://schemas.microsoft.com/office/drawing/2014/main" id="{2D26F437-63D2-46C8-8258-05583DA9EA3D}"/>
              </a:ext>
            </a:extLst>
          </p:cNvPr>
          <p:cNvSpPr txBox="1"/>
          <p:nvPr/>
        </p:nvSpPr>
        <p:spPr>
          <a:xfrm>
            <a:off x="9488146" y="6657995"/>
            <a:ext cx="2700679" cy="200003"/>
          </a:xfrm>
          <a:prstGeom prst="rect">
            <a:avLst/>
          </a:prstGeom>
          <a:solidFill>
            <a:srgbClr val="000000"/>
          </a:solidFill>
        </p:spPr>
        <p:txBody>
          <a:bodyPr wrap="none">
            <a:spAutoFit/>
          </a:bodyPr>
          <a:lstStyle/>
          <a:p>
            <a:pPr algn="r" defTabSz="914126">
              <a:spcAft>
                <a:spcPts val="600"/>
              </a:spcAft>
              <a:buClr>
                <a:srgbClr val="000000"/>
              </a:buClr>
              <a:defRPr/>
            </a:pPr>
            <a:r>
              <a:rPr lang="en-US" sz="700" kern="0">
                <a:solidFill>
                  <a:srgbClr val="FFFFFF"/>
                </a:solidFill>
                <a:sym typeface="Arial"/>
                <a:hlinkClick r:id="rId3">
                  <a:extLst>
                    <a:ext uri="{A12FA001-AC4F-418D-AE19-62706E023703}">
                      <ahyp:hlinkClr xmlns:ahyp="http://schemas.microsoft.com/office/drawing/2018/hyperlinkcolor" val="tx"/>
                    </a:ext>
                  </a:extLst>
                </a:hlinkClick>
              </a:rPr>
              <a:t>This Photo</a:t>
            </a:r>
            <a:r>
              <a:rPr lang="en-US" sz="700" kern="0">
                <a:solidFill>
                  <a:srgbClr val="FFFFFF"/>
                </a:solidFill>
                <a:sym typeface="Arial"/>
              </a:rPr>
              <a:t> by Unknown author is licensed under </a:t>
            </a:r>
            <a:r>
              <a:rPr lang="en-US" sz="700" kern="0">
                <a:solidFill>
                  <a:srgbClr val="FFFFFF"/>
                </a:solidFill>
                <a:sym typeface="Arial"/>
                <a:hlinkClick r:id="rId4">
                  <a:extLst>
                    <a:ext uri="{A12FA001-AC4F-418D-AE19-62706E023703}">
                      <ahyp:hlinkClr xmlns:ahyp="http://schemas.microsoft.com/office/drawing/2018/hyperlinkcolor" val="tx"/>
                    </a:ext>
                  </a:extLst>
                </a:hlinkClick>
              </a:rPr>
              <a:t>CC BY-SA</a:t>
            </a:r>
            <a:r>
              <a:rPr lang="en-US" sz="700" kern="0">
                <a:solidFill>
                  <a:srgbClr val="FFFFFF"/>
                </a:solidFill>
                <a:sym typeface="Arial"/>
              </a:rPr>
              <a:t>.</a:t>
            </a:r>
          </a:p>
        </p:txBody>
      </p:sp>
    </p:spTree>
    <p:extLst>
      <p:ext uri="{BB962C8B-B14F-4D97-AF65-F5344CB8AC3E}">
        <p14:creationId xmlns:p14="http://schemas.microsoft.com/office/powerpoint/2010/main" val="3311552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CA" altLang="en-US" dirty="0"/>
              <a:t>ARCH Framework for Feedback</a:t>
            </a:r>
            <a:endParaRPr lang="en-US" altLang="en-US" dirty="0"/>
          </a:p>
        </p:txBody>
      </p:sp>
      <p:graphicFrame>
        <p:nvGraphicFramePr>
          <p:cNvPr id="26629" name="Rectangle 3">
            <a:extLst>
              <a:ext uri="{FF2B5EF4-FFF2-40B4-BE49-F238E27FC236}">
                <a16:creationId xmlns:a16="http://schemas.microsoft.com/office/drawing/2014/main" id="{97915559-1671-4289-9283-BC83139422EA}"/>
              </a:ext>
            </a:extLst>
          </p:cNvPr>
          <p:cNvGraphicFramePr>
            <a:graphicFrameLocks noGrp="1"/>
          </p:cNvGraphicFramePr>
          <p:nvPr>
            <p:ph idx="1"/>
            <p:extLst>
              <p:ext uri="{D42A27DB-BD31-4B8C-83A1-F6EECF244321}">
                <p14:modId xmlns:p14="http://schemas.microsoft.com/office/powerpoint/2010/main" val="822362411"/>
              </p:ext>
            </p:extLst>
          </p:nvPr>
        </p:nvGraphicFramePr>
        <p:xfrm>
          <a:off x="1261543" y="1828801"/>
          <a:ext cx="8593122"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13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218883" y="275461"/>
            <a:ext cx="10085081" cy="1142702"/>
          </a:xfrm>
        </p:spPr>
        <p:txBody>
          <a:bodyPr/>
          <a:lstStyle/>
          <a:p>
            <a:pPr eaLnBrk="1" hangingPunct="1"/>
            <a:r>
              <a:rPr lang="en-CA" altLang="en-US" dirty="0"/>
              <a:t>Bayer Model of Feedback</a:t>
            </a:r>
            <a:endParaRPr lang="en-US" altLang="en-US" dirty="0"/>
          </a:p>
        </p:txBody>
      </p:sp>
      <p:graphicFrame>
        <p:nvGraphicFramePr>
          <p:cNvPr id="524311" name="Group 23"/>
          <p:cNvGraphicFramePr>
            <a:graphicFrameLocks noGrp="1"/>
          </p:cNvGraphicFramePr>
          <p:nvPr>
            <p:ph type="tbl" idx="1"/>
          </p:nvPr>
        </p:nvGraphicFramePr>
        <p:xfrm>
          <a:off x="1218882" y="1810173"/>
          <a:ext cx="9446339" cy="4495764"/>
        </p:xfrm>
        <a:graphic>
          <a:graphicData uri="http://schemas.openxmlformats.org/drawingml/2006/table">
            <a:tbl>
              <a:tblPr/>
              <a:tblGrid>
                <a:gridCol w="4740854">
                  <a:extLst>
                    <a:ext uri="{9D8B030D-6E8A-4147-A177-3AD203B41FA5}">
                      <a16:colId xmlns:a16="http://schemas.microsoft.com/office/drawing/2014/main" val="20000"/>
                    </a:ext>
                  </a:extLst>
                </a:gridCol>
                <a:gridCol w="4705485">
                  <a:extLst>
                    <a:ext uri="{9D8B030D-6E8A-4147-A177-3AD203B41FA5}">
                      <a16:colId xmlns:a16="http://schemas.microsoft.com/office/drawing/2014/main" val="20001"/>
                    </a:ext>
                  </a:extLst>
                </a:gridCol>
              </a:tblGrid>
              <a:tr h="2453007">
                <a:tc>
                  <a:txBody>
                    <a:bodyPr/>
                    <a:lstStyle>
                      <a:lvl1pPr>
                        <a:spcBef>
                          <a:spcPct val="20000"/>
                        </a:spcBef>
                        <a:buClr>
                          <a:schemeClr val="accent1"/>
                        </a:buClr>
                        <a:buFont typeface="Wingdings" pitchFamily="2" charset="2"/>
                        <a:defRPr sz="2800">
                          <a:solidFill>
                            <a:schemeClr val="tx1"/>
                          </a:solidFill>
                          <a:latin typeface="Arial" charset="0"/>
                        </a:defRPr>
                      </a:lvl1pPr>
                      <a:lvl2pPr>
                        <a:spcBef>
                          <a:spcPct val="20000"/>
                        </a:spcBef>
                        <a:buClr>
                          <a:schemeClr val="accent1"/>
                        </a:buClr>
                        <a:buFont typeface="Wingdings" pitchFamily="2" charset="2"/>
                        <a:defRPr sz="2300">
                          <a:solidFill>
                            <a:schemeClr val="tx1"/>
                          </a:solidFill>
                          <a:latin typeface="Arial" charset="0"/>
                        </a:defRPr>
                      </a:lvl2pPr>
                      <a:lvl3pPr>
                        <a:spcBef>
                          <a:spcPct val="20000"/>
                        </a:spcBef>
                        <a:buClr>
                          <a:schemeClr val="accent1"/>
                        </a:buClr>
                        <a:buFont typeface="Wingdings" pitchFamily="2" charset="2"/>
                        <a:defRPr sz="2100">
                          <a:solidFill>
                            <a:schemeClr val="tx1"/>
                          </a:solidFill>
                          <a:latin typeface="Arial" charset="0"/>
                        </a:defRPr>
                      </a:lvl3pPr>
                      <a:lvl4pPr>
                        <a:spcBef>
                          <a:spcPct val="20000"/>
                        </a:spcBef>
                        <a:buClr>
                          <a:schemeClr val="accent1"/>
                        </a:buClr>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en-US" sz="3200" b="1" i="1" u="none" strike="noStrike" cap="none" normalizeH="0" baseline="0" dirty="0">
                          <a:ln>
                            <a:noFill/>
                          </a:ln>
                          <a:solidFill>
                            <a:schemeClr val="tx1"/>
                          </a:solidFill>
                          <a:effectLst/>
                          <a:latin typeface="Arial" charset="0"/>
                          <a:cs typeface="Times New Roman" pitchFamily="18" charset="0"/>
                        </a:rPr>
                        <a:t>Continue…</a:t>
                      </a:r>
                      <a:endParaRPr kumimoji="0" lang="en-US" altLang="en-US" sz="32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en-US" sz="2400" b="0" i="0" u="none" strike="noStrike" cap="none" normalizeH="0" baseline="0" dirty="0">
                          <a:ln>
                            <a:noFill/>
                          </a:ln>
                          <a:solidFill>
                            <a:schemeClr val="tx1"/>
                          </a:solidFill>
                          <a:effectLst/>
                          <a:latin typeface="Arial" charset="0"/>
                          <a:cs typeface="Times New Roman" pitchFamily="18" charset="0"/>
                        </a:rPr>
                        <a:t>Comment on aspects of performance that were effective. Be specific and describe impact. Highlight things you would like to see done in the future</a:t>
                      </a:r>
                      <a:r>
                        <a:rPr kumimoji="0" lang="en-US" altLang="en-US" sz="2700" b="0" i="0" u="none" strike="noStrike" cap="none" normalizeH="0" baseline="0" dirty="0">
                          <a:ln>
                            <a:noFill/>
                          </a:ln>
                          <a:solidFill>
                            <a:schemeClr val="tx1"/>
                          </a:solidFill>
                          <a:effectLst/>
                          <a:latin typeface="Arial" charset="0"/>
                          <a:cs typeface="Times New Roman" pitchFamily="18" charset="0"/>
                        </a:rPr>
                        <a:t>.</a:t>
                      </a:r>
                      <a:endParaRPr kumimoji="0" lang="en-US" altLang="en-US" sz="2700" b="0" i="0" u="none" strike="noStrike" cap="none" normalizeH="0" baseline="0" dirty="0">
                        <a:ln>
                          <a:noFill/>
                        </a:ln>
                        <a:solidFill>
                          <a:schemeClr val="tx1"/>
                        </a:solidFill>
                        <a:effectLst/>
                        <a:latin typeface="Times New Roman" pitchFamily="18" charset="0"/>
                        <a:cs typeface="Times New Roman" pitchFamily="18" charset="0"/>
                      </a:endParaRPr>
                    </a:p>
                  </a:txBody>
                  <a:tcPr marL="91416" marR="91416"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charset="0"/>
                        </a:defRPr>
                      </a:lvl1pPr>
                      <a:lvl2pPr>
                        <a:spcBef>
                          <a:spcPct val="20000"/>
                        </a:spcBef>
                        <a:buClr>
                          <a:schemeClr val="accent1"/>
                        </a:buClr>
                        <a:buFont typeface="Wingdings" pitchFamily="2" charset="2"/>
                        <a:defRPr sz="2300">
                          <a:solidFill>
                            <a:schemeClr val="tx1"/>
                          </a:solidFill>
                          <a:latin typeface="Arial" charset="0"/>
                        </a:defRPr>
                      </a:lvl2pPr>
                      <a:lvl3pPr>
                        <a:spcBef>
                          <a:spcPct val="20000"/>
                        </a:spcBef>
                        <a:buClr>
                          <a:schemeClr val="accent1"/>
                        </a:buClr>
                        <a:buFont typeface="Wingdings" pitchFamily="2" charset="2"/>
                        <a:defRPr sz="2100">
                          <a:solidFill>
                            <a:schemeClr val="tx1"/>
                          </a:solidFill>
                          <a:latin typeface="Arial" charset="0"/>
                        </a:defRPr>
                      </a:lvl3pPr>
                      <a:lvl4pPr>
                        <a:spcBef>
                          <a:spcPct val="20000"/>
                        </a:spcBef>
                        <a:buClr>
                          <a:schemeClr val="accent1"/>
                        </a:buClr>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en-US" sz="3200" b="1" i="1" u="none" strike="noStrike" cap="none" normalizeH="0" baseline="0" dirty="0">
                          <a:ln>
                            <a:noFill/>
                          </a:ln>
                          <a:solidFill>
                            <a:schemeClr val="tx1"/>
                          </a:solidFill>
                          <a:effectLst/>
                          <a:latin typeface="Arial" charset="0"/>
                          <a:cs typeface="Times New Roman" pitchFamily="18" charset="0"/>
                        </a:rPr>
                        <a:t>Start, or do more…</a:t>
                      </a:r>
                      <a:endParaRPr kumimoji="0" lang="en-US" altLang="en-US" sz="32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en-US" sz="2400" b="0" i="0" u="none" strike="noStrike" cap="none" normalizeH="0" baseline="0" dirty="0">
                          <a:ln>
                            <a:noFill/>
                          </a:ln>
                          <a:solidFill>
                            <a:schemeClr val="tx1"/>
                          </a:solidFill>
                          <a:effectLst/>
                          <a:latin typeface="Arial" charset="0"/>
                          <a:cs typeface="Times New Roman" pitchFamily="18" charset="0"/>
                        </a:rPr>
                        <a:t>Identify </a:t>
                      </a:r>
                      <a:r>
                        <a:rPr kumimoji="0" lang="en-US" altLang="en-US" sz="2400" b="0" i="0" u="none" strike="noStrike" cap="none" normalizeH="0" baseline="0" dirty="0" err="1">
                          <a:ln>
                            <a:noFill/>
                          </a:ln>
                          <a:solidFill>
                            <a:schemeClr val="tx1"/>
                          </a:solidFill>
                          <a:effectLst/>
                          <a:latin typeface="Arial" charset="0"/>
                          <a:cs typeface="Times New Roman" pitchFamily="18" charset="0"/>
                        </a:rPr>
                        <a:t>behaviour</a:t>
                      </a:r>
                      <a:r>
                        <a:rPr kumimoji="0" lang="en-US" altLang="en-US" sz="2400" b="0" i="0" u="none" strike="noStrike" cap="none" normalizeH="0" baseline="0" dirty="0">
                          <a:ln>
                            <a:noFill/>
                          </a:ln>
                          <a:solidFill>
                            <a:schemeClr val="tx1"/>
                          </a:solidFill>
                          <a:effectLst/>
                          <a:latin typeface="Arial" charset="0"/>
                          <a:cs typeface="Times New Roman" pitchFamily="18" charset="0"/>
                        </a:rPr>
                        <a:t> the learner knows how to do and should do, or do more often.</a:t>
                      </a:r>
                    </a:p>
                  </a:txBody>
                  <a:tcPr marL="91416" marR="91416"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41763">
                <a:tc>
                  <a:txBody>
                    <a:bodyPr/>
                    <a:lstStyle>
                      <a:lvl1pPr>
                        <a:spcBef>
                          <a:spcPct val="20000"/>
                        </a:spcBef>
                        <a:buClr>
                          <a:schemeClr val="accent1"/>
                        </a:buClr>
                        <a:buFont typeface="Wingdings" pitchFamily="2" charset="2"/>
                        <a:defRPr sz="2800">
                          <a:solidFill>
                            <a:schemeClr val="tx1"/>
                          </a:solidFill>
                          <a:latin typeface="Arial" charset="0"/>
                        </a:defRPr>
                      </a:lvl1pPr>
                      <a:lvl2pPr>
                        <a:spcBef>
                          <a:spcPct val="20000"/>
                        </a:spcBef>
                        <a:buClr>
                          <a:schemeClr val="accent1"/>
                        </a:buClr>
                        <a:buFont typeface="Wingdings" pitchFamily="2" charset="2"/>
                        <a:defRPr sz="2300">
                          <a:solidFill>
                            <a:schemeClr val="tx1"/>
                          </a:solidFill>
                          <a:latin typeface="Arial" charset="0"/>
                        </a:defRPr>
                      </a:lvl2pPr>
                      <a:lvl3pPr>
                        <a:spcBef>
                          <a:spcPct val="20000"/>
                        </a:spcBef>
                        <a:buClr>
                          <a:schemeClr val="accent1"/>
                        </a:buClr>
                        <a:buFont typeface="Wingdings" pitchFamily="2" charset="2"/>
                        <a:defRPr sz="2100">
                          <a:solidFill>
                            <a:schemeClr val="tx1"/>
                          </a:solidFill>
                          <a:latin typeface="Arial" charset="0"/>
                        </a:defRPr>
                      </a:lvl3pPr>
                      <a:lvl4pPr>
                        <a:spcBef>
                          <a:spcPct val="20000"/>
                        </a:spcBef>
                        <a:buClr>
                          <a:schemeClr val="accent1"/>
                        </a:buClr>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en-US" sz="3200" b="1" i="1" u="none" strike="noStrike" cap="none" normalizeH="0" baseline="0" dirty="0">
                          <a:ln>
                            <a:noFill/>
                          </a:ln>
                          <a:solidFill>
                            <a:schemeClr val="tx1"/>
                          </a:solidFill>
                          <a:effectLst/>
                          <a:latin typeface="Arial" charset="0"/>
                          <a:cs typeface="Times New Roman" pitchFamily="18" charset="0"/>
                        </a:rPr>
                        <a:t>Consider…</a:t>
                      </a:r>
                      <a:endParaRPr kumimoji="0" lang="en-US" altLang="en-US" sz="32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en-US" sz="2400" b="0" i="0" u="none" strike="noStrike" cap="none" normalizeH="0" baseline="0" dirty="0">
                          <a:ln>
                            <a:noFill/>
                          </a:ln>
                          <a:solidFill>
                            <a:schemeClr val="tx1"/>
                          </a:solidFill>
                          <a:effectLst/>
                          <a:latin typeface="Arial" charset="0"/>
                          <a:cs typeface="Times New Roman" pitchFamily="18" charset="0"/>
                        </a:rPr>
                        <a:t>Highlight a point of growth for the learner, a “doable” challenge for future interactions.</a:t>
                      </a:r>
                      <a:endPar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91416" marR="91416"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Font typeface="Wingdings" pitchFamily="2" charset="2"/>
                        <a:defRPr sz="2800">
                          <a:solidFill>
                            <a:schemeClr val="tx1"/>
                          </a:solidFill>
                          <a:latin typeface="Arial" charset="0"/>
                        </a:defRPr>
                      </a:lvl1pPr>
                      <a:lvl2pPr>
                        <a:spcBef>
                          <a:spcPct val="20000"/>
                        </a:spcBef>
                        <a:buClr>
                          <a:schemeClr val="accent1"/>
                        </a:buClr>
                        <a:buFont typeface="Wingdings" pitchFamily="2" charset="2"/>
                        <a:defRPr sz="2300">
                          <a:solidFill>
                            <a:schemeClr val="tx1"/>
                          </a:solidFill>
                          <a:latin typeface="Arial" charset="0"/>
                        </a:defRPr>
                      </a:lvl2pPr>
                      <a:lvl3pPr>
                        <a:spcBef>
                          <a:spcPct val="20000"/>
                        </a:spcBef>
                        <a:buClr>
                          <a:schemeClr val="accent1"/>
                        </a:buClr>
                        <a:buFont typeface="Wingdings" pitchFamily="2" charset="2"/>
                        <a:defRPr sz="2100">
                          <a:solidFill>
                            <a:schemeClr val="tx1"/>
                          </a:solidFill>
                          <a:latin typeface="Arial" charset="0"/>
                        </a:defRPr>
                      </a:lvl3pPr>
                      <a:lvl4pPr>
                        <a:spcBef>
                          <a:spcPct val="20000"/>
                        </a:spcBef>
                        <a:buClr>
                          <a:schemeClr val="accent1"/>
                        </a:buClr>
                        <a:defRPr>
                          <a:solidFill>
                            <a:schemeClr val="tx1"/>
                          </a:solidFill>
                          <a:latin typeface="Arial" charset="0"/>
                        </a:defRPr>
                      </a:lvl4pPr>
                      <a:lvl5pPr>
                        <a:spcBef>
                          <a:spcPct val="20000"/>
                        </a:spcBef>
                        <a:buClr>
                          <a:schemeClr val="accent1"/>
                        </a:buClr>
                        <a:buFont typeface="Wingdings" pitchFamily="2" charset="2"/>
                        <a:defRPr>
                          <a:solidFill>
                            <a:schemeClr val="tx1"/>
                          </a:solidFill>
                          <a:latin typeface="Arial" charset="0"/>
                        </a:defRPr>
                      </a:lvl5pPr>
                      <a:lvl6pPr fontAlgn="base">
                        <a:spcBef>
                          <a:spcPct val="20000"/>
                        </a:spcBef>
                        <a:spcAft>
                          <a:spcPct val="0"/>
                        </a:spcAft>
                        <a:buClr>
                          <a:schemeClr val="accent1"/>
                        </a:buClr>
                        <a:buFont typeface="Wingdings" pitchFamily="2" charset="2"/>
                        <a:defRPr>
                          <a:solidFill>
                            <a:schemeClr val="tx1"/>
                          </a:solidFill>
                          <a:latin typeface="Arial" charset="0"/>
                        </a:defRPr>
                      </a:lvl6pPr>
                      <a:lvl7pPr fontAlgn="base">
                        <a:spcBef>
                          <a:spcPct val="20000"/>
                        </a:spcBef>
                        <a:spcAft>
                          <a:spcPct val="0"/>
                        </a:spcAft>
                        <a:buClr>
                          <a:schemeClr val="accent1"/>
                        </a:buClr>
                        <a:buFont typeface="Wingdings" pitchFamily="2" charset="2"/>
                        <a:defRPr>
                          <a:solidFill>
                            <a:schemeClr val="tx1"/>
                          </a:solidFill>
                          <a:latin typeface="Arial" charset="0"/>
                        </a:defRPr>
                      </a:lvl7pPr>
                      <a:lvl8pPr fontAlgn="base">
                        <a:spcBef>
                          <a:spcPct val="20000"/>
                        </a:spcBef>
                        <a:spcAft>
                          <a:spcPct val="0"/>
                        </a:spcAft>
                        <a:buClr>
                          <a:schemeClr val="accent1"/>
                        </a:buClr>
                        <a:buFont typeface="Wingdings" pitchFamily="2" charset="2"/>
                        <a:defRPr>
                          <a:solidFill>
                            <a:schemeClr val="tx1"/>
                          </a:solidFill>
                          <a:latin typeface="Arial" charset="0"/>
                        </a:defRPr>
                      </a:lvl8pPr>
                      <a:lvl9pPr fontAlgn="base">
                        <a:spcBef>
                          <a:spcPct val="20000"/>
                        </a:spcBef>
                        <a:spcAft>
                          <a:spcPct val="0"/>
                        </a:spcAft>
                        <a:buClr>
                          <a:schemeClr val="accent1"/>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en-US" altLang="en-US" sz="3200" b="1" i="1" u="none" strike="noStrike" cap="none" normalizeH="0" baseline="0" dirty="0">
                          <a:ln>
                            <a:noFill/>
                          </a:ln>
                          <a:solidFill>
                            <a:schemeClr val="tx1"/>
                          </a:solidFill>
                          <a:effectLst/>
                          <a:latin typeface="Arial" charset="0"/>
                          <a:cs typeface="Times New Roman" pitchFamily="18" charset="0"/>
                        </a:rPr>
                        <a:t>Stop, or do less…</a:t>
                      </a:r>
                      <a:endParaRPr kumimoji="0" lang="en-US" altLang="en-US" sz="32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1"/>
                        </a:buClr>
                        <a:buSzTx/>
                        <a:buFont typeface="Wingdings" pitchFamily="2" charset="2"/>
                        <a:buNone/>
                        <a:tabLst/>
                      </a:pPr>
                      <a:r>
                        <a:rPr kumimoji="0" lang="en-US" altLang="en-US" sz="2400" b="0" i="0" u="none" strike="noStrike" cap="none" normalizeH="0" baseline="0" dirty="0">
                          <a:ln>
                            <a:noFill/>
                          </a:ln>
                          <a:solidFill>
                            <a:schemeClr val="tx1"/>
                          </a:solidFill>
                          <a:effectLst/>
                          <a:latin typeface="Arial" charset="0"/>
                          <a:cs typeface="Times New Roman" pitchFamily="18" charset="0"/>
                        </a:rPr>
                        <a:t>Point out actions that were not helpful, or could be harmful. Be specific and indicate potential impact.</a:t>
                      </a:r>
                      <a:endParaRPr kumimoji="0" lang="en-US" alt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L="91416" marR="91416"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5542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PNP Sandwich</a:t>
            </a:r>
          </a:p>
        </p:txBody>
      </p:sp>
      <p:sp>
        <p:nvSpPr>
          <p:cNvPr id="3" name="Content Placeholder 2"/>
          <p:cNvSpPr>
            <a:spLocks noGrp="1"/>
          </p:cNvSpPr>
          <p:nvPr>
            <p:ph idx="1"/>
          </p:nvPr>
        </p:nvSpPr>
        <p:spPr/>
        <p:txBody>
          <a:bodyPr/>
          <a:lstStyle/>
          <a:p>
            <a:r>
              <a:rPr lang="en-CA" altLang="en-US" sz="3599" dirty="0"/>
              <a:t>Positive</a:t>
            </a:r>
          </a:p>
          <a:p>
            <a:r>
              <a:rPr lang="en-CA" altLang="en-US" sz="3599" dirty="0"/>
              <a:t>Negative</a:t>
            </a:r>
          </a:p>
          <a:p>
            <a:r>
              <a:rPr lang="en-CA" altLang="en-US" sz="3599" dirty="0"/>
              <a:t>Positive</a:t>
            </a:r>
          </a:p>
          <a:p>
            <a:endParaRPr lang="en-CA" altLang="en-US" dirty="0"/>
          </a:p>
          <a:p>
            <a:endParaRPr lang="en-CA" altLang="en-US" dirty="0"/>
          </a:p>
          <a:p>
            <a:pPr marL="457052" lvl="1" indent="0">
              <a:buNone/>
            </a:pPr>
            <a:r>
              <a:rPr lang="en-CA" altLang="en-US" sz="3199" b="1" dirty="0"/>
              <a:t>Use with Care!!</a:t>
            </a:r>
            <a:endParaRPr lang="en-US" altLang="en-US" sz="3199" b="1" dirty="0"/>
          </a:p>
          <a:p>
            <a:endParaRPr lang="en-US" dirty="0"/>
          </a:p>
        </p:txBody>
      </p:sp>
    </p:spTree>
    <p:extLst>
      <p:ext uri="{BB962C8B-B14F-4D97-AF65-F5344CB8AC3E}">
        <p14:creationId xmlns:p14="http://schemas.microsoft.com/office/powerpoint/2010/main" val="111218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8CA3C-8E3E-DCC7-89D1-1786234CAF72}"/>
              </a:ext>
            </a:extLst>
          </p:cNvPr>
          <p:cNvSpPr>
            <a:spLocks noGrp="1"/>
          </p:cNvSpPr>
          <p:nvPr>
            <p:ph type="title"/>
          </p:nvPr>
        </p:nvSpPr>
        <p:spPr>
          <a:xfrm>
            <a:off x="718686" y="677863"/>
            <a:ext cx="4532867" cy="1325562"/>
          </a:xfrm>
        </p:spPr>
        <p:txBody>
          <a:bodyPr>
            <a:normAutofit/>
          </a:bodyPr>
          <a:lstStyle/>
          <a:p>
            <a:r>
              <a:rPr lang="en-CA" sz="3400" dirty="0"/>
              <a:t>Identify the Performance Issue(s)</a:t>
            </a:r>
          </a:p>
        </p:txBody>
      </p:sp>
      <p:sp>
        <p:nvSpPr>
          <p:cNvPr id="3" name="Content Placeholder 2">
            <a:extLst>
              <a:ext uri="{FF2B5EF4-FFF2-40B4-BE49-F238E27FC236}">
                <a16:creationId xmlns:a16="http://schemas.microsoft.com/office/drawing/2014/main" id="{A012EDEA-F6B7-4560-EB6F-D0FC4CAA6BE5}"/>
              </a:ext>
            </a:extLst>
          </p:cNvPr>
          <p:cNvSpPr>
            <a:spLocks noGrp="1"/>
          </p:cNvSpPr>
          <p:nvPr>
            <p:ph idx="1"/>
          </p:nvPr>
        </p:nvSpPr>
        <p:spPr>
          <a:xfrm>
            <a:off x="718686" y="2325158"/>
            <a:ext cx="4532868" cy="3854979"/>
          </a:xfrm>
        </p:spPr>
        <p:txBody>
          <a:bodyPr>
            <a:normAutofit/>
          </a:bodyPr>
          <a:lstStyle/>
          <a:p>
            <a:r>
              <a:rPr lang="en-CA" dirty="0"/>
              <a:t>What patterns or area for discussion have you identified in the chart audit?</a:t>
            </a:r>
          </a:p>
          <a:p>
            <a:pPr lvl="1"/>
            <a:r>
              <a:rPr lang="en-CA" dirty="0"/>
              <a:t>Data collection (</a:t>
            </a:r>
            <a:r>
              <a:rPr lang="en-CA" dirty="0" err="1"/>
              <a:t>Hx</a:t>
            </a:r>
            <a:r>
              <a:rPr lang="en-CA" dirty="0"/>
              <a:t>/</a:t>
            </a:r>
            <a:r>
              <a:rPr lang="en-CA" dirty="0" err="1"/>
              <a:t>Px</a:t>
            </a:r>
            <a:r>
              <a:rPr lang="en-CA" dirty="0"/>
              <a:t>)</a:t>
            </a:r>
          </a:p>
          <a:p>
            <a:pPr lvl="1"/>
            <a:r>
              <a:rPr lang="en-CA" dirty="0"/>
              <a:t>Diagnosis</a:t>
            </a:r>
          </a:p>
          <a:p>
            <a:pPr lvl="2"/>
            <a:r>
              <a:rPr lang="en-CA" dirty="0"/>
              <a:t>Reasoning? </a:t>
            </a:r>
          </a:p>
          <a:p>
            <a:pPr lvl="1"/>
            <a:r>
              <a:rPr lang="en-CA" dirty="0"/>
              <a:t>Treatment planning</a:t>
            </a:r>
          </a:p>
          <a:p>
            <a:pPr lvl="1"/>
            <a:r>
              <a:rPr lang="en-CA" dirty="0"/>
              <a:t>Treatment practices</a:t>
            </a:r>
          </a:p>
          <a:p>
            <a:pPr lvl="2"/>
            <a:r>
              <a:rPr lang="en-CA" dirty="0"/>
              <a:t>Referrals</a:t>
            </a:r>
          </a:p>
          <a:p>
            <a:pPr lvl="2"/>
            <a:r>
              <a:rPr lang="en-CA" dirty="0"/>
              <a:t>Prescribing</a:t>
            </a:r>
          </a:p>
          <a:p>
            <a:pPr lvl="2"/>
            <a:r>
              <a:rPr lang="en-CA" dirty="0"/>
              <a:t>Follow-up</a:t>
            </a:r>
          </a:p>
          <a:p>
            <a:pPr lvl="1"/>
            <a:r>
              <a:rPr lang="en-CA" dirty="0"/>
              <a:t>General documentation</a:t>
            </a:r>
          </a:p>
          <a:p>
            <a:pPr lvl="1"/>
            <a:r>
              <a:rPr lang="en-CA" dirty="0"/>
              <a:t>Other</a:t>
            </a:r>
          </a:p>
          <a:p>
            <a:pPr lvl="1"/>
            <a:endParaRPr lang="en-CA" dirty="0"/>
          </a:p>
          <a:p>
            <a:pPr lvl="1"/>
            <a:endParaRPr lang="en-CA" dirty="0"/>
          </a:p>
          <a:p>
            <a:pPr lvl="1"/>
            <a:endParaRPr lang="en-CA" dirty="0"/>
          </a:p>
        </p:txBody>
      </p:sp>
      <p:pic>
        <p:nvPicPr>
          <p:cNvPr id="5" name="Picture 4">
            <a:extLst>
              <a:ext uri="{FF2B5EF4-FFF2-40B4-BE49-F238E27FC236}">
                <a16:creationId xmlns:a16="http://schemas.microsoft.com/office/drawing/2014/main" id="{6F6DE4E7-484D-FC55-2485-E713619A97D7}"/>
              </a:ext>
            </a:extLst>
          </p:cNvPr>
          <p:cNvPicPr>
            <a:picLocks noChangeAspect="1"/>
          </p:cNvPicPr>
          <p:nvPr/>
        </p:nvPicPr>
        <p:blipFill>
          <a:blip r:embed="rId3">
            <a:extLst>
              <a:ext uri="{28A0092B-C50C-407E-A947-70E740481C1C}">
                <a14:useLocalDpi xmlns:a14="http://schemas.microsoft.com/office/drawing/2010/main" val="0"/>
              </a:ext>
            </a:extLst>
          </a:blip>
          <a:srcRect l="10514" r="10514"/>
          <a:stretch/>
        </p:blipFill>
        <p:spPr>
          <a:xfrm>
            <a:off x="5631690" y="1062848"/>
            <a:ext cx="5208632" cy="4732302"/>
          </a:xfrm>
          <a:prstGeom prst="rect">
            <a:avLst/>
          </a:prstGeom>
        </p:spPr>
      </p:pic>
      <p:sp>
        <p:nvSpPr>
          <p:cNvPr id="4" name="TextBox 3">
            <a:extLst>
              <a:ext uri="{FF2B5EF4-FFF2-40B4-BE49-F238E27FC236}">
                <a16:creationId xmlns:a16="http://schemas.microsoft.com/office/drawing/2014/main" id="{EBD0E2C8-3120-886C-0618-090166E6D8F1}"/>
              </a:ext>
            </a:extLst>
          </p:cNvPr>
          <p:cNvSpPr txBox="1"/>
          <p:nvPr/>
        </p:nvSpPr>
        <p:spPr>
          <a:xfrm>
            <a:off x="9647745" y="6870700"/>
            <a:ext cx="2541080"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bmcmedresmethodol.biomedcentral.com/articles/10.1186/1471-2288-8-29">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311424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857F84B-F990-4F33-B2F0-F2BE21985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4663" y="0"/>
            <a:ext cx="914162"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89899" cy="511216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9900" cy="2021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p:cNvSpPr>
            <a:spLocks noGrp="1"/>
          </p:cNvSpPr>
          <p:nvPr>
            <p:ph type="title"/>
          </p:nvPr>
        </p:nvSpPr>
        <p:spPr>
          <a:xfrm>
            <a:off x="1261543" y="365760"/>
            <a:ext cx="9690116" cy="1325562"/>
          </a:xfrm>
        </p:spPr>
        <p:txBody>
          <a:bodyPr>
            <a:normAutofit/>
          </a:bodyPr>
          <a:lstStyle/>
          <a:p>
            <a:r>
              <a:rPr lang="en-US" dirty="0">
                <a:solidFill>
                  <a:srgbClr val="FFFFFF"/>
                </a:solidFill>
              </a:rPr>
              <a:t>Time for Practice: Case 1</a:t>
            </a:r>
          </a:p>
        </p:txBody>
      </p:sp>
      <p:sp>
        <p:nvSpPr>
          <p:cNvPr id="7" name="Content Placeholder 6"/>
          <p:cNvSpPr>
            <a:spLocks noGrp="1"/>
          </p:cNvSpPr>
          <p:nvPr>
            <p:ph idx="1"/>
          </p:nvPr>
        </p:nvSpPr>
        <p:spPr>
          <a:xfrm>
            <a:off x="1261543" y="2326990"/>
            <a:ext cx="8593122" cy="3853147"/>
          </a:xfrm>
        </p:spPr>
        <p:txBody>
          <a:bodyPr>
            <a:normAutofit/>
          </a:bodyPr>
          <a:lstStyle/>
          <a:p>
            <a:r>
              <a:rPr lang="en-US" sz="2400" dirty="0">
                <a:solidFill>
                  <a:srgbClr val="FFFFFF"/>
                </a:solidFill>
              </a:rPr>
              <a:t>In your groups:  Role Play</a:t>
            </a:r>
          </a:p>
          <a:p>
            <a:pPr lvl="2"/>
            <a:r>
              <a:rPr lang="en-US" sz="2000" dirty="0">
                <a:solidFill>
                  <a:srgbClr val="FFFFFF"/>
                </a:solidFill>
              </a:rPr>
              <a:t>Use Case scenario 1</a:t>
            </a:r>
          </a:p>
          <a:p>
            <a:pPr lvl="1"/>
            <a:r>
              <a:rPr lang="en-US" sz="2400" dirty="0">
                <a:solidFill>
                  <a:srgbClr val="FFFFFF"/>
                </a:solidFill>
              </a:rPr>
              <a:t>All read chart audit report </a:t>
            </a:r>
          </a:p>
          <a:p>
            <a:r>
              <a:rPr lang="en-US" sz="2399" dirty="0">
                <a:solidFill>
                  <a:srgbClr val="FFFFFF"/>
                </a:solidFill>
              </a:rPr>
              <a:t>Two Volunteers – Auditor role – Auditee role</a:t>
            </a:r>
          </a:p>
          <a:p>
            <a:pPr lvl="1"/>
            <a:r>
              <a:rPr lang="en-US" sz="2400" dirty="0">
                <a:solidFill>
                  <a:srgbClr val="FFFFFF"/>
                </a:solidFill>
              </a:rPr>
              <a:t>Auditor discuss/provide feedback with auditee</a:t>
            </a:r>
          </a:p>
          <a:p>
            <a:pPr lvl="1"/>
            <a:r>
              <a:rPr lang="en-US" sz="2400" dirty="0">
                <a:solidFill>
                  <a:srgbClr val="FFFFFF"/>
                </a:solidFill>
              </a:rPr>
              <a:t>Rest of group observe / provide coaching</a:t>
            </a:r>
          </a:p>
          <a:p>
            <a:pPr lvl="2"/>
            <a:r>
              <a:rPr lang="en-US" sz="2200" dirty="0">
                <a:solidFill>
                  <a:srgbClr val="FFFFFF"/>
                </a:solidFill>
              </a:rPr>
              <a:t>What worked?</a:t>
            </a:r>
            <a:endParaRPr lang="en-US" sz="2400" dirty="0">
              <a:solidFill>
                <a:srgbClr val="FFFFFF"/>
              </a:solidFill>
            </a:endParaRPr>
          </a:p>
          <a:p>
            <a:r>
              <a:rPr lang="en-US" sz="2599" dirty="0">
                <a:solidFill>
                  <a:srgbClr val="FFFFFF"/>
                </a:solidFill>
              </a:rPr>
              <a:t>Debrief with Group</a:t>
            </a:r>
          </a:p>
        </p:txBody>
      </p:sp>
    </p:spTree>
    <p:extLst>
      <p:ext uri="{BB962C8B-B14F-4D97-AF65-F5344CB8AC3E}">
        <p14:creationId xmlns:p14="http://schemas.microsoft.com/office/powerpoint/2010/main" val="21701495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B9DE-55EC-4AF3-8A9C-D979FF04CE60}"/>
              </a:ext>
            </a:extLst>
          </p:cNvPr>
          <p:cNvSpPr>
            <a:spLocks noGrp="1"/>
          </p:cNvSpPr>
          <p:nvPr>
            <p:ph type="title"/>
          </p:nvPr>
        </p:nvSpPr>
        <p:spPr>
          <a:xfrm>
            <a:off x="1228711" y="365760"/>
            <a:ext cx="5996117" cy="1325562"/>
          </a:xfrm>
        </p:spPr>
        <p:txBody>
          <a:bodyPr>
            <a:normAutofit/>
          </a:bodyPr>
          <a:lstStyle/>
          <a:p>
            <a:r>
              <a:rPr lang="en-CA" dirty="0"/>
              <a:t>Case 1: Debrief</a:t>
            </a:r>
          </a:p>
        </p:txBody>
      </p:sp>
      <p:sp>
        <p:nvSpPr>
          <p:cNvPr id="18" name="Rectangle 17">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71A791D-1E54-4CDF-8719-B9EB12C5873B}"/>
              </a:ext>
            </a:extLst>
          </p:cNvPr>
          <p:cNvSpPr>
            <a:spLocks noGrp="1"/>
          </p:cNvSpPr>
          <p:nvPr>
            <p:ph idx="1"/>
          </p:nvPr>
        </p:nvSpPr>
        <p:spPr>
          <a:xfrm>
            <a:off x="1210823" y="2005739"/>
            <a:ext cx="6014005" cy="4174398"/>
          </a:xfrm>
        </p:spPr>
        <p:txBody>
          <a:bodyPr>
            <a:normAutofit/>
          </a:bodyPr>
          <a:lstStyle/>
          <a:p>
            <a:r>
              <a:rPr lang="en-CA" b="1" dirty="0"/>
              <a:t>What feedback did you give?</a:t>
            </a:r>
          </a:p>
          <a:p>
            <a:pPr lvl="1"/>
            <a:r>
              <a:rPr lang="en-CA" dirty="0"/>
              <a:t>What was the performance issue?</a:t>
            </a:r>
          </a:p>
          <a:p>
            <a:pPr lvl="1"/>
            <a:r>
              <a:rPr lang="en-CA" dirty="0"/>
              <a:t>What did you reinforce (keep doing)</a:t>
            </a:r>
          </a:p>
          <a:p>
            <a:pPr lvl="1"/>
            <a:r>
              <a:rPr lang="en-CA" dirty="0"/>
              <a:t>What did you ‘correct’ (start doing or change)</a:t>
            </a:r>
          </a:p>
          <a:p>
            <a:pPr lvl="1"/>
            <a:r>
              <a:rPr lang="en-CA" dirty="0"/>
              <a:t>Elaboration (Did you add a Why?)</a:t>
            </a:r>
          </a:p>
          <a:p>
            <a:endParaRPr lang="en-CA" dirty="0"/>
          </a:p>
          <a:p>
            <a:r>
              <a:rPr lang="en-CA" b="1" dirty="0"/>
              <a:t>What went well?</a:t>
            </a:r>
          </a:p>
          <a:p>
            <a:endParaRPr lang="en-CA" dirty="0"/>
          </a:p>
          <a:p>
            <a:r>
              <a:rPr lang="en-CA" b="1" dirty="0"/>
              <a:t>What didn’t go well?</a:t>
            </a:r>
          </a:p>
        </p:txBody>
      </p:sp>
      <p:pic>
        <p:nvPicPr>
          <p:cNvPr id="14" name="Picture 13" descr="Wood human figure">
            <a:extLst>
              <a:ext uri="{FF2B5EF4-FFF2-40B4-BE49-F238E27FC236}">
                <a16:creationId xmlns:a16="http://schemas.microsoft.com/office/drawing/2014/main" id="{D8BD1924-9CA0-4957-8491-89EF3F05DBAD}"/>
              </a:ext>
            </a:extLst>
          </p:cNvPr>
          <p:cNvPicPr>
            <a:picLocks noChangeAspect="1"/>
          </p:cNvPicPr>
          <p:nvPr/>
        </p:nvPicPr>
        <p:blipFill rotWithShape="1">
          <a:blip r:embed="rId2"/>
          <a:srcRect l="2073" r="52646" b="-1"/>
          <a:stretch/>
        </p:blipFill>
        <p:spPr>
          <a:xfrm>
            <a:off x="7536725" y="10"/>
            <a:ext cx="4652100" cy="6857990"/>
          </a:xfrm>
          <a:prstGeom prst="rect">
            <a:avLst/>
          </a:prstGeom>
        </p:spPr>
      </p:pic>
    </p:spTree>
    <p:extLst>
      <p:ext uri="{BB962C8B-B14F-4D97-AF65-F5344CB8AC3E}">
        <p14:creationId xmlns:p14="http://schemas.microsoft.com/office/powerpoint/2010/main" val="633137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4663" y="0"/>
            <a:ext cx="914162"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89899"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9900"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50" name="Rectangle 2"/>
          <p:cNvSpPr>
            <a:spLocks noGrp="1" noChangeArrowheads="1"/>
          </p:cNvSpPr>
          <p:nvPr>
            <p:ph type="title"/>
          </p:nvPr>
        </p:nvSpPr>
        <p:spPr>
          <a:xfrm>
            <a:off x="1261543" y="365760"/>
            <a:ext cx="9690116" cy="1325562"/>
          </a:xfrm>
        </p:spPr>
        <p:txBody>
          <a:bodyPr>
            <a:normAutofit/>
          </a:bodyPr>
          <a:lstStyle/>
          <a:p>
            <a:r>
              <a:rPr lang="en-US" altLang="en-US">
                <a:solidFill>
                  <a:srgbClr val="FFFFFF"/>
                </a:solidFill>
              </a:rPr>
              <a:t>Reinforcing Feedback</a:t>
            </a:r>
          </a:p>
        </p:txBody>
      </p:sp>
      <p:sp>
        <p:nvSpPr>
          <p:cNvPr id="78851" name="Rectangle 3"/>
          <p:cNvSpPr>
            <a:spLocks noGrp="1" noChangeArrowheads="1"/>
          </p:cNvSpPr>
          <p:nvPr>
            <p:ph idx="1"/>
          </p:nvPr>
        </p:nvSpPr>
        <p:spPr>
          <a:xfrm>
            <a:off x="1261543" y="2326990"/>
            <a:ext cx="8593122" cy="3853147"/>
          </a:xfrm>
        </p:spPr>
        <p:txBody>
          <a:bodyPr>
            <a:normAutofit/>
          </a:bodyPr>
          <a:lstStyle/>
          <a:p>
            <a:r>
              <a:rPr lang="en-US" altLang="en-US" sz="2000" dirty="0">
                <a:solidFill>
                  <a:srgbClr val="FFFFFF"/>
                </a:solidFill>
              </a:rPr>
              <a:t>“The cumulative profile that you compile for patients in the chart is helpful.  As is the documentation you provide in the notes about the reports you receive about your patients. Those are great.“ </a:t>
            </a:r>
          </a:p>
          <a:p>
            <a:pPr lvl="1"/>
            <a:r>
              <a:rPr lang="en-US" altLang="en-US" sz="2000" dirty="0">
                <a:solidFill>
                  <a:srgbClr val="FFFFFF"/>
                </a:solidFill>
              </a:rPr>
              <a:t>(specific and reinforcing)</a:t>
            </a:r>
          </a:p>
          <a:p>
            <a:r>
              <a:rPr lang="en-US" altLang="en-US" sz="2000" i="1" dirty="0">
                <a:solidFill>
                  <a:srgbClr val="FFFFFF"/>
                </a:solidFill>
              </a:rPr>
              <a:t>“</a:t>
            </a:r>
            <a:r>
              <a:rPr lang="en-US" altLang="en-US" sz="2000" dirty="0">
                <a:solidFill>
                  <a:srgbClr val="FFFFFF"/>
                </a:solidFill>
              </a:rPr>
              <a:t>The cumulative profile is especially helpful for keeping track of chronic problems.”</a:t>
            </a:r>
          </a:p>
          <a:p>
            <a:pPr lvl="1"/>
            <a:r>
              <a:rPr lang="en-US" altLang="en-US" sz="2000" dirty="0">
                <a:solidFill>
                  <a:srgbClr val="FFFFFF"/>
                </a:solidFill>
              </a:rPr>
              <a:t>(elaborative - nonjudgmental and reinforcing)</a:t>
            </a:r>
          </a:p>
          <a:p>
            <a:r>
              <a:rPr lang="en-US" altLang="en-US" sz="2000" dirty="0">
                <a:solidFill>
                  <a:srgbClr val="FFFFFF"/>
                </a:solidFill>
              </a:rPr>
              <a:t>”The </a:t>
            </a:r>
            <a:r>
              <a:rPr lang="en-US" altLang="en-US" sz="2000" dirty="0">
                <a:solidFill>
                  <a:srgbClr val="FFC000"/>
                </a:solidFill>
              </a:rPr>
              <a:t>next step </a:t>
            </a:r>
            <a:r>
              <a:rPr lang="en-US" altLang="en-US" sz="2000" dirty="0">
                <a:solidFill>
                  <a:srgbClr val="FFFFFF"/>
                </a:solidFill>
              </a:rPr>
              <a:t>for you is to improve the charting so that other care providers can be equally responsive to the patients</a:t>
            </a:r>
            <a:r>
              <a:rPr lang="en-US" altLang="en-US" sz="1600" dirty="0">
                <a:solidFill>
                  <a:srgbClr val="FFFFFF"/>
                </a:solidFill>
              </a:rPr>
              <a:t>.”</a:t>
            </a:r>
          </a:p>
          <a:p>
            <a:endParaRPr lang="en-US" altLang="en-US" dirty="0">
              <a:solidFill>
                <a:srgbClr val="FFFFFF"/>
              </a:solidFill>
            </a:endParaRPr>
          </a:p>
        </p:txBody>
      </p:sp>
    </p:spTree>
    <p:extLst>
      <p:ext uri="{BB962C8B-B14F-4D97-AF65-F5344CB8AC3E}">
        <p14:creationId xmlns:p14="http://schemas.microsoft.com/office/powerpoint/2010/main" val="33989540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4663" y="0"/>
            <a:ext cx="914162"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89899"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9900"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74" name="Rectangle 2"/>
          <p:cNvSpPr>
            <a:spLocks noGrp="1" noChangeArrowheads="1"/>
          </p:cNvSpPr>
          <p:nvPr>
            <p:ph type="title"/>
          </p:nvPr>
        </p:nvSpPr>
        <p:spPr>
          <a:xfrm>
            <a:off x="1261543" y="365760"/>
            <a:ext cx="9690116" cy="1325562"/>
          </a:xfrm>
        </p:spPr>
        <p:txBody>
          <a:bodyPr>
            <a:normAutofit/>
          </a:bodyPr>
          <a:lstStyle/>
          <a:p>
            <a:r>
              <a:rPr lang="en-US" altLang="en-US">
                <a:solidFill>
                  <a:srgbClr val="FFFFFF"/>
                </a:solidFill>
              </a:rPr>
              <a:t>Corrective Feedback</a:t>
            </a:r>
          </a:p>
        </p:txBody>
      </p:sp>
      <p:sp>
        <p:nvSpPr>
          <p:cNvPr id="79875" name="Rectangle 3"/>
          <p:cNvSpPr>
            <a:spLocks noGrp="1" noChangeArrowheads="1"/>
          </p:cNvSpPr>
          <p:nvPr>
            <p:ph idx="1"/>
          </p:nvPr>
        </p:nvSpPr>
        <p:spPr>
          <a:xfrm>
            <a:off x="1261543" y="2326990"/>
            <a:ext cx="8593122" cy="3853147"/>
          </a:xfrm>
        </p:spPr>
        <p:txBody>
          <a:bodyPr>
            <a:normAutofit/>
          </a:bodyPr>
          <a:lstStyle/>
          <a:p>
            <a:r>
              <a:rPr lang="en-US" altLang="en-US" sz="2000" dirty="0">
                <a:solidFill>
                  <a:srgbClr val="FFFFFF"/>
                </a:solidFill>
              </a:rPr>
              <a:t>“I noticed you didn’t follow the SOAP format in your charting. In one case very little subjective information was documented. Can you tell me about this?” </a:t>
            </a:r>
          </a:p>
          <a:p>
            <a:pPr lvl="1"/>
            <a:r>
              <a:rPr lang="en-US" altLang="en-US" sz="1801" dirty="0">
                <a:solidFill>
                  <a:srgbClr val="FFFFFF"/>
                </a:solidFill>
              </a:rPr>
              <a:t>(specific, encourages self assessment)</a:t>
            </a:r>
          </a:p>
          <a:p>
            <a:r>
              <a:rPr lang="en-US" altLang="en-US" sz="2000" dirty="0">
                <a:solidFill>
                  <a:srgbClr val="FFFFFF"/>
                </a:solidFill>
              </a:rPr>
              <a:t>“It’s important to use a framework, like SOAP, as it helps ensure that all the relevant information from an encounter is documented.”</a:t>
            </a:r>
          </a:p>
          <a:p>
            <a:pPr lvl="1"/>
            <a:r>
              <a:rPr lang="en-US" altLang="en-US" sz="1801" dirty="0">
                <a:solidFill>
                  <a:srgbClr val="FFFFFF"/>
                </a:solidFill>
              </a:rPr>
              <a:t>(elaborative - nonjudgmental, forces self evaluation)</a:t>
            </a:r>
          </a:p>
          <a:p>
            <a:r>
              <a:rPr lang="en-US" altLang="en-US" sz="2000" dirty="0">
                <a:solidFill>
                  <a:srgbClr val="FFFFFF"/>
                </a:solidFill>
              </a:rPr>
              <a:t>“What </a:t>
            </a:r>
            <a:r>
              <a:rPr lang="en-US" altLang="en-US" sz="2000" dirty="0">
                <a:solidFill>
                  <a:srgbClr val="FFC000"/>
                </a:solidFill>
              </a:rPr>
              <a:t>could</a:t>
            </a:r>
            <a:r>
              <a:rPr lang="en-US" altLang="en-US" sz="2000" dirty="0">
                <a:solidFill>
                  <a:srgbClr val="FFFFFF"/>
                </a:solidFill>
              </a:rPr>
              <a:t> you do to remember this </a:t>
            </a:r>
            <a:r>
              <a:rPr lang="en-US" altLang="en-US" sz="2000" dirty="0">
                <a:solidFill>
                  <a:srgbClr val="FFC000"/>
                </a:solidFill>
              </a:rPr>
              <a:t>next time </a:t>
            </a:r>
            <a:r>
              <a:rPr lang="en-US" altLang="en-US" sz="2000" dirty="0">
                <a:solidFill>
                  <a:srgbClr val="FFFFFF"/>
                </a:solidFill>
              </a:rPr>
              <a:t>for a similar situation?”</a:t>
            </a:r>
          </a:p>
        </p:txBody>
      </p:sp>
    </p:spTree>
    <p:extLst>
      <p:ext uri="{BB962C8B-B14F-4D97-AF65-F5344CB8AC3E}">
        <p14:creationId xmlns:p14="http://schemas.microsoft.com/office/powerpoint/2010/main" val="8471040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5C9181D6-77EA-4068-8665-5E22C3ACE296}"/>
              </a:ext>
            </a:extLst>
          </p:cNvPr>
          <p:cNvPicPr>
            <a:picLocks noChangeAspect="1"/>
          </p:cNvPicPr>
          <p:nvPr/>
        </p:nvPicPr>
        <p:blipFill rotWithShape="1">
          <a:blip r:embed="rId2">
            <a:duotone>
              <a:schemeClr val="bg2">
                <a:shade val="45000"/>
                <a:satMod val="135000"/>
              </a:schemeClr>
              <a:prstClr val="white"/>
            </a:duotone>
            <a:alphaModFix amt="25000"/>
          </a:blip>
          <a:srcRect l="6000" r="1400"/>
          <a:stretch/>
        </p:blipFill>
        <p:spPr>
          <a:xfrm>
            <a:off x="20" y="10"/>
            <a:ext cx="11289879" cy="6857990"/>
          </a:xfrm>
          <a:prstGeom prst="rect">
            <a:avLst/>
          </a:prstGeom>
        </p:spPr>
      </p:pic>
      <p:sp>
        <p:nvSpPr>
          <p:cNvPr id="2" name="Title 1">
            <a:extLst>
              <a:ext uri="{FF2B5EF4-FFF2-40B4-BE49-F238E27FC236}">
                <a16:creationId xmlns:a16="http://schemas.microsoft.com/office/drawing/2014/main" id="{A2746766-E313-436F-910A-8F1ED1EDB337}"/>
              </a:ext>
            </a:extLst>
          </p:cNvPr>
          <p:cNvSpPr>
            <a:spLocks noGrp="1"/>
          </p:cNvSpPr>
          <p:nvPr>
            <p:ph type="title"/>
          </p:nvPr>
        </p:nvSpPr>
        <p:spPr>
          <a:xfrm>
            <a:off x="1261543" y="365760"/>
            <a:ext cx="9690116" cy="1325562"/>
          </a:xfrm>
        </p:spPr>
        <p:txBody>
          <a:bodyPr>
            <a:normAutofit/>
          </a:bodyPr>
          <a:lstStyle/>
          <a:p>
            <a:r>
              <a:rPr lang="en-CA" dirty="0"/>
              <a:t>Four Steps to Giving Feedback</a:t>
            </a:r>
          </a:p>
        </p:txBody>
      </p:sp>
      <p:sp>
        <p:nvSpPr>
          <p:cNvPr id="8" name="Content Placeholder 2">
            <a:extLst>
              <a:ext uri="{FF2B5EF4-FFF2-40B4-BE49-F238E27FC236}">
                <a16:creationId xmlns:a16="http://schemas.microsoft.com/office/drawing/2014/main" id="{B34A8B12-7164-4391-A03A-914EA51C4F4F}"/>
              </a:ext>
            </a:extLst>
          </p:cNvPr>
          <p:cNvSpPr>
            <a:spLocks noGrp="1"/>
          </p:cNvSpPr>
          <p:nvPr>
            <p:ph idx="1"/>
          </p:nvPr>
        </p:nvSpPr>
        <p:spPr>
          <a:xfrm>
            <a:off x="1261543" y="2013055"/>
            <a:ext cx="8593122" cy="4167082"/>
          </a:xfrm>
        </p:spPr>
        <p:txBody>
          <a:bodyPr>
            <a:normAutofit/>
          </a:bodyPr>
          <a:lstStyle/>
          <a:p>
            <a:pPr marL="342900" indent="-342900">
              <a:buFont typeface="+mj-lt"/>
              <a:buAutoNum type="arabicPeriod"/>
            </a:pPr>
            <a:r>
              <a:rPr lang="en-CA" sz="2800" dirty="0"/>
              <a:t>Lay the groundwork for effective feedback</a:t>
            </a:r>
          </a:p>
          <a:p>
            <a:pPr marL="342900" indent="-342900">
              <a:buFont typeface="+mj-lt"/>
              <a:buAutoNum type="arabicPeriod"/>
            </a:pPr>
            <a:r>
              <a:rPr lang="en-CA" sz="2800" dirty="0"/>
              <a:t>Identify the performance issues</a:t>
            </a:r>
          </a:p>
          <a:p>
            <a:pPr marL="342900" indent="-342900">
              <a:buFont typeface="+mj-lt"/>
              <a:buAutoNum type="arabicPeriod"/>
            </a:pPr>
            <a:r>
              <a:rPr lang="en-CA" sz="2800" dirty="0"/>
              <a:t>Use a feedback framework</a:t>
            </a:r>
          </a:p>
          <a:p>
            <a:pPr marL="342900" indent="-342900">
              <a:buFont typeface="+mj-lt"/>
              <a:buAutoNum type="arabicPeriod"/>
            </a:pPr>
            <a:r>
              <a:rPr lang="en-CA" sz="2800" b="1" dirty="0"/>
              <a:t>Understand the individual’s perspective and respond (managing reactions to feedback)</a:t>
            </a:r>
          </a:p>
          <a:p>
            <a:pPr marL="342900" indent="-342900">
              <a:buFont typeface="+mj-lt"/>
              <a:buAutoNum type="arabicPeriod"/>
            </a:pPr>
            <a:endParaRPr lang="en-CA" dirty="0"/>
          </a:p>
        </p:txBody>
      </p:sp>
      <p:sp>
        <p:nvSpPr>
          <p:cNvPr id="10" name="Rectangle 9">
            <a:extLst>
              <a:ext uri="{FF2B5EF4-FFF2-40B4-BE49-F238E27FC236}">
                <a16:creationId xmlns:a16="http://schemas.microsoft.com/office/drawing/2014/main" id="{DDE48706-212F-48C0-A321-ED384B81FCED}"/>
              </a:ext>
            </a:extLst>
          </p:cNvPr>
          <p:cNvSpPr/>
          <p:nvPr/>
        </p:nvSpPr>
        <p:spPr>
          <a:xfrm>
            <a:off x="6886500" y="5844057"/>
            <a:ext cx="2743059" cy="300210"/>
          </a:xfrm>
          <a:prstGeom prst="rect">
            <a:avLst/>
          </a:prstGeom>
        </p:spPr>
        <p:txBody>
          <a:bodyPr wrap="none">
            <a:spAutoFit/>
          </a:bodyPr>
          <a:lstStyle/>
          <a:p>
            <a:r>
              <a:rPr lang="en-US" sz="1351" dirty="0"/>
              <a:t>(</a:t>
            </a:r>
            <a:r>
              <a:rPr lang="en-US" sz="1351" dirty="0" err="1"/>
              <a:t>Telio</a:t>
            </a:r>
            <a:r>
              <a:rPr lang="en-US" sz="1351" dirty="0"/>
              <a:t>, </a:t>
            </a:r>
            <a:r>
              <a:rPr lang="en-US" sz="1351" dirty="0" err="1"/>
              <a:t>Ajjawi</a:t>
            </a:r>
            <a:r>
              <a:rPr lang="en-US" sz="1351" dirty="0"/>
              <a:t>, &amp; </a:t>
            </a:r>
            <a:r>
              <a:rPr lang="en-US" sz="1351" dirty="0" err="1"/>
              <a:t>Regehr</a:t>
            </a:r>
            <a:r>
              <a:rPr lang="en-US" sz="1351" dirty="0"/>
              <a:t>, 2015). </a:t>
            </a:r>
          </a:p>
        </p:txBody>
      </p:sp>
    </p:spTree>
    <p:extLst>
      <p:ext uri="{BB962C8B-B14F-4D97-AF65-F5344CB8AC3E}">
        <p14:creationId xmlns:p14="http://schemas.microsoft.com/office/powerpoint/2010/main" val="101185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28711" y="365760"/>
            <a:ext cx="5996117" cy="1325562"/>
          </a:xfrm>
        </p:spPr>
        <p:txBody>
          <a:bodyPr>
            <a:normAutofit/>
          </a:bodyPr>
          <a:lstStyle/>
          <a:p>
            <a:pPr eaLnBrk="1" hangingPunct="1"/>
            <a:r>
              <a:rPr lang="en-US"/>
              <a:t>Offering Difficult Feedback</a:t>
            </a:r>
          </a:p>
        </p:txBody>
      </p:sp>
      <p:sp>
        <p:nvSpPr>
          <p:cNvPr id="137" name="Rectangle 136">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5" name="Rectangle 3"/>
          <p:cNvSpPr>
            <a:spLocks noGrp="1" noChangeArrowheads="1"/>
          </p:cNvSpPr>
          <p:nvPr>
            <p:ph idx="1"/>
          </p:nvPr>
        </p:nvSpPr>
        <p:spPr>
          <a:xfrm>
            <a:off x="1210823" y="2005739"/>
            <a:ext cx="6014005" cy="4174398"/>
          </a:xfrm>
        </p:spPr>
        <p:txBody>
          <a:bodyPr>
            <a:normAutofit/>
          </a:bodyPr>
          <a:lstStyle/>
          <a:p>
            <a:pPr eaLnBrk="1" hangingPunct="1"/>
            <a:r>
              <a:rPr lang="en-US" dirty="0"/>
              <a:t>Come right to the point</a:t>
            </a:r>
          </a:p>
          <a:p>
            <a:pPr eaLnBrk="1" hangingPunct="1"/>
            <a:r>
              <a:rPr lang="en-US" dirty="0"/>
              <a:t>Give feedback directly and compassionately</a:t>
            </a:r>
          </a:p>
          <a:p>
            <a:pPr eaLnBrk="1" hangingPunct="1"/>
            <a:r>
              <a:rPr lang="en-US" dirty="0"/>
              <a:t>Describe benefits of making change</a:t>
            </a:r>
          </a:p>
          <a:p>
            <a:pPr eaLnBrk="1" hangingPunct="1"/>
            <a:r>
              <a:rPr lang="en-US" dirty="0"/>
              <a:t>Allow time to respond</a:t>
            </a:r>
          </a:p>
          <a:p>
            <a:pPr eaLnBrk="1" hangingPunct="1">
              <a:buFontTx/>
              <a:buNone/>
            </a:pPr>
            <a:r>
              <a:rPr lang="en-US" dirty="0"/>
              <a:t>                                     </a:t>
            </a:r>
          </a:p>
        </p:txBody>
      </p:sp>
      <p:pic>
        <p:nvPicPr>
          <p:cNvPr id="18437" name="Picture 18436">
            <a:extLst>
              <a:ext uri="{FF2B5EF4-FFF2-40B4-BE49-F238E27FC236}">
                <a16:creationId xmlns:a16="http://schemas.microsoft.com/office/drawing/2014/main" id="{E8AD9302-9B37-4FE7-A855-51C9F2C41A4F}"/>
              </a:ext>
            </a:extLst>
          </p:cNvPr>
          <p:cNvPicPr>
            <a:picLocks noChangeAspect="1"/>
          </p:cNvPicPr>
          <p:nvPr/>
        </p:nvPicPr>
        <p:blipFill rotWithShape="1">
          <a:blip r:embed="rId3"/>
          <a:srcRect l="19942" r="41901"/>
          <a:stretch/>
        </p:blipFill>
        <p:spPr>
          <a:xfrm>
            <a:off x="7536725" y="10"/>
            <a:ext cx="4652100" cy="6857990"/>
          </a:xfrm>
          <a:prstGeom prst="rect">
            <a:avLst/>
          </a:prstGeom>
        </p:spPr>
      </p:pic>
    </p:spTree>
    <p:extLst>
      <p:ext uri="{BB962C8B-B14F-4D97-AF65-F5344CB8AC3E}">
        <p14:creationId xmlns:p14="http://schemas.microsoft.com/office/powerpoint/2010/main" val="82153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B6D324E-2D03-4162-AF1E-D5E32234E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9899" y="0"/>
            <a:ext cx="914162"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23495F4-6956-425A-881A-54EF7F8525F2}"/>
              </a:ext>
            </a:extLst>
          </p:cNvPr>
          <p:cNvSpPr>
            <a:spLocks noGrp="1"/>
          </p:cNvSpPr>
          <p:nvPr>
            <p:ph type="title"/>
          </p:nvPr>
        </p:nvSpPr>
        <p:spPr>
          <a:xfrm>
            <a:off x="1228711" y="365760"/>
            <a:ext cx="5996117" cy="1325562"/>
          </a:xfrm>
        </p:spPr>
        <p:txBody>
          <a:bodyPr vert="horz" lIns="91440" tIns="45720" rIns="91440" bIns="45720" rtlCol="0" anchor="b">
            <a:normAutofit/>
          </a:bodyPr>
          <a:lstStyle/>
          <a:p>
            <a:pPr defTabSz="914400"/>
            <a:r>
              <a:rPr lang="en-US" sz="4400"/>
              <a:t>Treaty Territory</a:t>
            </a:r>
          </a:p>
        </p:txBody>
      </p:sp>
      <p:sp>
        <p:nvSpPr>
          <p:cNvPr id="13" name="Rectangle 12">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42F6FBDB-48CA-49C3-AF32-08D695507869}"/>
              </a:ext>
            </a:extLst>
          </p:cNvPr>
          <p:cNvSpPr txBox="1"/>
          <p:nvPr/>
        </p:nvSpPr>
        <p:spPr>
          <a:xfrm>
            <a:off x="1210823" y="2005739"/>
            <a:ext cx="6014005" cy="4174398"/>
          </a:xfrm>
          <a:prstGeom prst="rect">
            <a:avLst/>
          </a:prstGeom>
        </p:spPr>
        <p:txBody>
          <a:bodyPr vert="horz" lIns="91440" tIns="45720" rIns="91440" bIns="45720" rtlCol="0">
            <a:normAutofit/>
          </a:bodyPr>
          <a:lstStyle/>
          <a:p>
            <a:pPr indent="-182880" defTabSz="914400">
              <a:buClr>
                <a:schemeClr val="accent1"/>
              </a:buClr>
            </a:pPr>
            <a:r>
              <a:rPr lang="en-US"/>
              <a:t>The University of Manitoba campuses are located on original lands of Anishinaabe, Cree, Oji-Cree, Dakota, Inuit and Dene peoples, and on the homeland of the Métis Nation.</a:t>
            </a:r>
          </a:p>
          <a:p>
            <a:pPr indent="-182880" defTabSz="914400">
              <a:buClr>
                <a:schemeClr val="accent1"/>
              </a:buClr>
              <a:buFont typeface="Arial" panose="020B0604020202020204" pitchFamily="34" charset="0"/>
              <a:buChar char="•"/>
            </a:pPr>
            <a:endParaRPr lang="en-US"/>
          </a:p>
          <a:p>
            <a:pPr indent="-182880" defTabSz="914400">
              <a:buClr>
                <a:schemeClr val="accent1"/>
              </a:buClr>
            </a:pPr>
            <a:r>
              <a:rPr lang="en-US"/>
              <a:t>We respect the Treaties that were made on these territories, we acknowledge the harms of the past and present, and we dedicate ourselves to move forward in partnership with Indigenous communities in a spirit of reconciliation and collaboration.</a:t>
            </a:r>
          </a:p>
          <a:p>
            <a:pPr indent="-182880" defTabSz="914400">
              <a:spcAft>
                <a:spcPts val="600"/>
              </a:spcAft>
              <a:buClr>
                <a:schemeClr val="accent1"/>
              </a:buClr>
            </a:pPr>
            <a:br>
              <a:rPr lang="en-US"/>
            </a:br>
            <a:endParaRPr lang="en-US"/>
          </a:p>
          <a:p>
            <a:pPr indent="-182880" defTabSz="914400">
              <a:spcAft>
                <a:spcPts val="600"/>
              </a:spcAft>
              <a:buClr>
                <a:schemeClr val="accent1"/>
              </a:buClr>
              <a:buFont typeface="Arial" panose="020B0604020202020204" pitchFamily="34" charset="0"/>
              <a:buChar char="•"/>
            </a:pPr>
            <a:endParaRPr lang="en-US"/>
          </a:p>
        </p:txBody>
      </p:sp>
      <p:pic>
        <p:nvPicPr>
          <p:cNvPr id="5" name="Picture 4">
            <a:extLst>
              <a:ext uri="{FF2B5EF4-FFF2-40B4-BE49-F238E27FC236}">
                <a16:creationId xmlns:a16="http://schemas.microsoft.com/office/drawing/2014/main" id="{D7B20075-BB23-4F88-9CCE-80CB9915640C}"/>
              </a:ext>
            </a:extLst>
          </p:cNvPr>
          <p:cNvPicPr>
            <a:picLocks noChangeAspect="1"/>
          </p:cNvPicPr>
          <p:nvPr/>
        </p:nvPicPr>
        <p:blipFill rotWithShape="1">
          <a:blip r:embed="rId4"/>
          <a:srcRect l="11036"/>
          <a:stretch/>
        </p:blipFill>
        <p:spPr>
          <a:xfrm>
            <a:off x="7536725" y="10"/>
            <a:ext cx="4652100" cy="6857990"/>
          </a:xfrm>
          <a:prstGeom prst="rect">
            <a:avLst/>
          </a:prstGeom>
        </p:spPr>
      </p:pic>
    </p:spTree>
    <p:custDataLst>
      <p:tags r:id="rId1"/>
    </p:custDataLst>
    <p:extLst>
      <p:ext uri="{BB962C8B-B14F-4D97-AF65-F5344CB8AC3E}">
        <p14:creationId xmlns:p14="http://schemas.microsoft.com/office/powerpoint/2010/main" val="428517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718686" y="677863"/>
            <a:ext cx="4532867" cy="1325562"/>
          </a:xfrm>
        </p:spPr>
        <p:txBody>
          <a:bodyPr>
            <a:normAutofit/>
          </a:bodyPr>
          <a:lstStyle/>
          <a:p>
            <a:pPr eaLnBrk="1" hangingPunct="1"/>
            <a:r>
              <a:rPr lang="en-CA" sz="3700" dirty="0"/>
              <a:t>Common Reactions to feedback</a:t>
            </a:r>
            <a:endParaRPr lang="en-US" sz="3700" dirty="0"/>
          </a:p>
        </p:txBody>
      </p:sp>
      <p:sp>
        <p:nvSpPr>
          <p:cNvPr id="29699" name="Content Placeholder 2"/>
          <p:cNvSpPr>
            <a:spLocks noGrp="1"/>
          </p:cNvSpPr>
          <p:nvPr>
            <p:ph idx="1"/>
          </p:nvPr>
        </p:nvSpPr>
        <p:spPr>
          <a:xfrm>
            <a:off x="718686" y="2325158"/>
            <a:ext cx="4532868" cy="3854979"/>
          </a:xfrm>
        </p:spPr>
        <p:txBody>
          <a:bodyPr>
            <a:normAutofit/>
          </a:bodyPr>
          <a:lstStyle/>
          <a:p>
            <a:pPr eaLnBrk="1" hangingPunct="1"/>
            <a:r>
              <a:rPr lang="en-US" b="1"/>
              <a:t>Blaming</a:t>
            </a:r>
            <a:r>
              <a:rPr lang="en-US"/>
              <a:t> - "It's not my fault. What can you expect when the patient won't listen?" </a:t>
            </a:r>
          </a:p>
          <a:p>
            <a:pPr eaLnBrk="1" hangingPunct="1"/>
            <a:r>
              <a:rPr lang="en-US" b="1"/>
              <a:t>Denial</a:t>
            </a:r>
            <a:r>
              <a:rPr lang="en-US"/>
              <a:t> - "I can't see any problem with that" </a:t>
            </a:r>
          </a:p>
          <a:p>
            <a:pPr eaLnBrk="1" hangingPunct="1"/>
            <a:r>
              <a:rPr lang="en-US" b="1"/>
              <a:t>Rationalisation</a:t>
            </a:r>
            <a:r>
              <a:rPr lang="en-US"/>
              <a:t> - "I was really busy that day“         "Doesn't everyone do this?"  </a:t>
            </a:r>
          </a:p>
          <a:p>
            <a:pPr eaLnBrk="1" hangingPunct="1"/>
            <a:r>
              <a:rPr lang="en-US" b="1"/>
              <a:t>Anger</a:t>
            </a:r>
            <a:r>
              <a:rPr lang="en-US"/>
              <a:t> - "I've had enough of this"</a:t>
            </a:r>
            <a:endParaRPr lang="en-US" dirty="0"/>
          </a:p>
        </p:txBody>
      </p:sp>
      <p:pic>
        <p:nvPicPr>
          <p:cNvPr id="29701" name="Picture 29700">
            <a:extLst>
              <a:ext uri="{FF2B5EF4-FFF2-40B4-BE49-F238E27FC236}">
                <a16:creationId xmlns:a16="http://schemas.microsoft.com/office/drawing/2014/main" id="{E8798B1F-A90A-465B-ADE0-34AB91F64FF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780" r="3780"/>
          <a:stretch/>
        </p:blipFill>
        <p:spPr>
          <a:xfrm>
            <a:off x="5631690" y="1844266"/>
            <a:ext cx="5208632" cy="3169467"/>
          </a:xfrm>
          <a:prstGeom prst="rect">
            <a:avLst/>
          </a:prstGeom>
        </p:spPr>
      </p:pic>
      <p:sp>
        <p:nvSpPr>
          <p:cNvPr id="2" name="TextBox 1">
            <a:extLst>
              <a:ext uri="{FF2B5EF4-FFF2-40B4-BE49-F238E27FC236}">
                <a16:creationId xmlns:a16="http://schemas.microsoft.com/office/drawing/2014/main" id="{92410336-EB25-D409-816D-CC2C758C74EB}"/>
              </a:ext>
            </a:extLst>
          </p:cNvPr>
          <p:cNvSpPr txBox="1"/>
          <p:nvPr/>
        </p:nvSpPr>
        <p:spPr>
          <a:xfrm>
            <a:off x="8299242" y="4813678"/>
            <a:ext cx="2541080"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courses.lumenlearning.com/wm-abnormalpsych/chapter/putting-it-together-mood-disorders/">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CA" sz="700">
              <a:solidFill>
                <a:srgbClr val="FFFFFF"/>
              </a:solidFill>
            </a:endParaRPr>
          </a:p>
        </p:txBody>
      </p:sp>
    </p:spTree>
    <p:extLst>
      <p:ext uri="{BB962C8B-B14F-4D97-AF65-F5344CB8AC3E}">
        <p14:creationId xmlns:p14="http://schemas.microsoft.com/office/powerpoint/2010/main" val="153189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E7DF-B270-43DD-66D4-2676871AC1DF}"/>
              </a:ext>
            </a:extLst>
          </p:cNvPr>
          <p:cNvSpPr>
            <a:spLocks noGrp="1"/>
          </p:cNvSpPr>
          <p:nvPr>
            <p:ph type="title"/>
          </p:nvPr>
        </p:nvSpPr>
        <p:spPr/>
        <p:txBody>
          <a:bodyPr/>
          <a:lstStyle/>
          <a:p>
            <a:r>
              <a:rPr lang="en-US" dirty="0"/>
              <a:t>Power &amp; perceived threats</a:t>
            </a:r>
          </a:p>
        </p:txBody>
      </p:sp>
      <p:pic>
        <p:nvPicPr>
          <p:cNvPr id="1026" name="Picture 2" descr="13 Examples With One Thing In Common: Power Imbalance | by Vidya Narayanan  | Athena Talks | Medium">
            <a:extLst>
              <a:ext uri="{FF2B5EF4-FFF2-40B4-BE49-F238E27FC236}">
                <a16:creationId xmlns:a16="http://schemas.microsoft.com/office/drawing/2014/main" id="{AF2F463E-BB2F-FF8D-6B60-913724989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96" y="1660490"/>
            <a:ext cx="10198869" cy="5099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42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7FC1E11E-C3C1-E642-ADF8-213E2B22BCAC}"/>
              </a:ext>
            </a:extLst>
          </p:cNvPr>
          <p:cNvSpPr>
            <a:spLocks noGrp="1"/>
          </p:cNvSpPr>
          <p:nvPr>
            <p:ph type="title"/>
          </p:nvPr>
        </p:nvSpPr>
        <p:spPr>
          <a:xfrm>
            <a:off x="1261543" y="365760"/>
            <a:ext cx="9690116" cy="925762"/>
          </a:xfrm>
        </p:spPr>
        <p:txBody>
          <a:bodyPr/>
          <a:lstStyle/>
          <a:p>
            <a:r>
              <a:rPr lang="en-US" altLang="en-US" dirty="0"/>
              <a:t>Understanding Reactions</a:t>
            </a:r>
          </a:p>
        </p:txBody>
      </p:sp>
      <p:sp>
        <p:nvSpPr>
          <p:cNvPr id="52227" name="Content Placeholder 2">
            <a:extLst>
              <a:ext uri="{FF2B5EF4-FFF2-40B4-BE49-F238E27FC236}">
                <a16:creationId xmlns:a16="http://schemas.microsoft.com/office/drawing/2014/main" id="{AF949B38-7813-1F49-A398-95F68DD1471E}"/>
              </a:ext>
            </a:extLst>
          </p:cNvPr>
          <p:cNvSpPr>
            <a:spLocks noGrp="1"/>
          </p:cNvSpPr>
          <p:nvPr>
            <p:ph idx="1"/>
          </p:nvPr>
        </p:nvSpPr>
        <p:spPr/>
        <p:txBody>
          <a:bodyPr/>
          <a:lstStyle/>
          <a:p>
            <a:r>
              <a:rPr lang="en-US" altLang="en-US" sz="3199" dirty="0"/>
              <a:t>Denial</a:t>
            </a:r>
          </a:p>
          <a:p>
            <a:r>
              <a:rPr lang="en-US" altLang="en-US" sz="3199" dirty="0"/>
              <a:t>Anger</a:t>
            </a:r>
          </a:p>
          <a:p>
            <a:r>
              <a:rPr lang="en-US" altLang="en-US" sz="3199" dirty="0"/>
              <a:t>Depression</a:t>
            </a:r>
          </a:p>
          <a:p>
            <a:r>
              <a:rPr lang="en-US" altLang="en-US" sz="3199" dirty="0"/>
              <a:t>Bargaining</a:t>
            </a:r>
          </a:p>
          <a:p>
            <a:r>
              <a:rPr lang="en-US" altLang="en-US" sz="3199" dirty="0"/>
              <a:t>Acceptance</a:t>
            </a:r>
          </a:p>
          <a:p>
            <a:endParaRPr lang="en-US" altLang="en-US" dirty="0"/>
          </a:p>
          <a:p>
            <a:endParaRPr lang="en-US" altLang="en-US" dirty="0"/>
          </a:p>
        </p:txBody>
      </p:sp>
      <p:pic>
        <p:nvPicPr>
          <p:cNvPr id="52228" name="Picture 3">
            <a:extLst>
              <a:ext uri="{FF2B5EF4-FFF2-40B4-BE49-F238E27FC236}">
                <a16:creationId xmlns:a16="http://schemas.microsoft.com/office/drawing/2014/main" id="{F553B890-C4C9-734D-A67C-C4DD253695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0191" y="1388175"/>
            <a:ext cx="6009321" cy="456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Box 4">
            <a:extLst>
              <a:ext uri="{FF2B5EF4-FFF2-40B4-BE49-F238E27FC236}">
                <a16:creationId xmlns:a16="http://schemas.microsoft.com/office/drawing/2014/main" id="{C45CF70F-82FA-E24D-A0B0-4971CB8F1D6E}"/>
              </a:ext>
            </a:extLst>
          </p:cNvPr>
          <p:cNvSpPr txBox="1">
            <a:spLocks noChangeArrowheads="1"/>
          </p:cNvSpPr>
          <p:nvPr/>
        </p:nvSpPr>
        <p:spPr bwMode="auto">
          <a:xfrm>
            <a:off x="4692697" y="6050074"/>
            <a:ext cx="6962866" cy="52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dirty="0">
                <a:latin typeface="Times New Roman" panose="02020603050405020304" pitchFamily="18" charset="0"/>
              </a:rPr>
              <a:t>Bertrand GRONDIN - Wikimedia image in French relabeled in English, CC BY-SA 4.,  https://</a:t>
            </a:r>
            <a:r>
              <a:rPr lang="en-US" altLang="en-US" sz="1400" dirty="0" err="1">
                <a:latin typeface="Times New Roman" panose="02020603050405020304" pitchFamily="18" charset="0"/>
              </a:rPr>
              <a:t>commons.wikimedia.org</a:t>
            </a:r>
            <a:r>
              <a:rPr lang="en-US" altLang="en-US" sz="1400" dirty="0">
                <a:latin typeface="Times New Roman" panose="02020603050405020304" pitchFamily="18" charset="0"/>
              </a:rPr>
              <a:t>/w/</a:t>
            </a:r>
            <a:r>
              <a:rPr lang="en-US" altLang="en-US" sz="1400" dirty="0" err="1">
                <a:latin typeface="Times New Roman" panose="02020603050405020304" pitchFamily="18" charset="0"/>
              </a:rPr>
              <a:t>index.php?curid</a:t>
            </a:r>
            <a:r>
              <a:rPr lang="en-US" altLang="en-US" sz="1400" dirty="0">
                <a:latin typeface="Times New Roman" panose="02020603050405020304" pitchFamily="18" charset="0"/>
              </a:rPr>
              <a:t>=64179142</a:t>
            </a:r>
          </a:p>
        </p:txBody>
      </p:sp>
    </p:spTree>
    <p:extLst>
      <p:ext uri="{BB962C8B-B14F-4D97-AF65-F5344CB8AC3E}">
        <p14:creationId xmlns:p14="http://schemas.microsoft.com/office/powerpoint/2010/main" val="166641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a:spLocks noGrp="1"/>
          </p:cNvSpPr>
          <p:nvPr>
            <p:ph type="title"/>
          </p:nvPr>
        </p:nvSpPr>
        <p:spPr>
          <a:prstGeom prst="rect">
            <a:avLst/>
          </a:prstGeom>
        </p:spPr>
        <p:txBody>
          <a:bodyPr spcFirstLastPara="1" vert="horz" wrap="square" lIns="91401" tIns="45688" rIns="91401" bIns="45688" rtlCol="0" anchor="ctr" anchorCtr="0">
            <a:noAutofit/>
          </a:bodyPr>
          <a:lstStyle/>
          <a:p>
            <a:pPr algn="ctr">
              <a:spcBef>
                <a:spcPts val="0"/>
              </a:spcBef>
            </a:pPr>
            <a:r>
              <a:rPr lang="en-US" sz="2799" b="1" dirty="0">
                <a:latin typeface="Georgia"/>
                <a:ea typeface="Georgia"/>
                <a:cs typeface="Georgia"/>
                <a:sym typeface="Georgia"/>
              </a:rPr>
              <a:t>The </a:t>
            </a:r>
            <a:r>
              <a:rPr lang="en-US" sz="2799" b="1" dirty="0">
                <a:solidFill>
                  <a:srgbClr val="FF9900"/>
                </a:solidFill>
                <a:latin typeface="Georgia"/>
                <a:ea typeface="Georgia"/>
                <a:cs typeface="Georgia"/>
                <a:sym typeface="Georgia"/>
              </a:rPr>
              <a:t>affective</a:t>
            </a:r>
            <a:r>
              <a:rPr lang="en-US" sz="2799" b="1" dirty="0">
                <a:latin typeface="Georgia"/>
                <a:ea typeface="Georgia"/>
                <a:cs typeface="Georgia"/>
                <a:sym typeface="Georgia"/>
              </a:rPr>
              <a:t> impact might make it more difficult to hear feedback…</a:t>
            </a:r>
            <a:endParaRPr sz="2799" b="1" dirty="0">
              <a:latin typeface="Georgia"/>
              <a:ea typeface="Georgia"/>
              <a:cs typeface="Georgia"/>
              <a:sym typeface="Georgia"/>
            </a:endParaRPr>
          </a:p>
        </p:txBody>
      </p:sp>
      <p:pic>
        <p:nvPicPr>
          <p:cNvPr id="216" name="Google Shape;216;p25"/>
          <p:cNvPicPr preferRelativeResize="0"/>
          <p:nvPr/>
        </p:nvPicPr>
        <p:blipFill>
          <a:blip r:embed="rId3">
            <a:alphaModFix/>
          </a:blip>
          <a:stretch>
            <a:fillRect/>
          </a:stretch>
        </p:blipFill>
        <p:spPr>
          <a:xfrm>
            <a:off x="1904505" y="1784405"/>
            <a:ext cx="7127768" cy="4572984"/>
          </a:xfrm>
          <a:prstGeom prst="rect">
            <a:avLst/>
          </a:prstGeom>
          <a:noFill/>
          <a:ln>
            <a:noFill/>
          </a:ln>
        </p:spPr>
      </p:pic>
      <p:sp>
        <p:nvSpPr>
          <p:cNvPr id="5" name="Google Shape;217;p25">
            <a:extLst>
              <a:ext uri="{FF2B5EF4-FFF2-40B4-BE49-F238E27FC236}">
                <a16:creationId xmlns:a16="http://schemas.microsoft.com/office/drawing/2014/main" id="{C2DEE8FD-B063-9A4D-95CE-A303EF7F0F7F}"/>
              </a:ext>
            </a:extLst>
          </p:cNvPr>
          <p:cNvSpPr txBox="1"/>
          <p:nvPr/>
        </p:nvSpPr>
        <p:spPr>
          <a:xfrm>
            <a:off x="6106601" y="6339134"/>
            <a:ext cx="4998148" cy="627943"/>
          </a:xfrm>
          <a:prstGeom prst="rect">
            <a:avLst/>
          </a:prstGeom>
          <a:noFill/>
          <a:ln>
            <a:noFill/>
          </a:ln>
        </p:spPr>
        <p:txBody>
          <a:bodyPr spcFirstLastPara="1" wrap="square" lIns="91401" tIns="91401" rIns="91401" bIns="91401" anchor="t" anchorCtr="0">
            <a:noAutofit/>
          </a:bodyPr>
          <a:lstStyle/>
          <a:p>
            <a:r>
              <a:rPr lang="en-US" sz="1799" dirty="0">
                <a:solidFill>
                  <a:schemeClr val="dk1"/>
                </a:solidFill>
              </a:rPr>
              <a:t>Image by Siegel, D.J., used with permission</a:t>
            </a:r>
            <a:endParaRPr sz="1100" dirty="0">
              <a:solidFill>
                <a:schemeClr val="dk1"/>
              </a:solidFill>
            </a:endParaRPr>
          </a:p>
          <a:p>
            <a:endParaRPr sz="1050" dirty="0">
              <a:solidFill>
                <a:srgbClr val="333333"/>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477788" y="476672"/>
            <a:ext cx="4532867" cy="734665"/>
          </a:xfrm>
        </p:spPr>
        <p:txBody>
          <a:bodyPr>
            <a:normAutofit/>
          </a:bodyPr>
          <a:lstStyle/>
          <a:p>
            <a:pPr eaLnBrk="1" hangingPunct="1"/>
            <a:r>
              <a:rPr lang="en-CA" dirty="0"/>
              <a:t>What to do?</a:t>
            </a:r>
            <a:endParaRPr lang="en-US" dirty="0"/>
          </a:p>
        </p:txBody>
      </p:sp>
      <p:sp>
        <p:nvSpPr>
          <p:cNvPr id="3" name="Content Placeholder 2"/>
          <p:cNvSpPr>
            <a:spLocks noGrp="1"/>
          </p:cNvSpPr>
          <p:nvPr>
            <p:ph idx="1"/>
          </p:nvPr>
        </p:nvSpPr>
        <p:spPr>
          <a:xfrm>
            <a:off x="718686" y="1211338"/>
            <a:ext cx="5375726" cy="5314006"/>
          </a:xfrm>
        </p:spPr>
        <p:txBody>
          <a:bodyPr>
            <a:normAutofit lnSpcReduction="10000"/>
          </a:bodyPr>
          <a:lstStyle/>
          <a:p>
            <a:pPr eaLnBrk="1" hangingPunct="1">
              <a:defRPr/>
            </a:pPr>
            <a:r>
              <a:rPr lang="en-US" sz="1600" b="1" dirty="0"/>
              <a:t>Name and explore the resistance </a:t>
            </a:r>
            <a:r>
              <a:rPr lang="en-US" sz="1600" dirty="0"/>
              <a:t>- "You seem bothered by this. Help me understand why" </a:t>
            </a:r>
          </a:p>
          <a:p>
            <a:pPr eaLnBrk="1" hangingPunct="1">
              <a:defRPr/>
            </a:pPr>
            <a:r>
              <a:rPr lang="en-US" sz="1600" b="1" dirty="0"/>
              <a:t>Keep the focus positive </a:t>
            </a:r>
            <a:r>
              <a:rPr lang="en-US" sz="1600" dirty="0"/>
              <a:t>- "Let's recap your strengths and see if we can build on any of these to help address this problem" </a:t>
            </a:r>
          </a:p>
          <a:p>
            <a:pPr eaLnBrk="1" hangingPunct="1">
              <a:defRPr/>
            </a:pPr>
            <a:r>
              <a:rPr lang="en-US" sz="1600" b="1" dirty="0"/>
              <a:t>Try to convince the person to own one part of the problem</a:t>
            </a:r>
            <a:r>
              <a:rPr lang="en-US" sz="1600" dirty="0"/>
              <a:t> - "So you would accept that on that occasion you didn’t chart enough detail?" </a:t>
            </a:r>
          </a:p>
          <a:p>
            <a:pPr eaLnBrk="1" hangingPunct="1"/>
            <a:r>
              <a:rPr lang="en-US" sz="1600" b="1" dirty="0"/>
              <a:t>Negotiate </a:t>
            </a:r>
          </a:p>
          <a:p>
            <a:pPr lvl="1"/>
            <a:r>
              <a:rPr lang="en-US" dirty="0"/>
              <a:t>"I can help you with this issue, but first I need you to commit to ..." </a:t>
            </a:r>
          </a:p>
          <a:p>
            <a:pPr eaLnBrk="1" hangingPunct="1"/>
            <a:r>
              <a:rPr lang="en-US" sz="1600" b="1" dirty="0"/>
              <a:t>Allow time out </a:t>
            </a:r>
          </a:p>
          <a:p>
            <a:pPr lvl="1"/>
            <a:r>
              <a:rPr lang="en-US" dirty="0"/>
              <a:t>"Do you need some time to think about this?" </a:t>
            </a:r>
          </a:p>
          <a:p>
            <a:pPr eaLnBrk="1" hangingPunct="1"/>
            <a:r>
              <a:rPr lang="en-US" sz="1600" b="1" dirty="0"/>
              <a:t>Keep the responsibility where it belongs </a:t>
            </a:r>
          </a:p>
          <a:p>
            <a:pPr lvl="1"/>
            <a:r>
              <a:rPr lang="en-US" dirty="0"/>
              <a:t>“This is an issue that needs addressing. What could you do to address this next time?“</a:t>
            </a:r>
          </a:p>
          <a:p>
            <a:pPr eaLnBrk="1" hangingPunct="1"/>
            <a:r>
              <a:rPr lang="en-US" sz="1600" b="1" dirty="0"/>
              <a:t>Get Help</a:t>
            </a:r>
          </a:p>
        </p:txBody>
      </p:sp>
      <p:pic>
        <p:nvPicPr>
          <p:cNvPr id="31748" name="Picture 31747">
            <a:extLst>
              <a:ext uri="{FF2B5EF4-FFF2-40B4-BE49-F238E27FC236}">
                <a16:creationId xmlns:a16="http://schemas.microsoft.com/office/drawing/2014/main" id="{D78F9141-B493-427B-8D9C-3EFFF9EE893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1538" r="21538"/>
          <a:stretch/>
        </p:blipFill>
        <p:spPr>
          <a:xfrm>
            <a:off x="6360553" y="661484"/>
            <a:ext cx="3750905" cy="5535031"/>
          </a:xfrm>
          <a:prstGeom prst="rect">
            <a:avLst/>
          </a:prstGeom>
        </p:spPr>
      </p:pic>
    </p:spTree>
    <p:extLst>
      <p:ext uri="{BB962C8B-B14F-4D97-AF65-F5344CB8AC3E}">
        <p14:creationId xmlns:p14="http://schemas.microsoft.com/office/powerpoint/2010/main" val="276090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4663" y="0"/>
            <a:ext cx="914162"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89899"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9900"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p:cNvSpPr>
            <a:spLocks noGrp="1"/>
          </p:cNvSpPr>
          <p:nvPr>
            <p:ph type="title"/>
          </p:nvPr>
        </p:nvSpPr>
        <p:spPr>
          <a:xfrm>
            <a:off x="1261543" y="365760"/>
            <a:ext cx="9690116" cy="1325562"/>
          </a:xfrm>
        </p:spPr>
        <p:txBody>
          <a:bodyPr>
            <a:normAutofit/>
          </a:bodyPr>
          <a:lstStyle/>
          <a:p>
            <a:r>
              <a:rPr lang="en-US" dirty="0">
                <a:solidFill>
                  <a:srgbClr val="FFFFFF"/>
                </a:solidFill>
              </a:rPr>
              <a:t>Time for Practice: Case 2</a:t>
            </a:r>
          </a:p>
        </p:txBody>
      </p:sp>
      <p:sp>
        <p:nvSpPr>
          <p:cNvPr id="7" name="Content Placeholder 6"/>
          <p:cNvSpPr>
            <a:spLocks noGrp="1"/>
          </p:cNvSpPr>
          <p:nvPr>
            <p:ph idx="1"/>
          </p:nvPr>
        </p:nvSpPr>
        <p:spPr>
          <a:xfrm>
            <a:off x="1261543" y="2326990"/>
            <a:ext cx="8593122" cy="3853147"/>
          </a:xfrm>
        </p:spPr>
        <p:txBody>
          <a:bodyPr>
            <a:normAutofit fontScale="92500" lnSpcReduction="10000"/>
          </a:bodyPr>
          <a:lstStyle/>
          <a:p>
            <a:r>
              <a:rPr lang="en-US" sz="2800" dirty="0">
                <a:solidFill>
                  <a:srgbClr val="FFFFFF"/>
                </a:solidFill>
              </a:rPr>
              <a:t>In your groups:  Role Play</a:t>
            </a:r>
          </a:p>
          <a:p>
            <a:pPr lvl="1"/>
            <a:r>
              <a:rPr lang="en-US" sz="2400" dirty="0">
                <a:solidFill>
                  <a:srgbClr val="FFFFFF"/>
                </a:solidFill>
              </a:rPr>
              <a:t>Choose either OG, Gen Surg, or FM doctor #2</a:t>
            </a:r>
          </a:p>
          <a:p>
            <a:pPr lvl="1"/>
            <a:r>
              <a:rPr lang="en-US" sz="2400" dirty="0">
                <a:solidFill>
                  <a:srgbClr val="FFFFFF"/>
                </a:solidFill>
              </a:rPr>
              <a:t>All read chart audit report </a:t>
            </a:r>
          </a:p>
          <a:p>
            <a:r>
              <a:rPr lang="en-US" sz="2999" dirty="0">
                <a:solidFill>
                  <a:srgbClr val="FFFFFF"/>
                </a:solidFill>
              </a:rPr>
              <a:t>Two Volunteers – Auditor role – Auditee role</a:t>
            </a:r>
          </a:p>
          <a:p>
            <a:r>
              <a:rPr lang="en-US" sz="2599" dirty="0">
                <a:solidFill>
                  <a:srgbClr val="FFFFFF"/>
                </a:solidFill>
              </a:rPr>
              <a:t>Read related Chart review form and script scenario</a:t>
            </a:r>
          </a:p>
          <a:p>
            <a:pPr lvl="2"/>
            <a:r>
              <a:rPr lang="en-US" sz="2400" dirty="0">
                <a:solidFill>
                  <a:srgbClr val="FFFFFF"/>
                </a:solidFill>
              </a:rPr>
              <a:t>Auditor discuss findings/provide feedback with auditee</a:t>
            </a:r>
          </a:p>
          <a:p>
            <a:pPr lvl="2"/>
            <a:r>
              <a:rPr lang="en-US" sz="2400" dirty="0">
                <a:solidFill>
                  <a:srgbClr val="FFFFFF"/>
                </a:solidFill>
              </a:rPr>
              <a:t>Rest of group observe / provide coaching</a:t>
            </a:r>
          </a:p>
          <a:p>
            <a:pPr lvl="3"/>
            <a:r>
              <a:rPr lang="en-US" sz="2400" dirty="0">
                <a:solidFill>
                  <a:srgbClr val="FFFFFF"/>
                </a:solidFill>
              </a:rPr>
              <a:t>What worked?</a:t>
            </a:r>
          </a:p>
          <a:p>
            <a:pPr lvl="1"/>
            <a:r>
              <a:rPr lang="en-US" sz="2400" dirty="0">
                <a:solidFill>
                  <a:srgbClr val="FFFFFF"/>
                </a:solidFill>
              </a:rPr>
              <a:t>Debrief with Group</a:t>
            </a:r>
          </a:p>
        </p:txBody>
      </p:sp>
    </p:spTree>
    <p:extLst>
      <p:ext uri="{BB962C8B-B14F-4D97-AF65-F5344CB8AC3E}">
        <p14:creationId xmlns:p14="http://schemas.microsoft.com/office/powerpoint/2010/main" val="21835756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CB9DE-55EC-4AF3-8A9C-D979FF04CE60}"/>
              </a:ext>
            </a:extLst>
          </p:cNvPr>
          <p:cNvSpPr>
            <a:spLocks noGrp="1"/>
          </p:cNvSpPr>
          <p:nvPr>
            <p:ph type="title"/>
          </p:nvPr>
        </p:nvSpPr>
        <p:spPr>
          <a:xfrm>
            <a:off x="1261543" y="365760"/>
            <a:ext cx="9690116" cy="1325562"/>
          </a:xfrm>
        </p:spPr>
        <p:txBody>
          <a:bodyPr>
            <a:normAutofit/>
          </a:bodyPr>
          <a:lstStyle/>
          <a:p>
            <a:r>
              <a:rPr lang="en-CA" dirty="0"/>
              <a:t>Case 2: Debrief</a:t>
            </a:r>
          </a:p>
        </p:txBody>
      </p:sp>
      <p:sp>
        <p:nvSpPr>
          <p:cNvPr id="3" name="Content Placeholder 2">
            <a:extLst>
              <a:ext uri="{FF2B5EF4-FFF2-40B4-BE49-F238E27FC236}">
                <a16:creationId xmlns:a16="http://schemas.microsoft.com/office/drawing/2014/main" id="{571A791D-1E54-4CDF-8719-B9EB12C5873B}"/>
              </a:ext>
            </a:extLst>
          </p:cNvPr>
          <p:cNvSpPr>
            <a:spLocks noGrp="1"/>
          </p:cNvSpPr>
          <p:nvPr>
            <p:ph idx="1"/>
          </p:nvPr>
        </p:nvSpPr>
        <p:spPr>
          <a:xfrm>
            <a:off x="1261543" y="1933575"/>
            <a:ext cx="4400363" cy="4246562"/>
          </a:xfrm>
        </p:spPr>
        <p:txBody>
          <a:bodyPr>
            <a:normAutofit/>
          </a:bodyPr>
          <a:lstStyle/>
          <a:p>
            <a:r>
              <a:rPr lang="en-CA" b="1" dirty="0"/>
              <a:t>What feedback did you give?</a:t>
            </a:r>
          </a:p>
          <a:p>
            <a:pPr lvl="1"/>
            <a:r>
              <a:rPr lang="en-CA" dirty="0"/>
              <a:t>What was the performance issue?</a:t>
            </a:r>
          </a:p>
          <a:p>
            <a:pPr lvl="1"/>
            <a:r>
              <a:rPr lang="en-CA" dirty="0"/>
              <a:t>What did you reinforce (keep doing)</a:t>
            </a:r>
          </a:p>
          <a:p>
            <a:pPr lvl="1"/>
            <a:r>
              <a:rPr lang="en-CA" dirty="0"/>
              <a:t>What did you ‘correct’ (start doing or change)</a:t>
            </a:r>
          </a:p>
          <a:p>
            <a:pPr lvl="1"/>
            <a:r>
              <a:rPr lang="en-CA" dirty="0"/>
              <a:t>Elaboration (Did you add a Why?)</a:t>
            </a:r>
          </a:p>
          <a:p>
            <a:endParaRPr lang="en-CA" dirty="0"/>
          </a:p>
          <a:p>
            <a:r>
              <a:rPr lang="en-CA" b="1" dirty="0"/>
              <a:t>What went well?</a:t>
            </a:r>
          </a:p>
          <a:p>
            <a:endParaRPr lang="en-CA" dirty="0"/>
          </a:p>
          <a:p>
            <a:r>
              <a:rPr lang="en-CA" b="1" dirty="0"/>
              <a:t>What didn’t go well?</a:t>
            </a:r>
          </a:p>
        </p:txBody>
      </p:sp>
      <p:pic>
        <p:nvPicPr>
          <p:cNvPr id="4" name="Picture 3">
            <a:extLst>
              <a:ext uri="{FF2B5EF4-FFF2-40B4-BE49-F238E27FC236}">
                <a16:creationId xmlns:a16="http://schemas.microsoft.com/office/drawing/2014/main" id="{0034DC98-5BF0-470E-833B-A72E466E143D}"/>
              </a:ext>
            </a:extLst>
          </p:cNvPr>
          <p:cNvPicPr>
            <a:picLocks noChangeAspect="1"/>
          </p:cNvPicPr>
          <p:nvPr/>
        </p:nvPicPr>
        <p:blipFill>
          <a:blip r:embed="rId2"/>
          <a:stretch>
            <a:fillRect/>
          </a:stretch>
        </p:blipFill>
        <p:spPr>
          <a:xfrm>
            <a:off x="6171632" y="1933575"/>
            <a:ext cx="4651593" cy="3639872"/>
          </a:xfrm>
          <a:prstGeom prst="rect">
            <a:avLst/>
          </a:prstGeom>
        </p:spPr>
      </p:pic>
    </p:spTree>
    <p:extLst>
      <p:ext uri="{BB962C8B-B14F-4D97-AF65-F5344CB8AC3E}">
        <p14:creationId xmlns:p14="http://schemas.microsoft.com/office/powerpoint/2010/main" val="196317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4663" y="0"/>
            <a:ext cx="914162"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89899"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9900"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50" name="Rectangle 2"/>
          <p:cNvSpPr>
            <a:spLocks noGrp="1" noChangeArrowheads="1"/>
          </p:cNvSpPr>
          <p:nvPr>
            <p:ph type="title"/>
          </p:nvPr>
        </p:nvSpPr>
        <p:spPr>
          <a:xfrm>
            <a:off x="1261543" y="365760"/>
            <a:ext cx="9690116" cy="1325562"/>
          </a:xfrm>
        </p:spPr>
        <p:txBody>
          <a:bodyPr>
            <a:normAutofit/>
          </a:bodyPr>
          <a:lstStyle/>
          <a:p>
            <a:r>
              <a:rPr lang="en-US" altLang="en-US">
                <a:solidFill>
                  <a:srgbClr val="FFFFFF"/>
                </a:solidFill>
              </a:rPr>
              <a:t>Reinforcing Feedback</a:t>
            </a:r>
          </a:p>
        </p:txBody>
      </p:sp>
      <p:sp>
        <p:nvSpPr>
          <p:cNvPr id="78851" name="Rectangle 3"/>
          <p:cNvSpPr>
            <a:spLocks noGrp="1" noChangeArrowheads="1"/>
          </p:cNvSpPr>
          <p:nvPr>
            <p:ph idx="1"/>
          </p:nvPr>
        </p:nvSpPr>
        <p:spPr>
          <a:xfrm>
            <a:off x="1261543" y="2326990"/>
            <a:ext cx="8593122" cy="3853147"/>
          </a:xfrm>
        </p:spPr>
        <p:txBody>
          <a:bodyPr>
            <a:normAutofit/>
          </a:bodyPr>
          <a:lstStyle/>
          <a:p>
            <a:r>
              <a:rPr lang="en-US" altLang="en-US" sz="2000" dirty="0">
                <a:solidFill>
                  <a:srgbClr val="FFFFFF"/>
                </a:solidFill>
              </a:rPr>
              <a:t>“It looks like you are managing coronary heart disease and hypertension well. That’s great.“ </a:t>
            </a:r>
          </a:p>
          <a:p>
            <a:pPr lvl="1"/>
            <a:r>
              <a:rPr lang="en-US" altLang="en-US" sz="2000" dirty="0">
                <a:solidFill>
                  <a:srgbClr val="FFFFFF"/>
                </a:solidFill>
              </a:rPr>
              <a:t>(specific and reinforcing)</a:t>
            </a:r>
          </a:p>
          <a:p>
            <a:r>
              <a:rPr lang="en-US" altLang="en-US" sz="2000" i="1" dirty="0">
                <a:solidFill>
                  <a:srgbClr val="FFFFFF"/>
                </a:solidFill>
              </a:rPr>
              <a:t>“</a:t>
            </a:r>
            <a:r>
              <a:rPr lang="en-US" altLang="en-US" sz="2000" dirty="0">
                <a:solidFill>
                  <a:srgbClr val="FFFFFF"/>
                </a:solidFill>
              </a:rPr>
              <a:t>These are common conditions in geriatric populations, so keeping on top of the guidelines for management is important.” </a:t>
            </a:r>
          </a:p>
          <a:p>
            <a:pPr lvl="1"/>
            <a:r>
              <a:rPr lang="en-US" altLang="en-US" sz="2000" dirty="0">
                <a:solidFill>
                  <a:srgbClr val="FFFFFF"/>
                </a:solidFill>
              </a:rPr>
              <a:t>(elaborative - nonjudgmental and reinforcing)</a:t>
            </a:r>
          </a:p>
          <a:p>
            <a:r>
              <a:rPr lang="en-US" altLang="en-US" sz="2000" dirty="0">
                <a:solidFill>
                  <a:srgbClr val="FFFFFF"/>
                </a:solidFill>
              </a:rPr>
              <a:t>”The </a:t>
            </a:r>
            <a:r>
              <a:rPr lang="en-US" altLang="en-US" sz="2000" dirty="0">
                <a:solidFill>
                  <a:srgbClr val="FFC000"/>
                </a:solidFill>
              </a:rPr>
              <a:t>next step </a:t>
            </a:r>
            <a:r>
              <a:rPr lang="en-US" altLang="en-US" sz="2000" dirty="0">
                <a:solidFill>
                  <a:srgbClr val="FFFFFF"/>
                </a:solidFill>
              </a:rPr>
              <a:t>for you is to improve the charting so that other care providers can be equally responsive to the patients</a:t>
            </a:r>
            <a:r>
              <a:rPr lang="en-US" altLang="en-US" sz="1600" dirty="0">
                <a:solidFill>
                  <a:srgbClr val="FFFFFF"/>
                </a:solidFill>
              </a:rPr>
              <a:t>.”</a:t>
            </a:r>
          </a:p>
          <a:p>
            <a:endParaRPr lang="en-US" altLang="en-US" dirty="0">
              <a:solidFill>
                <a:srgbClr val="FFFFFF"/>
              </a:solidFill>
            </a:endParaRPr>
          </a:p>
        </p:txBody>
      </p:sp>
    </p:spTree>
    <p:extLst>
      <p:ext uri="{BB962C8B-B14F-4D97-AF65-F5344CB8AC3E}">
        <p14:creationId xmlns:p14="http://schemas.microsoft.com/office/powerpoint/2010/main" val="1690653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4663" y="0"/>
            <a:ext cx="914162"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89899"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9900"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74" name="Rectangle 2"/>
          <p:cNvSpPr>
            <a:spLocks noGrp="1" noChangeArrowheads="1"/>
          </p:cNvSpPr>
          <p:nvPr>
            <p:ph type="title"/>
          </p:nvPr>
        </p:nvSpPr>
        <p:spPr>
          <a:xfrm>
            <a:off x="1261543" y="365760"/>
            <a:ext cx="9690116" cy="1325562"/>
          </a:xfrm>
        </p:spPr>
        <p:txBody>
          <a:bodyPr>
            <a:normAutofit/>
          </a:bodyPr>
          <a:lstStyle/>
          <a:p>
            <a:r>
              <a:rPr lang="en-US" altLang="en-US">
                <a:solidFill>
                  <a:srgbClr val="FFFFFF"/>
                </a:solidFill>
              </a:rPr>
              <a:t>Corrective Feedback</a:t>
            </a:r>
          </a:p>
        </p:txBody>
      </p:sp>
      <p:sp>
        <p:nvSpPr>
          <p:cNvPr id="79875" name="Rectangle 3"/>
          <p:cNvSpPr>
            <a:spLocks noGrp="1" noChangeArrowheads="1"/>
          </p:cNvSpPr>
          <p:nvPr>
            <p:ph idx="1"/>
          </p:nvPr>
        </p:nvSpPr>
        <p:spPr>
          <a:xfrm>
            <a:off x="1261543" y="2326990"/>
            <a:ext cx="8593122" cy="3853147"/>
          </a:xfrm>
        </p:spPr>
        <p:txBody>
          <a:bodyPr>
            <a:normAutofit/>
          </a:bodyPr>
          <a:lstStyle/>
          <a:p>
            <a:r>
              <a:rPr lang="en-US" altLang="en-US" sz="2000" dirty="0">
                <a:solidFill>
                  <a:srgbClr val="FFFFFF"/>
                </a:solidFill>
              </a:rPr>
              <a:t>“I noted that you were using Benzodiazepines in 2 of the 3 geriatric charts I reviewed, and there wasn’t any documentation of discussion of risks or tapering.  Can you tell me about that?” </a:t>
            </a:r>
          </a:p>
          <a:p>
            <a:pPr lvl="1"/>
            <a:r>
              <a:rPr lang="en-US" altLang="en-US" sz="1801" dirty="0">
                <a:solidFill>
                  <a:srgbClr val="FFFFFF"/>
                </a:solidFill>
              </a:rPr>
              <a:t>(specific, encourages self assessment)</a:t>
            </a:r>
          </a:p>
          <a:p>
            <a:r>
              <a:rPr lang="en-US" altLang="en-US" sz="2000" dirty="0">
                <a:solidFill>
                  <a:srgbClr val="FFFFFF"/>
                </a:solidFill>
              </a:rPr>
              <a:t>“It’s important explore the risks of these drugs with patients and have plans for tapering in place when starting the prescription, as the benefit of these drugs in this population decreases over time when compared to the risk of overdose and addiction.”</a:t>
            </a:r>
          </a:p>
          <a:p>
            <a:pPr lvl="1"/>
            <a:r>
              <a:rPr lang="en-US" altLang="en-US" sz="1801" dirty="0">
                <a:solidFill>
                  <a:srgbClr val="FFFFFF"/>
                </a:solidFill>
              </a:rPr>
              <a:t>(elaborative - nonjudgmental, forces self evaluation)</a:t>
            </a:r>
          </a:p>
          <a:p>
            <a:r>
              <a:rPr lang="en-US" altLang="en-US" sz="2000" dirty="0">
                <a:solidFill>
                  <a:srgbClr val="FFFFFF"/>
                </a:solidFill>
              </a:rPr>
              <a:t>“What could you do to remember this </a:t>
            </a:r>
            <a:r>
              <a:rPr lang="en-US" altLang="en-US" sz="2000" dirty="0">
                <a:solidFill>
                  <a:srgbClr val="FFC000"/>
                </a:solidFill>
              </a:rPr>
              <a:t>next time </a:t>
            </a:r>
            <a:r>
              <a:rPr lang="en-US" altLang="en-US" sz="2000" dirty="0">
                <a:solidFill>
                  <a:srgbClr val="FFFFFF"/>
                </a:solidFill>
              </a:rPr>
              <a:t>for a similar situation?”  “You should consider reviewing the CPSM guidance”</a:t>
            </a:r>
          </a:p>
        </p:txBody>
      </p:sp>
    </p:spTree>
    <p:extLst>
      <p:ext uri="{BB962C8B-B14F-4D97-AF65-F5344CB8AC3E}">
        <p14:creationId xmlns:p14="http://schemas.microsoft.com/office/powerpoint/2010/main" val="24225124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1">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33814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Many question marks on black background">
            <a:extLst>
              <a:ext uri="{FF2B5EF4-FFF2-40B4-BE49-F238E27FC236}">
                <a16:creationId xmlns:a16="http://schemas.microsoft.com/office/drawing/2014/main" id="{F006069F-5872-4501-BBF6-7B79D6F1738D}"/>
              </a:ext>
            </a:extLst>
          </p:cNvPr>
          <p:cNvPicPr>
            <a:picLocks noChangeAspect="1"/>
          </p:cNvPicPr>
          <p:nvPr/>
        </p:nvPicPr>
        <p:blipFill rotWithShape="1">
          <a:blip r:embed="rId2">
            <a:alphaModFix amt="35000"/>
          </a:blip>
          <a:srcRect t="842" r="-1" b="-1"/>
          <a:stretch/>
        </p:blipFill>
        <p:spPr>
          <a:xfrm>
            <a:off x="20" y="-2"/>
            <a:ext cx="11338126" cy="6858000"/>
          </a:xfrm>
          <a:prstGeom prst="rect">
            <a:avLst/>
          </a:prstGeom>
        </p:spPr>
      </p:pic>
      <p:sp>
        <p:nvSpPr>
          <p:cNvPr id="2" name="Title 1">
            <a:extLst>
              <a:ext uri="{FF2B5EF4-FFF2-40B4-BE49-F238E27FC236}">
                <a16:creationId xmlns:a16="http://schemas.microsoft.com/office/drawing/2014/main" id="{E0463709-F59F-4580-9EE5-8F9AA93B59F4}"/>
              </a:ext>
            </a:extLst>
          </p:cNvPr>
          <p:cNvSpPr>
            <a:spLocks noGrp="1"/>
          </p:cNvSpPr>
          <p:nvPr>
            <p:ph type="title"/>
          </p:nvPr>
        </p:nvSpPr>
        <p:spPr>
          <a:xfrm>
            <a:off x="1261543" y="758952"/>
            <a:ext cx="9415867" cy="3963173"/>
          </a:xfrm>
        </p:spPr>
        <p:txBody>
          <a:bodyPr vert="horz" lIns="91440" tIns="45720" rIns="91440" bIns="45720" rtlCol="0" anchor="b">
            <a:normAutofit/>
          </a:bodyPr>
          <a:lstStyle/>
          <a:p>
            <a:pPr defTabSz="914400">
              <a:lnSpc>
                <a:spcPct val="85000"/>
              </a:lnSpc>
            </a:pPr>
            <a:r>
              <a:rPr lang="en-US" sz="7200" dirty="0"/>
              <a:t>Questions?</a:t>
            </a:r>
          </a:p>
        </p:txBody>
      </p:sp>
      <p:sp>
        <p:nvSpPr>
          <p:cNvPr id="24" name="Rectangle 23">
            <a:extLst>
              <a:ext uri="{FF2B5EF4-FFF2-40B4-BE49-F238E27FC236}">
                <a16:creationId xmlns:a16="http://schemas.microsoft.com/office/drawing/2014/main" id="{948C6639-F651-4D15-A695-E9D03BB2A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0" y="0"/>
            <a:ext cx="457081" cy="6858000"/>
          </a:xfrm>
          <a:prstGeom prst="rect">
            <a:avLst/>
          </a:prstGeom>
          <a:solidFill>
            <a:srgbClr val="3030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77655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ctr"/>
            <a:endParaRPr lang="en-US" dirty="0"/>
          </a:p>
          <a:p>
            <a:pPr marL="0" indent="0" algn="ctr">
              <a:buNone/>
            </a:pPr>
            <a:r>
              <a:rPr lang="en-US" b="1" dirty="0"/>
              <a:t>Acknowledgements</a:t>
            </a:r>
          </a:p>
          <a:p>
            <a:pPr marL="0" indent="0" algn="ctr">
              <a:buNone/>
            </a:pPr>
            <a:r>
              <a:rPr lang="en-US" dirty="0"/>
              <a:t>Anita Ens</a:t>
            </a:r>
          </a:p>
          <a:p>
            <a:pPr marL="0" indent="0" algn="ctr">
              <a:buNone/>
            </a:pPr>
            <a:r>
              <a:rPr lang="en-US" dirty="0"/>
              <a:t>Teresa Cavett</a:t>
            </a:r>
          </a:p>
          <a:p>
            <a:pPr marL="0" indent="0" algn="ctr">
              <a:buNone/>
            </a:pPr>
            <a:r>
              <a:rPr lang="en-US" dirty="0"/>
              <a:t>Office of Innovation &amp;  Scholarship in Medical Education, UM</a:t>
            </a:r>
          </a:p>
          <a:p>
            <a:pPr marL="0" indent="0" algn="ctr">
              <a:buNone/>
            </a:pPr>
            <a:r>
              <a:rPr lang="en-US" dirty="0"/>
              <a:t>Marilyn Singer, CPSM</a:t>
            </a:r>
          </a:p>
          <a:p>
            <a:pPr algn="ctr"/>
            <a:endParaRPr lang="en-US" dirty="0"/>
          </a:p>
          <a:p>
            <a:endParaRPr lang="en-US" dirty="0"/>
          </a:p>
        </p:txBody>
      </p:sp>
    </p:spTree>
    <p:extLst>
      <p:ext uri="{BB962C8B-B14F-4D97-AF65-F5344CB8AC3E}">
        <p14:creationId xmlns:p14="http://schemas.microsoft.com/office/powerpoint/2010/main" val="331772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Summary</a:t>
            </a:r>
          </a:p>
        </p:txBody>
      </p:sp>
      <p:sp>
        <p:nvSpPr>
          <p:cNvPr id="14" name="Content Placeholder 13"/>
          <p:cNvSpPr>
            <a:spLocks noGrp="1"/>
          </p:cNvSpPr>
          <p:nvPr>
            <p:ph idx="1"/>
          </p:nvPr>
        </p:nvSpPr>
        <p:spPr/>
        <p:txBody>
          <a:bodyPr>
            <a:normAutofit/>
          </a:bodyPr>
          <a:lstStyle/>
          <a:p>
            <a:pPr>
              <a:buNone/>
            </a:pPr>
            <a:endParaRPr lang="en-US" sz="3199" dirty="0"/>
          </a:p>
          <a:p>
            <a:r>
              <a:rPr lang="en-US" sz="3199" dirty="0"/>
              <a:t>Feedback is a dynamic conversation </a:t>
            </a:r>
          </a:p>
          <a:p>
            <a:pPr lvl="1"/>
            <a:r>
              <a:rPr lang="en-US" sz="2801" dirty="0"/>
              <a:t>Using a framework can help ensure we incorporate all components</a:t>
            </a:r>
          </a:p>
          <a:p>
            <a:r>
              <a:rPr lang="en-US" sz="3199" dirty="0"/>
              <a:t>Feedback is a skill, it gets easier with practice</a:t>
            </a:r>
          </a:p>
          <a:p>
            <a:endParaRPr lang="en-US" sz="3199" dirty="0"/>
          </a:p>
          <a:p>
            <a:pPr lvl="1"/>
            <a:endParaRPr lang="en-US" dirty="0"/>
          </a:p>
          <a:p>
            <a:endParaRPr lang="en-US" dirty="0"/>
          </a:p>
        </p:txBody>
      </p:sp>
    </p:spTree>
    <p:extLst>
      <p:ext uri="{BB962C8B-B14F-4D97-AF65-F5344CB8AC3E}">
        <p14:creationId xmlns:p14="http://schemas.microsoft.com/office/powerpoint/2010/main" val="92072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View of a man-made dam from an aeroplane">
            <a:extLst>
              <a:ext uri="{FF2B5EF4-FFF2-40B4-BE49-F238E27FC236}">
                <a16:creationId xmlns:a16="http://schemas.microsoft.com/office/drawing/2014/main" id="{8D59B6BF-E263-4335-BEAF-C3CB11E14F7A}"/>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t="42" b="42"/>
          <a:stretch>
            <a:fillRect/>
          </a:stretch>
        </p:blipFill>
        <p:spPr/>
      </p:pic>
      <p:sp>
        <p:nvSpPr>
          <p:cNvPr id="4" name="Title 3">
            <a:extLst>
              <a:ext uri="{FF2B5EF4-FFF2-40B4-BE49-F238E27FC236}">
                <a16:creationId xmlns:a16="http://schemas.microsoft.com/office/drawing/2014/main" id="{693B76A0-A938-4E25-84D8-7FF448A4E829}"/>
              </a:ext>
            </a:extLst>
          </p:cNvPr>
          <p:cNvSpPr>
            <a:spLocks noGrp="1"/>
          </p:cNvSpPr>
          <p:nvPr>
            <p:ph type="ctrTitle"/>
          </p:nvPr>
        </p:nvSpPr>
        <p:spPr/>
        <p:txBody>
          <a:bodyPr/>
          <a:lstStyle/>
          <a:p>
            <a:r>
              <a:rPr lang="en-US" dirty="0"/>
              <a:t>Thank you</a:t>
            </a:r>
          </a:p>
        </p:txBody>
      </p:sp>
      <p:sp>
        <p:nvSpPr>
          <p:cNvPr id="2" name="Content Placeholder 1">
            <a:extLst>
              <a:ext uri="{FF2B5EF4-FFF2-40B4-BE49-F238E27FC236}">
                <a16:creationId xmlns:a16="http://schemas.microsoft.com/office/drawing/2014/main" id="{6D7A5AA2-F80B-9E45-AC0C-E227DFCEA661}"/>
              </a:ext>
            </a:extLst>
          </p:cNvPr>
          <p:cNvSpPr>
            <a:spLocks noGrp="1"/>
          </p:cNvSpPr>
          <p:nvPr>
            <p:ph sz="quarter" idx="10"/>
          </p:nvPr>
        </p:nvSpPr>
        <p:spPr/>
        <p:txBody>
          <a:bodyPr/>
          <a:lstStyle/>
          <a:p>
            <a:endParaRPr lang="en-US" sz="2399" dirty="0"/>
          </a:p>
          <a:p>
            <a:endParaRPr lang="en-US" sz="2399" dirty="0"/>
          </a:p>
          <a:p>
            <a:endParaRPr lang="en-US" sz="2399" dirty="0"/>
          </a:p>
          <a:p>
            <a:pPr lvl="1"/>
            <a:endParaRPr lang="en-US" dirty="0"/>
          </a:p>
        </p:txBody>
      </p:sp>
      <p:sp>
        <p:nvSpPr>
          <p:cNvPr id="3" name="TextBox 2">
            <a:extLst>
              <a:ext uri="{FF2B5EF4-FFF2-40B4-BE49-F238E27FC236}">
                <a16:creationId xmlns:a16="http://schemas.microsoft.com/office/drawing/2014/main" id="{CB41F7A6-2E38-6142-8F30-AE2FB575DC3C}"/>
              </a:ext>
            </a:extLst>
          </p:cNvPr>
          <p:cNvSpPr txBox="1"/>
          <p:nvPr/>
        </p:nvSpPr>
        <p:spPr>
          <a:xfrm>
            <a:off x="5596067" y="2794719"/>
            <a:ext cx="5581639" cy="3138503"/>
          </a:xfrm>
          <a:prstGeom prst="rect">
            <a:avLst/>
          </a:prstGeom>
          <a:noFill/>
        </p:spPr>
        <p:txBody>
          <a:bodyPr wrap="square" rtlCol="0">
            <a:spAutoFit/>
          </a:bodyPr>
          <a:lstStyle/>
          <a:p>
            <a:pPr marL="285664" indent="-285664" defTabSz="914126">
              <a:buFont typeface="Arial" panose="020B0604020202020204" pitchFamily="34" charset="0"/>
              <a:buChar char="•"/>
            </a:pPr>
            <a:r>
              <a:rPr lang="en-US" sz="1999" dirty="0">
                <a:solidFill>
                  <a:prstClr val="white"/>
                </a:solidFill>
                <a:latin typeface="Calibri" panose="020F0502020204030204"/>
              </a:rPr>
              <a:t>What do you need to do to orient your leaners and manage expectations?</a:t>
            </a:r>
          </a:p>
          <a:p>
            <a:pPr marL="285664" indent="-285664" defTabSz="914126">
              <a:buFont typeface="Arial" panose="020B0604020202020204" pitchFamily="34" charset="0"/>
              <a:buChar char="•"/>
            </a:pPr>
            <a:endParaRPr lang="en-US" sz="1999" dirty="0">
              <a:solidFill>
                <a:prstClr val="white"/>
              </a:solidFill>
              <a:latin typeface="Calibri" panose="020F0502020204030204"/>
            </a:endParaRPr>
          </a:p>
          <a:p>
            <a:pPr marL="285664" indent="-285664" defTabSz="914126">
              <a:buFont typeface="Arial" panose="020B0604020202020204" pitchFamily="34" charset="0"/>
              <a:buChar char="•"/>
            </a:pPr>
            <a:r>
              <a:rPr lang="en-US" sz="1999" dirty="0">
                <a:solidFill>
                  <a:prstClr val="white"/>
                </a:solidFill>
                <a:latin typeface="Calibri" panose="020F0502020204030204"/>
              </a:rPr>
              <a:t>What are your organization's remediation and probation policies?</a:t>
            </a:r>
          </a:p>
          <a:p>
            <a:pPr marL="285664" indent="-285664" defTabSz="914126">
              <a:buFont typeface="Arial" panose="020B0604020202020204" pitchFamily="34" charset="0"/>
              <a:buChar char="•"/>
            </a:pPr>
            <a:endParaRPr lang="en-US" sz="1999" dirty="0">
              <a:solidFill>
                <a:prstClr val="white"/>
              </a:solidFill>
              <a:latin typeface="Calibri" panose="020F0502020204030204"/>
            </a:endParaRPr>
          </a:p>
          <a:p>
            <a:pPr marL="285664" indent="-285664" defTabSz="914126">
              <a:buFont typeface="Arial" panose="020B0604020202020204" pitchFamily="34" charset="0"/>
              <a:buChar char="•"/>
            </a:pPr>
            <a:r>
              <a:rPr lang="en-US" sz="1999" dirty="0">
                <a:solidFill>
                  <a:prstClr val="white"/>
                </a:solidFill>
                <a:latin typeface="Calibri" panose="020F0502020204030204"/>
              </a:rPr>
              <a:t>Do you have an organized approach to assessing learners’ performance and catching difficulties early?</a:t>
            </a:r>
          </a:p>
          <a:p>
            <a:pPr defTabSz="914126"/>
            <a:endParaRPr lang="en-US" sz="1799" dirty="0">
              <a:solidFill>
                <a:prstClr val="white"/>
              </a:solidFill>
              <a:latin typeface="Calibri" panose="020F0502020204030204"/>
            </a:endParaRPr>
          </a:p>
        </p:txBody>
      </p:sp>
    </p:spTree>
    <p:extLst>
      <p:ext uri="{BB962C8B-B14F-4D97-AF65-F5344CB8AC3E}">
        <p14:creationId xmlns:p14="http://schemas.microsoft.com/office/powerpoint/2010/main" val="262949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a:bodyPr>
          <a:lstStyle/>
          <a:p>
            <a:pPr lvl="0"/>
            <a:r>
              <a:rPr lang="en-US" sz="2599" dirty="0"/>
              <a:t>Ende J. Feedback in clinical medical education. JAMA. 1983;250:777-781</a:t>
            </a:r>
            <a:endParaRPr lang="en-CA" sz="2599" dirty="0"/>
          </a:p>
          <a:p>
            <a:pPr lvl="0"/>
            <a:r>
              <a:rPr lang="en-US" sz="2599" dirty="0" err="1"/>
              <a:t>Sargeant</a:t>
            </a:r>
            <a:r>
              <a:rPr lang="en-US" sz="2599" dirty="0"/>
              <a:t>, J., Mann, K., Manos, S., Epstein, I., Warren, A., Shearer, C., &amp; Boudreau, M. (2017). R2C2 in action: testing an evidence-based model to facilitate feedback and coaching in residency. </a:t>
            </a:r>
            <a:r>
              <a:rPr lang="en-US" sz="2599" i="1" dirty="0"/>
              <a:t>Journal of Graduate Medical Education</a:t>
            </a:r>
            <a:r>
              <a:rPr lang="en-US" sz="2599" dirty="0"/>
              <a:t>, </a:t>
            </a:r>
            <a:r>
              <a:rPr lang="en-US" sz="2599" i="1" dirty="0"/>
              <a:t>9</a:t>
            </a:r>
            <a:r>
              <a:rPr lang="en-US" sz="2599" dirty="0"/>
              <a:t>(2), 165-170.</a:t>
            </a:r>
            <a:endParaRPr lang="en-CA" sz="2599" dirty="0"/>
          </a:p>
          <a:p>
            <a:pPr lvl="0"/>
            <a:r>
              <a:rPr lang="en-US" sz="2599" dirty="0" err="1"/>
              <a:t>Telio</a:t>
            </a:r>
            <a:r>
              <a:rPr lang="en-US" sz="2599" dirty="0"/>
              <a:t>, S., </a:t>
            </a:r>
            <a:r>
              <a:rPr lang="en-US" sz="2599" dirty="0" err="1"/>
              <a:t>Ajjawi</a:t>
            </a:r>
            <a:r>
              <a:rPr lang="en-US" sz="2599" dirty="0"/>
              <a:t>, R., &amp; </a:t>
            </a:r>
            <a:r>
              <a:rPr lang="en-US" sz="2599" dirty="0" err="1"/>
              <a:t>Regehr</a:t>
            </a:r>
            <a:r>
              <a:rPr lang="en-US" sz="2599" dirty="0"/>
              <a:t>, G. (2015). The “educational alliance” as a framework for reconceptualizing feedback in medical education. </a:t>
            </a:r>
            <a:r>
              <a:rPr lang="en-US" sz="2599" i="1" dirty="0"/>
              <a:t>Academic Medicine</a:t>
            </a:r>
            <a:r>
              <a:rPr lang="en-US" sz="2599" dirty="0"/>
              <a:t>, </a:t>
            </a:r>
            <a:r>
              <a:rPr lang="en-US" sz="2599" i="1" dirty="0"/>
              <a:t>90</a:t>
            </a:r>
            <a:r>
              <a:rPr lang="en-US" sz="2599" dirty="0"/>
              <a:t>(5), 609-614.</a:t>
            </a:r>
            <a:endParaRPr lang="en-CA" sz="2599" dirty="0"/>
          </a:p>
          <a:p>
            <a:endParaRPr lang="en-US" dirty="0"/>
          </a:p>
        </p:txBody>
      </p:sp>
    </p:spTree>
    <p:extLst>
      <p:ext uri="{BB962C8B-B14F-4D97-AF65-F5344CB8AC3E}">
        <p14:creationId xmlns:p14="http://schemas.microsoft.com/office/powerpoint/2010/main" val="126637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4963996" y="365760"/>
            <a:ext cx="5996117" cy="1325562"/>
          </a:xfrm>
        </p:spPr>
        <p:txBody>
          <a:bodyPr>
            <a:normAutofit/>
          </a:bodyPr>
          <a:lstStyle/>
          <a:p>
            <a:r>
              <a:rPr lang="en-US" dirty="0"/>
              <a:t>Objectives</a:t>
            </a:r>
          </a:p>
        </p:txBody>
      </p:sp>
      <p:pic>
        <p:nvPicPr>
          <p:cNvPr id="16" name="Picture 15" descr="People at the meeting desk">
            <a:extLst>
              <a:ext uri="{FF2B5EF4-FFF2-40B4-BE49-F238E27FC236}">
                <a16:creationId xmlns:a16="http://schemas.microsoft.com/office/drawing/2014/main" id="{2F38384F-7165-4128-96D1-CC8C8D132146}"/>
              </a:ext>
            </a:extLst>
          </p:cNvPr>
          <p:cNvPicPr>
            <a:picLocks noChangeAspect="1"/>
          </p:cNvPicPr>
          <p:nvPr/>
        </p:nvPicPr>
        <p:blipFill rotWithShape="1">
          <a:blip r:embed="rId2"/>
          <a:srcRect l="26220" r="35623"/>
          <a:stretch/>
        </p:blipFill>
        <p:spPr>
          <a:xfrm>
            <a:off x="20" y="10"/>
            <a:ext cx="4652079" cy="6857990"/>
          </a:xfrm>
          <a:prstGeom prst="rect">
            <a:avLst/>
          </a:prstGeom>
        </p:spPr>
      </p:pic>
      <p:sp>
        <p:nvSpPr>
          <p:cNvPr id="14" name="Content Placeholder 13"/>
          <p:cNvSpPr>
            <a:spLocks noGrp="1"/>
          </p:cNvSpPr>
          <p:nvPr>
            <p:ph idx="1"/>
          </p:nvPr>
        </p:nvSpPr>
        <p:spPr>
          <a:xfrm>
            <a:off x="4963996" y="2005739"/>
            <a:ext cx="6014005" cy="4174398"/>
          </a:xfrm>
        </p:spPr>
        <p:txBody>
          <a:bodyPr>
            <a:normAutofit/>
          </a:bodyPr>
          <a:lstStyle/>
          <a:p>
            <a:pPr>
              <a:buNone/>
            </a:pPr>
            <a:r>
              <a:rPr lang="en-US"/>
              <a:t>By the end of the session participants will be able to	</a:t>
            </a:r>
          </a:p>
          <a:p>
            <a:r>
              <a:rPr lang="en-US"/>
              <a:t>Describe 4 basic steps for delivering feedback  </a:t>
            </a:r>
          </a:p>
          <a:p>
            <a:r>
              <a:rPr lang="en-US"/>
              <a:t>Identify effective strategies to overcome barriers to giving feedback</a:t>
            </a:r>
          </a:p>
          <a:p>
            <a:r>
              <a:rPr lang="en-US"/>
              <a:t>Describe how to manage reactions to difficult feedback</a:t>
            </a:r>
          </a:p>
        </p:txBody>
      </p:sp>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7166" y="640080"/>
            <a:ext cx="3075035" cy="1325562"/>
          </a:xfrm>
        </p:spPr>
        <p:txBody>
          <a:bodyPr>
            <a:normAutofit/>
          </a:bodyPr>
          <a:lstStyle/>
          <a:p>
            <a:r>
              <a:rPr lang="en-US" sz="3200" dirty="0"/>
              <a:t>Feedback - Definition</a:t>
            </a:r>
          </a:p>
        </p:txBody>
      </p:sp>
      <p:sp>
        <p:nvSpPr>
          <p:cNvPr id="16" name="Rectangle 15">
            <a:extLst>
              <a:ext uri="{FF2B5EF4-FFF2-40B4-BE49-F238E27FC236}">
                <a16:creationId xmlns:a16="http://schemas.microsoft.com/office/drawing/2014/main" id="{0B67D982-25C5-4CC2-AA64-276BE3B2C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237166" y="2301555"/>
            <a:ext cx="3075035" cy="3878582"/>
          </a:xfrm>
        </p:spPr>
        <p:txBody>
          <a:bodyPr>
            <a:normAutofit/>
          </a:bodyPr>
          <a:lstStyle/>
          <a:p>
            <a:r>
              <a:rPr lang="en-US" sz="1600" dirty="0"/>
              <a:t>Information communicated to a learner about their performance in order to enhance learning: develop skills or </a:t>
            </a:r>
            <a:r>
              <a:rPr lang="en-US" sz="1600" b="1" dirty="0"/>
              <a:t>improve performance </a:t>
            </a:r>
            <a:r>
              <a:rPr lang="en-US" sz="1600" dirty="0"/>
              <a:t>with a goal of guiding and improving future efforts.</a:t>
            </a:r>
          </a:p>
        </p:txBody>
      </p:sp>
      <p:pic>
        <p:nvPicPr>
          <p:cNvPr id="5" name="Picture 4" descr="Red toy person in front of two lines of white figures">
            <a:extLst>
              <a:ext uri="{FF2B5EF4-FFF2-40B4-BE49-F238E27FC236}">
                <a16:creationId xmlns:a16="http://schemas.microsoft.com/office/drawing/2014/main" id="{F3BEC18B-A3A9-4461-BE42-B7A746BD4089}"/>
              </a:ext>
            </a:extLst>
          </p:cNvPr>
          <p:cNvPicPr>
            <a:picLocks noChangeAspect="1"/>
          </p:cNvPicPr>
          <p:nvPr/>
        </p:nvPicPr>
        <p:blipFill rotWithShape="1">
          <a:blip r:embed="rId3"/>
          <a:srcRect l="15756" r="11850"/>
          <a:stretch/>
        </p:blipFill>
        <p:spPr>
          <a:xfrm>
            <a:off x="4637848" y="10"/>
            <a:ext cx="7550977" cy="6857990"/>
          </a:xfrm>
          <a:prstGeom prst="rect">
            <a:avLst/>
          </a:prstGeom>
        </p:spPr>
      </p:pic>
      <p:sp>
        <p:nvSpPr>
          <p:cNvPr id="4" name="Rectangle 3">
            <a:extLst>
              <a:ext uri="{FF2B5EF4-FFF2-40B4-BE49-F238E27FC236}">
                <a16:creationId xmlns:a16="http://schemas.microsoft.com/office/drawing/2014/main" id="{4B108002-2888-F964-72E2-2B56D0F84CD0}"/>
              </a:ext>
            </a:extLst>
          </p:cNvPr>
          <p:cNvSpPr/>
          <p:nvPr/>
        </p:nvSpPr>
        <p:spPr>
          <a:xfrm>
            <a:off x="1569142" y="6030032"/>
            <a:ext cx="2743059" cy="300210"/>
          </a:xfrm>
          <a:prstGeom prst="rect">
            <a:avLst/>
          </a:prstGeom>
        </p:spPr>
        <p:txBody>
          <a:bodyPr wrap="none">
            <a:spAutoFit/>
          </a:bodyPr>
          <a:lstStyle/>
          <a:p>
            <a:r>
              <a:rPr lang="en-US" sz="1351" dirty="0"/>
              <a:t>(</a:t>
            </a:r>
            <a:r>
              <a:rPr lang="en-US" sz="1351" dirty="0" err="1"/>
              <a:t>Telio</a:t>
            </a:r>
            <a:r>
              <a:rPr lang="en-US" sz="1351" dirty="0"/>
              <a:t>, </a:t>
            </a:r>
            <a:r>
              <a:rPr lang="en-US" sz="1351" dirty="0" err="1"/>
              <a:t>Ajjawi</a:t>
            </a:r>
            <a:r>
              <a:rPr lang="en-US" sz="1351" dirty="0"/>
              <a:t>, &amp; </a:t>
            </a:r>
            <a:r>
              <a:rPr lang="en-US" sz="1351" dirty="0" err="1"/>
              <a:t>Regehr</a:t>
            </a:r>
            <a:r>
              <a:rPr lang="en-US" sz="1351" dirty="0"/>
              <a:t>, 2015). </a:t>
            </a:r>
          </a:p>
        </p:txBody>
      </p:sp>
    </p:spTree>
    <p:extLst>
      <p:ext uri="{BB962C8B-B14F-4D97-AF65-F5344CB8AC3E}">
        <p14:creationId xmlns:p14="http://schemas.microsoft.com/office/powerpoint/2010/main" val="138172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works!</a:t>
            </a:r>
          </a:p>
        </p:txBody>
      </p:sp>
      <p:graphicFrame>
        <p:nvGraphicFramePr>
          <p:cNvPr id="16" name="Content Placeholder 2">
            <a:extLst>
              <a:ext uri="{FF2B5EF4-FFF2-40B4-BE49-F238E27FC236}">
                <a16:creationId xmlns:a16="http://schemas.microsoft.com/office/drawing/2014/main" id="{14917047-AB0E-4926-AFFE-2CE23CB3A04B}"/>
              </a:ext>
            </a:extLst>
          </p:cNvPr>
          <p:cNvGraphicFramePr>
            <a:graphicFrameLocks noGrp="1"/>
          </p:cNvGraphicFramePr>
          <p:nvPr>
            <p:ph sz="half" idx="1"/>
          </p:nvPr>
        </p:nvGraphicFramePr>
        <p:xfrm>
          <a:off x="1096994" y="1846147"/>
          <a:ext cx="10055782" cy="4003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86E4260C-F689-4A6E-BA5E-728E304F8341}"/>
              </a:ext>
            </a:extLst>
          </p:cNvPr>
          <p:cNvSpPr/>
          <p:nvPr/>
        </p:nvSpPr>
        <p:spPr>
          <a:xfrm>
            <a:off x="7894612" y="6191460"/>
            <a:ext cx="2743059" cy="300210"/>
          </a:xfrm>
          <a:prstGeom prst="rect">
            <a:avLst/>
          </a:prstGeom>
        </p:spPr>
        <p:txBody>
          <a:bodyPr wrap="none">
            <a:spAutoFit/>
          </a:bodyPr>
          <a:lstStyle/>
          <a:p>
            <a:r>
              <a:rPr lang="en-US" sz="1351" dirty="0"/>
              <a:t>(</a:t>
            </a:r>
            <a:r>
              <a:rPr lang="en-US" sz="1351" dirty="0" err="1"/>
              <a:t>Telio</a:t>
            </a:r>
            <a:r>
              <a:rPr lang="en-US" sz="1351" dirty="0"/>
              <a:t>, </a:t>
            </a:r>
            <a:r>
              <a:rPr lang="en-US" sz="1351" dirty="0" err="1"/>
              <a:t>Ajjawi</a:t>
            </a:r>
            <a:r>
              <a:rPr lang="en-US" sz="1351" dirty="0"/>
              <a:t>, &amp; </a:t>
            </a:r>
            <a:r>
              <a:rPr lang="en-US" sz="1351" dirty="0" err="1"/>
              <a:t>Regehr</a:t>
            </a:r>
            <a:r>
              <a:rPr lang="en-US" sz="1351" dirty="0"/>
              <a:t>, 2015). </a:t>
            </a:r>
          </a:p>
        </p:txBody>
      </p:sp>
    </p:spTree>
    <p:extLst>
      <p:ext uri="{BB962C8B-B14F-4D97-AF65-F5344CB8AC3E}">
        <p14:creationId xmlns:p14="http://schemas.microsoft.com/office/powerpoint/2010/main" val="140932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1543" y="365760"/>
            <a:ext cx="9690116" cy="1325562"/>
          </a:xfrm>
        </p:spPr>
        <p:txBody>
          <a:bodyPr>
            <a:normAutofit/>
          </a:bodyPr>
          <a:lstStyle/>
          <a:p>
            <a:r>
              <a:rPr lang="en-US" dirty="0"/>
              <a:t>Feedback – Your Experiences</a:t>
            </a:r>
          </a:p>
        </p:txBody>
      </p:sp>
      <p:sp>
        <p:nvSpPr>
          <p:cNvPr id="3" name="Content Placeholder 2"/>
          <p:cNvSpPr>
            <a:spLocks noGrp="1"/>
          </p:cNvSpPr>
          <p:nvPr>
            <p:ph idx="1"/>
          </p:nvPr>
        </p:nvSpPr>
        <p:spPr>
          <a:xfrm>
            <a:off x="693812" y="1933574"/>
            <a:ext cx="7785197" cy="4246562"/>
          </a:xfrm>
        </p:spPr>
        <p:txBody>
          <a:bodyPr>
            <a:normAutofit/>
          </a:bodyPr>
          <a:lstStyle/>
          <a:p>
            <a:pPr marL="0" indent="0">
              <a:buNone/>
            </a:pPr>
            <a:r>
              <a:rPr lang="en-US" sz="2400" dirty="0"/>
              <a:t>What was the most helpful feedback you ever received? </a:t>
            </a:r>
          </a:p>
          <a:p>
            <a:r>
              <a:rPr lang="en-US" sz="2400" dirty="0"/>
              <a:t>Why was it helpful?</a:t>
            </a:r>
          </a:p>
          <a:p>
            <a:r>
              <a:rPr lang="en-US" sz="2400" dirty="0"/>
              <a:t>What did you learn from it?</a:t>
            </a:r>
          </a:p>
          <a:p>
            <a:r>
              <a:rPr lang="en-US" sz="2400" dirty="0"/>
              <a:t>Did you change as a result?</a:t>
            </a:r>
          </a:p>
        </p:txBody>
      </p:sp>
      <p:pic>
        <p:nvPicPr>
          <p:cNvPr id="7" name="Graphic 6" descr="Chat">
            <a:extLst>
              <a:ext uri="{FF2B5EF4-FFF2-40B4-BE49-F238E27FC236}">
                <a16:creationId xmlns:a16="http://schemas.microsoft.com/office/drawing/2014/main" id="{914E4EBB-CA7F-498D-BDDD-1226684D15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22604" y="1933574"/>
            <a:ext cx="2448272" cy="3678213"/>
          </a:xfrm>
          <a:prstGeom prst="rect">
            <a:avLst/>
          </a:prstGeom>
        </p:spPr>
      </p:pic>
    </p:spTree>
    <p:extLst>
      <p:ext uri="{BB962C8B-B14F-4D97-AF65-F5344CB8AC3E}">
        <p14:creationId xmlns:p14="http://schemas.microsoft.com/office/powerpoint/2010/main" val="288849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5470D1-A9BC-450A-94B8-E09E222C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64F97EC1-3569-4A79-9DB8-CC79407DF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898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5" name="Picture 4" descr="Domino effect white cut-outs and one blue cutout">
            <a:extLst>
              <a:ext uri="{FF2B5EF4-FFF2-40B4-BE49-F238E27FC236}">
                <a16:creationId xmlns:a16="http://schemas.microsoft.com/office/drawing/2014/main" id="{91518CEE-ED60-4B0F-AAFF-8E9A3621016A}"/>
              </a:ext>
            </a:extLst>
          </p:cNvPr>
          <p:cNvPicPr>
            <a:picLocks noChangeAspect="1"/>
          </p:cNvPicPr>
          <p:nvPr/>
        </p:nvPicPr>
        <p:blipFill rotWithShape="1">
          <a:blip r:embed="rId2"/>
          <a:srcRect t="1124" r="-2" b="-2"/>
          <a:stretch/>
        </p:blipFill>
        <p:spPr>
          <a:xfrm>
            <a:off x="898925" y="1"/>
            <a:ext cx="10390974" cy="6858000"/>
          </a:xfrm>
          <a:prstGeom prst="rect">
            <a:avLst/>
          </a:prstGeom>
        </p:spPr>
      </p:pic>
      <p:sp>
        <p:nvSpPr>
          <p:cNvPr id="13" name="Rectangle 12">
            <a:extLst>
              <a:ext uri="{FF2B5EF4-FFF2-40B4-BE49-F238E27FC236}">
                <a16:creationId xmlns:a16="http://schemas.microsoft.com/office/drawing/2014/main" id="{13E08444-43C3-4332-B02D-F2DBC8C1D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8925" y="0"/>
            <a:ext cx="10390974" cy="6858000"/>
          </a:xfrm>
          <a:prstGeom prst="rect">
            <a:avLst/>
          </a:prstGeom>
          <a:solidFill>
            <a:srgbClr val="0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815B22F7-1329-4C0F-B62E-7E41BE8DE27C}"/>
              </a:ext>
            </a:extLst>
          </p:cNvPr>
          <p:cNvSpPr>
            <a:spLocks noGrp="1"/>
          </p:cNvSpPr>
          <p:nvPr>
            <p:ph type="title"/>
          </p:nvPr>
        </p:nvSpPr>
        <p:spPr>
          <a:xfrm>
            <a:off x="3461074" y="5498064"/>
            <a:ext cx="7244716" cy="896658"/>
          </a:xfrm>
          <a:noFill/>
        </p:spPr>
        <p:txBody>
          <a:bodyPr vert="horz" lIns="91440" tIns="45720" rIns="91440" bIns="45720" rtlCol="0" anchor="ctr">
            <a:normAutofit/>
          </a:bodyPr>
          <a:lstStyle/>
          <a:p>
            <a:pPr algn="r" defTabSz="914400">
              <a:lnSpc>
                <a:spcPct val="85000"/>
              </a:lnSpc>
            </a:pPr>
            <a:r>
              <a:rPr lang="en-US" sz="4400" dirty="0">
                <a:solidFill>
                  <a:srgbClr val="FFFFFF"/>
                </a:solidFill>
              </a:rPr>
              <a:t>Feedback Barriers</a:t>
            </a:r>
          </a:p>
        </p:txBody>
      </p:sp>
      <p:sp>
        <p:nvSpPr>
          <p:cNvPr id="3" name="Content Placeholder 2">
            <a:extLst>
              <a:ext uri="{FF2B5EF4-FFF2-40B4-BE49-F238E27FC236}">
                <a16:creationId xmlns:a16="http://schemas.microsoft.com/office/drawing/2014/main" id="{9A6CBEE0-FBB8-4C41-A179-2A35FAAA8C0C}"/>
              </a:ext>
            </a:extLst>
          </p:cNvPr>
          <p:cNvSpPr>
            <a:spLocks noGrp="1"/>
          </p:cNvSpPr>
          <p:nvPr>
            <p:ph idx="1"/>
          </p:nvPr>
        </p:nvSpPr>
        <p:spPr>
          <a:xfrm>
            <a:off x="1053853" y="1772819"/>
            <a:ext cx="9592432" cy="1010240"/>
          </a:xfrm>
        </p:spPr>
        <p:txBody>
          <a:bodyPr vert="horz" lIns="91440" tIns="45720" rIns="91440" bIns="45720" rtlCol="0">
            <a:noAutofit/>
          </a:bodyPr>
          <a:lstStyle/>
          <a:p>
            <a:pPr marL="0" indent="0" algn="r" defTabSz="914400">
              <a:buNone/>
            </a:pPr>
            <a:r>
              <a:rPr lang="en-US" sz="3200" dirty="0">
                <a:solidFill>
                  <a:srgbClr val="FFFFFF"/>
                </a:solidFill>
              </a:rPr>
              <a:t>What barriers have you experienced to giving feedback?</a:t>
            </a:r>
          </a:p>
        </p:txBody>
      </p:sp>
      <p:cxnSp>
        <p:nvCxnSpPr>
          <p:cNvPr id="15" name="Straight Connector 14">
            <a:extLst>
              <a:ext uri="{FF2B5EF4-FFF2-40B4-BE49-F238E27FC236}">
                <a16:creationId xmlns:a16="http://schemas.microsoft.com/office/drawing/2014/main" id="{4D848F31-B9E9-4B45-86EB-66A7D70D48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7755" y="5397500"/>
            <a:ext cx="254965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7516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2.xml><?xml version="1.0" encoding="utf-8"?>
<ds:datastoreItem xmlns:ds="http://schemas.openxmlformats.org/officeDocument/2006/customXml" ds:itemID="{045C5BB1-9D2C-412A-AE6C-0FC75190A4C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TM03457515[[fn=View]]</Template>
  <TotalTime>449</TotalTime>
  <Words>3843</Words>
  <Application>Microsoft Office PowerPoint</Application>
  <PresentationFormat>Custom</PresentationFormat>
  <Paragraphs>463</Paragraphs>
  <Slides>42</Slides>
  <Notes>27</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42</vt:i4>
      </vt:variant>
    </vt:vector>
  </HeadingPairs>
  <TitlesOfParts>
    <vt:vector size="53" baseType="lpstr">
      <vt:lpstr>Arial</vt:lpstr>
      <vt:lpstr>Calibri</vt:lpstr>
      <vt:lpstr>Calibri Light</vt:lpstr>
      <vt:lpstr>Century Gothic</vt:lpstr>
      <vt:lpstr>Century Schoolbook</vt:lpstr>
      <vt:lpstr>Georgia</vt:lpstr>
      <vt:lpstr>Times New Roman</vt:lpstr>
      <vt:lpstr>Wingdings</vt:lpstr>
      <vt:lpstr>Wingdings 2</vt:lpstr>
      <vt:lpstr>View</vt:lpstr>
      <vt:lpstr>Office Theme</vt:lpstr>
      <vt:lpstr>Delivering Effective Feedback</vt:lpstr>
      <vt:lpstr>No conflicts of interest to declare</vt:lpstr>
      <vt:lpstr>Treaty Territory</vt:lpstr>
      <vt:lpstr>PowerPoint Presentation</vt:lpstr>
      <vt:lpstr>Objectives</vt:lpstr>
      <vt:lpstr>Feedback - Definition</vt:lpstr>
      <vt:lpstr>Feedback works!</vt:lpstr>
      <vt:lpstr>Feedback – Your Experiences</vt:lpstr>
      <vt:lpstr>Feedback Barriers</vt:lpstr>
      <vt:lpstr>Common Feedback Barriers</vt:lpstr>
      <vt:lpstr>Culture &amp; Feedback</vt:lpstr>
      <vt:lpstr>Strategies to Address Barriers</vt:lpstr>
      <vt:lpstr>Four Steps to Giving Feedback</vt:lpstr>
      <vt:lpstr>Lay the Groundwork</vt:lpstr>
      <vt:lpstr>Use a Feedback Framework</vt:lpstr>
      <vt:lpstr>Constructive Feedback </vt:lpstr>
      <vt:lpstr>A bit more about feedback</vt:lpstr>
      <vt:lpstr>Descriptive and Non-judgmental</vt:lpstr>
      <vt:lpstr>RX-OCR</vt:lpstr>
      <vt:lpstr>ARCH Framework for Feedback</vt:lpstr>
      <vt:lpstr>Bayer Model of Feedback</vt:lpstr>
      <vt:lpstr>PNP Sandwich</vt:lpstr>
      <vt:lpstr>Identify the Performance Issue(s)</vt:lpstr>
      <vt:lpstr>Time for Practice: Case 1</vt:lpstr>
      <vt:lpstr>Case 1: Debrief</vt:lpstr>
      <vt:lpstr>Reinforcing Feedback</vt:lpstr>
      <vt:lpstr>Corrective Feedback</vt:lpstr>
      <vt:lpstr>Four Steps to Giving Feedback</vt:lpstr>
      <vt:lpstr>Offering Difficult Feedback</vt:lpstr>
      <vt:lpstr>Common Reactions to feedback</vt:lpstr>
      <vt:lpstr>Power &amp; perceived threats</vt:lpstr>
      <vt:lpstr>Understanding Reactions</vt:lpstr>
      <vt:lpstr>The affective impact might make it more difficult to hear feedback…</vt:lpstr>
      <vt:lpstr>What to do?</vt:lpstr>
      <vt:lpstr>Time for Practice: Case 2</vt:lpstr>
      <vt:lpstr>Case 2: Debrief</vt:lpstr>
      <vt:lpstr>Reinforcing Feedback</vt:lpstr>
      <vt:lpstr>Corrective Feedback</vt:lpstr>
      <vt:lpstr>Questions?</vt:lpstr>
      <vt:lpstr>Summary</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Effective Feedback</dc:title>
  <dc:creator>Joanne Hamilton</dc:creator>
  <cp:lastModifiedBy>Joanne Hamilton</cp:lastModifiedBy>
  <cp:revision>6</cp:revision>
  <dcterms:created xsi:type="dcterms:W3CDTF">2022-01-21T17:58:21Z</dcterms:created>
  <dcterms:modified xsi:type="dcterms:W3CDTF">2022-12-02T17:46:21Z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