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6"/>
  </p:notesMasterIdLst>
  <p:sldIdLst>
    <p:sldId id="256" r:id="rId2"/>
    <p:sldId id="265" r:id="rId3"/>
    <p:sldId id="257" r:id="rId4"/>
    <p:sldId id="264" r:id="rId5"/>
    <p:sldId id="258" r:id="rId6"/>
    <p:sldId id="259" r:id="rId7"/>
    <p:sldId id="266" r:id="rId8"/>
    <p:sldId id="269" r:id="rId9"/>
    <p:sldId id="270" r:id="rId10"/>
    <p:sldId id="271" r:id="rId11"/>
    <p:sldId id="267" r:id="rId12"/>
    <p:sldId id="272" r:id="rId13"/>
    <p:sldId id="275" r:id="rId14"/>
    <p:sldId id="268" r:id="rId15"/>
  </p:sldIdLst>
  <p:sldSz cx="9144000" cy="6858000" type="screen4x3"/>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001" autoAdjust="0"/>
  </p:normalViewPr>
  <p:slideViewPr>
    <p:cSldViewPr>
      <p:cViewPr varScale="1">
        <p:scale>
          <a:sx n="43" d="100"/>
          <a:sy n="43" d="100"/>
        </p:scale>
        <p:origin x="2166" y="48"/>
      </p:cViewPr>
      <p:guideLst>
        <p:guide orient="horz" pos="2160"/>
        <p:guide pos="2880"/>
      </p:guideLst>
    </p:cSldViewPr>
  </p:slideViewPr>
  <p:notesTextViewPr>
    <p:cViewPr>
      <p:scale>
        <a:sx n="1" d="1"/>
        <a:sy n="1" d="1"/>
      </p:scale>
      <p:origin x="0" y="0"/>
    </p:cViewPr>
  </p:notesTextViewPr>
  <p:notesViewPr>
    <p:cSldViewPr>
      <p:cViewPr>
        <p:scale>
          <a:sx n="80" d="100"/>
          <a:sy n="80" d="100"/>
        </p:scale>
        <p:origin x="2016" y="-8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5"/>
            <a:ext cx="3056414" cy="465455"/>
          </a:xfrm>
          <a:prstGeom prst="rect">
            <a:avLst/>
          </a:prstGeom>
        </p:spPr>
        <p:txBody>
          <a:bodyPr vert="horz" lIns="93673" tIns="46837" rIns="93673" bIns="46837" rtlCol="0"/>
          <a:lstStyle>
            <a:lvl1pPr algn="l">
              <a:defRPr sz="1200"/>
            </a:lvl1pPr>
          </a:lstStyle>
          <a:p>
            <a:endParaRPr lang="en-CA"/>
          </a:p>
        </p:txBody>
      </p:sp>
      <p:sp>
        <p:nvSpPr>
          <p:cNvPr id="3" name="Date Placeholder 2"/>
          <p:cNvSpPr>
            <a:spLocks noGrp="1"/>
          </p:cNvSpPr>
          <p:nvPr>
            <p:ph type="dt" idx="1"/>
          </p:nvPr>
        </p:nvSpPr>
        <p:spPr>
          <a:xfrm>
            <a:off x="3995220" y="5"/>
            <a:ext cx="3056414" cy="465455"/>
          </a:xfrm>
          <a:prstGeom prst="rect">
            <a:avLst/>
          </a:prstGeom>
        </p:spPr>
        <p:txBody>
          <a:bodyPr vert="horz" lIns="93673" tIns="46837" rIns="93673" bIns="46837" rtlCol="0"/>
          <a:lstStyle>
            <a:lvl1pPr algn="r">
              <a:defRPr sz="1200"/>
            </a:lvl1pPr>
          </a:lstStyle>
          <a:p>
            <a:fld id="{F6427AB3-4202-49E4-A0A2-2183B3AB6829}" type="datetimeFigureOut">
              <a:rPr lang="en-CA" smtClean="0"/>
              <a:t>2020-10-05</a:t>
            </a:fld>
            <a:endParaRPr lang="en-CA"/>
          </a:p>
        </p:txBody>
      </p:sp>
      <p:sp>
        <p:nvSpPr>
          <p:cNvPr id="4" name="Slide Image Placeholder 3"/>
          <p:cNvSpPr>
            <a:spLocks noGrp="1" noRot="1" noChangeAspect="1"/>
          </p:cNvSpPr>
          <p:nvPr>
            <p:ph type="sldImg" idx="2"/>
          </p:nvPr>
        </p:nvSpPr>
        <p:spPr>
          <a:xfrm>
            <a:off x="1198563" y="698500"/>
            <a:ext cx="4656137" cy="3490913"/>
          </a:xfrm>
          <a:prstGeom prst="rect">
            <a:avLst/>
          </a:prstGeom>
          <a:noFill/>
          <a:ln w="12700">
            <a:solidFill>
              <a:prstClr val="black"/>
            </a:solidFill>
          </a:ln>
        </p:spPr>
        <p:txBody>
          <a:bodyPr vert="horz" lIns="93673" tIns="46837" rIns="93673" bIns="46837" rtlCol="0" anchor="ctr"/>
          <a:lstStyle/>
          <a:p>
            <a:endParaRPr lang="en-CA"/>
          </a:p>
        </p:txBody>
      </p:sp>
      <p:sp>
        <p:nvSpPr>
          <p:cNvPr id="5" name="Notes Placeholder 4"/>
          <p:cNvSpPr>
            <a:spLocks noGrp="1"/>
          </p:cNvSpPr>
          <p:nvPr>
            <p:ph type="body" sz="quarter" idx="3"/>
          </p:nvPr>
        </p:nvSpPr>
        <p:spPr>
          <a:xfrm>
            <a:off x="705327" y="4421828"/>
            <a:ext cx="5642610" cy="4189095"/>
          </a:xfrm>
          <a:prstGeom prst="rect">
            <a:avLst/>
          </a:prstGeom>
        </p:spPr>
        <p:txBody>
          <a:bodyPr vert="horz" lIns="93673" tIns="46837" rIns="93673" bIns="4683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4" y="8842034"/>
            <a:ext cx="3056414" cy="465455"/>
          </a:xfrm>
          <a:prstGeom prst="rect">
            <a:avLst/>
          </a:prstGeom>
        </p:spPr>
        <p:txBody>
          <a:bodyPr vert="horz" lIns="93673" tIns="46837" rIns="93673" bIns="46837" rtlCol="0" anchor="b"/>
          <a:lstStyle>
            <a:lvl1pPr algn="l">
              <a:defRPr sz="1200"/>
            </a:lvl1pPr>
          </a:lstStyle>
          <a:p>
            <a:endParaRPr lang="en-CA"/>
          </a:p>
        </p:txBody>
      </p:sp>
      <p:sp>
        <p:nvSpPr>
          <p:cNvPr id="7" name="Slide Number Placeholder 6"/>
          <p:cNvSpPr>
            <a:spLocks noGrp="1"/>
          </p:cNvSpPr>
          <p:nvPr>
            <p:ph type="sldNum" sz="quarter" idx="5"/>
          </p:nvPr>
        </p:nvSpPr>
        <p:spPr>
          <a:xfrm>
            <a:off x="3995220" y="8842034"/>
            <a:ext cx="3056414" cy="465455"/>
          </a:xfrm>
          <a:prstGeom prst="rect">
            <a:avLst/>
          </a:prstGeom>
        </p:spPr>
        <p:txBody>
          <a:bodyPr vert="horz" lIns="93673" tIns="46837" rIns="93673" bIns="46837" rtlCol="0" anchor="b"/>
          <a:lstStyle>
            <a:lvl1pPr algn="r">
              <a:defRPr sz="1200"/>
            </a:lvl1pPr>
          </a:lstStyle>
          <a:p>
            <a:fld id="{F5225FC8-4DBD-4D46-9652-22EBDA2CF2D4}" type="slidenum">
              <a:rPr lang="en-CA" smtClean="0"/>
              <a:t>‹#›</a:t>
            </a:fld>
            <a:endParaRPr lang="en-CA"/>
          </a:p>
        </p:txBody>
      </p:sp>
    </p:spTree>
    <p:extLst>
      <p:ext uri="{BB962C8B-B14F-4D97-AF65-F5344CB8AC3E}">
        <p14:creationId xmlns:p14="http://schemas.microsoft.com/office/powerpoint/2010/main" val="3702832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25FC8-4DBD-4D46-9652-22EBDA2CF2D4}" type="slidenum">
              <a:rPr lang="en-CA" smtClean="0"/>
              <a:t>1</a:t>
            </a:fld>
            <a:endParaRPr lang="en-CA"/>
          </a:p>
        </p:txBody>
      </p:sp>
    </p:spTree>
    <p:extLst>
      <p:ext uri="{BB962C8B-B14F-4D97-AF65-F5344CB8AC3E}">
        <p14:creationId xmlns:p14="http://schemas.microsoft.com/office/powerpoint/2010/main" val="2366535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outlined under Frequency of Reporting</a:t>
            </a:r>
          </a:p>
        </p:txBody>
      </p:sp>
      <p:sp>
        <p:nvSpPr>
          <p:cNvPr id="4" name="Slide Number Placeholder 3"/>
          <p:cNvSpPr>
            <a:spLocks noGrp="1"/>
          </p:cNvSpPr>
          <p:nvPr>
            <p:ph type="sldNum" sz="quarter" idx="5"/>
          </p:nvPr>
        </p:nvSpPr>
        <p:spPr/>
        <p:txBody>
          <a:bodyPr/>
          <a:lstStyle/>
          <a:p>
            <a:fld id="{F5225FC8-4DBD-4D46-9652-22EBDA2CF2D4}" type="slidenum">
              <a:rPr lang="en-CA" smtClean="0"/>
              <a:t>10</a:t>
            </a:fld>
            <a:endParaRPr lang="en-CA"/>
          </a:p>
        </p:txBody>
      </p:sp>
    </p:spTree>
    <p:extLst>
      <p:ext uri="{BB962C8B-B14F-4D97-AF65-F5344CB8AC3E}">
        <p14:creationId xmlns:p14="http://schemas.microsoft.com/office/powerpoint/2010/main" val="243832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Immediate reporting is required if:</a:t>
            </a:r>
          </a:p>
          <a:p>
            <a:pPr marL="0" indent="0">
              <a:buFontTx/>
              <a:buNone/>
            </a:pPr>
            <a:r>
              <a:rPr lang="en-US" dirty="0"/>
              <a:t>-  there are patient or physician safety concerns</a:t>
            </a:r>
          </a:p>
          <a:p>
            <a:r>
              <a:rPr lang="en-US" dirty="0"/>
              <a:t>-  If the physician is </a:t>
            </a:r>
            <a:r>
              <a:rPr lang="en-US" dirty="0" err="1"/>
              <a:t>practising</a:t>
            </a:r>
            <a:r>
              <a:rPr lang="en-US" dirty="0"/>
              <a:t> below standard or noncompliant.</a:t>
            </a:r>
          </a:p>
          <a:p>
            <a:pPr marL="171450" indent="-171450">
              <a:buFontTx/>
              <a:buChar char="-"/>
            </a:pPr>
            <a:r>
              <a:rPr lang="en-US" dirty="0"/>
              <a:t>Or If  you are unable to fulfil your role</a:t>
            </a:r>
          </a:p>
          <a:p>
            <a:pPr marL="171450" indent="-171450">
              <a:buFontTx/>
              <a:buChar char="-"/>
            </a:pPr>
            <a:endParaRPr lang="en-US" dirty="0"/>
          </a:p>
          <a:p>
            <a:pPr marL="171450" indent="-171450">
              <a:buFontTx/>
              <a:buChar char="-"/>
            </a:pPr>
            <a:r>
              <a:rPr lang="en-US" dirty="0"/>
              <a:t>As noted previously if you are the subject of an investigation, it may be deemed that it may not be in your best interest (or the interest of the physician) for you to continue as a PS until the matter is resolved.</a:t>
            </a:r>
          </a:p>
        </p:txBody>
      </p:sp>
      <p:sp>
        <p:nvSpPr>
          <p:cNvPr id="4" name="Slide Number Placeholder 3"/>
          <p:cNvSpPr>
            <a:spLocks noGrp="1"/>
          </p:cNvSpPr>
          <p:nvPr>
            <p:ph type="sldNum" sz="quarter" idx="5"/>
          </p:nvPr>
        </p:nvSpPr>
        <p:spPr/>
        <p:txBody>
          <a:bodyPr/>
          <a:lstStyle/>
          <a:p>
            <a:fld id="{F5225FC8-4DBD-4D46-9652-22EBDA2CF2D4}" type="slidenum">
              <a:rPr lang="en-CA" smtClean="0"/>
              <a:t>11</a:t>
            </a:fld>
            <a:endParaRPr lang="en-CA"/>
          </a:p>
        </p:txBody>
      </p:sp>
    </p:spTree>
    <p:extLst>
      <p:ext uri="{BB962C8B-B14F-4D97-AF65-F5344CB8AC3E}">
        <p14:creationId xmlns:p14="http://schemas.microsoft.com/office/powerpoint/2010/main" val="222523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Meetings between the PS and physician set the tone for the relationship</a:t>
            </a:r>
          </a:p>
          <a:p>
            <a:pPr marL="171450" indent="-171450">
              <a:buFontTx/>
              <a:buChar char="-"/>
            </a:pPr>
            <a:r>
              <a:rPr lang="en-US" dirty="0"/>
              <a:t>Who will arrange the meetings?  Will it be you or your assistant?</a:t>
            </a:r>
          </a:p>
          <a:p>
            <a:pPr marL="171450" indent="-171450">
              <a:buFontTx/>
              <a:buChar char="-"/>
            </a:pPr>
            <a:r>
              <a:rPr lang="en-US" dirty="0"/>
              <a:t>Who will be responsible for pulling the charts?  Are the charts paper or do you require access to the EMR?</a:t>
            </a:r>
          </a:p>
          <a:p>
            <a:pPr marL="171450" indent="-171450">
              <a:buFontTx/>
              <a:buChar char="-"/>
            </a:pPr>
            <a:r>
              <a:rPr lang="en-US" dirty="0"/>
              <a:t>Will you require the physician to make note of charts they wish to discuss with you?</a:t>
            </a:r>
          </a:p>
          <a:p>
            <a:pPr marL="171450" indent="-171450">
              <a:buFontTx/>
              <a:buChar char="-"/>
            </a:pPr>
            <a:r>
              <a:rPr lang="en-US" dirty="0"/>
              <a:t>How many charts?</a:t>
            </a:r>
          </a:p>
          <a:p>
            <a:pPr marL="171450" indent="-171450">
              <a:buFontTx/>
              <a:buChar char="-"/>
            </a:pPr>
            <a:r>
              <a:rPr lang="en-US" dirty="0"/>
              <a:t>Will you review the charts first, then meet with the physician?</a:t>
            </a:r>
          </a:p>
          <a:p>
            <a:pPr marL="171450" indent="-171450">
              <a:buFontTx/>
              <a:buChar char="-"/>
            </a:pPr>
            <a:r>
              <a:rPr lang="en-US" dirty="0"/>
              <a:t>Do you want them in the room with you while you review the charts?</a:t>
            </a:r>
          </a:p>
          <a:p>
            <a:pPr marL="171450" indent="-171450">
              <a:buFontTx/>
              <a:buChar char="-"/>
            </a:pPr>
            <a:r>
              <a:rPr lang="en-US" dirty="0"/>
              <a:t>Will the meeting be face-to-face?  By Zoom?  By Email?</a:t>
            </a:r>
          </a:p>
          <a:p>
            <a:pPr marL="171450" indent="-171450">
              <a:buFontTx/>
              <a:buChar char="-"/>
            </a:pPr>
            <a:r>
              <a:rPr lang="en-US" dirty="0"/>
              <a:t>Should they book time off and how much time should they book?</a:t>
            </a:r>
          </a:p>
          <a:p>
            <a:pPr marL="171450" indent="-171450">
              <a:buFontTx/>
              <a:buChar char="-"/>
            </a:pPr>
            <a:endParaRPr lang="en-US" dirty="0"/>
          </a:p>
          <a:p>
            <a:pPr marL="171450" indent="-171450">
              <a:buFontTx/>
              <a:buChar char="-"/>
            </a:pPr>
            <a:r>
              <a:rPr lang="en-US" dirty="0"/>
              <a:t>These are all scenarios that you may want to determine or discuss with the physician ahead of time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5225FC8-4DBD-4D46-9652-22EBDA2CF2D4}" type="slidenum">
              <a:rPr lang="en-CA" smtClean="0"/>
              <a:t>12</a:t>
            </a:fld>
            <a:endParaRPr lang="en-CA"/>
          </a:p>
        </p:txBody>
      </p:sp>
    </p:spTree>
    <p:extLst>
      <p:ext uri="{BB962C8B-B14F-4D97-AF65-F5344CB8AC3E}">
        <p14:creationId xmlns:p14="http://schemas.microsoft.com/office/powerpoint/2010/main" val="291721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first meet with the physician, explain clearly how you will provide feedback.</a:t>
            </a:r>
          </a:p>
          <a:p>
            <a:endParaRPr lang="en-US" dirty="0"/>
          </a:p>
          <a:p>
            <a:r>
              <a:rPr lang="en-US" dirty="0"/>
              <a:t>Indicate that there may be deficiencies and weaknesses uncovered and how you will address these at each meeting.</a:t>
            </a:r>
          </a:p>
          <a:p>
            <a:endParaRPr lang="en-US" dirty="0"/>
          </a:p>
          <a:p>
            <a:r>
              <a:rPr lang="en-US" dirty="0"/>
              <a:t>Remember…your role as PS is educational and not punitive.  Should issues arise that are beyond your scope as a PS, these should be relayed to the </a:t>
            </a:r>
            <a:r>
              <a:rPr lang="en-US" dirty="0" err="1"/>
              <a:t>Regisrtar</a:t>
            </a:r>
            <a:r>
              <a:rPr lang="en-US" dirty="0"/>
              <a:t> and will be dealt with by the Registrar.</a:t>
            </a:r>
          </a:p>
        </p:txBody>
      </p:sp>
      <p:sp>
        <p:nvSpPr>
          <p:cNvPr id="4" name="Slide Number Placeholder 3"/>
          <p:cNvSpPr>
            <a:spLocks noGrp="1"/>
          </p:cNvSpPr>
          <p:nvPr>
            <p:ph type="sldNum" sz="quarter" idx="5"/>
          </p:nvPr>
        </p:nvSpPr>
        <p:spPr/>
        <p:txBody>
          <a:bodyPr/>
          <a:lstStyle/>
          <a:p>
            <a:fld id="{F5225FC8-4DBD-4D46-9652-22EBDA2CF2D4}" type="slidenum">
              <a:rPr lang="en-CA" smtClean="0"/>
              <a:t>13</a:t>
            </a:fld>
            <a:endParaRPr lang="en-CA"/>
          </a:p>
        </p:txBody>
      </p:sp>
    </p:spTree>
    <p:extLst>
      <p:ext uri="{BB962C8B-B14F-4D97-AF65-F5344CB8AC3E}">
        <p14:creationId xmlns:p14="http://schemas.microsoft.com/office/powerpoint/2010/main" val="816300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be approved as a PS, a physician must be </a:t>
            </a:r>
            <a:r>
              <a:rPr lang="en-US" dirty="0" err="1"/>
              <a:t>practising</a:t>
            </a:r>
            <a:r>
              <a:rPr lang="en-US" dirty="0"/>
              <a:t> in MB for 2 consecutive years and be </a:t>
            </a:r>
            <a:r>
              <a:rPr lang="en-US" dirty="0" err="1"/>
              <a:t>practising</a:t>
            </a:r>
            <a:r>
              <a:rPr lang="en-US" dirty="0"/>
              <a:t> in a similar scope of practice in the same geographic location (if possible).  Consideration may be given should a physician be in the same specialty but is not available in the same region.</a:t>
            </a:r>
          </a:p>
          <a:p>
            <a:endParaRPr lang="en-US" dirty="0"/>
          </a:p>
          <a:p>
            <a:r>
              <a:rPr lang="en-US" dirty="0"/>
              <a:t>Although the supervisor should not be the subject of any disciplinary proceedings at the time that they are appointed as a practice supervisor, if they have previously been the subject of a disciplinary action, depending on the nature of the discipline, this may not always preclude them from acting as a practice supervisor.</a:t>
            </a:r>
          </a:p>
        </p:txBody>
      </p:sp>
      <p:sp>
        <p:nvSpPr>
          <p:cNvPr id="4" name="Slide Number Placeholder 3"/>
          <p:cNvSpPr>
            <a:spLocks noGrp="1"/>
          </p:cNvSpPr>
          <p:nvPr>
            <p:ph type="sldNum" sz="quarter" idx="5"/>
          </p:nvPr>
        </p:nvSpPr>
        <p:spPr/>
        <p:txBody>
          <a:bodyPr/>
          <a:lstStyle/>
          <a:p>
            <a:fld id="{F5225FC8-4DBD-4D46-9652-22EBDA2CF2D4}" type="slidenum">
              <a:rPr lang="en-CA" smtClean="0"/>
              <a:t>2</a:t>
            </a:fld>
            <a:endParaRPr lang="en-CA"/>
          </a:p>
        </p:txBody>
      </p:sp>
    </p:spTree>
    <p:extLst>
      <p:ext uri="{BB962C8B-B14F-4D97-AF65-F5344CB8AC3E}">
        <p14:creationId xmlns:p14="http://schemas.microsoft.com/office/powerpoint/2010/main" val="1982167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responsibility is to review the physician’s practice at regular intervals for the first 2 years that they are in practice:</a:t>
            </a:r>
          </a:p>
          <a:p>
            <a:pPr marL="228600" indent="-228600">
              <a:buAutoNum type="arabicParenR"/>
            </a:pPr>
            <a:r>
              <a:rPr lang="en-US" dirty="0"/>
              <a:t>Is the physician </a:t>
            </a:r>
            <a:r>
              <a:rPr lang="en-US" dirty="0" err="1"/>
              <a:t>practising</a:t>
            </a:r>
            <a:r>
              <a:rPr lang="en-US" dirty="0"/>
              <a:t> safely?</a:t>
            </a:r>
          </a:p>
          <a:p>
            <a:pPr marL="228600" indent="-228600">
              <a:buAutoNum type="arabicParenR"/>
            </a:pPr>
            <a:r>
              <a:rPr lang="en-US" dirty="0"/>
              <a:t>Do they meet the expected clinical standards of care?</a:t>
            </a:r>
          </a:p>
          <a:p>
            <a:pPr marL="228600" indent="-228600">
              <a:buAutoNum type="arabicParenR"/>
            </a:pPr>
            <a:endParaRPr lang="en-US" dirty="0"/>
          </a:p>
          <a:p>
            <a:pPr marL="228600" indent="-228600">
              <a:buAutoNum type="arabicParenR"/>
            </a:pPr>
            <a:r>
              <a:rPr lang="en-US" dirty="0"/>
              <a:t>Remember, your role is  a “friend to the College”</a:t>
            </a:r>
          </a:p>
          <a:p>
            <a:pPr marL="0" indent="0">
              <a:buNone/>
            </a:pPr>
            <a:endParaRPr lang="en-US" dirty="0"/>
          </a:p>
          <a:p>
            <a:pPr marL="0" indent="0">
              <a:buNone/>
            </a:pPr>
            <a:r>
              <a:rPr lang="en-US" dirty="0"/>
              <a:t>You will:</a:t>
            </a:r>
          </a:p>
          <a:p>
            <a:pPr marL="0" indent="0">
              <a:buNone/>
            </a:pPr>
            <a:r>
              <a:rPr lang="en-US" dirty="0"/>
              <a:t>- provide written reports to the College and will share these reports with the physician</a:t>
            </a:r>
          </a:p>
          <a:p>
            <a:pPr marL="0" indent="0">
              <a:buNone/>
            </a:pPr>
            <a:r>
              <a:rPr lang="en-US" dirty="0"/>
              <a:t>- provide feedback to the physician to identify strong and weak points in their practice</a:t>
            </a:r>
          </a:p>
        </p:txBody>
      </p:sp>
      <p:sp>
        <p:nvSpPr>
          <p:cNvPr id="4" name="Slide Number Placeholder 3"/>
          <p:cNvSpPr>
            <a:spLocks noGrp="1"/>
          </p:cNvSpPr>
          <p:nvPr>
            <p:ph type="sldNum" sz="quarter" idx="5"/>
          </p:nvPr>
        </p:nvSpPr>
        <p:spPr/>
        <p:txBody>
          <a:bodyPr/>
          <a:lstStyle/>
          <a:p>
            <a:fld id="{F5225FC8-4DBD-4D46-9652-22EBDA2CF2D4}" type="slidenum">
              <a:rPr lang="en-CA" smtClean="0"/>
              <a:t>3</a:t>
            </a:fld>
            <a:endParaRPr lang="en-CA"/>
          </a:p>
        </p:txBody>
      </p:sp>
    </p:spTree>
    <p:extLst>
      <p:ext uri="{BB962C8B-B14F-4D97-AF65-F5344CB8AC3E}">
        <p14:creationId xmlns:p14="http://schemas.microsoft.com/office/powerpoint/2010/main" val="1377288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Undertakings must be signed by the physician being supervised and the practice supervisor prior to registration being granted.</a:t>
            </a:r>
          </a:p>
          <a:p>
            <a:endParaRPr lang="en-US" dirty="0"/>
          </a:p>
          <a:p>
            <a:r>
              <a:rPr lang="en-US" dirty="0"/>
              <a:t>The agreement clearly outlines the expectations of both and when reports are due.</a:t>
            </a:r>
          </a:p>
          <a:p>
            <a:endParaRPr lang="en-US" dirty="0"/>
          </a:p>
          <a:p>
            <a:r>
              <a:rPr lang="en-US" dirty="0"/>
              <a:t>If the PS ceases practice, a new PS must be appointed immediately and approved by the College.  The College can provide assistance and should be contacted as soon as you know that you will be leaving.</a:t>
            </a:r>
          </a:p>
          <a:p>
            <a:endParaRPr lang="en-US" dirty="0"/>
          </a:p>
          <a:p>
            <a:r>
              <a:rPr lang="en-US" dirty="0"/>
              <a:t>Should you be away from practice either for vacation or an LOA, contact the College to make alternate arrangements for that time.   A new PS may or may not need to be appointed.</a:t>
            </a:r>
          </a:p>
        </p:txBody>
      </p:sp>
      <p:sp>
        <p:nvSpPr>
          <p:cNvPr id="4" name="Slide Number Placeholder 3"/>
          <p:cNvSpPr>
            <a:spLocks noGrp="1"/>
          </p:cNvSpPr>
          <p:nvPr>
            <p:ph type="sldNum" sz="quarter" idx="5"/>
          </p:nvPr>
        </p:nvSpPr>
        <p:spPr/>
        <p:txBody>
          <a:bodyPr/>
          <a:lstStyle/>
          <a:p>
            <a:fld id="{F5225FC8-4DBD-4D46-9652-22EBDA2CF2D4}" type="slidenum">
              <a:rPr lang="en-CA" smtClean="0"/>
              <a:t>4</a:t>
            </a:fld>
            <a:endParaRPr lang="en-CA"/>
          </a:p>
        </p:txBody>
      </p:sp>
    </p:spTree>
    <p:extLst>
      <p:ext uri="{BB962C8B-B14F-4D97-AF65-F5344CB8AC3E}">
        <p14:creationId xmlns:p14="http://schemas.microsoft.com/office/powerpoint/2010/main" val="2245758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a:t>
            </a:r>
            <a:r>
              <a:rPr lang="en-CA" dirty="0" err="1"/>
              <a:t>phyisician</a:t>
            </a:r>
            <a:r>
              <a:rPr lang="en-CA" dirty="0"/>
              <a:t> who does not meet the requirements for full practising class registration, may meet the requirements for provisional class registration.  Registration would be for a maximum of 5 years.  Therefore, you may be a PS for a physician for up to 5 years, although the reporting requirements will end at the end of the 2</a:t>
            </a:r>
            <a:r>
              <a:rPr lang="en-CA" baseline="30000" dirty="0"/>
              <a:t>nd</a:t>
            </a:r>
            <a:r>
              <a:rPr lang="en-CA" dirty="0"/>
              <a:t> year.</a:t>
            </a:r>
          </a:p>
        </p:txBody>
      </p:sp>
      <p:sp>
        <p:nvSpPr>
          <p:cNvPr id="4" name="Slide Number Placeholder 3"/>
          <p:cNvSpPr>
            <a:spLocks noGrp="1"/>
          </p:cNvSpPr>
          <p:nvPr>
            <p:ph type="sldNum" sz="quarter" idx="10"/>
          </p:nvPr>
        </p:nvSpPr>
        <p:spPr/>
        <p:txBody>
          <a:bodyPr/>
          <a:lstStyle/>
          <a:p>
            <a:fld id="{F5225FC8-4DBD-4D46-9652-22EBDA2CF2D4}" type="slidenum">
              <a:rPr lang="en-CA" smtClean="0"/>
              <a:t>5</a:t>
            </a:fld>
            <a:endParaRPr lang="en-CA"/>
          </a:p>
        </p:txBody>
      </p:sp>
    </p:spTree>
    <p:extLst>
      <p:ext uri="{BB962C8B-B14F-4D97-AF65-F5344CB8AC3E}">
        <p14:creationId xmlns:p14="http://schemas.microsoft.com/office/powerpoint/2010/main" val="3675299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requirements for FR for family practice are LMCC and CCFP (or MPAP) and for specialty practice the LMCC and RC (or MPAP)</a:t>
            </a:r>
          </a:p>
        </p:txBody>
      </p:sp>
      <p:sp>
        <p:nvSpPr>
          <p:cNvPr id="4" name="Slide Number Placeholder 3"/>
          <p:cNvSpPr>
            <a:spLocks noGrp="1"/>
          </p:cNvSpPr>
          <p:nvPr>
            <p:ph type="sldNum" sz="quarter" idx="10"/>
          </p:nvPr>
        </p:nvSpPr>
        <p:spPr/>
        <p:txBody>
          <a:bodyPr/>
          <a:lstStyle/>
          <a:p>
            <a:fld id="{F5225FC8-4DBD-4D46-9652-22EBDA2CF2D4}" type="slidenum">
              <a:rPr lang="en-CA" smtClean="0"/>
              <a:t>6</a:t>
            </a:fld>
            <a:endParaRPr lang="en-CA"/>
          </a:p>
        </p:txBody>
      </p:sp>
    </p:spTree>
    <p:extLst>
      <p:ext uri="{BB962C8B-B14F-4D97-AF65-F5344CB8AC3E}">
        <p14:creationId xmlns:p14="http://schemas.microsoft.com/office/powerpoint/2010/main" val="2907628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indicated earlier, a provisional registrant has 5 years to meet the requirements of full </a:t>
            </a:r>
            <a:r>
              <a:rPr lang="en-US" dirty="0" err="1"/>
              <a:t>practising</a:t>
            </a:r>
            <a:r>
              <a:rPr lang="en-US" dirty="0"/>
              <a:t> class.</a:t>
            </a:r>
          </a:p>
          <a:p>
            <a:endParaRPr lang="en-US" dirty="0"/>
          </a:p>
          <a:p>
            <a:r>
              <a:rPr lang="en-US" dirty="0"/>
              <a:t>Monitoring and reporting is scheduled for the first 2 years in </a:t>
            </a:r>
            <a:r>
              <a:rPr lang="en-US" dirty="0" err="1"/>
              <a:t>practise</a:t>
            </a:r>
            <a:r>
              <a:rPr lang="en-US" dirty="0"/>
              <a:t>.  Should you feel that the physician is </a:t>
            </a:r>
            <a:r>
              <a:rPr lang="en-US" dirty="0" err="1"/>
              <a:t>practising</a:t>
            </a:r>
            <a:r>
              <a:rPr lang="en-US" dirty="0"/>
              <a:t> at an acceptable level after two years, you would not be </a:t>
            </a:r>
            <a:r>
              <a:rPr lang="en-US" dirty="0" err="1"/>
              <a:t>requird</a:t>
            </a:r>
            <a:r>
              <a:rPr lang="en-US" dirty="0"/>
              <a:t> to submit further reports or have scheduled meetings (unless you have a special arrangement with the physician).</a:t>
            </a:r>
          </a:p>
          <a:p>
            <a:endParaRPr lang="en-US" dirty="0"/>
          </a:p>
          <a:p>
            <a:r>
              <a:rPr lang="en-US" dirty="0"/>
              <a:t>However, you should always be available to the physician you are supervising until the physician is no longer provisionally registered.</a:t>
            </a:r>
          </a:p>
        </p:txBody>
      </p:sp>
      <p:sp>
        <p:nvSpPr>
          <p:cNvPr id="4" name="Slide Number Placeholder 3"/>
          <p:cNvSpPr>
            <a:spLocks noGrp="1"/>
          </p:cNvSpPr>
          <p:nvPr>
            <p:ph type="sldNum" sz="quarter" idx="5"/>
          </p:nvPr>
        </p:nvSpPr>
        <p:spPr/>
        <p:txBody>
          <a:bodyPr/>
          <a:lstStyle/>
          <a:p>
            <a:fld id="{F5225FC8-4DBD-4D46-9652-22EBDA2CF2D4}" type="slidenum">
              <a:rPr lang="en-CA" smtClean="0"/>
              <a:t>7</a:t>
            </a:fld>
            <a:endParaRPr lang="en-CA"/>
          </a:p>
        </p:txBody>
      </p:sp>
    </p:spTree>
    <p:extLst>
      <p:ext uri="{BB962C8B-B14F-4D97-AF65-F5344CB8AC3E}">
        <p14:creationId xmlns:p14="http://schemas.microsoft.com/office/powerpoint/2010/main" val="1981747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Reporting intervals are outlined in the signed undertaking:</a:t>
            </a:r>
          </a:p>
          <a:p>
            <a:pPr marL="171450" indent="-171450">
              <a:buFontTx/>
              <a:buChar char="-"/>
            </a:pPr>
            <a:r>
              <a:rPr lang="en-US" dirty="0"/>
              <a:t>After month 1, 2, 3</a:t>
            </a:r>
          </a:p>
          <a:p>
            <a:pPr marL="171450" indent="-171450">
              <a:buFontTx/>
              <a:buChar char="-"/>
            </a:pPr>
            <a:r>
              <a:rPr lang="en-US" dirty="0"/>
              <a:t>External chart audit at month 6</a:t>
            </a:r>
          </a:p>
          <a:p>
            <a:pPr marL="171450" indent="-171450">
              <a:buFontTx/>
              <a:buChar char="-"/>
            </a:pPr>
            <a:r>
              <a:rPr lang="en-US" dirty="0"/>
              <a:t>After month 9 </a:t>
            </a:r>
          </a:p>
          <a:p>
            <a:pPr marL="171450" indent="-171450">
              <a:buFontTx/>
              <a:buChar char="-"/>
            </a:pPr>
            <a:r>
              <a:rPr lang="en-US" dirty="0"/>
              <a:t>360 review after 1 year</a:t>
            </a:r>
          </a:p>
          <a:p>
            <a:pPr marL="171450" indent="-171450">
              <a:buFontTx/>
              <a:buChar char="-"/>
            </a:pPr>
            <a:r>
              <a:rPr lang="en-US" dirty="0"/>
              <a:t>After month 18 and 24</a:t>
            </a:r>
          </a:p>
          <a:p>
            <a:pPr marL="171450" indent="-171450">
              <a:buFontTx/>
              <a:buChar char="-"/>
            </a:pPr>
            <a:r>
              <a:rPr lang="en-US" dirty="0"/>
              <a:t>Additional reports (if required)</a:t>
            </a:r>
          </a:p>
          <a:p>
            <a:pPr marL="171450" indent="-171450">
              <a:buFontTx/>
              <a:buChar char="-"/>
            </a:pPr>
            <a:endParaRPr lang="en-US" dirty="0"/>
          </a:p>
          <a:p>
            <a:pPr marL="171450" indent="-171450">
              <a:buFontTx/>
              <a:buChar char="-"/>
            </a:pPr>
            <a:r>
              <a:rPr lang="en-US" dirty="0"/>
              <a:t>Reports should be shared with the physician, signed by both and also shared with the mentor</a:t>
            </a:r>
          </a:p>
          <a:p>
            <a:pPr marL="171450" indent="-171450">
              <a:buFontTx/>
              <a:buChar char="-"/>
            </a:pPr>
            <a:r>
              <a:rPr lang="en-US" dirty="0"/>
              <a:t>Reports must be submitted to the College (on the timeline provided)</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5225FC8-4DBD-4D46-9652-22EBDA2CF2D4}" type="slidenum">
              <a:rPr lang="en-CA" smtClean="0"/>
              <a:t>8</a:t>
            </a:fld>
            <a:endParaRPr lang="en-CA"/>
          </a:p>
        </p:txBody>
      </p:sp>
    </p:spTree>
    <p:extLst>
      <p:ext uri="{BB962C8B-B14F-4D97-AF65-F5344CB8AC3E}">
        <p14:creationId xmlns:p14="http://schemas.microsoft.com/office/powerpoint/2010/main" val="3513392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monitoring report template is provided to the PS</a:t>
            </a:r>
          </a:p>
          <a:p>
            <a:endParaRPr lang="en-US" dirty="0"/>
          </a:p>
          <a:p>
            <a:r>
              <a:rPr lang="en-US" dirty="0"/>
              <a:t>The report will consist of reviewing charts individually and then discussing with the provisional registrant in the areas of strengths and weaknesses</a:t>
            </a:r>
          </a:p>
          <a:p>
            <a:endParaRPr lang="en-US" dirty="0"/>
          </a:p>
          <a:p>
            <a:r>
              <a:rPr lang="en-US" dirty="0"/>
              <a:t>If there are areas of improvement, suggestions should be given with respect t how to improve and resources provided.  These areas should be noted on the following report to note whether or not improvements have been made.  If not, this should be addressed with the physician and with the College (if required)</a:t>
            </a:r>
          </a:p>
        </p:txBody>
      </p:sp>
      <p:sp>
        <p:nvSpPr>
          <p:cNvPr id="4" name="Slide Number Placeholder 3"/>
          <p:cNvSpPr>
            <a:spLocks noGrp="1"/>
          </p:cNvSpPr>
          <p:nvPr>
            <p:ph type="sldNum" sz="quarter" idx="5"/>
          </p:nvPr>
        </p:nvSpPr>
        <p:spPr/>
        <p:txBody>
          <a:bodyPr/>
          <a:lstStyle/>
          <a:p>
            <a:fld id="{F5225FC8-4DBD-4D46-9652-22EBDA2CF2D4}" type="slidenum">
              <a:rPr lang="en-CA" smtClean="0"/>
              <a:t>9</a:t>
            </a:fld>
            <a:endParaRPr lang="en-CA"/>
          </a:p>
        </p:txBody>
      </p:sp>
    </p:spTree>
    <p:extLst>
      <p:ext uri="{BB962C8B-B14F-4D97-AF65-F5344CB8AC3E}">
        <p14:creationId xmlns:p14="http://schemas.microsoft.com/office/powerpoint/2010/main" val="233799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2E9C69-B101-4755-A8F8-CF66E7DAD081}" type="datetimeFigureOut">
              <a:rPr lang="en-CA" smtClean="0"/>
              <a:t>2020-10-05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924231-E4CD-4D5B-9B75-FEB903F3C8F1}" type="slidenum">
              <a:rPr lang="en-CA" smtClean="0"/>
              <a:t>‹#›</a:t>
            </a:fld>
            <a:endParaRPr lang="en-CA"/>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86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2E9C69-B101-4755-A8F8-CF66E7DAD081}" type="datetimeFigureOut">
              <a:rPr lang="en-CA" smtClean="0"/>
              <a:t>2020-10-05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924231-E4CD-4D5B-9B75-FEB903F3C8F1}" type="slidenum">
              <a:rPr lang="en-CA" smtClean="0"/>
              <a:t>‹#›</a:t>
            </a:fld>
            <a:endParaRPr lang="en-CA"/>
          </a:p>
        </p:txBody>
      </p:sp>
    </p:spTree>
    <p:extLst>
      <p:ext uri="{BB962C8B-B14F-4D97-AF65-F5344CB8AC3E}">
        <p14:creationId xmlns:p14="http://schemas.microsoft.com/office/powerpoint/2010/main" val="1651589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2E9C69-B101-4755-A8F8-CF66E7DAD081}" type="datetimeFigureOut">
              <a:rPr lang="en-CA" smtClean="0"/>
              <a:t>2020-10-05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924231-E4CD-4D5B-9B75-FEB903F3C8F1}" type="slidenum">
              <a:rPr lang="en-CA" smtClean="0"/>
              <a:t>‹#›</a:t>
            </a:fld>
            <a:endParaRPr lang="en-CA"/>
          </a:p>
        </p:txBody>
      </p:sp>
    </p:spTree>
    <p:extLst>
      <p:ext uri="{BB962C8B-B14F-4D97-AF65-F5344CB8AC3E}">
        <p14:creationId xmlns:p14="http://schemas.microsoft.com/office/powerpoint/2010/main" val="367962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2E9C69-B101-4755-A8F8-CF66E7DAD081}" type="datetimeFigureOut">
              <a:rPr lang="en-CA" smtClean="0"/>
              <a:t>2020-10-05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924231-E4CD-4D5B-9B75-FEB903F3C8F1}" type="slidenum">
              <a:rPr lang="en-CA" smtClean="0"/>
              <a:t>‹#›</a:t>
            </a:fld>
            <a:endParaRPr lang="en-CA"/>
          </a:p>
        </p:txBody>
      </p:sp>
    </p:spTree>
    <p:extLst>
      <p:ext uri="{BB962C8B-B14F-4D97-AF65-F5344CB8AC3E}">
        <p14:creationId xmlns:p14="http://schemas.microsoft.com/office/powerpoint/2010/main" val="2499283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2E9C69-B101-4755-A8F8-CF66E7DAD081}" type="datetimeFigureOut">
              <a:rPr lang="en-CA" smtClean="0"/>
              <a:t>2020-10-05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924231-E4CD-4D5B-9B75-FEB903F3C8F1}" type="slidenum">
              <a:rPr lang="en-CA" smtClean="0"/>
              <a:t>‹#›</a:t>
            </a:fld>
            <a:endParaRPr lang="en-CA"/>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951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2E9C69-B101-4755-A8F8-CF66E7DAD081}" type="datetimeFigureOut">
              <a:rPr lang="en-CA" smtClean="0"/>
              <a:t>2020-10-05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D924231-E4CD-4D5B-9B75-FEB903F3C8F1}" type="slidenum">
              <a:rPr lang="en-CA" smtClean="0"/>
              <a:t>‹#›</a:t>
            </a:fld>
            <a:endParaRPr lang="en-CA"/>
          </a:p>
        </p:txBody>
      </p:sp>
    </p:spTree>
    <p:extLst>
      <p:ext uri="{BB962C8B-B14F-4D97-AF65-F5344CB8AC3E}">
        <p14:creationId xmlns:p14="http://schemas.microsoft.com/office/powerpoint/2010/main" val="2756646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2E9C69-B101-4755-A8F8-CF66E7DAD081}" type="datetimeFigureOut">
              <a:rPr lang="en-CA" smtClean="0"/>
              <a:t>2020-10-05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D924231-E4CD-4D5B-9B75-FEB903F3C8F1}" type="slidenum">
              <a:rPr lang="en-CA" smtClean="0"/>
              <a:t>‹#›</a:t>
            </a:fld>
            <a:endParaRPr lang="en-CA"/>
          </a:p>
        </p:txBody>
      </p:sp>
    </p:spTree>
    <p:extLst>
      <p:ext uri="{BB962C8B-B14F-4D97-AF65-F5344CB8AC3E}">
        <p14:creationId xmlns:p14="http://schemas.microsoft.com/office/powerpoint/2010/main" val="3451057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2E9C69-B101-4755-A8F8-CF66E7DAD081}" type="datetimeFigureOut">
              <a:rPr lang="en-CA" smtClean="0"/>
              <a:t>2020-10-05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D924231-E4CD-4D5B-9B75-FEB903F3C8F1}" type="slidenum">
              <a:rPr lang="en-CA" smtClean="0"/>
              <a:t>‹#›</a:t>
            </a:fld>
            <a:endParaRPr lang="en-CA"/>
          </a:p>
        </p:txBody>
      </p:sp>
    </p:spTree>
    <p:extLst>
      <p:ext uri="{BB962C8B-B14F-4D97-AF65-F5344CB8AC3E}">
        <p14:creationId xmlns:p14="http://schemas.microsoft.com/office/powerpoint/2010/main" val="1636855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62E9C69-B101-4755-A8F8-CF66E7DAD081}" type="datetimeFigureOut">
              <a:rPr lang="en-CA" smtClean="0"/>
              <a:t>2020-10-05</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0D924231-E4CD-4D5B-9B75-FEB903F3C8F1}" type="slidenum">
              <a:rPr lang="en-CA" smtClean="0"/>
              <a:t>‹#›</a:t>
            </a:fld>
            <a:endParaRPr lang="en-CA"/>
          </a:p>
        </p:txBody>
      </p:sp>
    </p:spTree>
    <p:extLst>
      <p:ext uri="{BB962C8B-B14F-4D97-AF65-F5344CB8AC3E}">
        <p14:creationId xmlns:p14="http://schemas.microsoft.com/office/powerpoint/2010/main" val="165569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62E9C69-B101-4755-A8F8-CF66E7DAD081}" type="datetimeFigureOut">
              <a:rPr lang="en-CA" smtClean="0"/>
              <a:t>2020-10-05</a:t>
            </a:fld>
            <a:endParaRPr lang="en-CA"/>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D924231-E4CD-4D5B-9B75-FEB903F3C8F1}" type="slidenum">
              <a:rPr lang="en-CA" smtClean="0"/>
              <a:t>‹#›</a:t>
            </a:fld>
            <a:endParaRPr lang="en-CA"/>
          </a:p>
        </p:txBody>
      </p:sp>
    </p:spTree>
    <p:extLst>
      <p:ext uri="{BB962C8B-B14F-4D97-AF65-F5344CB8AC3E}">
        <p14:creationId xmlns:p14="http://schemas.microsoft.com/office/powerpoint/2010/main" val="3301699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62E9C69-B101-4755-A8F8-CF66E7DAD081}" type="datetimeFigureOut">
              <a:rPr lang="en-CA" smtClean="0"/>
              <a:t>2020-10-05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D924231-E4CD-4D5B-9B75-FEB903F3C8F1}" type="slidenum">
              <a:rPr lang="en-CA" smtClean="0"/>
              <a:t>‹#›</a:t>
            </a:fld>
            <a:endParaRPr lang="en-CA"/>
          </a:p>
        </p:txBody>
      </p:sp>
    </p:spTree>
    <p:extLst>
      <p:ext uri="{BB962C8B-B14F-4D97-AF65-F5344CB8AC3E}">
        <p14:creationId xmlns:p14="http://schemas.microsoft.com/office/powerpoint/2010/main" val="2182426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A62E9C69-B101-4755-A8F8-CF66E7DAD081}" type="datetimeFigureOut">
              <a:rPr lang="en-CA" smtClean="0"/>
              <a:t>2020-10-05</a:t>
            </a:fld>
            <a:endParaRPr lang="en-CA"/>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0D924231-E4CD-4D5B-9B75-FEB903F3C8F1}" type="slidenum">
              <a:rPr lang="en-CA" smtClean="0"/>
              <a:t>‹#›</a:t>
            </a:fld>
            <a:endParaRPr lang="en-CA"/>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422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15.png"/><Relationship Id="rId4" Type="http://schemas.openxmlformats.org/officeDocument/2006/relationships/hyperlink" Target="mailto:Sean.Brygidyr@gov.mb.ca"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557338"/>
            <a:ext cx="9144000" cy="3095798"/>
          </a:xfrm>
        </p:spPr>
        <p:txBody>
          <a:bodyPr>
            <a:normAutofit fontScale="90000"/>
          </a:bodyPr>
          <a:lstStyle/>
          <a:p>
            <a:pPr algn="ctr"/>
            <a:r>
              <a:rPr lang="en-CA" b="1" dirty="0"/>
              <a:t>Roles, Responsibilities and Reporting Requirements of a </a:t>
            </a:r>
            <a:br>
              <a:rPr lang="en-CA" b="1" dirty="0"/>
            </a:br>
            <a:r>
              <a:rPr lang="en-CA" b="1" dirty="0"/>
              <a:t>Practice Supervisor</a:t>
            </a:r>
            <a:br>
              <a:rPr lang="en-CA" b="1" dirty="0"/>
            </a:br>
            <a:r>
              <a:rPr lang="en-CA" b="1" dirty="0"/>
              <a:t/>
            </a:r>
            <a:br>
              <a:rPr lang="en-CA" b="1" dirty="0"/>
            </a:br>
            <a:r>
              <a:rPr lang="en-CA" b="1" dirty="0"/>
              <a:t>October 2020</a:t>
            </a:r>
            <a:r>
              <a:rPr lang="en-CA" sz="1800" b="1" dirty="0"/>
              <a:t/>
            </a:r>
            <a:br>
              <a:rPr lang="en-CA" sz="1800" b="1" dirty="0"/>
            </a:br>
            <a:endParaRPr lang="en-CA" sz="1800" b="1" dirty="0">
              <a:latin typeface="Arial Black" panose="020B0A04020102020204" pitchFamily="34" charset="0"/>
            </a:endParaRPr>
          </a:p>
        </p:txBody>
      </p:sp>
      <p:pic>
        <p:nvPicPr>
          <p:cNvPr id="5" name="Video 4">
            <a:hlinkClick r:id="" action="ppaction://media"/>
            <a:extLst>
              <a:ext uri="{FF2B5EF4-FFF2-40B4-BE49-F238E27FC236}">
                <a16:creationId xmlns:a16="http://schemas.microsoft.com/office/drawing/2014/main" id="{6D14D275-1915-459C-A900-B8A7B379F25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56777887"/>
      </p:ext>
    </p:extLst>
  </p:cSld>
  <p:clrMapOvr>
    <a:masterClrMapping/>
  </p:clrMapOvr>
  <mc:AlternateContent xmlns:mc="http://schemas.openxmlformats.org/markup-compatibility/2006" xmlns:p14="http://schemas.microsoft.com/office/powerpoint/2010/main">
    <mc:Choice Requires="p14">
      <p:transition spd="slow" p14:dur="2000" advTm="12243"/>
    </mc:Choice>
    <mc:Fallback xmlns="">
      <p:transition spd="slow" advTm="12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47268-F8C6-4298-9DB4-36F6C2D9EC3D}"/>
              </a:ext>
            </a:extLst>
          </p:cNvPr>
          <p:cNvSpPr>
            <a:spLocks noGrp="1"/>
          </p:cNvSpPr>
          <p:nvPr>
            <p:ph type="title"/>
          </p:nvPr>
        </p:nvSpPr>
        <p:spPr>
          <a:xfrm>
            <a:off x="822960" y="286604"/>
            <a:ext cx="7543800" cy="982156"/>
          </a:xfrm>
        </p:spPr>
        <p:txBody>
          <a:bodyPr>
            <a:normAutofit/>
          </a:bodyPr>
          <a:lstStyle/>
          <a:p>
            <a:pPr algn="ctr"/>
            <a:r>
              <a:rPr lang="en-CA" sz="4000" dirty="0"/>
              <a:t>Reporting Schedules</a:t>
            </a:r>
            <a:endParaRPr lang="en-US" sz="4000" dirty="0"/>
          </a:p>
        </p:txBody>
      </p:sp>
      <p:sp>
        <p:nvSpPr>
          <p:cNvPr id="3" name="Content Placeholder 2">
            <a:extLst>
              <a:ext uri="{FF2B5EF4-FFF2-40B4-BE49-F238E27FC236}">
                <a16:creationId xmlns:a16="http://schemas.microsoft.com/office/drawing/2014/main" id="{B7C55744-C144-4679-BFED-33663FFDCC48}"/>
              </a:ext>
            </a:extLst>
          </p:cNvPr>
          <p:cNvSpPr>
            <a:spLocks noGrp="1"/>
          </p:cNvSpPr>
          <p:nvPr>
            <p:ph idx="1"/>
          </p:nvPr>
        </p:nvSpPr>
        <p:spPr>
          <a:xfrm>
            <a:off x="822959" y="1988840"/>
            <a:ext cx="7543801" cy="3880254"/>
          </a:xfrm>
        </p:spPr>
        <p:txBody>
          <a:bodyPr>
            <a:normAutofit/>
          </a:bodyPr>
          <a:lstStyle/>
          <a:p>
            <a:pPr>
              <a:buFont typeface="Arial" panose="020B0604020202020204" pitchFamily="34" charset="0"/>
              <a:buChar char="•"/>
            </a:pPr>
            <a:r>
              <a:rPr lang="en-CA" b="1" dirty="0"/>
              <a:t>Practice Ready Assessment (PRA’s) Registrants, MLPIMG’s and Exam Eligible Physicians</a:t>
            </a:r>
            <a:endParaRPr lang="en-CA" dirty="0"/>
          </a:p>
          <a:p>
            <a:pPr lvl="2">
              <a:buFont typeface="Arial" panose="020B0604020202020204" pitchFamily="34" charset="0"/>
              <a:buChar char="•"/>
            </a:pPr>
            <a:r>
              <a:rPr lang="en-CA" sz="1600" dirty="0"/>
              <a:t>Monitor Reports:</a:t>
            </a:r>
          </a:p>
          <a:p>
            <a:pPr marL="756666" lvl="4" indent="-285750"/>
            <a:r>
              <a:rPr lang="en-CA" sz="1600" dirty="0"/>
              <a:t>Every month for first 3 months</a:t>
            </a:r>
          </a:p>
          <a:p>
            <a:pPr marL="756666" lvl="4" indent="-285750"/>
            <a:r>
              <a:rPr lang="en-CA" sz="1600" dirty="0"/>
              <a:t>9, 18 and 24 months</a:t>
            </a:r>
          </a:p>
          <a:p>
            <a:pPr marL="756666" lvl="4" indent="-285750"/>
            <a:r>
              <a:rPr lang="en-CA" sz="1600" dirty="0"/>
              <a:t>Immediately if there is a breach of responsibilities or patient safety concerns</a:t>
            </a:r>
          </a:p>
          <a:p>
            <a:pPr marL="756666" lvl="4" indent="-285750"/>
            <a:r>
              <a:rPr lang="en-CA" sz="1600" dirty="0"/>
              <a:t>Anytime as deemed necessary by the Registrar</a:t>
            </a:r>
          </a:p>
          <a:p>
            <a:pPr lvl="1">
              <a:buFont typeface="Arial" panose="020B0604020202020204" pitchFamily="34" charset="0"/>
              <a:buChar char="•"/>
            </a:pPr>
            <a:r>
              <a:rPr lang="en-CA" sz="1600" dirty="0"/>
              <a:t>External Chart Audit – 6 months</a:t>
            </a:r>
          </a:p>
          <a:p>
            <a:pPr lvl="1">
              <a:buFont typeface="Arial" panose="020B0604020202020204" pitchFamily="34" charset="0"/>
              <a:buChar char="•"/>
            </a:pPr>
            <a:r>
              <a:rPr lang="en-CA" sz="1600" dirty="0"/>
              <a:t>360 review between 9 and 12 months</a:t>
            </a:r>
          </a:p>
          <a:p>
            <a:pPr>
              <a:buFont typeface="Arial" panose="020B0604020202020204" pitchFamily="34" charset="0"/>
              <a:buChar char="•"/>
            </a:pPr>
            <a:endParaRPr lang="en-US" b="1" dirty="0"/>
          </a:p>
        </p:txBody>
      </p:sp>
      <p:pic>
        <p:nvPicPr>
          <p:cNvPr id="9" name="Video 8">
            <a:hlinkClick r:id="" action="ppaction://media"/>
            <a:extLst>
              <a:ext uri="{FF2B5EF4-FFF2-40B4-BE49-F238E27FC236}">
                <a16:creationId xmlns:a16="http://schemas.microsoft.com/office/drawing/2014/main" id="{1BA8919A-2CAC-441A-9857-EF3B13A3D5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056379079"/>
      </p:ext>
    </p:extLst>
  </p:cSld>
  <p:clrMapOvr>
    <a:masterClrMapping/>
  </p:clrMapOvr>
  <mc:AlternateContent xmlns:mc="http://schemas.openxmlformats.org/markup-compatibility/2006" xmlns:p14="http://schemas.microsoft.com/office/powerpoint/2010/main">
    <mc:Choice Requires="p14">
      <p:transition spd="slow" p14:dur="2000" advTm="10689"/>
    </mc:Choice>
    <mc:Fallback xmlns="">
      <p:transition spd="slow" advTm="10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dirty="0"/>
              <a:t>Basis of Immediate Reporting to the College</a:t>
            </a:r>
          </a:p>
        </p:txBody>
      </p:sp>
      <p:sp>
        <p:nvSpPr>
          <p:cNvPr id="3" name="Content Placeholder 2"/>
          <p:cNvSpPr>
            <a:spLocks noGrp="1"/>
          </p:cNvSpPr>
          <p:nvPr>
            <p:ph idx="1"/>
          </p:nvPr>
        </p:nvSpPr>
        <p:spPr/>
        <p:txBody>
          <a:bodyPr>
            <a:normAutofit fontScale="70000" lnSpcReduction="20000"/>
          </a:bodyPr>
          <a:lstStyle/>
          <a:p>
            <a:pPr>
              <a:buFont typeface="Arial" panose="020B0604020202020204" pitchFamily="34" charset="0"/>
              <a:buChar char="•"/>
            </a:pPr>
            <a:r>
              <a:rPr lang="en-CA" dirty="0"/>
              <a:t>Supervised physician’s practice may expose patients to risk/injury</a:t>
            </a:r>
          </a:p>
          <a:p>
            <a:pPr marL="354330" indent="-285750">
              <a:buFont typeface="Arial" panose="020B0604020202020204" pitchFamily="34" charset="0"/>
              <a:buChar char="•"/>
            </a:pPr>
            <a:endParaRPr lang="en-CA" dirty="0"/>
          </a:p>
          <a:p>
            <a:pPr>
              <a:buFont typeface="Arial" panose="020B0604020202020204" pitchFamily="34" charset="0"/>
              <a:buChar char="•"/>
            </a:pPr>
            <a:r>
              <a:rPr lang="en-CA" dirty="0"/>
              <a:t>Supervised physician’s conduct presents a concern</a:t>
            </a:r>
          </a:p>
          <a:p>
            <a:pPr marL="354330" indent="-285750">
              <a:buFont typeface="Arial" panose="020B0604020202020204" pitchFamily="34" charset="0"/>
              <a:buChar char="•"/>
            </a:pPr>
            <a:endParaRPr lang="en-CA" dirty="0"/>
          </a:p>
          <a:p>
            <a:pPr>
              <a:buFont typeface="Arial" panose="020B0604020202020204" pitchFamily="34" charset="0"/>
              <a:buChar char="•"/>
            </a:pPr>
            <a:r>
              <a:rPr lang="en-CA" dirty="0"/>
              <a:t>Supervised physician is practising below standard</a:t>
            </a:r>
          </a:p>
          <a:p>
            <a:pPr marL="354330" indent="-285750">
              <a:buFont typeface="Arial" panose="020B0604020202020204" pitchFamily="34" charset="0"/>
              <a:buChar char="•"/>
            </a:pPr>
            <a:endParaRPr lang="en-CA" dirty="0"/>
          </a:p>
          <a:p>
            <a:pPr>
              <a:buFont typeface="Arial" panose="020B0604020202020204" pitchFamily="34" charset="0"/>
              <a:buChar char="•"/>
            </a:pPr>
            <a:r>
              <a:rPr lang="en-CA" dirty="0"/>
              <a:t>Supervised physician fails to comply with the terms of the undertaking (which includes missing an appointment with the supervisor without sound reason or being uncooperative)</a:t>
            </a:r>
          </a:p>
          <a:p>
            <a:pPr marL="354330" indent="-285750">
              <a:buFont typeface="Arial" panose="020B0604020202020204" pitchFamily="34" charset="0"/>
              <a:buChar char="•"/>
            </a:pPr>
            <a:endParaRPr lang="en-CA" dirty="0"/>
          </a:p>
          <a:p>
            <a:pPr>
              <a:buFont typeface="Arial" panose="020B0604020202020204" pitchFamily="34" charset="0"/>
              <a:buChar char="•"/>
            </a:pPr>
            <a:r>
              <a:rPr lang="en-CA" dirty="0"/>
              <a:t>Supervisor is unable to continue the role on a timely or temporary basis (</a:t>
            </a:r>
            <a:r>
              <a:rPr lang="en-CA" dirty="0" err="1"/>
              <a:t>ie</a:t>
            </a:r>
            <a:r>
              <a:rPr lang="en-CA" dirty="0"/>
              <a:t>. Illness, vacation, etc.)</a:t>
            </a:r>
          </a:p>
          <a:p>
            <a:pPr marL="354330" indent="-285750">
              <a:buFont typeface="Arial" panose="020B0604020202020204" pitchFamily="34" charset="0"/>
              <a:buChar char="•"/>
            </a:pPr>
            <a:endParaRPr lang="en-CA" dirty="0"/>
          </a:p>
          <a:p>
            <a:pPr>
              <a:buFont typeface="Arial" panose="020B0604020202020204" pitchFamily="34" charset="0"/>
              <a:buChar char="•"/>
            </a:pPr>
            <a:r>
              <a:rPr lang="en-CA" dirty="0"/>
              <a:t>Supervisor becomes the subject of an investigation by the regulator</a:t>
            </a:r>
          </a:p>
        </p:txBody>
      </p:sp>
      <p:pic>
        <p:nvPicPr>
          <p:cNvPr id="11" name="Video 10">
            <a:hlinkClick r:id="" action="ppaction://media"/>
            <a:extLst>
              <a:ext uri="{FF2B5EF4-FFF2-40B4-BE49-F238E27FC236}">
                <a16:creationId xmlns:a16="http://schemas.microsoft.com/office/drawing/2014/main" id="{D64DB038-3B78-4EF1-AAE4-B78A284FFE4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600648864"/>
      </p:ext>
    </p:extLst>
  </p:cSld>
  <p:clrMapOvr>
    <a:masterClrMapping/>
  </p:clrMapOvr>
  <mc:AlternateContent xmlns:mc="http://schemas.openxmlformats.org/markup-compatibility/2006" xmlns:p14="http://schemas.microsoft.com/office/powerpoint/2010/main">
    <mc:Choice Requires="p14">
      <p:transition spd="slow" p14:dur="2000" advTm="26324"/>
    </mc:Choice>
    <mc:Fallback xmlns="">
      <p:transition spd="slow" advTm="26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EE236-906C-4835-9DFB-8A6EC986D4AC}"/>
              </a:ext>
            </a:extLst>
          </p:cNvPr>
          <p:cNvSpPr>
            <a:spLocks noGrp="1"/>
          </p:cNvSpPr>
          <p:nvPr>
            <p:ph type="title"/>
          </p:nvPr>
        </p:nvSpPr>
        <p:spPr/>
        <p:txBody>
          <a:bodyPr/>
          <a:lstStyle/>
          <a:p>
            <a:r>
              <a:rPr lang="en-CA" dirty="0"/>
              <a:t>Meetings – Responsibility &amp; Format</a:t>
            </a:r>
            <a:endParaRPr lang="en-US" dirty="0"/>
          </a:p>
        </p:txBody>
      </p:sp>
      <p:sp>
        <p:nvSpPr>
          <p:cNvPr id="3" name="Content Placeholder 2">
            <a:extLst>
              <a:ext uri="{FF2B5EF4-FFF2-40B4-BE49-F238E27FC236}">
                <a16:creationId xmlns:a16="http://schemas.microsoft.com/office/drawing/2014/main" id="{D3A1F983-31AB-44F1-B636-C0EC6F79E462}"/>
              </a:ext>
            </a:extLst>
          </p:cNvPr>
          <p:cNvSpPr>
            <a:spLocks noGrp="1"/>
          </p:cNvSpPr>
          <p:nvPr>
            <p:ph idx="1"/>
          </p:nvPr>
        </p:nvSpPr>
        <p:spPr/>
        <p:txBody>
          <a:bodyPr/>
          <a:lstStyle/>
          <a:p>
            <a:pPr>
              <a:buFont typeface="Wingdings" panose="05000000000000000000" pitchFamily="2" charset="2"/>
              <a:buChar char="v"/>
            </a:pPr>
            <a:r>
              <a:rPr lang="en-CA" dirty="0"/>
              <a:t>Make it as stress free as possible</a:t>
            </a:r>
          </a:p>
          <a:p>
            <a:pPr>
              <a:buFont typeface="Wingdings" panose="05000000000000000000" pitchFamily="2" charset="2"/>
              <a:buChar char="v"/>
            </a:pPr>
            <a:r>
              <a:rPr lang="en-CA" dirty="0"/>
              <a:t>Somewhere private and quiet</a:t>
            </a:r>
          </a:p>
          <a:p>
            <a:pPr>
              <a:buFont typeface="Wingdings" panose="05000000000000000000" pitchFamily="2" charset="2"/>
              <a:buChar char="v"/>
            </a:pPr>
            <a:r>
              <a:rPr lang="en-CA" dirty="0"/>
              <a:t>Ensure they know specifically where and when</a:t>
            </a:r>
          </a:p>
          <a:p>
            <a:pPr>
              <a:buFont typeface="Wingdings" panose="05000000000000000000" pitchFamily="2" charset="2"/>
              <a:buChar char="v"/>
            </a:pPr>
            <a:r>
              <a:rPr lang="en-CA" dirty="0"/>
              <a:t>Who will arrange the meeting?</a:t>
            </a:r>
          </a:p>
          <a:p>
            <a:pPr>
              <a:buFont typeface="Wingdings" panose="05000000000000000000" pitchFamily="2" charset="2"/>
              <a:buChar char="v"/>
            </a:pPr>
            <a:r>
              <a:rPr lang="en-CA" dirty="0"/>
              <a:t>When will first point of contact be?  Before physician starts?  Telephone? Email?  In person?</a:t>
            </a:r>
          </a:p>
          <a:p>
            <a:pPr>
              <a:buFont typeface="Wingdings" panose="05000000000000000000" pitchFamily="2" charset="2"/>
              <a:buChar char="v"/>
            </a:pPr>
            <a:r>
              <a:rPr lang="en-CA" dirty="0"/>
              <a:t>Will the physician be in the room with you while charts are reviewed?</a:t>
            </a:r>
          </a:p>
          <a:p>
            <a:pPr>
              <a:buFont typeface="Wingdings" panose="05000000000000000000" pitchFamily="2" charset="2"/>
              <a:buChar char="v"/>
            </a:pPr>
            <a:r>
              <a:rPr lang="en-CA" dirty="0"/>
              <a:t>How much time will you need?</a:t>
            </a:r>
          </a:p>
          <a:p>
            <a:pPr>
              <a:buFont typeface="Wingdings" panose="05000000000000000000" pitchFamily="2" charset="2"/>
              <a:buChar char="v"/>
            </a:pPr>
            <a:r>
              <a:rPr lang="en-CA" dirty="0"/>
              <a:t>How much time should the physician schedule for the meeting?</a:t>
            </a:r>
          </a:p>
          <a:p>
            <a:pPr>
              <a:buFont typeface="Wingdings" panose="05000000000000000000" pitchFamily="2" charset="2"/>
              <a:buChar char="v"/>
            </a:pPr>
            <a:endParaRPr lang="en-US" dirty="0"/>
          </a:p>
        </p:txBody>
      </p:sp>
      <p:pic>
        <p:nvPicPr>
          <p:cNvPr id="7" name="Video 6">
            <a:hlinkClick r:id="" action="ppaction://media"/>
            <a:extLst>
              <a:ext uri="{FF2B5EF4-FFF2-40B4-BE49-F238E27FC236}">
                <a16:creationId xmlns:a16="http://schemas.microsoft.com/office/drawing/2014/main" id="{82534C83-E58F-4641-B7F7-1A6ECF0BB94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584670535"/>
      </p:ext>
    </p:extLst>
  </p:cSld>
  <p:clrMapOvr>
    <a:masterClrMapping/>
  </p:clrMapOvr>
  <mc:AlternateContent xmlns:mc="http://schemas.openxmlformats.org/markup-compatibility/2006" xmlns:p14="http://schemas.microsoft.com/office/powerpoint/2010/main">
    <mc:Choice Requires="p14">
      <p:transition spd="slow" p14:dur="2000" advTm="43510"/>
    </mc:Choice>
    <mc:Fallback xmlns="">
      <p:transition spd="slow" advTm="43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0C8-CBB1-4750-878E-2C10C05F2768}"/>
              </a:ext>
            </a:extLst>
          </p:cNvPr>
          <p:cNvSpPr>
            <a:spLocks noGrp="1"/>
          </p:cNvSpPr>
          <p:nvPr>
            <p:ph type="title"/>
          </p:nvPr>
        </p:nvSpPr>
        <p:spPr/>
        <p:txBody>
          <a:bodyPr/>
          <a:lstStyle/>
          <a:p>
            <a:r>
              <a:rPr lang="en-CA" dirty="0"/>
              <a:t>Feedback	</a:t>
            </a:r>
            <a:endParaRPr lang="en-US" dirty="0"/>
          </a:p>
        </p:txBody>
      </p:sp>
      <p:sp>
        <p:nvSpPr>
          <p:cNvPr id="3" name="Content Placeholder 2">
            <a:extLst>
              <a:ext uri="{FF2B5EF4-FFF2-40B4-BE49-F238E27FC236}">
                <a16:creationId xmlns:a16="http://schemas.microsoft.com/office/drawing/2014/main" id="{4C522EE6-BD5E-42AA-B2ED-9D03355713AF}"/>
              </a:ext>
            </a:extLst>
          </p:cNvPr>
          <p:cNvSpPr>
            <a:spLocks noGrp="1"/>
          </p:cNvSpPr>
          <p:nvPr>
            <p:ph idx="1"/>
          </p:nvPr>
        </p:nvSpPr>
        <p:spPr/>
        <p:txBody>
          <a:bodyPr/>
          <a:lstStyle/>
          <a:p>
            <a:pPr>
              <a:buFont typeface="Wingdings" panose="05000000000000000000" pitchFamily="2" charset="2"/>
              <a:buChar char="v"/>
            </a:pPr>
            <a:r>
              <a:rPr lang="en-CA" dirty="0"/>
              <a:t> Explain how you will provide feedback</a:t>
            </a:r>
          </a:p>
          <a:p>
            <a:pPr>
              <a:buFont typeface="Wingdings" panose="05000000000000000000" pitchFamily="2" charset="2"/>
              <a:buChar char="v"/>
            </a:pPr>
            <a:r>
              <a:rPr lang="en-CA" dirty="0"/>
              <a:t> Finding and improving on weaknesses</a:t>
            </a:r>
          </a:p>
          <a:p>
            <a:pPr>
              <a:buFont typeface="Wingdings" panose="05000000000000000000" pitchFamily="2" charset="2"/>
              <a:buChar char="v"/>
            </a:pPr>
            <a:r>
              <a:rPr lang="en-CA" dirty="0"/>
              <a:t>Evaluating and improving knowledge of system</a:t>
            </a:r>
          </a:p>
          <a:p>
            <a:pPr>
              <a:buFont typeface="Wingdings" panose="05000000000000000000" pitchFamily="2" charset="2"/>
              <a:buChar char="v"/>
            </a:pPr>
            <a:r>
              <a:rPr lang="en-CA" dirty="0"/>
              <a:t> Evaluating and assessing and addressing conflicts, </a:t>
            </a:r>
            <a:r>
              <a:rPr lang="en-CA" dirty="0" err="1"/>
              <a:t>eg.</a:t>
            </a:r>
            <a:r>
              <a:rPr lang="en-CA" dirty="0"/>
              <a:t> MAID, abortion</a:t>
            </a:r>
          </a:p>
          <a:p>
            <a:pPr>
              <a:buFont typeface="Wingdings" panose="05000000000000000000" pitchFamily="2" charset="2"/>
              <a:buChar char="v"/>
            </a:pPr>
            <a:r>
              <a:rPr lang="en-CA" dirty="0"/>
              <a:t> Be clear as it is educational – not punitive</a:t>
            </a:r>
          </a:p>
          <a:p>
            <a:pPr>
              <a:buFont typeface="Wingdings" panose="05000000000000000000" pitchFamily="2" charset="2"/>
              <a:buChar char="v"/>
            </a:pPr>
            <a:r>
              <a:rPr lang="en-CA" dirty="0"/>
              <a:t>Explain there may be deficiencies to address </a:t>
            </a:r>
          </a:p>
          <a:p>
            <a:pPr lvl="1">
              <a:buFont typeface="Wingdings" panose="05000000000000000000" pitchFamily="2" charset="2"/>
              <a:buChar char="v"/>
            </a:pPr>
            <a:r>
              <a:rPr lang="en-CA" dirty="0"/>
              <a:t>How you will deliver suggestions for improvement &amp; how these will be reviewed at next meeting</a:t>
            </a:r>
          </a:p>
          <a:p>
            <a:pPr marL="0" indent="0">
              <a:buNone/>
            </a:pPr>
            <a:endParaRPr lang="en-CA" dirty="0"/>
          </a:p>
          <a:p>
            <a:pPr>
              <a:buFont typeface="Wingdings" panose="05000000000000000000" pitchFamily="2" charset="2"/>
              <a:buChar char="v"/>
            </a:pPr>
            <a:endParaRPr lang="en-US" dirty="0"/>
          </a:p>
        </p:txBody>
      </p:sp>
      <p:pic>
        <p:nvPicPr>
          <p:cNvPr id="6" name="Video 5">
            <a:hlinkClick r:id="" action="ppaction://media"/>
            <a:extLst>
              <a:ext uri="{FF2B5EF4-FFF2-40B4-BE49-F238E27FC236}">
                <a16:creationId xmlns:a16="http://schemas.microsoft.com/office/drawing/2014/main" id="{41046B26-972F-425A-851F-1A534F9146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112042773"/>
      </p:ext>
    </p:extLst>
  </p:cSld>
  <p:clrMapOvr>
    <a:masterClrMapping/>
  </p:clrMapOvr>
  <mc:AlternateContent xmlns:mc="http://schemas.openxmlformats.org/markup-compatibility/2006" xmlns:p14="http://schemas.microsoft.com/office/powerpoint/2010/main">
    <mc:Choice Requires="p14">
      <p:transition spd="slow" p14:dur="2000" advTm="26696"/>
    </mc:Choice>
    <mc:Fallback xmlns="">
      <p:transition spd="slow" advTm="26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836712"/>
            <a:ext cx="7024744" cy="1143000"/>
          </a:xfrm>
        </p:spPr>
        <p:txBody>
          <a:bodyPr>
            <a:normAutofit fontScale="90000"/>
          </a:bodyPr>
          <a:lstStyle/>
          <a:p>
            <a:pPr algn="ctr"/>
            <a:r>
              <a:rPr lang="en-CA" dirty="0"/>
              <a:t/>
            </a:r>
            <a:br>
              <a:rPr lang="en-CA" dirty="0"/>
            </a:br>
            <a:r>
              <a:rPr lang="en-CA" dirty="0"/>
              <a:t/>
            </a:r>
            <a:br>
              <a:rPr lang="en-CA" dirty="0"/>
            </a:br>
            <a:r>
              <a:rPr lang="en-CA" dirty="0"/>
              <a:t/>
            </a:r>
            <a:br>
              <a:rPr lang="en-CA" dirty="0"/>
            </a:br>
            <a:r>
              <a:rPr lang="en-CA" dirty="0"/>
              <a:t/>
            </a:r>
            <a:br>
              <a:rPr lang="en-CA" dirty="0"/>
            </a:br>
            <a:r>
              <a:rPr lang="en-CA" dirty="0"/>
              <a:t/>
            </a:r>
            <a:br>
              <a:rPr lang="en-CA" dirty="0"/>
            </a:br>
            <a:r>
              <a:rPr lang="en-CA" dirty="0"/>
              <a:t/>
            </a:r>
            <a:br>
              <a:rPr lang="en-CA" dirty="0"/>
            </a:br>
            <a:r>
              <a:rPr lang="en-CA" dirty="0"/>
              <a:t/>
            </a:r>
            <a:br>
              <a:rPr lang="en-CA" dirty="0"/>
            </a:br>
            <a:r>
              <a:rPr lang="en-CA" dirty="0"/>
              <a:t>QUESTIONS?</a:t>
            </a:r>
            <a:br>
              <a:rPr lang="en-CA" dirty="0"/>
            </a:br>
            <a:endParaRPr lang="en-CA" dirty="0"/>
          </a:p>
        </p:txBody>
      </p:sp>
      <p:sp>
        <p:nvSpPr>
          <p:cNvPr id="3" name="Content Placeholder 2"/>
          <p:cNvSpPr>
            <a:spLocks noGrp="1"/>
          </p:cNvSpPr>
          <p:nvPr>
            <p:ph idx="1"/>
          </p:nvPr>
        </p:nvSpPr>
        <p:spPr>
          <a:xfrm>
            <a:off x="899592" y="2323652"/>
            <a:ext cx="6777317" cy="3508977"/>
          </a:xfrm>
        </p:spPr>
        <p:txBody>
          <a:bodyPr>
            <a:normAutofit/>
          </a:bodyPr>
          <a:lstStyle/>
          <a:p>
            <a:r>
              <a:rPr lang="en-CA" dirty="0"/>
              <a:t>Any questions regarding payments can be made to:</a:t>
            </a:r>
          </a:p>
          <a:p>
            <a:endParaRPr lang="en-US" dirty="0"/>
          </a:p>
          <a:p>
            <a:r>
              <a:rPr lang="en-US" sz="1600" dirty="0"/>
              <a:t>Sean </a:t>
            </a:r>
            <a:r>
              <a:rPr lang="en-US" sz="1600" dirty="0" err="1"/>
              <a:t>Brygidyr</a:t>
            </a:r>
            <a:r>
              <a:rPr lang="en-US" sz="1600" dirty="0"/>
              <a:t> </a:t>
            </a:r>
            <a:r>
              <a:rPr lang="en-US" sz="1600" u="sng" dirty="0">
                <a:hlinkClick r:id="rId4"/>
              </a:rPr>
              <a:t>Sean.Brygidyr@gov.mb.ca</a:t>
            </a:r>
            <a:endParaRPr lang="en-US" sz="1600" dirty="0"/>
          </a:p>
          <a:p>
            <a:pPr>
              <a:lnSpc>
                <a:spcPct val="110000"/>
              </a:lnSpc>
            </a:pPr>
            <a:r>
              <a:rPr lang="en-US" sz="1600" dirty="0"/>
              <a:t>Executive Director, Workforce</a:t>
            </a:r>
          </a:p>
          <a:p>
            <a:pPr>
              <a:lnSpc>
                <a:spcPct val="110000"/>
              </a:lnSpc>
            </a:pPr>
            <a:r>
              <a:rPr lang="en-US" sz="1600" dirty="0"/>
              <a:t>Manitoba Health, Seniors and Active Living</a:t>
            </a:r>
          </a:p>
          <a:p>
            <a:pPr>
              <a:lnSpc>
                <a:spcPct val="110000"/>
              </a:lnSpc>
            </a:pPr>
            <a:r>
              <a:rPr lang="en-US" sz="1600" dirty="0"/>
              <a:t>300 Carlton Street, Wpg MB, R3C 3M9</a:t>
            </a:r>
          </a:p>
          <a:p>
            <a:r>
              <a:rPr lang="en-US" sz="1600" dirty="0"/>
              <a:t>(204) 788-6767</a:t>
            </a:r>
            <a:endParaRPr lang="en-CA" dirty="0"/>
          </a:p>
        </p:txBody>
      </p:sp>
      <p:pic>
        <p:nvPicPr>
          <p:cNvPr id="8" name="Video 7">
            <a:hlinkClick r:id="" action="ppaction://media"/>
            <a:extLst>
              <a:ext uri="{FF2B5EF4-FFF2-40B4-BE49-F238E27FC236}">
                <a16:creationId xmlns:a16="http://schemas.microsoft.com/office/drawing/2014/main" id="{08654F22-1B62-4A00-8F2C-4FDCC4F2BA0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019919752"/>
      </p:ext>
    </p:extLst>
  </p:cSld>
  <p:clrMapOvr>
    <a:masterClrMapping/>
  </p:clrMapOvr>
  <mc:AlternateContent xmlns:mc="http://schemas.openxmlformats.org/markup-compatibility/2006" xmlns:p14="http://schemas.microsoft.com/office/powerpoint/2010/main">
    <mc:Choice Requires="p14">
      <p:transition spd="slow" p14:dur="2000" advTm="11695"/>
    </mc:Choice>
    <mc:Fallback xmlns="">
      <p:transition spd="slow" advTm="11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dirty="0"/>
              <a:t>Qualifications and Criteria of a Practice Supervisor</a:t>
            </a:r>
          </a:p>
        </p:txBody>
      </p:sp>
      <p:sp>
        <p:nvSpPr>
          <p:cNvPr id="3" name="Content Placeholder 2"/>
          <p:cNvSpPr>
            <a:spLocks noGrp="1"/>
          </p:cNvSpPr>
          <p:nvPr>
            <p:ph idx="1"/>
          </p:nvPr>
        </p:nvSpPr>
        <p:spPr/>
        <p:txBody>
          <a:bodyPr>
            <a:normAutofit/>
          </a:bodyPr>
          <a:lstStyle/>
          <a:p>
            <a:pPr marL="68580" indent="0">
              <a:buNone/>
            </a:pPr>
            <a:endParaRPr lang="en-CA" dirty="0"/>
          </a:p>
          <a:p>
            <a:pPr>
              <a:buFont typeface="Arial" panose="020B0604020202020204" pitchFamily="34" charset="0"/>
              <a:buChar char="•"/>
            </a:pPr>
            <a:r>
              <a:rPr lang="en-CA" dirty="0"/>
              <a:t>Must not currently be the subject of any disciplinary proceedings </a:t>
            </a:r>
          </a:p>
          <a:p>
            <a:pPr marL="68580" indent="0">
              <a:buNone/>
            </a:pPr>
            <a:endParaRPr lang="en-CA" dirty="0"/>
          </a:p>
          <a:p>
            <a:pPr>
              <a:buFont typeface="Arial" panose="020B0604020202020204" pitchFamily="34" charset="0"/>
              <a:buChar char="•"/>
            </a:pPr>
            <a:r>
              <a:rPr lang="en-CA" dirty="0"/>
              <a:t>Must have a certificate of practice and registration to practice independently in the province</a:t>
            </a:r>
          </a:p>
          <a:p>
            <a:pPr marL="68580" indent="0">
              <a:buNone/>
            </a:pPr>
            <a:endParaRPr lang="en-CA" dirty="0"/>
          </a:p>
          <a:p>
            <a:pPr>
              <a:buFont typeface="Arial" panose="020B0604020202020204" pitchFamily="34" charset="0"/>
              <a:buChar char="•"/>
            </a:pPr>
            <a:r>
              <a:rPr lang="en-CA" dirty="0"/>
              <a:t>Must be in practice a minimum of 2 years</a:t>
            </a:r>
          </a:p>
          <a:p>
            <a:pPr marL="68580" indent="0">
              <a:buNone/>
            </a:pPr>
            <a:endParaRPr lang="en-CA" dirty="0"/>
          </a:p>
          <a:p>
            <a:pPr marL="0" indent="0">
              <a:buNone/>
            </a:pPr>
            <a:endParaRPr lang="en-CA" dirty="0"/>
          </a:p>
        </p:txBody>
      </p:sp>
      <p:pic>
        <p:nvPicPr>
          <p:cNvPr id="7" name="Video 6">
            <a:hlinkClick r:id="" action="ppaction://media"/>
            <a:extLst>
              <a:ext uri="{FF2B5EF4-FFF2-40B4-BE49-F238E27FC236}">
                <a16:creationId xmlns:a16="http://schemas.microsoft.com/office/drawing/2014/main" id="{55134D6A-47AE-4961-AEDA-D1CA4F25713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3364756263"/>
      </p:ext>
    </p:extLst>
  </p:cSld>
  <p:clrMapOvr>
    <a:masterClrMapping/>
  </p:clrMapOvr>
  <mc:AlternateContent xmlns:mc="http://schemas.openxmlformats.org/markup-compatibility/2006" xmlns:p14="http://schemas.microsoft.com/office/powerpoint/2010/main">
    <mc:Choice Requires="p14">
      <p:transition spd="slow" p14:dur="2000" advTm="20415"/>
    </mc:Choice>
    <mc:Fallback xmlns="">
      <p:transition spd="slow" advTm="20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1191032"/>
          </a:xfrm>
        </p:spPr>
        <p:txBody>
          <a:bodyPr>
            <a:normAutofit fontScale="90000"/>
          </a:bodyPr>
          <a:lstStyle/>
          <a:p>
            <a:pPr algn="ctr"/>
            <a:r>
              <a:rPr lang="en-CA" dirty="0"/>
              <a:t/>
            </a:r>
            <a:br>
              <a:rPr lang="en-CA" dirty="0"/>
            </a:br>
            <a:r>
              <a:rPr lang="en-CA" dirty="0"/>
              <a:t/>
            </a:r>
            <a:br>
              <a:rPr lang="en-CA" dirty="0"/>
            </a:br>
            <a:r>
              <a:rPr lang="en-CA" dirty="0"/>
              <a:t/>
            </a:r>
            <a:br>
              <a:rPr lang="en-CA" dirty="0"/>
            </a:br>
            <a:r>
              <a:rPr lang="en-CA" dirty="0"/>
              <a:t/>
            </a:r>
            <a:br>
              <a:rPr lang="en-CA" dirty="0"/>
            </a:br>
            <a:r>
              <a:rPr lang="en-CA" dirty="0"/>
              <a:t/>
            </a:r>
            <a:br>
              <a:rPr lang="en-CA" dirty="0"/>
            </a:br>
            <a:r>
              <a:rPr lang="en-CA" dirty="0"/>
              <a:t>Roles and Responsibilities of a Practice Supervisor</a:t>
            </a:r>
          </a:p>
        </p:txBody>
      </p:sp>
      <p:sp>
        <p:nvSpPr>
          <p:cNvPr id="3" name="Content Placeholder 2"/>
          <p:cNvSpPr>
            <a:spLocks noGrp="1"/>
          </p:cNvSpPr>
          <p:nvPr>
            <p:ph idx="1"/>
          </p:nvPr>
        </p:nvSpPr>
        <p:spPr>
          <a:xfrm>
            <a:off x="822960" y="1916832"/>
            <a:ext cx="7520940" cy="4104456"/>
          </a:xfrm>
        </p:spPr>
        <p:txBody>
          <a:bodyPr>
            <a:normAutofit fontScale="25000" lnSpcReduction="20000"/>
          </a:bodyPr>
          <a:lstStyle/>
          <a:p>
            <a:pPr>
              <a:buFont typeface="Arial" panose="020B0604020202020204" pitchFamily="34" charset="0"/>
              <a:buChar char="•"/>
            </a:pPr>
            <a:r>
              <a:rPr lang="en-CA" sz="6400" dirty="0"/>
              <a:t>To review the provisionally registered physician’s practice at regular intervals</a:t>
            </a:r>
          </a:p>
          <a:p>
            <a:pPr lvl="3"/>
            <a:r>
              <a:rPr lang="en-CA" sz="6400" dirty="0"/>
              <a:t>Is the physician practising safely?</a:t>
            </a:r>
          </a:p>
          <a:p>
            <a:pPr lvl="3"/>
            <a:r>
              <a:rPr lang="en-CA" sz="6400" dirty="0"/>
              <a:t>Does the physician meet the expected clinical standards of care?*</a:t>
            </a:r>
          </a:p>
          <a:p>
            <a:pPr>
              <a:buFont typeface="Arial" panose="020B0604020202020204" pitchFamily="34" charset="0"/>
              <a:buChar char="•"/>
            </a:pPr>
            <a:r>
              <a:rPr lang="en-CA" sz="6400" dirty="0"/>
              <a:t>Maintain appropriate boundaries</a:t>
            </a:r>
          </a:p>
          <a:p>
            <a:pPr>
              <a:buFont typeface="Arial" panose="020B0604020202020204" pitchFamily="34" charset="0"/>
              <a:buChar char="•"/>
            </a:pPr>
            <a:r>
              <a:rPr lang="en-CA" sz="6400" dirty="0"/>
              <a:t>Must be an unbiased reporter of observations</a:t>
            </a:r>
          </a:p>
          <a:p>
            <a:pPr>
              <a:buFont typeface="Arial" panose="020B0604020202020204" pitchFamily="34" charset="0"/>
              <a:buChar char="•"/>
            </a:pPr>
            <a:r>
              <a:rPr lang="en-CA" sz="6400" dirty="0"/>
              <a:t>Must provide written reports </a:t>
            </a:r>
          </a:p>
          <a:p>
            <a:pPr>
              <a:buFont typeface="Arial" panose="020B0604020202020204" pitchFamily="34" charset="0"/>
              <a:buChar char="•"/>
            </a:pPr>
            <a:r>
              <a:rPr lang="en-CA" sz="6400" dirty="0"/>
              <a:t>Must relay information to the College should the requirement for additional monitoring be identified</a:t>
            </a:r>
          </a:p>
          <a:p>
            <a:pPr>
              <a:buFont typeface="Arial" panose="020B0604020202020204" pitchFamily="34" charset="0"/>
              <a:buChar char="•"/>
            </a:pPr>
            <a:r>
              <a:rPr lang="en-CA" sz="6400" dirty="0"/>
              <a:t>Must provide feedback to the provisional registrant which could help identify physician enhancement opportunities and/or assist in learning about community resources to help meet patient needs</a:t>
            </a:r>
          </a:p>
          <a:p>
            <a:pPr>
              <a:buFont typeface="Arial" panose="020B0604020202020204" pitchFamily="34" charset="0"/>
              <a:buChar char="•"/>
            </a:pPr>
            <a:r>
              <a:rPr lang="en-CA" sz="6400" dirty="0"/>
              <a:t>The supervisor should have a similar scope of practice and be in the same geographic location as the provisional registrant</a:t>
            </a:r>
          </a:p>
          <a:p>
            <a:pPr marL="128016" lvl="2" indent="0">
              <a:buNone/>
            </a:pPr>
            <a:endParaRPr lang="en-CA" dirty="0"/>
          </a:p>
          <a:p>
            <a:pPr marL="128016" lvl="2" indent="0">
              <a:buNone/>
            </a:pPr>
            <a:r>
              <a:rPr lang="en-CA" sz="4000" dirty="0"/>
              <a:t>*Medical standards of care defined as the level at which the average, prudent provider in a given community would practice. It is how similarly qualified practitioners would have managed the patient’s care under the same or similar circumstances.</a:t>
            </a:r>
            <a:endParaRPr lang="en-US" sz="4000" dirty="0"/>
          </a:p>
          <a:p>
            <a:pPr>
              <a:buFont typeface="Arial" panose="020B0604020202020204" pitchFamily="34" charset="0"/>
              <a:buChar char="•"/>
            </a:pPr>
            <a:endParaRPr lang="en-CA" dirty="0"/>
          </a:p>
        </p:txBody>
      </p:sp>
      <p:pic>
        <p:nvPicPr>
          <p:cNvPr id="5" name="Video 4">
            <a:hlinkClick r:id="" action="ppaction://media"/>
            <a:extLst>
              <a:ext uri="{FF2B5EF4-FFF2-40B4-BE49-F238E27FC236}">
                <a16:creationId xmlns:a16="http://schemas.microsoft.com/office/drawing/2014/main" id="{0C40194D-565C-4C52-8F64-265598E83EF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3782302854"/>
      </p:ext>
    </p:extLst>
  </p:cSld>
  <p:clrMapOvr>
    <a:masterClrMapping/>
  </p:clrMapOvr>
  <mc:AlternateContent xmlns:mc="http://schemas.openxmlformats.org/markup-compatibility/2006" xmlns:p14="http://schemas.microsoft.com/office/powerpoint/2010/main">
    <mc:Choice Requires="p14">
      <p:transition spd="slow" p14:dur="2000" advTm="29479"/>
    </mc:Choice>
    <mc:Fallback xmlns="">
      <p:transition spd="slow" advTm="29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dirty="0"/>
              <a:t>Agreements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CA" dirty="0"/>
              <a:t> An undertaking is signed by the provisional registrant for the entire duration of provisional registration</a:t>
            </a:r>
          </a:p>
          <a:p>
            <a:pPr>
              <a:buFont typeface="Arial" panose="020B0604020202020204" pitchFamily="34" charset="0"/>
              <a:buChar char="•"/>
            </a:pPr>
            <a:r>
              <a:rPr lang="en-CA" dirty="0"/>
              <a:t>The practice supervisor must also sign an undertaking </a:t>
            </a:r>
          </a:p>
          <a:p>
            <a:pPr>
              <a:buFont typeface="Arial" panose="020B0604020202020204" pitchFamily="34" charset="0"/>
              <a:buChar char="•"/>
            </a:pPr>
            <a:r>
              <a:rPr lang="en-CA" dirty="0"/>
              <a:t>The supervision phase of practice is clearly defined </a:t>
            </a:r>
          </a:p>
          <a:p>
            <a:pPr>
              <a:buFont typeface="Arial" panose="020B0604020202020204" pitchFamily="34" charset="0"/>
              <a:buChar char="•"/>
            </a:pPr>
            <a:r>
              <a:rPr lang="en-CA" dirty="0"/>
              <a:t>If the practice supervisor resigns or ceases practice in Manitoba, the provisional registrant must stop practice until a new practice supervisor is appointed and approved by the College</a:t>
            </a:r>
          </a:p>
          <a:p>
            <a:pPr>
              <a:buFont typeface="Arial" panose="020B0604020202020204" pitchFamily="34" charset="0"/>
              <a:buChar char="•"/>
            </a:pPr>
            <a:endParaRPr lang="en-CA" dirty="0"/>
          </a:p>
        </p:txBody>
      </p:sp>
      <p:pic>
        <p:nvPicPr>
          <p:cNvPr id="6" name="Video 5">
            <a:hlinkClick r:id="" action="ppaction://media"/>
            <a:extLst>
              <a:ext uri="{FF2B5EF4-FFF2-40B4-BE49-F238E27FC236}">
                <a16:creationId xmlns:a16="http://schemas.microsoft.com/office/drawing/2014/main" id="{C35F8DB4-D1E7-4D7D-A3A9-5A72C34FD98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330378656"/>
      </p:ext>
    </p:extLst>
  </p:cSld>
  <p:clrMapOvr>
    <a:masterClrMapping/>
  </p:clrMapOvr>
  <mc:AlternateContent xmlns:mc="http://schemas.openxmlformats.org/markup-compatibility/2006" xmlns:p14="http://schemas.microsoft.com/office/powerpoint/2010/main">
    <mc:Choice Requires="p14">
      <p:transition spd="slow" p14:dur="2000" advTm="27213"/>
    </mc:Choice>
    <mc:Fallback xmlns="">
      <p:transition spd="slow" advTm="27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dirty="0"/>
              <a:t>What is a Provisional Registrant?</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endParaRPr lang="en-CA" dirty="0"/>
          </a:p>
          <a:p>
            <a:pPr>
              <a:buFont typeface="Arial" panose="020B0604020202020204" pitchFamily="34" charset="0"/>
              <a:buChar char="•"/>
            </a:pPr>
            <a:endParaRPr lang="en-CA" dirty="0"/>
          </a:p>
          <a:p>
            <a:pPr>
              <a:buFont typeface="Arial" panose="020B0604020202020204" pitchFamily="34" charset="0"/>
              <a:buChar char="•"/>
            </a:pPr>
            <a:r>
              <a:rPr lang="en-CA" dirty="0"/>
              <a:t>A physician who does not yet meet the requirements for Full (Practising) Class Registration</a:t>
            </a:r>
          </a:p>
          <a:p>
            <a:pPr marL="68580" indent="0">
              <a:buNone/>
            </a:pPr>
            <a:endParaRPr lang="en-CA" dirty="0"/>
          </a:p>
          <a:p>
            <a:pPr>
              <a:buFont typeface="Arial" panose="020B0604020202020204" pitchFamily="34" charset="0"/>
              <a:buChar char="•"/>
            </a:pPr>
            <a:r>
              <a:rPr lang="en-CA" dirty="0"/>
              <a:t>Under the College’s current regulation, Provisional Registrants are given a specific time frame to meet the requirements for Full (Practising) Class Registration</a:t>
            </a:r>
          </a:p>
          <a:p>
            <a:endParaRPr lang="en-CA" dirty="0"/>
          </a:p>
          <a:p>
            <a:pPr marL="68580" indent="0">
              <a:buNone/>
            </a:pPr>
            <a:endParaRPr lang="en-CA" dirty="0"/>
          </a:p>
        </p:txBody>
      </p:sp>
      <p:pic>
        <p:nvPicPr>
          <p:cNvPr id="4" name="Video 3">
            <a:hlinkClick r:id="" action="ppaction://media"/>
            <a:extLst>
              <a:ext uri="{FF2B5EF4-FFF2-40B4-BE49-F238E27FC236}">
                <a16:creationId xmlns:a16="http://schemas.microsoft.com/office/drawing/2014/main" id="{409E590F-586A-410A-A2F4-739BF2FCEE9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515446785"/>
      </p:ext>
    </p:extLst>
  </p:cSld>
  <p:clrMapOvr>
    <a:masterClrMapping/>
  </p:clrMapOvr>
  <mc:AlternateContent xmlns:mc="http://schemas.openxmlformats.org/markup-compatibility/2006" xmlns:p14="http://schemas.microsoft.com/office/powerpoint/2010/main">
    <mc:Choice Requires="p14">
      <p:transition spd="slow" p14:dur="2000" advTm="21577"/>
    </mc:Choice>
    <mc:Fallback xmlns="">
      <p:transition spd="slow" advTm="2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660332" cy="2016224"/>
          </a:xfrm>
        </p:spPr>
        <p:txBody>
          <a:bodyPr>
            <a:normAutofit fontScale="90000"/>
          </a:bodyPr>
          <a:lstStyle/>
          <a:p>
            <a:pPr algn="ctr"/>
            <a:r>
              <a:rPr lang="en-CA" dirty="0"/>
              <a:t/>
            </a:r>
            <a:br>
              <a:rPr lang="en-CA" dirty="0"/>
            </a:br>
            <a:r>
              <a:rPr lang="en-CA" dirty="0"/>
              <a:t/>
            </a:r>
            <a:br>
              <a:rPr lang="en-CA" dirty="0"/>
            </a:br>
            <a:r>
              <a:rPr lang="en-CA" dirty="0"/>
              <a:t/>
            </a:r>
            <a:br>
              <a:rPr lang="en-CA" dirty="0"/>
            </a:br>
            <a:r>
              <a:rPr lang="en-CA" dirty="0"/>
              <a:t/>
            </a:r>
            <a:br>
              <a:rPr lang="en-CA" dirty="0"/>
            </a:br>
            <a:r>
              <a:rPr lang="en-CA" dirty="0"/>
              <a:t/>
            </a:r>
            <a:br>
              <a:rPr lang="en-CA" dirty="0"/>
            </a:br>
            <a:r>
              <a:rPr lang="en-CA" dirty="0"/>
              <a:t/>
            </a:r>
            <a:br>
              <a:rPr lang="en-CA" dirty="0"/>
            </a:br>
            <a:r>
              <a:rPr lang="en-CA" dirty="0"/>
              <a:t/>
            </a:r>
            <a:br>
              <a:rPr lang="en-CA" dirty="0"/>
            </a:br>
            <a:r>
              <a:rPr lang="en-CA" dirty="0"/>
              <a:t>Requirements for Full (Practising) Class Registration </a:t>
            </a:r>
            <a:br>
              <a:rPr lang="en-CA" dirty="0"/>
            </a:br>
            <a:endParaRPr lang="en-CA" dirty="0"/>
          </a:p>
        </p:txBody>
      </p:sp>
      <p:sp>
        <p:nvSpPr>
          <p:cNvPr id="3" name="Content Placeholder 2"/>
          <p:cNvSpPr>
            <a:spLocks noGrp="1"/>
          </p:cNvSpPr>
          <p:nvPr>
            <p:ph idx="1"/>
          </p:nvPr>
        </p:nvSpPr>
        <p:spPr>
          <a:xfrm>
            <a:off x="800099" y="1844824"/>
            <a:ext cx="7543801" cy="4023360"/>
          </a:xfrm>
        </p:spPr>
        <p:txBody>
          <a:bodyPr>
            <a:normAutofit/>
          </a:bodyPr>
          <a:lstStyle/>
          <a:p>
            <a:endParaRPr lang="en-CA" b="1" dirty="0"/>
          </a:p>
          <a:p>
            <a:pPr>
              <a:buFont typeface="Arial" panose="020B0604020202020204" pitchFamily="34" charset="0"/>
              <a:buChar char="•"/>
            </a:pPr>
            <a:r>
              <a:rPr lang="en-CA" b="1" dirty="0"/>
              <a:t> </a:t>
            </a:r>
            <a:r>
              <a:rPr lang="en-CA" sz="1800" b="1" dirty="0"/>
              <a:t>Family Medicine</a:t>
            </a:r>
          </a:p>
          <a:p>
            <a:pPr lvl="1">
              <a:buFont typeface="Arial" panose="020B0604020202020204" pitchFamily="34" charset="0"/>
              <a:buChar char="•"/>
            </a:pPr>
            <a:r>
              <a:rPr lang="en-CA" dirty="0"/>
              <a:t>must obtain the Licentiate of the Medical Council of Canada (LMCC) and College of Family Physicians Certification Examination (CCFP) within 5 years of the initial date of provisional registration; </a:t>
            </a:r>
            <a:r>
              <a:rPr lang="en-CA" b="1" dirty="0"/>
              <a:t>OR</a:t>
            </a:r>
          </a:p>
          <a:p>
            <a:pPr lvl="1">
              <a:buFont typeface="Arial" panose="020B0604020202020204" pitchFamily="34" charset="0"/>
              <a:buChar char="•"/>
            </a:pPr>
            <a:r>
              <a:rPr lang="en-CA" dirty="0"/>
              <a:t>Successfully complete the Manitoba Practice Assessment Program (MPAP)</a:t>
            </a:r>
            <a:endParaRPr lang="en-US" dirty="0"/>
          </a:p>
          <a:p>
            <a:pPr>
              <a:buFont typeface="Arial" panose="020B0604020202020204" pitchFamily="34" charset="0"/>
              <a:buChar char="•"/>
            </a:pPr>
            <a:r>
              <a:rPr lang="en-CA" sz="1800" b="1" dirty="0"/>
              <a:t>Specialty Area of Practice</a:t>
            </a:r>
          </a:p>
          <a:p>
            <a:pPr lvl="1">
              <a:buFont typeface="Arial" panose="020B0604020202020204" pitchFamily="34" charset="0"/>
              <a:buChar char="•"/>
            </a:pPr>
            <a:r>
              <a:rPr lang="en-CA" dirty="0"/>
              <a:t>must obtain the Licentiate of the Medical Council of Canada (LMCC) and Royal College Certification within 5 years of the initial date of provisional registration; </a:t>
            </a:r>
            <a:r>
              <a:rPr lang="en-CA" b="1" dirty="0"/>
              <a:t>OR</a:t>
            </a:r>
          </a:p>
          <a:p>
            <a:pPr lvl="1">
              <a:buFont typeface="Arial" panose="020B0604020202020204" pitchFamily="34" charset="0"/>
              <a:buChar char="•"/>
            </a:pPr>
            <a:r>
              <a:rPr lang="en-CA" dirty="0"/>
              <a:t>Successfully complete the Manitoba Practice Assessment Program (MPAP)</a:t>
            </a:r>
            <a:endParaRPr lang="en-US" dirty="0"/>
          </a:p>
          <a:p>
            <a:pPr marL="68580" indent="0">
              <a:buNone/>
            </a:pPr>
            <a:endParaRPr lang="en-CA" dirty="0"/>
          </a:p>
        </p:txBody>
      </p:sp>
      <p:pic>
        <p:nvPicPr>
          <p:cNvPr id="5" name="Video 4">
            <a:hlinkClick r:id="" action="ppaction://media"/>
            <a:extLst>
              <a:ext uri="{FF2B5EF4-FFF2-40B4-BE49-F238E27FC236}">
                <a16:creationId xmlns:a16="http://schemas.microsoft.com/office/drawing/2014/main" id="{FE83827D-05C7-4439-AC0E-3F3BEF54250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558686844"/>
      </p:ext>
    </p:extLst>
  </p:cSld>
  <p:clrMapOvr>
    <a:masterClrMapping/>
  </p:clrMapOvr>
  <mc:AlternateContent xmlns:mc="http://schemas.openxmlformats.org/markup-compatibility/2006" xmlns:p14="http://schemas.microsoft.com/office/powerpoint/2010/main">
    <mc:Choice Requires="p14">
      <p:transition spd="slow" p14:dur="2000" advTm="15430"/>
    </mc:Choice>
    <mc:Fallback xmlns="">
      <p:transition spd="slow" advTm="15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dirty="0"/>
              <a:t>Length of Period of Supervision</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CA" sz="1800" dirty="0"/>
              <a:t>Supervision is one component of a progressive path to Full (Practising) Class Registration</a:t>
            </a:r>
            <a:endParaRPr lang="en-CA" sz="1800" strike="sngStrike" dirty="0"/>
          </a:p>
          <a:p>
            <a:pPr marL="354330" indent="-285750">
              <a:buFont typeface="Arial" panose="020B0604020202020204" pitchFamily="34" charset="0"/>
              <a:buChar char="•"/>
            </a:pPr>
            <a:endParaRPr lang="en-CA" sz="1800" dirty="0"/>
          </a:p>
          <a:p>
            <a:pPr>
              <a:buFont typeface="Arial" panose="020B0604020202020204" pitchFamily="34" charset="0"/>
              <a:buChar char="•"/>
            </a:pPr>
            <a:r>
              <a:rPr lang="en-CA" sz="1800" dirty="0"/>
              <a:t>Some components remain in place until the physician obtains Full (Practising) Class Registration</a:t>
            </a:r>
          </a:p>
          <a:p>
            <a:pPr marL="354330" indent="-285750">
              <a:buFont typeface="Arial" panose="020B0604020202020204" pitchFamily="34" charset="0"/>
              <a:buChar char="•"/>
            </a:pPr>
            <a:endParaRPr lang="en-CA" sz="1800" dirty="0"/>
          </a:p>
          <a:p>
            <a:pPr>
              <a:buFont typeface="Arial" panose="020B0604020202020204" pitchFamily="34" charset="0"/>
              <a:buChar char="•"/>
            </a:pPr>
            <a:r>
              <a:rPr lang="en-CA" sz="1800" dirty="0"/>
              <a:t>Components and frequency of reporting are determined by the College</a:t>
            </a:r>
          </a:p>
          <a:p>
            <a:pPr marL="354330" indent="-285750">
              <a:buFont typeface="Arial" panose="020B0604020202020204" pitchFamily="34" charset="0"/>
              <a:buChar char="•"/>
            </a:pPr>
            <a:endParaRPr lang="en-CA" sz="1800" dirty="0"/>
          </a:p>
          <a:p>
            <a:pPr>
              <a:buFont typeface="Arial" panose="020B0604020202020204" pitchFamily="34" charset="0"/>
              <a:buChar char="•"/>
            </a:pPr>
            <a:r>
              <a:rPr lang="en-CA" sz="1800" dirty="0"/>
              <a:t>Supervision, for most provisional registrants,  will gradually reduce throughout the duration of Provisional Registration</a:t>
            </a:r>
          </a:p>
        </p:txBody>
      </p:sp>
      <p:pic>
        <p:nvPicPr>
          <p:cNvPr id="4" name="Video 3">
            <a:hlinkClick r:id="" action="ppaction://media"/>
            <a:extLst>
              <a:ext uri="{FF2B5EF4-FFF2-40B4-BE49-F238E27FC236}">
                <a16:creationId xmlns:a16="http://schemas.microsoft.com/office/drawing/2014/main" id="{5D961CE6-5660-4378-B5DF-70667C1B608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3363585042"/>
      </p:ext>
    </p:extLst>
  </p:cSld>
  <p:clrMapOvr>
    <a:masterClrMapping/>
  </p:clrMapOvr>
  <mc:AlternateContent xmlns:mc="http://schemas.openxmlformats.org/markup-compatibility/2006" xmlns:p14="http://schemas.microsoft.com/office/powerpoint/2010/main">
    <mc:Choice Requires="p14">
      <p:transition spd="slow" p14:dur="2000" advTm="32382"/>
    </mc:Choice>
    <mc:Fallback xmlns="">
      <p:transition spd="slow" advTm="32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B375-C998-4EDE-B6F3-D0599F883A1E}"/>
              </a:ext>
            </a:extLst>
          </p:cNvPr>
          <p:cNvSpPr>
            <a:spLocks noGrp="1"/>
          </p:cNvSpPr>
          <p:nvPr>
            <p:ph type="title"/>
          </p:nvPr>
        </p:nvSpPr>
        <p:spPr/>
        <p:txBody>
          <a:bodyPr/>
          <a:lstStyle/>
          <a:p>
            <a:pPr algn="ctr"/>
            <a:r>
              <a:rPr lang="en-CA" dirty="0"/>
              <a:t>Frequency of Reporting</a:t>
            </a:r>
            <a:endParaRPr lang="en-US" dirty="0"/>
          </a:p>
        </p:txBody>
      </p:sp>
      <p:sp>
        <p:nvSpPr>
          <p:cNvPr id="3" name="Content Placeholder 2">
            <a:extLst>
              <a:ext uri="{FF2B5EF4-FFF2-40B4-BE49-F238E27FC236}">
                <a16:creationId xmlns:a16="http://schemas.microsoft.com/office/drawing/2014/main" id="{5CB0447C-DA10-401E-8CFC-5AAC69CC2B8D}"/>
              </a:ext>
            </a:extLst>
          </p:cNvPr>
          <p:cNvSpPr>
            <a:spLocks noGrp="1"/>
          </p:cNvSpPr>
          <p:nvPr>
            <p:ph idx="1"/>
          </p:nvPr>
        </p:nvSpPr>
        <p:spPr/>
        <p:txBody>
          <a:bodyPr>
            <a:normAutofit lnSpcReduction="10000"/>
          </a:bodyPr>
          <a:lstStyle/>
          <a:p>
            <a:pPr>
              <a:buFont typeface="Arial" panose="020B0604020202020204" pitchFamily="34" charset="0"/>
              <a:buChar char="•"/>
            </a:pPr>
            <a:r>
              <a:rPr lang="en-CA" dirty="0"/>
              <a:t>Although a reporting structure will be provided, should there be concerns about competence at any time, more frequent reporting may be required</a:t>
            </a:r>
          </a:p>
          <a:p>
            <a:pPr marL="354330" indent="-285750">
              <a:buFont typeface="Arial" panose="020B0604020202020204" pitchFamily="34" charset="0"/>
              <a:buChar char="•"/>
            </a:pPr>
            <a:endParaRPr lang="en-CA" dirty="0"/>
          </a:p>
          <a:p>
            <a:pPr>
              <a:buFont typeface="Arial" panose="020B0604020202020204" pitchFamily="34" charset="0"/>
              <a:buChar char="•"/>
            </a:pPr>
            <a:r>
              <a:rPr lang="en-CA" dirty="0"/>
              <a:t>Reports are shared with provisional registrant to identify personal areas for continuing professional development</a:t>
            </a:r>
          </a:p>
          <a:p>
            <a:pPr marL="0" indent="0"/>
            <a:endParaRPr lang="en-CA" dirty="0"/>
          </a:p>
          <a:p>
            <a:pPr>
              <a:buFont typeface="Arial" panose="020B0604020202020204" pitchFamily="34" charset="0"/>
              <a:buChar char="•"/>
            </a:pPr>
            <a:r>
              <a:rPr lang="en-CA" dirty="0"/>
              <a:t>Report must be signed by provisional registrant and shared with the Mentor </a:t>
            </a:r>
            <a:r>
              <a:rPr lang="en-CA" i="1" dirty="0"/>
              <a:t>(if applicable)</a:t>
            </a:r>
          </a:p>
          <a:p>
            <a:pPr marL="354330" indent="-285750">
              <a:buFont typeface="Arial" panose="020B0604020202020204" pitchFamily="34" charset="0"/>
              <a:buChar char="•"/>
            </a:pPr>
            <a:endParaRPr lang="en-CA" dirty="0"/>
          </a:p>
          <a:p>
            <a:pPr>
              <a:buFont typeface="Arial" panose="020B0604020202020204" pitchFamily="34" charset="0"/>
              <a:buChar char="•"/>
            </a:pPr>
            <a:r>
              <a:rPr lang="en-CA" dirty="0"/>
              <a:t>Report will be held on file by College</a:t>
            </a:r>
          </a:p>
          <a:p>
            <a:endParaRPr lang="en-US" dirty="0"/>
          </a:p>
        </p:txBody>
      </p:sp>
      <p:pic>
        <p:nvPicPr>
          <p:cNvPr id="11" name="Video 10">
            <a:hlinkClick r:id="" action="ppaction://media"/>
            <a:extLst>
              <a:ext uri="{FF2B5EF4-FFF2-40B4-BE49-F238E27FC236}">
                <a16:creationId xmlns:a16="http://schemas.microsoft.com/office/drawing/2014/main" id="{5055104F-D2C6-4B13-97E9-B3E3560E1F2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617069468"/>
      </p:ext>
    </p:extLst>
  </p:cSld>
  <p:clrMapOvr>
    <a:masterClrMapping/>
  </p:clrMapOvr>
  <mc:AlternateContent xmlns:mc="http://schemas.openxmlformats.org/markup-compatibility/2006" xmlns:p14="http://schemas.microsoft.com/office/powerpoint/2010/main">
    <mc:Choice Requires="p14">
      <p:transition spd="slow" p14:dur="2000" advTm="31664"/>
    </mc:Choice>
    <mc:Fallback xmlns="">
      <p:transition spd="slow" advTm="31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AA3B0-B45D-445B-8558-61FF25053A47}"/>
              </a:ext>
            </a:extLst>
          </p:cNvPr>
          <p:cNvSpPr>
            <a:spLocks noGrp="1"/>
          </p:cNvSpPr>
          <p:nvPr>
            <p:ph type="title"/>
          </p:nvPr>
        </p:nvSpPr>
        <p:spPr/>
        <p:txBody>
          <a:bodyPr/>
          <a:lstStyle/>
          <a:p>
            <a:pPr algn="ctr"/>
            <a:r>
              <a:rPr lang="en-CA" dirty="0"/>
              <a:t>Reporting Requirements for the Practice Supervisor</a:t>
            </a:r>
            <a:endParaRPr lang="en-US" dirty="0"/>
          </a:p>
        </p:txBody>
      </p:sp>
      <p:sp>
        <p:nvSpPr>
          <p:cNvPr id="3" name="Content Placeholder 2">
            <a:extLst>
              <a:ext uri="{FF2B5EF4-FFF2-40B4-BE49-F238E27FC236}">
                <a16:creationId xmlns:a16="http://schemas.microsoft.com/office/drawing/2014/main" id="{DFE02D09-6C6B-4FD6-87C4-350A71DD3BD7}"/>
              </a:ext>
            </a:extLst>
          </p:cNvPr>
          <p:cNvSpPr>
            <a:spLocks noGrp="1"/>
          </p:cNvSpPr>
          <p:nvPr>
            <p:ph idx="1"/>
          </p:nvPr>
        </p:nvSpPr>
        <p:spPr/>
        <p:txBody>
          <a:bodyPr>
            <a:normAutofit/>
          </a:bodyPr>
          <a:lstStyle/>
          <a:p>
            <a:pPr marL="571500" indent="-571500">
              <a:buFont typeface="Arial" panose="020B0604020202020204" pitchFamily="34" charset="0"/>
              <a:buChar char="•"/>
            </a:pPr>
            <a:r>
              <a:rPr lang="en-CA" dirty="0"/>
              <a:t>A reporting structure is provided by the College, prior to supervision commencing</a:t>
            </a:r>
          </a:p>
          <a:p>
            <a:pPr marL="571500" indent="-571500">
              <a:buFont typeface="Arial" panose="020B0604020202020204" pitchFamily="34" charset="0"/>
              <a:buChar char="•"/>
            </a:pPr>
            <a:r>
              <a:rPr lang="en-CA" dirty="0"/>
              <a:t>A formal documented report </a:t>
            </a:r>
            <a:r>
              <a:rPr lang="en-CA" i="1" dirty="0"/>
              <a:t>(template provided by the College)</a:t>
            </a:r>
            <a:r>
              <a:rPr lang="en-CA" dirty="0"/>
              <a:t> is required</a:t>
            </a:r>
          </a:p>
          <a:p>
            <a:pPr marL="571500" indent="-571500">
              <a:buFont typeface="Arial" panose="020B0604020202020204" pitchFamily="34" charset="0"/>
              <a:buChar char="•"/>
            </a:pPr>
            <a:r>
              <a:rPr lang="en-CA" dirty="0"/>
              <a:t>The report must include the tools used by the practice supervisor for the chart review (stimulated chart recall, interviews with other health professionals/staff, direct observation – if required - and communication skills assessment)</a:t>
            </a:r>
          </a:p>
          <a:p>
            <a:pPr marL="571500" indent="-571500">
              <a:buFont typeface="Arial" panose="020B0604020202020204" pitchFamily="34" charset="0"/>
              <a:buChar char="•"/>
            </a:pPr>
            <a:r>
              <a:rPr lang="en-CA" dirty="0"/>
              <a:t>Specific areas where professional development or upgrading are highlighted</a:t>
            </a:r>
          </a:p>
          <a:p>
            <a:endParaRPr lang="en-US" dirty="0"/>
          </a:p>
        </p:txBody>
      </p:sp>
      <p:pic>
        <p:nvPicPr>
          <p:cNvPr id="5" name="Video 4">
            <a:hlinkClick r:id="" action="ppaction://media"/>
            <a:extLst>
              <a:ext uri="{FF2B5EF4-FFF2-40B4-BE49-F238E27FC236}">
                <a16:creationId xmlns:a16="http://schemas.microsoft.com/office/drawing/2014/main" id="{7DA4CF6B-0C4D-46CC-BB62-C060A702183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364474856"/>
      </p:ext>
    </p:extLst>
  </p:cSld>
  <p:clrMapOvr>
    <a:masterClrMapping/>
  </p:clrMapOvr>
  <mc:AlternateContent xmlns:mc="http://schemas.openxmlformats.org/markup-compatibility/2006" xmlns:p14="http://schemas.microsoft.com/office/powerpoint/2010/main">
    <mc:Choice Requires="p14">
      <p:transition spd="slow" p14:dur="2000" advTm="32816"/>
    </mc:Choice>
    <mc:Fallback xmlns="">
      <p:transition spd="slow" advTm="32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1925</TotalTime>
  <Words>1937</Words>
  <Application>Microsoft Office PowerPoint</Application>
  <PresentationFormat>On-screen Show (4:3)</PresentationFormat>
  <Paragraphs>183</Paragraphs>
  <Slides>14</Slides>
  <Notes>13</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Arial Black</vt:lpstr>
      <vt:lpstr>Calibri</vt:lpstr>
      <vt:lpstr>Calibri Light</vt:lpstr>
      <vt:lpstr>Wingdings</vt:lpstr>
      <vt:lpstr>Retrospect</vt:lpstr>
      <vt:lpstr>Roles, Responsibilities and Reporting Requirements of a  Practice Supervisor  October 2020 </vt:lpstr>
      <vt:lpstr>Qualifications and Criteria of a Practice Supervisor</vt:lpstr>
      <vt:lpstr>     Roles and Responsibilities of a Practice Supervisor</vt:lpstr>
      <vt:lpstr>Agreements</vt:lpstr>
      <vt:lpstr>What is a Provisional Registrant?</vt:lpstr>
      <vt:lpstr>       Requirements for Full (Practising) Class Registration  </vt:lpstr>
      <vt:lpstr>Length of Period of Supervision</vt:lpstr>
      <vt:lpstr>Frequency of Reporting</vt:lpstr>
      <vt:lpstr>Reporting Requirements for the Practice Supervisor</vt:lpstr>
      <vt:lpstr>Reporting Schedules</vt:lpstr>
      <vt:lpstr>Basis of Immediate Reporting to the College</vt:lpstr>
      <vt:lpstr>Meetings – Responsibility &amp; Format</vt:lpstr>
      <vt:lpstr>Feedback </vt:lpstr>
      <vt:lpstr>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 and Responsibilities of a Practice Supervisor</dc:title>
  <dc:creator>Joanne Conway</dc:creator>
  <cp:lastModifiedBy>Sarah Harvey</cp:lastModifiedBy>
  <cp:revision>113</cp:revision>
  <cp:lastPrinted>2020-01-09T13:43:14Z</cp:lastPrinted>
  <dcterms:created xsi:type="dcterms:W3CDTF">2015-12-15T16:28:55Z</dcterms:created>
  <dcterms:modified xsi:type="dcterms:W3CDTF">2020-10-05T19:58:45Z</dcterms:modified>
</cp:coreProperties>
</file>